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25.png" ContentType="image/png"/>
  <Override PartName="/ppt/media/image10.png" ContentType="image/png"/>
  <Override PartName="/ppt/media/image26.jpeg" ContentType="image/jpeg"/>
  <Override PartName="/ppt/media/image24.png" ContentType="image/png"/>
  <Override PartName="/ppt/media/image23.png" ContentType="image/png"/>
  <Override PartName="/ppt/media/image22.png" ContentType="image/png"/>
  <Override PartName="/ppt/media/image5.png" ContentType="image/png"/>
  <Override PartName="/ppt/media/image19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0210352-B1F1-4622-909D-F1E27B7EC31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ED84049-E48F-463D-82AB-6DCD3C779CE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SMAP MS PDR</a:t>
            </a:r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177200" y="108000"/>
            <a:ext cx="982692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77200" y="108000"/>
            <a:ext cx="982692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Box 2" hidden="1"/>
          <p:cNvSpPr/>
          <p:nvPr/>
        </p:nvSpPr>
        <p:spPr>
          <a:xfrm>
            <a:off x="5310000" y="6689520"/>
            <a:ext cx="181008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</a:rPr>
              <a:t>SMAP ST#18 • Feb 11-13, 2025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" name="Picture 2" descr="SMAP_BeautyShot4_Landscape.jpg"/>
          <p:cNvPicPr/>
          <p:nvPr/>
        </p:nvPicPr>
        <p:blipFill>
          <a:blip r:embed="rId2"/>
          <a:srcRect l="0" t="0" r="0" b="290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7"/>
          <p:cNvSpPr/>
          <p:nvPr/>
        </p:nvSpPr>
        <p:spPr>
          <a:xfrm>
            <a:off x="306360" y="380160"/>
            <a:ext cx="2124000" cy="12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National Aeronautics and Space Administration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3" name="TextBox 15"/>
          <p:cNvSpPr/>
          <p:nvPr/>
        </p:nvSpPr>
        <p:spPr>
          <a:xfrm>
            <a:off x="232200" y="1054080"/>
            <a:ext cx="5794920" cy="20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0" lang="en-US" sz="2400" spc="-1" strike="noStrike">
                <a:solidFill>
                  <a:srgbClr val="ffff99"/>
                </a:solidFill>
                <a:latin typeface="Arial"/>
                <a:ea typeface="Arial Hebrew"/>
              </a:rPr>
              <a:t>Soil Moisture</a:t>
            </a:r>
            <a:br>
              <a:rPr sz="2400"/>
            </a:br>
            <a:r>
              <a:rPr b="0" lang="en-US" sz="2400" spc="-1" strike="noStrike">
                <a:solidFill>
                  <a:srgbClr val="ffff99"/>
                </a:solidFill>
                <a:latin typeface="Arial"/>
                <a:ea typeface="Arial Hebrew"/>
              </a:rPr>
              <a:t>Active Passive</a:t>
            </a:r>
            <a:br>
              <a:rPr sz="2400"/>
            </a:br>
            <a:r>
              <a:rPr b="0" lang="en-US" sz="2400" spc="-1" strike="noStrike">
                <a:solidFill>
                  <a:srgbClr val="ffff99"/>
                </a:solidFill>
                <a:latin typeface="Arial"/>
                <a:ea typeface="Arial Hebrew"/>
              </a:rPr>
              <a:t>Mission</a:t>
            </a:r>
            <a:br>
              <a:rPr sz="2400"/>
            </a:br>
            <a:r>
              <a:rPr b="0" lang="en-US" sz="3600" spc="-1" strike="noStrike">
                <a:solidFill>
                  <a:srgbClr val="ffff99"/>
                </a:solidFill>
                <a:latin typeface="Arial"/>
                <a:ea typeface="Arial Hebrew"/>
              </a:rPr>
              <a:t>SMAP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000" spc="-1" strike="noStrike">
              <a:latin typeface="Arial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4542120"/>
            <a:ext cx="531684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99"/>
                </a:solidFill>
                <a:latin typeface="Arial"/>
                <a:ea typeface="ＭＳ Ｐゴシック"/>
              </a:rPr>
              <a:t>Science Team Meeting #18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99"/>
                </a:solidFill>
                <a:latin typeface="Arial"/>
                <a:ea typeface="ＭＳ Ｐゴシック"/>
              </a:rPr>
              <a:t>February 11-13, 2025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99"/>
                </a:solidFill>
                <a:latin typeface="Arial"/>
                <a:ea typeface="ＭＳ Ｐゴシック"/>
              </a:rPr>
              <a:t>Arcadia, CA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" name="Picture 1" descr="NASA insignia B&amp;W.png"/>
          <p:cNvPicPr/>
          <p:nvPr/>
        </p:nvPicPr>
        <p:blipFill>
          <a:blip r:embed="rId3"/>
          <a:stretch/>
        </p:blipFill>
        <p:spPr>
          <a:xfrm>
            <a:off x="11280600" y="105480"/>
            <a:ext cx="758520" cy="6429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2"/>
          <p:cNvSpPr/>
          <p:nvPr/>
        </p:nvSpPr>
        <p:spPr>
          <a:xfrm>
            <a:off x="5310000" y="6689520"/>
            <a:ext cx="181008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</a:rPr>
              <a:t>SMAP ST#18 • Feb 11-13, 2025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 Box 10"/>
          <p:cNvSpPr/>
          <p:nvPr/>
        </p:nvSpPr>
        <p:spPr>
          <a:xfrm>
            <a:off x="203040" y="801720"/>
            <a:ext cx="11785320" cy="21384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00000">
                <a:srgbClr val="d4deff"/>
              </a:gs>
            </a:gsLst>
            <a:lin ang="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TextBox 6"/>
          <p:cNvSpPr/>
          <p:nvPr/>
        </p:nvSpPr>
        <p:spPr>
          <a:xfrm>
            <a:off x="11652840" y="6627240"/>
            <a:ext cx="70236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fld id="{150A1F43-10D6-4C7C-B02C-4607B5BB3837}" type="slidenum">
              <a:rPr b="0" lang="en-US" sz="900" spc="-1" strike="noStrike">
                <a:solidFill>
                  <a:srgbClr val="808080"/>
                </a:solidFill>
                <a:latin typeface="Arial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48" name="Picture 24" descr="nasa_logo(80x66)"/>
          <p:cNvPicPr/>
          <p:nvPr/>
        </p:nvPicPr>
        <p:blipFill>
          <a:blip r:embed="rId2"/>
          <a:stretch/>
        </p:blipFill>
        <p:spPr>
          <a:xfrm>
            <a:off x="11323080" y="120600"/>
            <a:ext cx="753840" cy="62352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1" descr="image001"/>
          <p:cNvPicPr/>
          <p:nvPr/>
        </p:nvPicPr>
        <p:blipFill>
          <a:blip r:embed="rId3"/>
          <a:stretch/>
        </p:blipFill>
        <p:spPr>
          <a:xfrm>
            <a:off x="112680" y="108000"/>
            <a:ext cx="927000" cy="100548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6"/>
          <p:cNvSpPr/>
          <p:nvPr/>
        </p:nvSpPr>
        <p:spPr>
          <a:xfrm>
            <a:off x="5365800" y="3041640"/>
            <a:ext cx="6486480" cy="310716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rIns="182880" tIns="91440" bIns="9144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66"/>
                </a:solidFill>
                <a:latin typeface="Arial"/>
              </a:rPr>
              <a:t>Assimilation of SMAP Global Freeze Thaw (FT) Products to Improve the CASA Ecosystem Model and Our Understanding of Northern Latitude Carbon Fluxes and Wildfire Impacts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" name="Rectangle 6"/>
          <p:cNvSpPr/>
          <p:nvPr/>
        </p:nvSpPr>
        <p:spPr>
          <a:xfrm>
            <a:off x="235800" y="3330360"/>
            <a:ext cx="3852000" cy="97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66"/>
                </a:solidFill>
                <a:latin typeface="Arial"/>
              </a:rPr>
              <a:t>Christopher Potter (PI), NASA AMES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66"/>
                </a:solidFill>
                <a:latin typeface="Arial"/>
              </a:rPr>
              <a:t>Stephanie Pass, BAERI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66"/>
                </a:solidFill>
                <a:latin typeface="Arial"/>
              </a:rPr>
              <a:t>K. Arthur Endsley, Univ. Montana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66"/>
                </a:solidFill>
                <a:latin typeface="Arial"/>
              </a:rPr>
              <a:t>John S. Kimball, Univ. Montana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A. Endsley – Issues with SPL3FT_E F/T Estimates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11" descr=""/>
          <p:cNvPicPr/>
          <p:nvPr/>
        </p:nvPicPr>
        <p:blipFill>
          <a:blip r:embed="rId1"/>
          <a:stretch/>
        </p:blipFill>
        <p:spPr>
          <a:xfrm>
            <a:off x="3251520" y="1606320"/>
            <a:ext cx="4360680" cy="366732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12" descr=""/>
          <p:cNvPicPr/>
          <p:nvPr/>
        </p:nvPicPr>
        <p:blipFill>
          <a:blip r:embed="rId2"/>
          <a:srcRect l="11202" t="0" r="12515" b="0"/>
          <a:stretch/>
        </p:blipFill>
        <p:spPr>
          <a:xfrm>
            <a:off x="190800" y="1606320"/>
            <a:ext cx="3326040" cy="3667320"/>
          </a:xfrm>
          <a:prstGeom prst="rect">
            <a:avLst/>
          </a:prstGeom>
          <a:ln w="0">
            <a:noFill/>
          </a:ln>
        </p:spPr>
      </p:pic>
      <p:sp>
        <p:nvSpPr>
          <p:cNvPr id="144" name="TextBox 14"/>
          <p:cNvSpPr/>
          <p:nvPr/>
        </p:nvSpPr>
        <p:spPr>
          <a:xfrm>
            <a:off x="7822800" y="1199880"/>
            <a:ext cx="41781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Large coastal, warm inland tundra areas with no apparent Frozen period; Togiak in 2022, below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45" name="Group 3"/>
          <p:cNvGrpSpPr/>
          <p:nvPr/>
        </p:nvGrpSpPr>
        <p:grpSpPr>
          <a:xfrm>
            <a:off x="7320960" y="3134520"/>
            <a:ext cx="4669920" cy="3551400"/>
            <a:chOff x="7320960" y="3134520"/>
            <a:chExt cx="4669920" cy="3551400"/>
          </a:xfrm>
        </p:grpSpPr>
        <p:pic>
          <p:nvPicPr>
            <p:cNvPr id="146" name="Picture 13" descr="A graph with numbers and a barcode&#10;&#10;Description automatically generated"/>
            <p:cNvPicPr/>
            <p:nvPr/>
          </p:nvPicPr>
          <p:blipFill>
            <a:blip r:embed="rId3"/>
            <a:srcRect l="10251" t="0" r="0" b="0"/>
            <a:stretch/>
          </p:blipFill>
          <p:spPr>
            <a:xfrm>
              <a:off x="7740720" y="3134520"/>
              <a:ext cx="4250160" cy="3551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47" name="Group 4"/>
            <p:cNvGrpSpPr/>
            <p:nvPr/>
          </p:nvGrpSpPr>
          <p:grpSpPr>
            <a:xfrm>
              <a:off x="7320960" y="3492360"/>
              <a:ext cx="3927960" cy="2709360"/>
              <a:chOff x="7320960" y="3492360"/>
              <a:chExt cx="3927960" cy="2709360"/>
            </a:xfrm>
          </p:grpSpPr>
          <p:sp>
            <p:nvSpPr>
              <p:cNvPr id="148" name="TextBox 15"/>
              <p:cNvSpPr/>
              <p:nvPr/>
            </p:nvSpPr>
            <p:spPr>
              <a:xfrm>
                <a:off x="8587440" y="5807160"/>
                <a:ext cx="2144520" cy="39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spcAft>
                    <a:spcPts val="601"/>
                  </a:spcAft>
                  <a:buNone/>
                </a:pPr>
                <a:r>
                  <a:rPr b="1" lang="en-US" sz="2000" spc="-1" strike="noStrike">
                    <a:solidFill>
                      <a:srgbClr val="1f77b4"/>
                    </a:solidFill>
                    <a:latin typeface="Arial"/>
                  </a:rPr>
                  <a:t>No Data = -1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149" name="TextBox 19"/>
              <p:cNvSpPr/>
              <p:nvPr/>
            </p:nvSpPr>
            <p:spPr>
              <a:xfrm>
                <a:off x="9104400" y="3492360"/>
                <a:ext cx="2144520" cy="69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1" lang="en-US" sz="2000" spc="-1" strike="noStrike">
                    <a:solidFill>
                      <a:srgbClr val="1f77b4"/>
                    </a:solidFill>
                    <a:latin typeface="Arial"/>
                  </a:rPr>
                  <a:t>Frozen</a:t>
                </a:r>
                <a:endParaRPr b="0" lang="en-US" sz="20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b="1" lang="en-US" sz="2000" spc="-1" strike="noStrike">
                    <a:solidFill>
                      <a:srgbClr val="1f77b4"/>
                    </a:solidFill>
                    <a:latin typeface="Arial"/>
                  </a:rPr>
                  <a:t>=1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150" name="TextBox 20"/>
              <p:cNvSpPr/>
              <p:nvPr/>
            </p:nvSpPr>
            <p:spPr>
              <a:xfrm>
                <a:off x="7320960" y="4842000"/>
                <a:ext cx="2144520" cy="69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1" lang="en-US" sz="2000" spc="-1" strike="noStrike">
                    <a:solidFill>
                      <a:srgbClr val="1f77b4"/>
                    </a:solidFill>
                    <a:latin typeface="Arial"/>
                  </a:rPr>
                  <a:t>Thawed</a:t>
                </a:r>
                <a:endParaRPr b="0" lang="en-US" sz="20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b="1" lang="en-US" sz="2000" spc="-1" strike="noStrike">
                    <a:solidFill>
                      <a:srgbClr val="1f77b4"/>
                    </a:solidFill>
                    <a:latin typeface="Arial"/>
                  </a:rPr>
                  <a:t>=0</a:t>
                </a:r>
                <a:endParaRPr b="0" lang="en-US" sz="2000" spc="-1" strike="noStrike">
                  <a:latin typeface="Arial"/>
                </a:endParaRPr>
              </a:p>
            </p:txBody>
          </p:sp>
        </p:grpSp>
      </p:grpSp>
      <p:sp>
        <p:nvSpPr>
          <p:cNvPr id="151" name="Connector: Curved 2"/>
          <p:cNvSpPr/>
          <p:nvPr/>
        </p:nvSpPr>
        <p:spPr>
          <a:xfrm>
            <a:off x="4925160" y="4199040"/>
            <a:ext cx="2851560" cy="1245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Box 21"/>
          <p:cNvSpPr/>
          <p:nvPr/>
        </p:nvSpPr>
        <p:spPr>
          <a:xfrm>
            <a:off x="190800" y="5360760"/>
            <a:ext cx="7001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Affected areas vary widely but may be characterized by boreal forest cover, complex terrain, or generally warmer conditions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3" name="TextBox 23"/>
          <p:cNvSpPr/>
          <p:nvPr/>
        </p:nvSpPr>
        <p:spPr>
          <a:xfrm>
            <a:off x="190800" y="1132200"/>
            <a:ext cx="700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Day of Spring Thaw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A. Endsley – Water Contamination of Tb Retrievals?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3" descr="A screenshot of a graph&#10;&#10;Description automatically generated"/>
          <p:cNvPicPr/>
          <p:nvPr/>
        </p:nvPicPr>
        <p:blipFill>
          <a:blip r:embed="rId1"/>
          <a:srcRect l="0" t="5836" r="11193" b="0"/>
          <a:stretch/>
        </p:blipFill>
        <p:spPr>
          <a:xfrm>
            <a:off x="214200" y="2416680"/>
            <a:ext cx="5192640" cy="412920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5" descr="A map of the region&#10;&#10;Description automatically generated with medium confidence"/>
          <p:cNvPicPr/>
          <p:nvPr/>
        </p:nvPicPr>
        <p:blipFill>
          <a:blip r:embed="rId2"/>
          <a:srcRect l="62" t="6986" r="11974" b="0"/>
          <a:stretch/>
        </p:blipFill>
        <p:spPr>
          <a:xfrm>
            <a:off x="5652360" y="1530000"/>
            <a:ext cx="6325200" cy="5016240"/>
          </a:xfrm>
          <a:prstGeom prst="rect">
            <a:avLst/>
          </a:prstGeom>
          <a:ln w="0">
            <a:noFill/>
          </a:ln>
        </p:spPr>
      </p:pic>
      <p:sp>
        <p:nvSpPr>
          <p:cNvPr id="157" name="TextBox 8"/>
          <p:cNvSpPr/>
          <p:nvPr/>
        </p:nvSpPr>
        <p:spPr>
          <a:xfrm>
            <a:off x="296280" y="1173600"/>
            <a:ext cx="5983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Annual cumulative sum of Frozen=1 flags;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bathtub rings” suggest water-corrected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Tb data are not being used(?)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S. Pass – Conversion of CASA to EASE Polar Grid 2.0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5"/>
          <p:cNvSpPr/>
          <p:nvPr/>
        </p:nvSpPr>
        <p:spPr>
          <a:xfrm>
            <a:off x="2923200" y="1186920"/>
            <a:ext cx="60976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Predicted Month of Thaw – 2016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2871360" y="1794960"/>
            <a:ext cx="6449040" cy="468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68680" y="108000"/>
            <a:ext cx="1027260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Pend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ing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Ques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tions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and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Ecos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yste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m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Scien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ce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Miles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tones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2"/>
          <p:cNvSpPr/>
          <p:nvPr/>
        </p:nvSpPr>
        <p:spPr>
          <a:xfrm>
            <a:off x="254880" y="1243440"/>
            <a:ext cx="7060320" cy="56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432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Are persistent thawed areas the result of snow insulation (or incorrect Frozen reference)? 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Dynamic snow-cover data could inform post-processing…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Compare CASA, CASA-SMAP FT model predictions in Pan-Boreal and Arctic regions (2016-2025),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validate against tower and other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in situ site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measurements: Monthly snow melt, Surface water fluxes, Evapotranspiration rates, NPP, and soil microbial CO2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Across Boreal and Arctic ecosystems, pre- and post-wildfire,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is there a relationship between changing snow cover, expanding soil freeze–thaw (F/T) zones, and soil moisture changes?</a:t>
            </a:r>
            <a:endParaRPr b="0" lang="en-US" sz="20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720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Are wildfire-mediated changes in soil F/T timing leading to altered soil thermal profiles? How does this contribute to permafrost change, H2O and CO2 fluxes?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720"/>
              </a:spcAft>
              <a:buNone/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rcRect l="3848" t="16886" r="0" b="0"/>
          <a:stretch/>
        </p:blipFill>
        <p:spPr>
          <a:xfrm>
            <a:off x="7543800" y="914400"/>
            <a:ext cx="4343400" cy="55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1"/>
          <p:cNvSpPr/>
          <p:nvPr/>
        </p:nvSpPr>
        <p:spPr>
          <a:xfrm>
            <a:off x="3251520" y="1588680"/>
            <a:ext cx="245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96" name="TextBox 3"/>
          <p:cNvSpPr/>
          <p:nvPr/>
        </p:nvSpPr>
        <p:spPr>
          <a:xfrm>
            <a:off x="263160" y="185760"/>
            <a:ext cx="11192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Assimilation of SMAP Global Freeze Thaw (FT) Products to Improve the CASA Ecosystem Model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7" name="TextBox 4"/>
          <p:cNvSpPr/>
          <p:nvPr/>
        </p:nvSpPr>
        <p:spPr>
          <a:xfrm>
            <a:off x="326160" y="1409040"/>
            <a:ext cx="11169000" cy="52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Main Objective: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Assimilate SMAP observations of daily soil freeze-thaw (FT) state into the CASA (Carnegie-Ames-Stanford) ecosystem model to reduce the uncertainty of global and regional carbon flux estimates and wildfire emissions.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Hypotheses for northern latitude biomes: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(1) changing snow cover areas in winter under climate warming conditions are leading to increases in the frequency and spatial extent of soil freeze–thaw events; and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(2) increases in soil microbial respiration outside the growing season are outpacing increases in carbon uptake (NPP) during the growing season.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CASA (Potter et al. 1993) Ecosystem Model Structure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1" descr=""/>
          <p:cNvPicPr/>
          <p:nvPr/>
        </p:nvPicPr>
        <p:blipFill>
          <a:blip r:embed="rId1"/>
          <a:srcRect l="0" t="6486" r="0" b="0"/>
          <a:stretch/>
        </p:blipFill>
        <p:spPr>
          <a:xfrm>
            <a:off x="2036880" y="1247040"/>
            <a:ext cx="8117640" cy="5201640"/>
          </a:xfrm>
          <a:prstGeom prst="rect">
            <a:avLst/>
          </a:prstGeom>
          <a:ln w="3810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</a:rPr>
              <a:t>CASA in 2025 – Open-Source Python Code, New Publications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4" descr=""/>
          <p:cNvPicPr/>
          <p:nvPr/>
        </p:nvPicPr>
        <p:blipFill>
          <a:blip r:embed="rId1"/>
          <a:srcRect l="0" t="7689" r="0" b="68911"/>
          <a:stretch/>
        </p:blipFill>
        <p:spPr>
          <a:xfrm>
            <a:off x="144000" y="1180800"/>
            <a:ext cx="11667240" cy="92772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6" descr=""/>
          <p:cNvPicPr/>
          <p:nvPr/>
        </p:nvPicPr>
        <p:blipFill>
          <a:blip r:embed="rId2"/>
          <a:srcRect l="0" t="52037" r="0" b="0"/>
          <a:stretch/>
        </p:blipFill>
        <p:spPr>
          <a:xfrm>
            <a:off x="258840" y="2033280"/>
            <a:ext cx="7578360" cy="123516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8" descr=""/>
          <p:cNvPicPr/>
          <p:nvPr/>
        </p:nvPicPr>
        <p:blipFill>
          <a:blip r:embed="rId3"/>
          <a:srcRect l="5014" t="20524" r="17452" b="14140"/>
          <a:stretch/>
        </p:blipFill>
        <p:spPr>
          <a:xfrm>
            <a:off x="5582880" y="2666880"/>
            <a:ext cx="6514200" cy="3827880"/>
          </a:xfrm>
          <a:prstGeom prst="rect">
            <a:avLst/>
          </a:prstGeom>
          <a:ln w="19050">
            <a:solidFill>
              <a:srgbClr val="000000"/>
            </a:solidFill>
            <a:round/>
          </a:ln>
        </p:spPr>
      </p:pic>
      <p:sp>
        <p:nvSpPr>
          <p:cNvPr id="104" name="TextBox 9"/>
          <p:cNvSpPr/>
          <p:nvPr/>
        </p:nvSpPr>
        <p:spPr>
          <a:xfrm>
            <a:off x="437040" y="3441960"/>
            <a:ext cx="431568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Map of North America depicting the relative percent change of plant production from 2019 to 2021 related to drought: -22% change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>
              <a:rPr sz="2400"/>
            </a:b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177200" y="6444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Goal: Improved Timing and Spatial Detail for Soil F/T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4" descr=""/>
          <p:cNvPicPr/>
          <p:nvPr/>
        </p:nvPicPr>
        <p:blipFill>
          <a:blip r:embed="rId1"/>
          <a:stretch/>
        </p:blipFill>
        <p:spPr>
          <a:xfrm>
            <a:off x="331560" y="1903320"/>
            <a:ext cx="5611320" cy="314388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6" descr=""/>
          <p:cNvPicPr/>
          <p:nvPr/>
        </p:nvPicPr>
        <p:blipFill>
          <a:blip r:embed="rId2"/>
          <a:stretch/>
        </p:blipFill>
        <p:spPr>
          <a:xfrm>
            <a:off x="6136560" y="1903320"/>
            <a:ext cx="5820840" cy="314388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40680" y="1251720"/>
            <a:ext cx="12110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Predicted Month of Thaw – 2016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SMAP                                                                                                   CASA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09" name="Picture 9" descr=""/>
          <p:cNvPicPr/>
          <p:nvPr/>
        </p:nvPicPr>
        <p:blipFill>
          <a:blip r:embed="rId3"/>
          <a:srcRect l="0" t="0" r="0" b="4221"/>
          <a:stretch/>
        </p:blipFill>
        <p:spPr>
          <a:xfrm>
            <a:off x="6136560" y="1652760"/>
            <a:ext cx="789840" cy="1285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0" descr=""/>
          <p:cNvPicPr/>
          <p:nvPr/>
        </p:nvPicPr>
        <p:blipFill>
          <a:blip r:embed="rId4"/>
          <a:srcRect l="0" t="0" r="0" b="4221"/>
          <a:stretch/>
        </p:blipFill>
        <p:spPr>
          <a:xfrm>
            <a:off x="331560" y="1533240"/>
            <a:ext cx="789840" cy="1285560"/>
          </a:xfrm>
          <a:prstGeom prst="rect">
            <a:avLst/>
          </a:prstGeom>
          <a:ln w="0">
            <a:noFill/>
          </a:ln>
        </p:spPr>
      </p:pic>
      <p:sp>
        <p:nvSpPr>
          <p:cNvPr id="111" name="TextBox 11"/>
          <p:cNvSpPr/>
          <p:nvPr/>
        </p:nvSpPr>
        <p:spPr>
          <a:xfrm>
            <a:off x="343800" y="5199120"/>
            <a:ext cx="116668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James Bay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Yukon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Coastal BC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2" name="Straight Arrow Connector 20"/>
          <p:cNvSpPr/>
          <p:nvPr/>
        </p:nvSpPr>
        <p:spPr>
          <a:xfrm flipH="1" flipV="1">
            <a:off x="4197240" y="4343400"/>
            <a:ext cx="1356840" cy="123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tailEnd len="lg"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3" name="Straight Arrow Connector 27"/>
          <p:cNvSpPr/>
          <p:nvPr/>
        </p:nvSpPr>
        <p:spPr>
          <a:xfrm flipH="1" flipV="1">
            <a:off x="2044800" y="3255480"/>
            <a:ext cx="3701160" cy="273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tailEnd len="lg"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4" name="Straight Arrow Connector 34"/>
          <p:cNvSpPr/>
          <p:nvPr/>
        </p:nvSpPr>
        <p:spPr>
          <a:xfrm flipH="1" flipV="1">
            <a:off x="1410840" y="4254840"/>
            <a:ext cx="4142520" cy="195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tailEnd len="lg"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15" name="Straight Arrow Connector 24"/>
          <p:cNvSpPr/>
          <p:nvPr/>
        </p:nvSpPr>
        <p:spPr>
          <a:xfrm flipH="1" flipV="1">
            <a:off x="3809160" y="4045680"/>
            <a:ext cx="1744920" cy="153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tailEnd len="lg"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A. Endsley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– Overview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of SMAP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Freeze/Tha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w (F/T)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2"/>
          <p:cNvSpPr/>
          <p:nvPr/>
        </p:nvSpPr>
        <p:spPr>
          <a:xfrm>
            <a:off x="254880" y="1243440"/>
            <a:ext cx="11642040" cy="17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SMAP Level 3 F/T, Enhanced (SPL3FT_E) 9-km Product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Twice daily (“AM” and “PM” overpasses)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Using all records from 2015-2024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Combining AM and PM data: If either is Frozen, it is “Frozen” for the day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8" name="Picture 7" descr=""/>
          <p:cNvPicPr/>
          <p:nvPr/>
        </p:nvPicPr>
        <p:blipFill>
          <a:blip r:embed="rId1"/>
          <a:stretch/>
        </p:blipFill>
        <p:spPr>
          <a:xfrm>
            <a:off x="3065040" y="3211560"/>
            <a:ext cx="8832240" cy="3247920"/>
          </a:xfrm>
          <a:prstGeom prst="rect">
            <a:avLst/>
          </a:prstGeom>
          <a:ln w="0">
            <a:noFill/>
          </a:ln>
        </p:spPr>
      </p:pic>
      <p:sp>
        <p:nvSpPr>
          <p:cNvPr id="119" name="TextBox 13"/>
          <p:cNvSpPr/>
          <p:nvPr/>
        </p:nvSpPr>
        <p:spPr>
          <a:xfrm>
            <a:off x="254880" y="3321360"/>
            <a:ext cx="2809440" cy="28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Two methods: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Single-channel (SCV)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Normalized Polarimetric Ratio (NPR)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A. Endsley – SMAP F/T Processing Methods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rcRect l="3115" t="4992" r="9380" b="0"/>
          <a:stretch/>
        </p:blipFill>
        <p:spPr>
          <a:xfrm>
            <a:off x="5604840" y="1233720"/>
            <a:ext cx="6400080" cy="4342680"/>
          </a:xfrm>
          <a:prstGeom prst="rect">
            <a:avLst/>
          </a:prstGeom>
          <a:ln w="0">
            <a:noFill/>
          </a:ln>
        </p:spPr>
      </p:pic>
      <p:sp>
        <p:nvSpPr>
          <p:cNvPr id="122" name="TextBox 4"/>
          <p:cNvSpPr/>
          <p:nvPr/>
        </p:nvSpPr>
        <p:spPr>
          <a:xfrm>
            <a:off x="6483240" y="4397040"/>
            <a:ext cx="1142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77b4"/>
                </a:solidFill>
                <a:latin typeface="Arial"/>
              </a:rPr>
              <a:t>Thawed Flag = -1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3" name="TextBox 5"/>
          <p:cNvSpPr/>
          <p:nvPr/>
        </p:nvSpPr>
        <p:spPr>
          <a:xfrm>
            <a:off x="6362280" y="2833920"/>
            <a:ext cx="13712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77b4"/>
                </a:solidFill>
                <a:latin typeface="Arial"/>
              </a:rPr>
              <a:t>Frozen Flag = +1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4" name="TextBox 7"/>
          <p:cNvSpPr/>
          <p:nvPr/>
        </p:nvSpPr>
        <p:spPr>
          <a:xfrm>
            <a:off x="254880" y="1243440"/>
            <a:ext cx="5291280" cy="31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Traditional approach to picking day-of-year (DOY) for Thaw, Freeze-Up based on moving window filters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Can be very slow, difficult to parameterize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Multiple (sometimes spurious), transient flags can confound discrete Thaw, Freeze-Up dates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A. Endsley – SMAP F/T Processing Methods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rcRect l="3115" t="4992" r="9380" b="0"/>
          <a:stretch/>
        </p:blipFill>
        <p:spPr>
          <a:xfrm>
            <a:off x="5604840" y="1233720"/>
            <a:ext cx="6400080" cy="4342680"/>
          </a:xfrm>
          <a:prstGeom prst="rect">
            <a:avLst/>
          </a:prstGeom>
          <a:ln w="0">
            <a:noFill/>
          </a:ln>
        </p:spPr>
      </p:pic>
      <p:sp>
        <p:nvSpPr>
          <p:cNvPr id="127" name="TextBox 4"/>
          <p:cNvSpPr/>
          <p:nvPr/>
        </p:nvSpPr>
        <p:spPr>
          <a:xfrm>
            <a:off x="6483240" y="4397040"/>
            <a:ext cx="1142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77b4"/>
                </a:solidFill>
                <a:latin typeface="Arial"/>
              </a:rPr>
              <a:t>Thawed Flag = -1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TextBox 5"/>
          <p:cNvSpPr/>
          <p:nvPr/>
        </p:nvSpPr>
        <p:spPr>
          <a:xfrm>
            <a:off x="6362280" y="2833920"/>
            <a:ext cx="13712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1f77b4"/>
                </a:solidFill>
                <a:latin typeface="Arial"/>
              </a:rPr>
              <a:t>Frozen Flag = +1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TextBox 7"/>
          <p:cNvSpPr/>
          <p:nvPr/>
        </p:nvSpPr>
        <p:spPr>
          <a:xfrm>
            <a:off x="254880" y="1243440"/>
            <a:ext cx="5291280" cy="31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80808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808080"/>
                </a:solidFill>
                <a:latin typeface="Arial"/>
              </a:rPr>
              <a:t>Traditional approach to picking day-of-year (DOY) for Thaw, Freeze-Up based on moving window filters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80808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808080"/>
                </a:solidFill>
                <a:latin typeface="Arial"/>
              </a:rPr>
              <a:t>Can be very slow, difficult to parameterize</a:t>
            </a:r>
            <a:endParaRPr b="0" lang="en-US" sz="2400" spc="-1" strike="noStrike">
              <a:latin typeface="Arial"/>
            </a:endParaRPr>
          </a:p>
          <a:p>
            <a:pPr marL="274320" indent="-274320">
              <a:lnSpc>
                <a:spcPct val="100000"/>
              </a:lnSpc>
              <a:spcAft>
                <a:spcPts val="601"/>
              </a:spcAft>
              <a:buClr>
                <a:srgbClr val="808080"/>
              </a:buClr>
              <a:buSzPct val="110000"/>
              <a:buFont typeface="Arial"/>
              <a:buChar char="•"/>
            </a:pPr>
            <a:r>
              <a:rPr b="0" lang="en-US" sz="2400" spc="-1" strike="noStrike">
                <a:solidFill>
                  <a:srgbClr val="808080"/>
                </a:solidFill>
                <a:latin typeface="Arial"/>
              </a:rPr>
              <a:t>Multiple (sometimes spurious), transient flags can confound discrete Thaw, Freeze-Up dates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0" name="TextBox 6"/>
          <p:cNvSpPr/>
          <p:nvPr/>
        </p:nvSpPr>
        <p:spPr>
          <a:xfrm>
            <a:off x="254880" y="4397040"/>
            <a:ext cx="541692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4320" indent="-2743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SzPct val="110000"/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Here, we used mixed integer linear programming (MILP) to solve an optimization problem: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a) Minimize sum of Frozen flags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b) Minimize sum of transitions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1" name="TextBox 8"/>
          <p:cNvSpPr/>
          <p:nvPr/>
        </p:nvSpPr>
        <p:spPr>
          <a:xfrm>
            <a:off x="6508440" y="1797480"/>
            <a:ext cx="1142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ff8c28"/>
                </a:solidFill>
                <a:latin typeface="Arial"/>
              </a:rPr>
              <a:t>Frozen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2" name="TextBox 9"/>
          <p:cNvSpPr/>
          <p:nvPr/>
        </p:nvSpPr>
        <p:spPr>
          <a:xfrm>
            <a:off x="8467920" y="1797480"/>
            <a:ext cx="134748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ff8c28"/>
                </a:solidFill>
                <a:latin typeface="Arial"/>
              </a:rPr>
              <a:t>Thawed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3" name="TextBox 10"/>
          <p:cNvSpPr/>
          <p:nvPr/>
        </p:nvSpPr>
        <p:spPr>
          <a:xfrm>
            <a:off x="10494360" y="1797480"/>
            <a:ext cx="134748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ff8c28"/>
                </a:solidFill>
                <a:latin typeface="Arial"/>
              </a:rPr>
              <a:t>Frozen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177200" y="108000"/>
            <a:ext cx="9826920" cy="544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A. Endsley – SMAP F/T Comparisons with Ground Temperatures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6420240" y="1075320"/>
            <a:ext cx="5559480" cy="55594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3" descr=""/>
          <p:cNvPicPr/>
          <p:nvPr/>
        </p:nvPicPr>
        <p:blipFill>
          <a:blip r:embed="rId2"/>
          <a:stretch/>
        </p:blipFill>
        <p:spPr>
          <a:xfrm>
            <a:off x="306000" y="3892680"/>
            <a:ext cx="6170760" cy="274212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4" descr=""/>
          <p:cNvPicPr/>
          <p:nvPr/>
        </p:nvPicPr>
        <p:blipFill>
          <a:blip r:embed="rId3"/>
          <a:srcRect l="0" t="0" r="78485" b="0"/>
          <a:stretch/>
        </p:blipFill>
        <p:spPr>
          <a:xfrm>
            <a:off x="557640" y="1150920"/>
            <a:ext cx="2832480" cy="24685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5" descr=""/>
          <p:cNvPicPr/>
          <p:nvPr/>
        </p:nvPicPr>
        <p:blipFill>
          <a:blip r:embed="rId4"/>
          <a:srcRect l="80624" t="0" r="620" b="0"/>
          <a:stretch/>
        </p:blipFill>
        <p:spPr>
          <a:xfrm>
            <a:off x="3466800" y="1155240"/>
            <a:ext cx="2468880" cy="2468520"/>
          </a:xfrm>
          <a:prstGeom prst="rect">
            <a:avLst/>
          </a:prstGeom>
          <a:ln w="0">
            <a:noFill/>
          </a:ln>
        </p:spPr>
      </p:pic>
      <p:sp>
        <p:nvSpPr>
          <p:cNvPr id="139" name="TextBox 6"/>
          <p:cNvSpPr/>
          <p:nvPr/>
        </p:nvSpPr>
        <p:spPr>
          <a:xfrm>
            <a:off x="155880" y="3542040"/>
            <a:ext cx="6320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AmeriFlux (above), USCRN (below) soil temperatures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0" name="TextBox 7"/>
          <p:cNvSpPr/>
          <p:nvPr/>
        </p:nvSpPr>
        <p:spPr>
          <a:xfrm rot="16200000">
            <a:off x="-838440" y="2114640"/>
            <a:ext cx="246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Soil Temp. (deg C)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11087</TotalTime>
  <Application>LibreOffice/7.3.7.2$Linux_X86_64 LibreOffice_project/30$Build-2</Application>
  <AppVersion>15.0000</AppVersion>
  <Words>718</Words>
  <Paragraphs>68</Paragraphs>
  <Company>JPL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2015-08-28T04:50:59Z</dcterms:created>
  <dc:creator>darae@mit.edu</dc:creator>
  <dc:description/>
  <dc:language>en-US</dc:language>
  <cp:lastModifiedBy>K. Arthur Endsley</cp:lastModifiedBy>
  <dcterms:modified xsi:type="dcterms:W3CDTF">2025-04-21T09:53:20Z</dcterms:modified>
  <cp:revision>316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</Properties>
</file>