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5" r:id="rId3"/>
    <p:sldMasterId id="2147483708" r:id="rId4"/>
    <p:sldMasterId id="2147483720" r:id="rId5"/>
    <p:sldMasterId id="2147483726" r:id="rId6"/>
    <p:sldMasterId id="2147483733" r:id="rId7"/>
    <p:sldMasterId id="2147483736" r:id="rId8"/>
  </p:sldMasterIdLst>
  <p:notesMasterIdLst>
    <p:notesMasterId r:id="rId34"/>
  </p:notesMasterIdLst>
  <p:sldIdLst>
    <p:sldId id="256" r:id="rId9"/>
    <p:sldId id="446" r:id="rId10"/>
    <p:sldId id="447" r:id="rId11"/>
    <p:sldId id="448" r:id="rId12"/>
    <p:sldId id="438" r:id="rId13"/>
    <p:sldId id="299" r:id="rId14"/>
    <p:sldId id="349" r:id="rId15"/>
    <p:sldId id="390" r:id="rId16"/>
    <p:sldId id="405" r:id="rId17"/>
    <p:sldId id="451" r:id="rId18"/>
    <p:sldId id="422" r:id="rId19"/>
    <p:sldId id="385" r:id="rId20"/>
    <p:sldId id="403" r:id="rId21"/>
    <p:sldId id="404" r:id="rId22"/>
    <p:sldId id="453" r:id="rId23"/>
    <p:sldId id="436" r:id="rId24"/>
    <p:sldId id="449" r:id="rId25"/>
    <p:sldId id="450" r:id="rId26"/>
    <p:sldId id="358" r:id="rId27"/>
    <p:sldId id="409" r:id="rId28"/>
    <p:sldId id="411" r:id="rId29"/>
    <p:sldId id="412" r:id="rId30"/>
    <p:sldId id="452" r:id="rId31"/>
    <p:sldId id="410" r:id="rId32"/>
    <p:sldId id="43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47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B90"/>
    <a:srgbClr val="CB7B32"/>
    <a:srgbClr val="B92B2B"/>
    <a:srgbClr val="B6322E"/>
    <a:srgbClr val="C34949"/>
    <a:srgbClr val="00FFFF"/>
    <a:srgbClr val="0037FF"/>
    <a:srgbClr val="53FF7A"/>
    <a:srgbClr val="3A54A2"/>
    <a:srgbClr val="6CB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2969" autoAdjust="0"/>
  </p:normalViewPr>
  <p:slideViewPr>
    <p:cSldViewPr snapToGrid="0" showGuides="1">
      <p:cViewPr varScale="1">
        <p:scale>
          <a:sx n="107" d="100"/>
          <a:sy n="107" d="100"/>
        </p:scale>
        <p:origin x="1640" y="52"/>
      </p:cViewPr>
      <p:guideLst>
        <p:guide orient="horz" pos="3024"/>
        <p:guide pos="475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015AF-064C-46A4-8B37-EBF0A7715CD1}" type="datetimeFigureOut">
              <a:rPr lang="en-US" smtClean="0"/>
              <a:t>1/14/2019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9CD89-7551-4EB5-BA83-CDE8CBE587F9}" type="slidenum">
              <a:rPr lang="en-US" smtClean="0"/>
              <a:t>‹#›</a:t>
            </a:fld>
            <a:endParaRPr lang="en-US"/>
          </a:p>
        </p:txBody>
      </p:sp>
    </p:spTree>
    <p:extLst>
      <p:ext uri="{BB962C8B-B14F-4D97-AF65-F5344CB8AC3E}">
        <p14:creationId xmlns:p14="http://schemas.microsoft.com/office/powerpoint/2010/main" val="371538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89CD89-7551-4EB5-BA83-CDE8CBE587F9}" type="slidenum">
              <a:rPr lang="en-US" smtClean="0"/>
              <a:t>1</a:t>
            </a:fld>
            <a:endParaRPr lang="en-US"/>
          </a:p>
        </p:txBody>
      </p:sp>
    </p:spTree>
    <p:extLst>
      <p:ext uri="{BB962C8B-B14F-4D97-AF65-F5344CB8AC3E}">
        <p14:creationId xmlns:p14="http://schemas.microsoft.com/office/powerpoint/2010/main" val="175081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a:t>
            </a:r>
            <a:r>
              <a:rPr lang="en-US" baseline="0" dirty="0" smtClean="0"/>
              <a:t> moisture impacts GPP in the most arid regions.  VPD has a more widespread impact, especially for many forested regions, especially boreal and tropical forests.  Soil moisture impact on soil respiration is also widespread.  Since soil respiration responds to the surface, whereas GPP responds to deeper, root zone soil moisture, soil respiration tends to be more sensitive to soil moisture in areas where GPP is less sensitive (deciduous forests for example).</a:t>
            </a:r>
          </a:p>
          <a:p>
            <a:endParaRPr lang="en-US" baseline="0" dirty="0" smtClean="0"/>
          </a:p>
          <a:p>
            <a:r>
              <a:rPr lang="en-US" baseline="0" dirty="0" smtClean="0"/>
              <a:t>Soil moisture quality makes a difference in model skill relative to flux data. </a:t>
            </a:r>
            <a:endParaRPr lang="en-US" dirty="0"/>
          </a:p>
        </p:txBody>
      </p:sp>
      <p:sp>
        <p:nvSpPr>
          <p:cNvPr id="4" name="Slide Number Placeholder 3"/>
          <p:cNvSpPr>
            <a:spLocks noGrp="1"/>
          </p:cNvSpPr>
          <p:nvPr>
            <p:ph type="sldNum" sz="quarter" idx="10"/>
          </p:nvPr>
        </p:nvSpPr>
        <p:spPr/>
        <p:txBody>
          <a:bodyPr/>
          <a:lstStyle/>
          <a:p>
            <a:fld id="{4F89CD89-7551-4EB5-BA83-CDE8CBE587F9}" type="slidenum">
              <a:rPr lang="en-US" smtClean="0"/>
              <a:t>13</a:t>
            </a:fld>
            <a:endParaRPr lang="en-US"/>
          </a:p>
        </p:txBody>
      </p:sp>
    </p:spTree>
    <p:extLst>
      <p:ext uri="{BB962C8B-B14F-4D97-AF65-F5344CB8AC3E}">
        <p14:creationId xmlns:p14="http://schemas.microsoft.com/office/powerpoint/2010/main" val="387970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National average precipitation in June, July and Aug 2016 in Australia was respectively 116%,61% and 45% above the average.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D9A1B-067E-49DA-BDE4-D82EBDABB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22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a:t>
            </a:r>
            <a:r>
              <a:rPr lang="en-US" baseline="0" dirty="0" smtClean="0"/>
              <a:t> cropland statistics obtained from the </a:t>
            </a:r>
            <a:r>
              <a:rPr lang="en-US" dirty="0" smtClean="0"/>
              <a:t>USDA NASS</a:t>
            </a:r>
            <a:r>
              <a:rPr lang="en-US" baseline="0" dirty="0" smtClean="0"/>
              <a:t> Crop Progress report: https://www.nass.usda.gov/Charts_and_Maps/Crop_Progress_&amp;_Condition/2017/MT_2017.pdf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6A554-B336-4245-A184-6B4A70EF8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38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a:t>
            </a:r>
            <a:r>
              <a:rPr lang="en-US" baseline="0" dirty="0" smtClean="0"/>
              <a:t> 1 arbitrarily selected as 0 for GPP accumulation.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6A554-B336-4245-A184-6B4A70EF8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0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BAFCC5-6D2D-4B64-9ABE-12C57AF75268}"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0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dirty="0" smtClean="0"/>
              <a:t>SMAP was a first-tier NASA</a:t>
            </a:r>
            <a:r>
              <a:rPr lang="en-US" altLang="en-US" baseline="0" dirty="0" smtClean="0"/>
              <a:t> Decadal Survey mission</a:t>
            </a:r>
            <a:endParaRPr lang="en-US" altLang="en-US" dirty="0"/>
          </a:p>
        </p:txBody>
      </p:sp>
    </p:spTree>
    <p:extLst>
      <p:ext uri="{BB962C8B-B14F-4D97-AF65-F5344CB8AC3E}">
        <p14:creationId xmlns:p14="http://schemas.microsoft.com/office/powerpoint/2010/main" val="282768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D9A1B-067E-49DA-BDE4-D82EBDABB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94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PFT: Plant functional Type classification</a:t>
            </a:r>
            <a:r>
              <a:rPr lang="en-US" baseline="0" dirty="0" smtClean="0"/>
              <a:t> for up to 9 global vegetation classes (from MODIS Type II </a:t>
            </a:r>
            <a:r>
              <a:rPr lang="en-US" baseline="0" dirty="0" err="1" smtClean="0"/>
              <a:t>landcover</a:t>
            </a:r>
            <a:r>
              <a:rPr lang="en-US" baseline="0" dirty="0" smtClean="0"/>
              <a:t> classification): Grassland (GRS), </a:t>
            </a:r>
            <a:r>
              <a:rPr lang="en-US" baseline="0" dirty="0" err="1" smtClean="0"/>
              <a:t>Shrubland</a:t>
            </a:r>
            <a:r>
              <a:rPr lang="en-US" baseline="0" dirty="0" smtClean="0"/>
              <a:t> (SHR), Evergreen </a:t>
            </a:r>
            <a:r>
              <a:rPr lang="en-US" baseline="0" dirty="0" err="1" smtClean="0"/>
              <a:t>needleleaf</a:t>
            </a:r>
            <a:r>
              <a:rPr lang="en-US" baseline="0" dirty="0" smtClean="0"/>
              <a:t> forest (ENF), Deciduous Broadleaf forest (DBF), Evergreen broadleaf forest (EBF), Cereal crop (CCR), Broadleaf crop (BCR), Deciduous </a:t>
            </a:r>
            <a:r>
              <a:rPr lang="en-US" baseline="0" dirty="0" err="1" smtClean="0"/>
              <a:t>Needleleaf</a:t>
            </a:r>
            <a:r>
              <a:rPr lang="en-US" baseline="0" dirty="0" smtClean="0"/>
              <a:t> forest (DNF)</a:t>
            </a:r>
            <a:endParaRPr lang="en-US" dirty="0"/>
          </a:p>
        </p:txBody>
      </p:sp>
      <p:sp>
        <p:nvSpPr>
          <p:cNvPr id="4" name="Slide Number Placeholder 3"/>
          <p:cNvSpPr>
            <a:spLocks noGrp="1"/>
          </p:cNvSpPr>
          <p:nvPr>
            <p:ph type="sldNum" sz="quarter" idx="10"/>
          </p:nvPr>
        </p:nvSpPr>
        <p:spPr/>
        <p:txBody>
          <a:bodyPr/>
          <a:lstStyle/>
          <a:p>
            <a:fld id="{4F89CD89-7551-4EB5-BA83-CDE8CBE587F9}" type="slidenum">
              <a:rPr lang="en-US" smtClean="0"/>
              <a:t>4</a:t>
            </a:fld>
            <a:endParaRPr lang="en-US"/>
          </a:p>
        </p:txBody>
      </p:sp>
    </p:spTree>
    <p:extLst>
      <p:ext uri="{BB962C8B-B14F-4D97-AF65-F5344CB8AC3E}">
        <p14:creationId xmlns:p14="http://schemas.microsoft.com/office/powerpoint/2010/main" val="219040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 data is a substantial source (&gt;30 %) of error in ecosystem models.  </a:t>
            </a:r>
            <a:endParaRPr lang="en-US" dirty="0"/>
          </a:p>
        </p:txBody>
      </p:sp>
      <p:sp>
        <p:nvSpPr>
          <p:cNvPr id="4" name="Slide Number Placeholder 3"/>
          <p:cNvSpPr>
            <a:spLocks noGrp="1"/>
          </p:cNvSpPr>
          <p:nvPr>
            <p:ph type="sldNum" sz="quarter" idx="10"/>
          </p:nvPr>
        </p:nvSpPr>
        <p:spPr/>
        <p:txBody>
          <a:bodyPr/>
          <a:lstStyle/>
          <a:p>
            <a:fld id="{4F89CD89-7551-4EB5-BA83-CDE8CBE587F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35008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is fit by</a:t>
            </a:r>
            <a:r>
              <a:rPr lang="en-US" baseline="0" dirty="0" smtClean="0"/>
              <a:t> binning calibration sites based on dominant plant functional type.  </a:t>
            </a:r>
            <a:r>
              <a:rPr lang="en-US" dirty="0" smtClean="0"/>
              <a:t>Brings up an important</a:t>
            </a:r>
            <a:r>
              <a:rPr lang="en-US" baseline="0" dirty="0" smtClean="0"/>
              <a:t> consideration of representativeness of sites and extrapolation error – not easily addressed.  Must make adjustments for steady-state assumptions when fitting to flux data.  Flux towers measure net ecosystem exchange, and GPP &amp; ecosystem respiration must be separated using a model (based on night-time fluxes).  So there’s also a problem with model/model comparison.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89CD89-7551-4EB5-BA83-CDE8CBE587F9}" type="slidenum">
              <a:rPr lang="en-US" smtClean="0"/>
              <a:t>6</a:t>
            </a:fld>
            <a:endParaRPr lang="en-US"/>
          </a:p>
        </p:txBody>
      </p:sp>
    </p:spTree>
    <p:extLst>
      <p:ext uri="{BB962C8B-B14F-4D97-AF65-F5344CB8AC3E}">
        <p14:creationId xmlns:p14="http://schemas.microsoft.com/office/powerpoint/2010/main" val="2482309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sites have widely varying moisture conditions/constraints.  Sites sorted by increasing annual flux.  Error roughly scales with increasing flux.  Average errors well within mission target accuracy of 1.6 g C m-2 d-1.  However, time record omits the Australia growing season, so the errors are lower than might be expected.  Difficult to get up-to-date flux tower data.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89CD89-7551-4EB5-BA83-CDE8CBE587F9}" type="slidenum">
              <a:rPr lang="en-US" smtClean="0"/>
              <a:t>8</a:t>
            </a:fld>
            <a:endParaRPr lang="en-US"/>
          </a:p>
        </p:txBody>
      </p:sp>
    </p:spTree>
    <p:extLst>
      <p:ext uri="{BB962C8B-B14F-4D97-AF65-F5344CB8AC3E}">
        <p14:creationId xmlns:p14="http://schemas.microsoft.com/office/powerpoint/2010/main" val="304399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ESA Global Ozone Monitoring</a:t>
            </a:r>
            <a:r>
              <a:rPr lang="en-US" baseline="0" dirty="0" smtClean="0"/>
              <a:t> Experiment (GOME-2) </a:t>
            </a:r>
          </a:p>
          <a:p>
            <a:endParaRPr lang="en-US" baseline="0" dirty="0" smtClean="0"/>
          </a:p>
          <a:p>
            <a:r>
              <a:rPr lang="en-US" baseline="0" dirty="0" smtClean="0"/>
              <a:t>Generalized additive model used to defined the smoothed curvilinear relationships between </a:t>
            </a:r>
            <a:r>
              <a:rPr lang="en-US" baseline="0" dirty="0" err="1" smtClean="0"/>
              <a:t>SIFp</a:t>
            </a:r>
            <a:r>
              <a:rPr lang="en-US" baseline="0" dirty="0" smtClean="0"/>
              <a:t> and each climate variable, which was compared with prescribed L4C model parameterizations derived from tower calibrations.</a:t>
            </a:r>
          </a:p>
          <a:p>
            <a:endParaRPr lang="en-US" baseline="0" dirty="0" smtClean="0"/>
          </a:p>
          <a:p>
            <a:r>
              <a:rPr lang="en-US" dirty="0" smtClean="0"/>
              <a:t>GPP is affected by joint climatic constraints so that VPD, </a:t>
            </a:r>
            <a:r>
              <a:rPr lang="en-US" dirty="0" err="1" smtClean="0"/>
              <a:t>Tmin</a:t>
            </a:r>
            <a:r>
              <a:rPr lang="en-US" dirty="0" smtClean="0"/>
              <a:t>, and SM are significant controls over 60, 59, and 35 percent of the global domain.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D9A1B-067E-49DA-BDE4-D82EBDABB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5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 error</a:t>
            </a:r>
            <a:r>
              <a:rPr lang="en-US" baseline="0" dirty="0" smtClean="0"/>
              <a:t> (as opposed to bias) is proportional to overall flux.  Simply propagating input error has significant explanatory power up to ~2 g C m-2 d-1.  Above that threshold other sources of error dominate, these might include heterogeneity and disturbance.</a:t>
            </a:r>
            <a:endParaRPr lang="en-US" dirty="0"/>
          </a:p>
        </p:txBody>
      </p:sp>
      <p:sp>
        <p:nvSpPr>
          <p:cNvPr id="4" name="Slide Number Placeholder 3"/>
          <p:cNvSpPr>
            <a:spLocks noGrp="1"/>
          </p:cNvSpPr>
          <p:nvPr>
            <p:ph type="sldNum" sz="quarter" idx="10"/>
          </p:nvPr>
        </p:nvSpPr>
        <p:spPr/>
        <p:txBody>
          <a:bodyPr/>
          <a:lstStyle/>
          <a:p>
            <a:fld id="{4F89CD89-7551-4EB5-BA83-CDE8CBE587F9}" type="slidenum">
              <a:rPr lang="en-US" smtClean="0"/>
              <a:t>12</a:t>
            </a:fld>
            <a:endParaRPr lang="en-US"/>
          </a:p>
        </p:txBody>
      </p:sp>
    </p:spTree>
    <p:extLst>
      <p:ext uri="{BB962C8B-B14F-4D97-AF65-F5344CB8AC3E}">
        <p14:creationId xmlns:p14="http://schemas.microsoft.com/office/powerpoint/2010/main" val="161310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0954C9-764D-445C-B2E7-0133438C90D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35616229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0954C9-764D-445C-B2E7-0133438C90D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7355105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0954C9-764D-445C-B2E7-0133438C90D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3417311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1644" y="473971"/>
            <a:ext cx="7901247" cy="2942560"/>
          </a:xfrm>
        </p:spPr>
        <p:txBody>
          <a:bodyPr anchor="b"/>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9123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34127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77140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714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3320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0130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7380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7080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86266"/>
            <a:ext cx="9144000" cy="105833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00954C9-764D-445C-B2E7-0133438C90D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21369331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6119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687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128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SMAP_BeautyShot4_Landscape.jpg"/>
          <p:cNvPicPr>
            <a:picLocks noChangeAspect="1"/>
          </p:cNvPicPr>
          <p:nvPr userDrawn="1"/>
        </p:nvPicPr>
        <p:blipFill rotWithShape="1">
          <a:blip r:embed="rId2" cstate="print"/>
          <a:srcRect b="2902"/>
          <a:stretch/>
        </p:blipFill>
        <p:spPr>
          <a:xfrm>
            <a:off x="0" y="0"/>
            <a:ext cx="9144000" cy="6858000"/>
          </a:xfrm>
          <a:prstGeom prst="rect">
            <a:avLst/>
          </a:prstGeom>
        </p:spPr>
      </p:pic>
      <p:sp>
        <p:nvSpPr>
          <p:cNvPr id="11" name="Rectangle 7"/>
          <p:cNvSpPr>
            <a:spLocks noChangeArrowheads="1"/>
          </p:cNvSpPr>
          <p:nvPr/>
        </p:nvSpPr>
        <p:spPr bwMode="auto">
          <a:xfrm>
            <a:off x="217433" y="380012"/>
            <a:ext cx="2157642" cy="1231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800" dirty="0">
                <a:solidFill>
                  <a:srgbClr val="FFFFFF"/>
                </a:solidFill>
                <a:ea typeface="ＭＳ Ｐゴシック" pitchFamily="31" charset="-128"/>
              </a:rPr>
              <a:t>National Aeronautics and Space Administration</a:t>
            </a:r>
          </a:p>
        </p:txBody>
      </p:sp>
      <p:sp>
        <p:nvSpPr>
          <p:cNvPr id="16" name="TextBox 15"/>
          <p:cNvSpPr txBox="1"/>
          <p:nvPr/>
        </p:nvSpPr>
        <p:spPr>
          <a:xfrm>
            <a:off x="174139" y="1054125"/>
            <a:ext cx="4346513" cy="2095475"/>
          </a:xfrm>
          <a:prstGeom prst="rect">
            <a:avLst/>
          </a:prstGeom>
          <a:noFill/>
        </p:spPr>
        <p:txBody>
          <a:bodyPr lIns="0" tIns="0" rIns="0" bIns="0">
            <a:noAutofit/>
          </a:bodyPr>
          <a:lstStyle/>
          <a:p>
            <a:pPr eaLnBrk="0" fontAlgn="base" hangingPunct="0">
              <a:spcBef>
                <a:spcPct val="0"/>
              </a:spcBef>
              <a:spcAft>
                <a:spcPts val="1200"/>
              </a:spcAft>
            </a:pPr>
            <a:r>
              <a:rPr lang="en-US" sz="2400" dirty="0">
                <a:solidFill>
                  <a:srgbClr val="FFFF99"/>
                </a:solidFill>
                <a:ea typeface="ＭＳ Ｐゴシック" pitchFamily="31" charset="-128"/>
                <a:cs typeface="Tahoma" pitchFamily="34" charset="0"/>
              </a:rPr>
              <a:t>Soil Moisture</a:t>
            </a:r>
            <a:br>
              <a:rPr lang="en-US" sz="2400" dirty="0">
                <a:solidFill>
                  <a:srgbClr val="FFFF99"/>
                </a:solidFill>
                <a:ea typeface="ＭＳ Ｐゴシック" pitchFamily="31" charset="-128"/>
                <a:cs typeface="Tahoma" pitchFamily="34" charset="0"/>
              </a:rPr>
            </a:br>
            <a:r>
              <a:rPr lang="en-US" sz="2400" dirty="0">
                <a:solidFill>
                  <a:srgbClr val="FFFF99"/>
                </a:solidFill>
                <a:ea typeface="ＭＳ Ｐゴシック" pitchFamily="31" charset="-128"/>
                <a:cs typeface="Tahoma" pitchFamily="34" charset="0"/>
              </a:rPr>
              <a:t>Active Passive</a:t>
            </a:r>
            <a:br>
              <a:rPr lang="en-US" sz="2400" dirty="0">
                <a:solidFill>
                  <a:srgbClr val="FFFF99"/>
                </a:solidFill>
                <a:ea typeface="ＭＳ Ｐゴシック" pitchFamily="31" charset="-128"/>
                <a:cs typeface="Tahoma" pitchFamily="34" charset="0"/>
              </a:rPr>
            </a:br>
            <a:r>
              <a:rPr lang="en-US" sz="2400" dirty="0">
                <a:solidFill>
                  <a:srgbClr val="FFFF99"/>
                </a:solidFill>
                <a:ea typeface="ＭＳ Ｐゴシック" pitchFamily="31" charset="-128"/>
                <a:cs typeface="Tahoma" pitchFamily="34" charset="0"/>
              </a:rPr>
              <a:t>Mission</a:t>
            </a:r>
            <a:br>
              <a:rPr lang="en-US" sz="2400" dirty="0">
                <a:solidFill>
                  <a:srgbClr val="FFFF99"/>
                </a:solidFill>
                <a:ea typeface="ＭＳ Ｐゴシック" pitchFamily="31" charset="-128"/>
                <a:cs typeface="Tahoma" pitchFamily="34" charset="0"/>
              </a:rPr>
            </a:br>
            <a:r>
              <a:rPr lang="en-US" sz="3600" dirty="0">
                <a:solidFill>
                  <a:srgbClr val="FFFF99"/>
                </a:solidFill>
                <a:ea typeface="ＭＳ Ｐゴシック" pitchFamily="31" charset="-128"/>
                <a:cs typeface="Tahoma" pitchFamily="34" charset="0"/>
              </a:rPr>
              <a:t>SMAP</a:t>
            </a:r>
          </a:p>
          <a:p>
            <a:pPr eaLnBrk="0" fontAlgn="base" hangingPunct="0"/>
            <a:endParaRPr lang="en-US" sz="1000" dirty="0">
              <a:solidFill>
                <a:srgbClr val="FFFF99"/>
              </a:solidFill>
              <a:ea typeface="ＭＳ Ｐゴシック" pitchFamily="31" charset="-128"/>
              <a:cs typeface="Tahoma" pitchFamily="34" charset="0"/>
            </a:endParaRPr>
          </a:p>
        </p:txBody>
      </p:sp>
      <p:pic>
        <p:nvPicPr>
          <p:cNvPr id="8" name="Picture 7" descr="NASA insignia B&amp;W.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67284" y="105649"/>
            <a:ext cx="758952" cy="6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6041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8095330" y="6637481"/>
            <a:ext cx="1048670" cy="220519"/>
          </a:xfrm>
          <a:prstGeom prst="rect">
            <a:avLst/>
          </a:prstGeom>
        </p:spPr>
        <p:txBody>
          <a:bodyPr vert="horz" lIns="0" tIns="0" rIns="0" bIns="0" rtlCol="0" anchor="ctr"/>
          <a:lstStyle>
            <a:lvl1pPr algn="r">
              <a:defRPr sz="1200">
                <a:solidFill>
                  <a:srgbClr val="000000"/>
                </a:solidFill>
              </a:defRPr>
            </a:lvl1pPr>
          </a:lstStyle>
          <a:p>
            <a:fld id="{8E86009A-98F9-2145-9A9F-570279BABD6B}" type="slidenum">
              <a:rPr lang="en-US" smtClean="0"/>
              <a:pPr/>
              <a:t>‹#›</a:t>
            </a:fld>
            <a:endParaRPr lang="en-US"/>
          </a:p>
        </p:txBody>
      </p:sp>
    </p:spTree>
    <p:extLst>
      <p:ext uri="{BB962C8B-B14F-4D97-AF65-F5344CB8AC3E}">
        <p14:creationId xmlns:p14="http://schemas.microsoft.com/office/powerpoint/2010/main" val="39207947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17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638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531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173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30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0954C9-764D-445C-B2E7-0133438C90D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346552808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93236"/>
          </a:xfrm>
        </p:spPr>
        <p:txBody>
          <a:bodyPr>
            <a:normAutofit/>
          </a:bodyPr>
          <a:lstStyle>
            <a:lvl1pPr algn="ctr">
              <a:defRPr sz="36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3" t="39168" r="-242" b="20660"/>
          <a:stretch/>
        </p:blipFill>
        <p:spPr>
          <a:xfrm>
            <a:off x="228693" y="975949"/>
            <a:ext cx="8765838" cy="246183"/>
          </a:xfrm>
          <a:prstGeom prst="rect">
            <a:avLst/>
          </a:prstGeom>
          <a:ln>
            <a:noFill/>
          </a:ln>
          <a:effectLst>
            <a:softEdge rad="63500"/>
          </a:effectLst>
        </p:spPr>
      </p:pic>
    </p:spTree>
    <p:extLst>
      <p:ext uri="{BB962C8B-B14F-4D97-AF65-F5344CB8AC3E}">
        <p14:creationId xmlns:p14="http://schemas.microsoft.com/office/powerpoint/2010/main" val="967158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484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486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068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106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049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SMAP_BeautyShot4_Landscape.jpg"/>
          <p:cNvPicPr>
            <a:picLocks noChangeAspect="1"/>
          </p:cNvPicPr>
          <p:nvPr userDrawn="1"/>
        </p:nvPicPr>
        <p:blipFill rotWithShape="1">
          <a:blip r:embed="rId2" cstate="print"/>
          <a:srcRect b="2902"/>
          <a:stretch/>
        </p:blipFill>
        <p:spPr>
          <a:xfrm>
            <a:off x="0" y="0"/>
            <a:ext cx="9144000" cy="6858000"/>
          </a:xfrm>
          <a:prstGeom prst="rect">
            <a:avLst/>
          </a:prstGeom>
        </p:spPr>
      </p:pic>
    </p:spTree>
    <p:extLst>
      <p:ext uri="{BB962C8B-B14F-4D97-AF65-F5344CB8AC3E}">
        <p14:creationId xmlns:p14="http://schemas.microsoft.com/office/powerpoint/2010/main" val="88649662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75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AF392D9C-1E6E-41E1-A306-DBFD2010E3FA}" type="datetimeFigureOut">
              <a:rPr lang="en-US">
                <a:solidFill>
                  <a:srgbClr val="000000"/>
                </a:solidFill>
              </a:rPr>
              <a:pPr fontAlgn="base">
                <a:spcBef>
                  <a:spcPct val="0"/>
                </a:spcBef>
                <a:spcAft>
                  <a:spcPct val="0"/>
                </a:spcAft>
              </a:pPr>
              <a:t>1/14/2019</a:t>
            </a:fld>
            <a:endParaRPr lang="en-US">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a:xfrm>
            <a:off x="8095330" y="6637481"/>
            <a:ext cx="1048670" cy="220519"/>
          </a:xfrm>
          <a:prstGeom prst="rect">
            <a:avLst/>
          </a:prstGeom>
        </p:spPr>
        <p:txBody>
          <a:bodyPr/>
          <a:lstStyle/>
          <a:p>
            <a:fld id="{CA19CEF1-BEC2-46C2-A720-13C186B9FBF5}" type="slidenum">
              <a:rPr lang="en-US" smtClean="0"/>
              <a:pPr/>
              <a:t>‹#›</a:t>
            </a:fld>
            <a:endParaRPr lang="en-US"/>
          </a:p>
        </p:txBody>
      </p:sp>
    </p:spTree>
    <p:extLst>
      <p:ext uri="{BB962C8B-B14F-4D97-AF65-F5344CB8AC3E}">
        <p14:creationId xmlns:p14="http://schemas.microsoft.com/office/powerpoint/2010/main" val="3585758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0954C9-764D-445C-B2E7-0133438C90D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14334072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0954C9-764D-445C-B2E7-0133438C90D8}"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2091565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882872" y="107852"/>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smtClean="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hangingPunct="0">
              <a:spcBef>
                <a:spcPct val="50000"/>
              </a:spcBef>
              <a:defRPr/>
            </a:pPr>
            <a:endParaRPr lang="en-US" sz="800" b="1">
              <a:solidFill>
                <a:prstClr val="white"/>
              </a:solidFill>
              <a:ea typeface="ＭＳ Ｐゴシック" pitchFamily="1" charset="-128"/>
            </a:endParaRPr>
          </a:p>
        </p:txBody>
      </p:sp>
      <p:pic>
        <p:nvPicPr>
          <p:cNvPr id="5" name="Picture 1"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13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0A470D-165D-D84F-A7EE-B37E15589D6D}" type="datetimeFigureOut">
              <a:t>1/14/2019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87230B-34C9-8142-B141-71F071174AC9}" type="slidenum">
              <a:t>‹#›</a:t>
            </a:fld>
            <a:endParaRPr lang="en-US"/>
          </a:p>
        </p:txBody>
      </p:sp>
    </p:spTree>
    <p:extLst>
      <p:ext uri="{BB962C8B-B14F-4D97-AF65-F5344CB8AC3E}">
        <p14:creationId xmlns:p14="http://schemas.microsoft.com/office/powerpoint/2010/main" val="377428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882872" y="107852"/>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smtClean="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defTabSz="457200" eaLnBrk="0" fontAlgn="auto" hangingPunct="0">
              <a:spcBef>
                <a:spcPct val="50000"/>
              </a:spcBef>
              <a:spcAft>
                <a:spcPts val="0"/>
              </a:spcAft>
              <a:defRPr/>
            </a:pPr>
            <a:endParaRPr lang="en-US" sz="800" b="1">
              <a:solidFill>
                <a:prstClr val="white"/>
              </a:solidFill>
              <a:latin typeface="Calibri"/>
              <a:ea typeface="ＭＳ Ｐゴシック" pitchFamily="1" charset="-128"/>
            </a:endParaRPr>
          </a:p>
        </p:txBody>
      </p:sp>
      <p:pic>
        <p:nvPicPr>
          <p:cNvPr id="5" name="Picture 1"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43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882872" y="107852"/>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smtClean="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defTabSz="457200" eaLnBrk="0" fontAlgn="auto" hangingPunct="0">
              <a:spcBef>
                <a:spcPct val="50000"/>
              </a:spcBef>
              <a:spcAft>
                <a:spcPts val="0"/>
              </a:spcAft>
              <a:defRPr/>
            </a:pPr>
            <a:endParaRPr lang="en-US" sz="800" b="1">
              <a:solidFill>
                <a:prstClr val="white"/>
              </a:solidFill>
              <a:latin typeface="Arial"/>
              <a:ea typeface="ＭＳ Ｐゴシック" pitchFamily="1" charset="-128"/>
            </a:endParaRPr>
          </a:p>
        </p:txBody>
      </p:sp>
      <p:pic>
        <p:nvPicPr>
          <p:cNvPr id="5" name="Picture 1"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304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882872" y="107852"/>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smtClean="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hangingPunct="0">
              <a:spcBef>
                <a:spcPct val="50000"/>
              </a:spcBef>
              <a:defRPr/>
            </a:pPr>
            <a:endParaRPr lang="en-US" sz="800" b="1">
              <a:solidFill>
                <a:prstClr val="white"/>
              </a:solidFill>
              <a:ea typeface="ＭＳ Ｐゴシック" pitchFamily="1" charset="-128"/>
            </a:endParaRPr>
          </a:p>
        </p:txBody>
      </p:sp>
      <p:pic>
        <p:nvPicPr>
          <p:cNvPr id="4" name="Picture 24" descr="nasa_logo(80x66)"/>
          <p:cNvPicPr>
            <a:picLocks noChangeAspect="1" noChangeArrowheads="1"/>
          </p:cNvPicPr>
          <p:nvPr userDrawn="1"/>
        </p:nvPicPr>
        <p:blipFill>
          <a:blip r:embed="rId2" cstate="print"/>
          <a:srcRect/>
          <a:stretch>
            <a:fillRect/>
          </a:stretch>
        </p:blipFill>
        <p:spPr bwMode="auto">
          <a:xfrm>
            <a:off x="8169275" y="120650"/>
            <a:ext cx="754063" cy="623888"/>
          </a:xfrm>
          <a:prstGeom prst="rect">
            <a:avLst/>
          </a:prstGeom>
          <a:noFill/>
        </p:spPr>
      </p:pic>
      <p:pic>
        <p:nvPicPr>
          <p:cNvPr id="5" name="Picture 1" descr="image00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367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882872" y="107852"/>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smtClean="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hangingPunct="0">
              <a:spcBef>
                <a:spcPct val="50000"/>
              </a:spcBef>
              <a:defRPr/>
            </a:pPr>
            <a:endParaRPr lang="en-US" sz="800" b="1">
              <a:solidFill>
                <a:prstClr val="white"/>
              </a:solidFill>
              <a:ea typeface="ＭＳ Ｐゴシック" pitchFamily="1" charset="-128"/>
            </a:endParaRPr>
          </a:p>
        </p:txBody>
      </p:sp>
      <p:pic>
        <p:nvPicPr>
          <p:cNvPr id="4" name="Picture 24" descr="nasa_logo(80x66)"/>
          <p:cNvPicPr>
            <a:picLocks noChangeAspect="1" noChangeArrowheads="1"/>
          </p:cNvPicPr>
          <p:nvPr userDrawn="1"/>
        </p:nvPicPr>
        <p:blipFill>
          <a:blip r:embed="rId2" cstate="print"/>
          <a:srcRect/>
          <a:stretch>
            <a:fillRect/>
          </a:stretch>
        </p:blipFill>
        <p:spPr bwMode="auto">
          <a:xfrm>
            <a:off x="8169275" y="120650"/>
            <a:ext cx="754063" cy="623888"/>
          </a:xfrm>
          <a:prstGeom prst="rect">
            <a:avLst/>
          </a:prstGeom>
          <a:noFill/>
        </p:spPr>
      </p:pic>
      <p:pic>
        <p:nvPicPr>
          <p:cNvPr id="5" name="Picture 1" descr="image00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256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55396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SMAP_BeautyShot4_Landscape.jpg"/>
          <p:cNvPicPr>
            <a:picLocks noChangeAspect="1"/>
          </p:cNvPicPr>
          <p:nvPr userDrawn="1"/>
        </p:nvPicPr>
        <p:blipFill rotWithShape="1">
          <a:blip r:embed="rId2" cstate="print"/>
          <a:srcRect b="2902"/>
          <a:stretch/>
        </p:blipFill>
        <p:spPr>
          <a:xfrm>
            <a:off x="0" y="0"/>
            <a:ext cx="9144000" cy="6858000"/>
          </a:xfrm>
          <a:prstGeom prst="rect">
            <a:avLst/>
          </a:prstGeom>
        </p:spPr>
      </p:pic>
      <p:sp>
        <p:nvSpPr>
          <p:cNvPr id="11" name="Rectangle 7"/>
          <p:cNvSpPr>
            <a:spLocks noChangeArrowheads="1"/>
          </p:cNvSpPr>
          <p:nvPr/>
        </p:nvSpPr>
        <p:spPr bwMode="auto">
          <a:xfrm>
            <a:off x="217433" y="380012"/>
            <a:ext cx="2157642" cy="1231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800" dirty="0">
                <a:solidFill>
                  <a:srgbClr val="FFFFFF"/>
                </a:solidFill>
                <a:ea typeface="ＭＳ Ｐゴシック" pitchFamily="31" charset="-128"/>
              </a:rPr>
              <a:t>National Aeronautics and Space Administration</a:t>
            </a:r>
          </a:p>
        </p:txBody>
      </p:sp>
      <p:sp>
        <p:nvSpPr>
          <p:cNvPr id="16" name="TextBox 15"/>
          <p:cNvSpPr txBox="1"/>
          <p:nvPr/>
        </p:nvSpPr>
        <p:spPr>
          <a:xfrm>
            <a:off x="174139" y="1054125"/>
            <a:ext cx="4346513" cy="2095475"/>
          </a:xfrm>
          <a:prstGeom prst="rect">
            <a:avLst/>
          </a:prstGeom>
          <a:noFill/>
        </p:spPr>
        <p:txBody>
          <a:bodyPr lIns="0" tIns="0" rIns="0" bIns="0">
            <a:noAutofit/>
          </a:bodyPr>
          <a:lstStyle/>
          <a:p>
            <a:pPr eaLnBrk="0" fontAlgn="base" hangingPunct="0">
              <a:spcBef>
                <a:spcPct val="0"/>
              </a:spcBef>
              <a:spcAft>
                <a:spcPts val="1200"/>
              </a:spcAft>
            </a:pPr>
            <a:r>
              <a:rPr lang="en-US" sz="2400" dirty="0">
                <a:solidFill>
                  <a:srgbClr val="FFFF99"/>
                </a:solidFill>
                <a:ea typeface="ＭＳ Ｐゴシック" pitchFamily="31" charset="-128"/>
                <a:cs typeface="Tahoma" pitchFamily="34" charset="0"/>
              </a:rPr>
              <a:t>Soil Moisture</a:t>
            </a:r>
            <a:br>
              <a:rPr lang="en-US" sz="2400" dirty="0">
                <a:solidFill>
                  <a:srgbClr val="FFFF99"/>
                </a:solidFill>
                <a:ea typeface="ＭＳ Ｐゴシック" pitchFamily="31" charset="-128"/>
                <a:cs typeface="Tahoma" pitchFamily="34" charset="0"/>
              </a:rPr>
            </a:br>
            <a:r>
              <a:rPr lang="en-US" sz="2400" dirty="0">
                <a:solidFill>
                  <a:srgbClr val="FFFF99"/>
                </a:solidFill>
                <a:ea typeface="ＭＳ Ｐゴシック" pitchFamily="31" charset="-128"/>
                <a:cs typeface="Tahoma" pitchFamily="34" charset="0"/>
              </a:rPr>
              <a:t>Active Passive</a:t>
            </a:r>
            <a:br>
              <a:rPr lang="en-US" sz="2400" dirty="0">
                <a:solidFill>
                  <a:srgbClr val="FFFF99"/>
                </a:solidFill>
                <a:ea typeface="ＭＳ Ｐゴシック" pitchFamily="31" charset="-128"/>
                <a:cs typeface="Tahoma" pitchFamily="34" charset="0"/>
              </a:rPr>
            </a:br>
            <a:r>
              <a:rPr lang="en-US" sz="2400" dirty="0">
                <a:solidFill>
                  <a:srgbClr val="FFFF99"/>
                </a:solidFill>
                <a:ea typeface="ＭＳ Ｐゴシック" pitchFamily="31" charset="-128"/>
                <a:cs typeface="Tahoma" pitchFamily="34" charset="0"/>
              </a:rPr>
              <a:t>Mission</a:t>
            </a:r>
            <a:br>
              <a:rPr lang="en-US" sz="2400" dirty="0">
                <a:solidFill>
                  <a:srgbClr val="FFFF99"/>
                </a:solidFill>
                <a:ea typeface="ＭＳ Ｐゴシック" pitchFamily="31" charset="-128"/>
                <a:cs typeface="Tahoma" pitchFamily="34" charset="0"/>
              </a:rPr>
            </a:br>
            <a:r>
              <a:rPr lang="en-US" sz="3600" dirty="0">
                <a:solidFill>
                  <a:srgbClr val="FFFF99"/>
                </a:solidFill>
                <a:ea typeface="ＭＳ Ｐゴシック" pitchFamily="31" charset="-128"/>
                <a:cs typeface="Tahoma" pitchFamily="34" charset="0"/>
              </a:rPr>
              <a:t>SMAP</a:t>
            </a:r>
          </a:p>
          <a:p>
            <a:pPr eaLnBrk="0" fontAlgn="base" hangingPunct="0"/>
            <a:endParaRPr lang="en-US" sz="1000" dirty="0">
              <a:solidFill>
                <a:srgbClr val="FFFF99"/>
              </a:solidFill>
              <a:ea typeface="ＭＳ Ｐゴシック" pitchFamily="31" charset="-128"/>
              <a:cs typeface="Tahoma" pitchFamily="34" charset="0"/>
            </a:endParaRPr>
          </a:p>
        </p:txBody>
      </p:sp>
      <p:pic>
        <p:nvPicPr>
          <p:cNvPr id="8" name="Picture 7" descr="NASA insignia B&amp;W.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67284" y="105649"/>
            <a:ext cx="758952" cy="6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92682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31DC519-DB47-2440-8DE2-A4B55EA1B63D}" type="datetime1">
              <a:rPr lang="en-US">
                <a:solidFill>
                  <a:srgbClr val="000000"/>
                </a:solidFill>
              </a:rPr>
              <a:pPr fontAlgn="base">
                <a:spcBef>
                  <a:spcPct val="0"/>
                </a:spcBef>
                <a:spcAft>
                  <a:spcPct val="0"/>
                </a:spcAft>
              </a:pPr>
              <a:t>1/14/2019</a:t>
            </a:fld>
            <a:endParaRPr lang="en-US">
              <a:solidFill>
                <a:srgbClr val="000000"/>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srgbClr val="000000"/>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EA0664A-DBDB-3044-93F4-97AA27F6C95F}" type="slidenum">
              <a:rPr lang="en-US" smtClean="0"/>
              <a:pPr/>
              <a:t>‹#›</a:t>
            </a:fld>
            <a:endParaRPr lang="en-US"/>
          </a:p>
        </p:txBody>
      </p:sp>
    </p:spTree>
    <p:extLst>
      <p:ext uri="{BB962C8B-B14F-4D97-AF65-F5344CB8AC3E}">
        <p14:creationId xmlns:p14="http://schemas.microsoft.com/office/powerpoint/2010/main" val="1651961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2" name="Picture 11" descr="SMAP_BeautyShot4_Landscape.jpg"/>
          <p:cNvPicPr>
            <a:picLocks noChangeAspect="1"/>
          </p:cNvPicPr>
          <p:nvPr userDrawn="1"/>
        </p:nvPicPr>
        <p:blipFill rotWithShape="1">
          <a:blip r:embed="rId2" cstate="print"/>
          <a:srcRect b="2902"/>
          <a:stretch/>
        </p:blipFill>
        <p:spPr>
          <a:xfrm>
            <a:off x="0" y="0"/>
            <a:ext cx="9144000" cy="6702336"/>
          </a:xfrm>
          <a:prstGeom prst="rect">
            <a:avLst/>
          </a:prstGeom>
        </p:spPr>
      </p:pic>
      <p:sp>
        <p:nvSpPr>
          <p:cNvPr id="11" name="Rectangle 7"/>
          <p:cNvSpPr>
            <a:spLocks noChangeArrowheads="1"/>
          </p:cNvSpPr>
          <p:nvPr/>
        </p:nvSpPr>
        <p:spPr bwMode="auto">
          <a:xfrm>
            <a:off x="217433" y="380012"/>
            <a:ext cx="2157642" cy="123111"/>
          </a:xfrm>
          <a:prstGeom prst="rect">
            <a:avLst/>
          </a:prstGeom>
          <a:noFill/>
          <a:ln w="9525">
            <a:noFill/>
            <a:miter lim="800000"/>
            <a:headEnd/>
            <a:tailEnd/>
          </a:ln>
        </p:spPr>
        <p:txBody>
          <a:bodyPr wrap="none" lIns="0" tIns="0" rIns="0" bIns="0">
            <a:spAutoFit/>
          </a:bodyPr>
          <a:lstStyle/>
          <a:p>
            <a:pPr defTabSz="457200"/>
            <a:r>
              <a:rPr lang="en-US" sz="800" dirty="0">
                <a:solidFill>
                  <a:prstClr val="white"/>
                </a:solidFill>
                <a:ea typeface="ＭＳ Ｐゴシック" pitchFamily="31" charset="-128"/>
              </a:rPr>
              <a:t>National Aeronautics and Space Administration</a:t>
            </a:r>
          </a:p>
        </p:txBody>
      </p:sp>
      <p:sp>
        <p:nvSpPr>
          <p:cNvPr id="16" name="TextBox 15"/>
          <p:cNvSpPr txBox="1"/>
          <p:nvPr/>
        </p:nvSpPr>
        <p:spPr>
          <a:xfrm>
            <a:off x="174139" y="1054125"/>
            <a:ext cx="4346513" cy="2095475"/>
          </a:xfrm>
          <a:prstGeom prst="rect">
            <a:avLst/>
          </a:prstGeom>
          <a:noFill/>
        </p:spPr>
        <p:txBody>
          <a:bodyPr lIns="0" tIns="0" rIns="0" bIns="0">
            <a:noAutofit/>
          </a:bodyPr>
          <a:lstStyle/>
          <a:p>
            <a:pPr defTabSz="457200" eaLnBrk="0" hangingPunct="0">
              <a:spcAft>
                <a:spcPts val="1200"/>
              </a:spcAft>
            </a:pPr>
            <a:r>
              <a:rPr lang="en-US" sz="2400" dirty="0">
                <a:solidFill>
                  <a:srgbClr val="FFFF99"/>
                </a:solidFill>
                <a:latin typeface="Boulder"/>
                <a:ea typeface="ＭＳ Ｐゴシック" pitchFamily="31" charset="-128"/>
                <a:cs typeface="Boulder"/>
              </a:rPr>
              <a:t>Soil Moisture</a:t>
            </a:r>
            <a:br>
              <a:rPr lang="en-US" sz="2400" dirty="0">
                <a:solidFill>
                  <a:srgbClr val="FFFF99"/>
                </a:solidFill>
                <a:latin typeface="Boulder"/>
                <a:ea typeface="ＭＳ Ｐゴシック" pitchFamily="31" charset="-128"/>
                <a:cs typeface="Boulder"/>
              </a:rPr>
            </a:br>
            <a:r>
              <a:rPr lang="en-US" sz="2400" dirty="0">
                <a:solidFill>
                  <a:srgbClr val="FFFF99"/>
                </a:solidFill>
                <a:latin typeface="Boulder"/>
                <a:ea typeface="ＭＳ Ｐゴシック" pitchFamily="31" charset="-128"/>
                <a:cs typeface="Boulder"/>
              </a:rPr>
              <a:t>Active Passive</a:t>
            </a:r>
            <a:br>
              <a:rPr lang="en-US" sz="2400" dirty="0">
                <a:solidFill>
                  <a:srgbClr val="FFFF99"/>
                </a:solidFill>
                <a:latin typeface="Boulder"/>
                <a:ea typeface="ＭＳ Ｐゴシック" pitchFamily="31" charset="-128"/>
                <a:cs typeface="Boulder"/>
              </a:rPr>
            </a:br>
            <a:r>
              <a:rPr lang="en-US" sz="2400" dirty="0">
                <a:solidFill>
                  <a:srgbClr val="FFFF99"/>
                </a:solidFill>
                <a:latin typeface="Boulder"/>
                <a:ea typeface="ＭＳ Ｐゴシック" pitchFamily="31" charset="-128"/>
                <a:cs typeface="Boulder"/>
              </a:rPr>
              <a:t>Mission</a:t>
            </a:r>
            <a:br>
              <a:rPr lang="en-US" sz="2400" dirty="0">
                <a:solidFill>
                  <a:srgbClr val="FFFF99"/>
                </a:solidFill>
                <a:latin typeface="Boulder"/>
                <a:ea typeface="ＭＳ Ｐゴシック" pitchFamily="31" charset="-128"/>
                <a:cs typeface="Boulder"/>
              </a:rPr>
            </a:br>
            <a:r>
              <a:rPr lang="en-US" sz="3600" dirty="0">
                <a:solidFill>
                  <a:srgbClr val="FFFF99"/>
                </a:solidFill>
                <a:latin typeface="Boulder"/>
                <a:ea typeface="ＭＳ Ｐゴシック" pitchFamily="31" charset="-128"/>
                <a:cs typeface="Boulder"/>
              </a:rPr>
              <a:t>SMAP</a:t>
            </a:r>
          </a:p>
          <a:p>
            <a:pPr defTabSz="457200" eaLnBrk="0" hangingPunct="0"/>
            <a:endParaRPr lang="en-US" sz="1000" dirty="0">
              <a:solidFill>
                <a:srgbClr val="FFFF99"/>
              </a:solidFill>
              <a:latin typeface="Boulder"/>
              <a:ea typeface="ＭＳ Ｐゴシック" pitchFamily="31" charset="-128"/>
              <a:cs typeface="Boulder"/>
            </a:endParaRPr>
          </a:p>
        </p:txBody>
      </p:sp>
      <p:pic>
        <p:nvPicPr>
          <p:cNvPr id="8" name="Picture 7" descr="NASA insignia B&amp;W.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67284" y="105649"/>
            <a:ext cx="758952" cy="643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userDrawn="1"/>
        </p:nvSpPr>
        <p:spPr>
          <a:xfrm>
            <a:off x="520053" y="6633379"/>
            <a:ext cx="8230499" cy="246221"/>
          </a:xfrm>
          <a:prstGeom prst="rect">
            <a:avLst/>
          </a:prstGeom>
          <a:noFill/>
        </p:spPr>
        <p:txBody>
          <a:bodyPr wrap="square" rtlCol="0">
            <a:spAutoFit/>
          </a:bodyPr>
          <a:lstStyle/>
          <a:p>
            <a:pPr algn="ctr" defTabSz="457200">
              <a:defRPr/>
            </a:pPr>
            <a:r>
              <a:rPr lang="en-US" sz="1000" dirty="0">
                <a:solidFill>
                  <a:prstClr val="black">
                    <a:lumMod val="50000"/>
                    <a:lumOff val="50000"/>
                  </a:prstClr>
                </a:solidFill>
                <a:cs typeface="Arial"/>
              </a:rPr>
              <a:t>SMAP Cal/Val Workshop #8, Amherst, MA, Jun 20-22, 2017</a:t>
            </a:r>
          </a:p>
        </p:txBody>
      </p:sp>
    </p:spTree>
    <p:extLst>
      <p:ext uri="{BB962C8B-B14F-4D97-AF65-F5344CB8AC3E}">
        <p14:creationId xmlns:p14="http://schemas.microsoft.com/office/powerpoint/2010/main" val="208406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0954C9-764D-445C-B2E7-0133438C90D8}"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3910536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655200" y="158252"/>
            <a:ext cx="7576449"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defTabSz="457200" eaLnBrk="0" hangingPunct="0">
              <a:spcBef>
                <a:spcPct val="50000"/>
              </a:spcBef>
              <a:defRPr/>
            </a:pPr>
            <a:endParaRPr lang="en-US" sz="800" b="1">
              <a:solidFill>
                <a:prstClr val="white"/>
              </a:solidFill>
              <a:ea typeface="ＭＳ Ｐゴシック" pitchFamily="1" charset="-128"/>
            </a:endParaRPr>
          </a:p>
        </p:txBody>
      </p:sp>
      <p:pic>
        <p:nvPicPr>
          <p:cNvPr id="5" name="Picture 1" descr="image001"/>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1429" b="96234" l="4789" r="90704">
                        <a14:foregroundMark x1="8169" y1="10519" x2="8169" y2="10519"/>
                        <a14:foregroundMark x1="12535" y1="7013" x2="12535" y2="7013"/>
                        <a14:foregroundMark x1="63944" y1="18052" x2="63944" y2="18052"/>
                        <a14:backgroundMark x1="55775" y1="71169" x2="55775" y2="71169"/>
                        <a14:backgroundMark x1="44648" y1="87013" x2="44648" y2="87013"/>
                      </a14:backgroundRemoval>
                    </a14:imgEffect>
                  </a14:imgLayer>
                </a14:imgProps>
              </a:ext>
              <a:ext uri="{28A0092B-C50C-407E-A947-70E740481C1C}">
                <a14:useLocalDpi xmlns:a14="http://schemas.microsoft.com/office/drawing/2010/main" val="0"/>
              </a:ext>
            </a:extLst>
          </a:blip>
          <a:srcRect/>
          <a:stretch>
            <a:fillRect/>
          </a:stretch>
        </p:blipFill>
        <p:spPr bwMode="auto">
          <a:xfrm>
            <a:off x="98452" y="64800"/>
            <a:ext cx="668407" cy="724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71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684000" y="158252"/>
            <a:ext cx="7547649"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defTabSz="457200" eaLnBrk="0" hangingPunct="0">
              <a:spcBef>
                <a:spcPct val="50000"/>
              </a:spcBef>
              <a:defRPr/>
            </a:pPr>
            <a:endParaRPr lang="en-US" sz="800" b="1">
              <a:solidFill>
                <a:prstClr val="white"/>
              </a:solidFill>
              <a:ea typeface="ＭＳ Ｐゴシック" pitchFamily="1" charset="-128"/>
            </a:endParaRPr>
          </a:p>
        </p:txBody>
      </p:sp>
      <p:pic>
        <p:nvPicPr>
          <p:cNvPr id="4" name="Picture 24" descr="nasa_logo(80x66)"/>
          <p:cNvPicPr>
            <a:picLocks noChangeAspect="1" noChangeArrowheads="1"/>
          </p:cNvPicPr>
          <p:nvPr userDrawn="1"/>
        </p:nvPicPr>
        <p:blipFill>
          <a:blip r:embed="rId2" cstate="print"/>
          <a:srcRect/>
          <a:stretch>
            <a:fillRect/>
          </a:stretch>
        </p:blipFill>
        <p:spPr bwMode="auto">
          <a:xfrm>
            <a:off x="8234075" y="120650"/>
            <a:ext cx="754063" cy="623888"/>
          </a:xfrm>
          <a:prstGeom prst="rect">
            <a:avLst/>
          </a:prstGeom>
          <a:noFill/>
        </p:spPr>
      </p:pic>
      <p:pic>
        <p:nvPicPr>
          <p:cNvPr id="5" name="Picture 1" descr="image001"/>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ackgroundRemoval t="1429" b="96234" l="4789" r="90704">
                        <a14:foregroundMark x1="8169" y1="10519" x2="8169" y2="10519"/>
                        <a14:foregroundMark x1="12535" y1="7013" x2="12535" y2="7013"/>
                        <a14:foregroundMark x1="63944" y1="18052" x2="63944" y2="18052"/>
                        <a14:backgroundMark x1="55775" y1="71169" x2="55775" y2="71169"/>
                        <a14:backgroundMark x1="44648" y1="87013" x2="44648" y2="87013"/>
                      </a14:backgroundRemoval>
                    </a14:imgEffect>
                  </a14:imgLayer>
                </a14:imgProps>
              </a:ext>
              <a:ext uri="{28A0092B-C50C-407E-A947-70E740481C1C}">
                <a14:useLocalDpi xmlns:a14="http://schemas.microsoft.com/office/drawing/2010/main" val="0"/>
              </a:ext>
            </a:extLst>
          </a:blip>
          <a:srcRect/>
          <a:stretch>
            <a:fillRect/>
          </a:stretch>
        </p:blipFill>
        <p:spPr bwMode="auto">
          <a:xfrm>
            <a:off x="105652" y="57600"/>
            <a:ext cx="655129" cy="710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userDrawn="1"/>
        </p:nvSpPr>
        <p:spPr>
          <a:xfrm>
            <a:off x="520053" y="6611779"/>
            <a:ext cx="8230499" cy="246221"/>
          </a:xfrm>
          <a:prstGeom prst="rect">
            <a:avLst/>
          </a:prstGeom>
          <a:noFill/>
        </p:spPr>
        <p:txBody>
          <a:bodyPr wrap="square" rtlCol="0">
            <a:spAutoFit/>
          </a:bodyPr>
          <a:lstStyle/>
          <a:p>
            <a:pPr algn="ctr" defTabSz="457200">
              <a:defRPr/>
            </a:pPr>
            <a:r>
              <a:rPr lang="en-US" sz="1000" dirty="0">
                <a:solidFill>
                  <a:prstClr val="black">
                    <a:lumMod val="50000"/>
                    <a:lumOff val="50000"/>
                  </a:prstClr>
                </a:solidFill>
                <a:cs typeface="Arial"/>
              </a:rPr>
              <a:t>SMAP Cal/Val Workshop #8, Amherst, MA, Jun 20-22, 2017</a:t>
            </a:r>
          </a:p>
        </p:txBody>
      </p:sp>
    </p:spTree>
    <p:extLst>
      <p:ext uri="{BB962C8B-B14F-4D97-AF65-F5344CB8AC3E}">
        <p14:creationId xmlns:p14="http://schemas.microsoft.com/office/powerpoint/2010/main" val="406566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00954C9-764D-445C-B2E7-0133438C90D8}"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5639525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0954C9-764D-445C-B2E7-0133438C90D8}"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211366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0954C9-764D-445C-B2E7-0133438C90D8}"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7747755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0954C9-764D-445C-B2E7-0133438C90D8}"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28558-807C-4E13-96E8-E08FE6E923EB}" type="slidenum">
              <a:rPr lang="en-US" smtClean="0"/>
              <a:t>‹#›</a:t>
            </a:fld>
            <a:endParaRPr lang="en-US"/>
          </a:p>
        </p:txBody>
      </p:sp>
    </p:spTree>
    <p:extLst>
      <p:ext uri="{BB962C8B-B14F-4D97-AF65-F5344CB8AC3E}">
        <p14:creationId xmlns:p14="http://schemas.microsoft.com/office/powerpoint/2010/main" val="179692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67627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244600"/>
            <a:ext cx="7886700" cy="4932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954C9-764D-445C-B2E7-0133438C90D8}" type="datetimeFigureOut">
              <a:rPr lang="en-US" smtClean="0"/>
              <a:t>1/14/2019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28558-807C-4E13-96E8-E08FE6E923EB}" type="slidenum">
              <a:rPr lang="en-US" smtClean="0"/>
              <a:t>‹#›</a:t>
            </a:fld>
            <a:endParaRPr lang="en-US"/>
          </a:p>
        </p:txBody>
      </p:sp>
    </p:spTree>
    <p:extLst>
      <p:ext uri="{BB962C8B-B14F-4D97-AF65-F5344CB8AC3E}">
        <p14:creationId xmlns:p14="http://schemas.microsoft.com/office/powerpoint/2010/main" val="1925442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 typeface="Wingdings" panose="05000000000000000000" pitchFamily="2" charset="2"/>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40A07-58A1-407C-BDE8-BDD74162AA52}" type="datetimeFigureOut">
              <a:rPr lang="en-US" smtClean="0">
                <a:solidFill>
                  <a:prstClr val="white">
                    <a:tint val="75000"/>
                  </a:prstClr>
                </a:solidFill>
              </a:rPr>
              <a:pPr/>
              <a:t>1/14/2019</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7325C-AD90-48C9-8048-B279B23438F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835776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82872" y="231775"/>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28600" y="1185863"/>
            <a:ext cx="8686800" cy="5260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Line 11"/>
          <p:cNvSpPr>
            <a:spLocks noChangeShapeType="1"/>
          </p:cNvSpPr>
          <p:nvPr/>
        </p:nvSpPr>
        <p:spPr bwMode="auto">
          <a:xfrm>
            <a:off x="236538" y="6686223"/>
            <a:ext cx="8686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endParaRPr>
          </a:p>
        </p:txBody>
      </p:sp>
      <p:sp>
        <p:nvSpPr>
          <p:cNvPr id="2" name="Text Box 10"/>
          <p:cNvSpPr txBox="1">
            <a:spLocks noChangeArrowheads="1"/>
          </p:cNvSpPr>
          <p:nvPr/>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fontAlgn="base" hangingPunct="0">
              <a:spcBef>
                <a:spcPct val="50000"/>
              </a:spcBef>
              <a:spcAft>
                <a:spcPct val="0"/>
              </a:spcAft>
              <a:defRPr/>
            </a:pPr>
            <a:endParaRPr lang="en-US" sz="800" b="1">
              <a:solidFill>
                <a:srgbClr val="FFFFFF"/>
              </a:solidFill>
              <a:ea typeface="ＭＳ Ｐゴシック" pitchFamily="1" charset="-128"/>
            </a:endParaRPr>
          </a:p>
        </p:txBody>
      </p:sp>
      <p:pic>
        <p:nvPicPr>
          <p:cNvPr id="1048" name="Picture 24" descr="nasa_logo(80x66)"/>
          <p:cNvPicPr>
            <a:picLocks noChangeAspect="1" noChangeArrowheads="1"/>
          </p:cNvPicPr>
          <p:nvPr/>
        </p:nvPicPr>
        <p:blipFill>
          <a:blip r:embed="rId4" cstate="print"/>
          <a:srcRect/>
          <a:stretch>
            <a:fillRect/>
          </a:stretch>
        </p:blipFill>
        <p:spPr bwMode="auto">
          <a:xfrm>
            <a:off x="8169275" y="120650"/>
            <a:ext cx="754063" cy="623888"/>
          </a:xfrm>
          <a:prstGeom prst="rect">
            <a:avLst/>
          </a:prstGeom>
          <a:noFill/>
        </p:spPr>
      </p:pic>
      <p:pic>
        <p:nvPicPr>
          <p:cNvPr id="12" name="Picture 1" descr="image001"/>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29" b="96234" l="4789" r="90704">
                        <a14:foregroundMark x1="8169" y1="10519" x2="8169" y2="10519"/>
                        <a14:foregroundMark x1="12535" y1="7013" x2="12535" y2="7013"/>
                        <a14:foregroundMark x1="63944" y1="18052" x2="63944" y2="18052"/>
                        <a14:backgroundMark x1="55775" y1="71169" x2="55775" y2="71169"/>
                        <a14:backgroundMark x1="44648" y1="87013" x2="44648" y2="87013"/>
                      </a14:backgroundRemoval>
                    </a14:imgEffect>
                  </a14:imgLayer>
                </a14:imgProps>
              </a:ex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095330" y="6637481"/>
            <a:ext cx="1048670" cy="220519"/>
          </a:xfrm>
          <a:prstGeom prst="rect">
            <a:avLst/>
          </a:prstGeom>
        </p:spPr>
        <p:txBody>
          <a:bodyPr vert="horz" lIns="0" tIns="0" rIns="0" bIns="0" rtlCol="0" anchor="ctr"/>
          <a:lstStyle>
            <a:lvl1pPr algn="r">
              <a:defRPr sz="1200">
                <a:solidFill>
                  <a:srgbClr val="000000"/>
                </a:solidFill>
              </a:defRPr>
            </a:lvl1pPr>
          </a:lstStyle>
          <a:p>
            <a:pPr fontAlgn="base">
              <a:spcBef>
                <a:spcPct val="0"/>
              </a:spcBef>
              <a:spcAft>
                <a:spcPct val="0"/>
              </a:spcAft>
            </a:pPr>
            <a:fld id="{8E86009A-98F9-2145-9A9F-570279BABD6B}"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1183678160"/>
      </p:ext>
    </p:extLst>
  </p:cSld>
  <p:clrMap bg1="lt1" tx1="dk1" bg2="lt2" tx2="dk2" accent1="accent1" accent2="accent2" accent3="accent3" accent4="accent4" accent5="accent5" accent6="accent6" hlink="hlink" folHlink="folHlink"/>
  <p:sldLayoutIdLst>
    <p:sldLayoutId id="2147483706" r:id="rId1"/>
    <p:sldLayoutId id="2147483707" r:id="rId2"/>
  </p:sldLayoutIdLst>
  <p:timing>
    <p:tnLst>
      <p:par>
        <p:cTn id="1" dur="indefinite" restart="never" nodeType="tmRoot"/>
      </p:par>
    </p:tnLst>
  </p:timing>
  <p:hf hdr="0" ftr="0" dt="0"/>
  <p:txStyles>
    <p:title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p:titleStyle>
    <p:bodyStyle>
      <a:lvl1pPr marL="228600" indent="-228600" algn="l" rtl="0" eaLnBrk="1" fontAlgn="base" hangingPunct="1">
        <a:spcBef>
          <a:spcPts val="250"/>
        </a:spcBef>
        <a:spcAft>
          <a:spcPts val="250"/>
        </a:spcAft>
        <a:buChar char="•"/>
        <a:defRPr sz="2000">
          <a:solidFill>
            <a:schemeClr val="tx1"/>
          </a:solidFill>
          <a:latin typeface="+mn-lt"/>
          <a:ea typeface="+mn-ea"/>
          <a:cs typeface="+mn-cs"/>
        </a:defRPr>
      </a:lvl1pPr>
      <a:lvl2pPr marL="457200" indent="-228600" algn="l" rtl="0" eaLnBrk="1" fontAlgn="base" hangingPunct="1">
        <a:spcBef>
          <a:spcPts val="200"/>
        </a:spcBef>
        <a:spcAft>
          <a:spcPts val="200"/>
        </a:spcAft>
        <a:buChar char="–"/>
        <a:defRPr sz="1800">
          <a:solidFill>
            <a:schemeClr val="tx1"/>
          </a:solidFill>
          <a:latin typeface="+mn-lt"/>
        </a:defRPr>
      </a:lvl2pPr>
      <a:lvl3pPr marL="685800" indent="-228600" algn="l" rtl="0" eaLnBrk="1" fontAlgn="base" hangingPunct="1">
        <a:spcBef>
          <a:spcPts val="150"/>
        </a:spcBef>
        <a:spcAft>
          <a:spcPts val="150"/>
        </a:spcAft>
        <a:buChar char="•"/>
        <a:defRPr sz="1700">
          <a:solidFill>
            <a:schemeClr val="tx1"/>
          </a:solidFill>
          <a:latin typeface="+mn-lt"/>
        </a:defRPr>
      </a:lvl3pPr>
      <a:lvl4pPr marL="914400" indent="-228600" algn="l" rtl="0" eaLnBrk="1" fontAlgn="base" hangingPunct="1">
        <a:spcBef>
          <a:spcPts val="100"/>
        </a:spcBef>
        <a:spcAft>
          <a:spcPts val="100"/>
        </a:spcAft>
        <a:buChar char="–"/>
        <a:defRPr sz="1600">
          <a:solidFill>
            <a:schemeClr val="tx1"/>
          </a:solidFill>
          <a:latin typeface="+mn-lt"/>
        </a:defRPr>
      </a:lvl4pPr>
      <a:lvl5pPr marL="1087438" indent="-173038" algn="l" rtl="0" eaLnBrk="1" fontAlgn="base" hangingPunct="1">
        <a:spcBef>
          <a:spcPts val="50"/>
        </a:spcBef>
        <a:spcAft>
          <a:spcPts val="50"/>
        </a:spcAft>
        <a:buChar char="»"/>
        <a:defRPr sz="15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8DC28-2964-435D-94B5-F2458AED4481}"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C41C5-C48F-4A88-9BBD-47B4371405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408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82872" y="231775"/>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28600" y="1185863"/>
            <a:ext cx="8686800" cy="5260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ext Box 10"/>
          <p:cNvSpPr txBox="1">
            <a:spLocks noChangeArrowheads="1"/>
          </p:cNvSpPr>
          <p:nvPr/>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fontAlgn="base" hangingPunct="0">
              <a:spcBef>
                <a:spcPct val="50000"/>
              </a:spcBef>
              <a:spcAft>
                <a:spcPct val="0"/>
              </a:spcAft>
              <a:defRPr/>
            </a:pPr>
            <a:endParaRPr lang="en-US" sz="800" b="1">
              <a:solidFill>
                <a:srgbClr val="FFFFFF"/>
              </a:solidFill>
              <a:ea typeface="ＭＳ Ｐゴシック" pitchFamily="1" charset="-128"/>
            </a:endParaRPr>
          </a:p>
        </p:txBody>
      </p:sp>
      <p:pic>
        <p:nvPicPr>
          <p:cNvPr id="12" name="Picture 1" descr="imag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4468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iming>
    <p:tnLst>
      <p:par>
        <p:cTn id="1" dur="indefinite" restart="never" nodeType="tmRoot"/>
      </p:par>
    </p:tnLst>
  </p:timing>
  <p:hf hdr="0" ftr="0" dt="0"/>
  <p:txStyles>
    <p:title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p:titleStyle>
    <p:bodyStyle>
      <a:lvl1pPr marL="228600" indent="-228600" algn="l" rtl="0" eaLnBrk="1" fontAlgn="base" hangingPunct="1">
        <a:spcBef>
          <a:spcPts val="250"/>
        </a:spcBef>
        <a:spcAft>
          <a:spcPts val="250"/>
        </a:spcAft>
        <a:buChar char="•"/>
        <a:defRPr sz="2000">
          <a:solidFill>
            <a:schemeClr val="tx1"/>
          </a:solidFill>
          <a:latin typeface="+mn-lt"/>
          <a:ea typeface="+mn-ea"/>
          <a:cs typeface="+mn-cs"/>
        </a:defRPr>
      </a:lvl1pPr>
      <a:lvl2pPr marL="457200" indent="-228600" algn="l" rtl="0" eaLnBrk="1" fontAlgn="base" hangingPunct="1">
        <a:spcBef>
          <a:spcPts val="200"/>
        </a:spcBef>
        <a:spcAft>
          <a:spcPts val="200"/>
        </a:spcAft>
        <a:buChar char="–"/>
        <a:defRPr sz="1800">
          <a:solidFill>
            <a:schemeClr val="tx1"/>
          </a:solidFill>
          <a:latin typeface="+mn-lt"/>
        </a:defRPr>
      </a:lvl2pPr>
      <a:lvl3pPr marL="685800" indent="-228600" algn="l" rtl="0" eaLnBrk="1" fontAlgn="base" hangingPunct="1">
        <a:spcBef>
          <a:spcPts val="150"/>
        </a:spcBef>
        <a:spcAft>
          <a:spcPts val="150"/>
        </a:spcAft>
        <a:buChar char="•"/>
        <a:defRPr sz="1700">
          <a:solidFill>
            <a:schemeClr val="tx1"/>
          </a:solidFill>
          <a:latin typeface="+mn-lt"/>
        </a:defRPr>
      </a:lvl3pPr>
      <a:lvl4pPr marL="914400" indent="-228600" algn="l" rtl="0" eaLnBrk="1" fontAlgn="base" hangingPunct="1">
        <a:spcBef>
          <a:spcPts val="100"/>
        </a:spcBef>
        <a:spcAft>
          <a:spcPts val="100"/>
        </a:spcAft>
        <a:buChar char="–"/>
        <a:defRPr sz="1600">
          <a:solidFill>
            <a:schemeClr val="tx1"/>
          </a:solidFill>
          <a:latin typeface="+mn-lt"/>
        </a:defRPr>
      </a:lvl4pPr>
      <a:lvl5pPr marL="1087438" indent="-173038" algn="l" rtl="0" eaLnBrk="1" fontAlgn="base" hangingPunct="1">
        <a:spcBef>
          <a:spcPts val="50"/>
        </a:spcBef>
        <a:spcAft>
          <a:spcPts val="50"/>
        </a:spcAft>
        <a:buChar char="»"/>
        <a:defRPr sz="15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8011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82872" y="231775"/>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28600" y="1185863"/>
            <a:ext cx="8686800" cy="5260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Line 11"/>
          <p:cNvSpPr>
            <a:spLocks noChangeShapeType="1"/>
          </p:cNvSpPr>
          <p:nvPr/>
        </p:nvSpPr>
        <p:spPr bwMode="auto">
          <a:xfrm>
            <a:off x="236538" y="6686223"/>
            <a:ext cx="8686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endParaRPr>
          </a:p>
        </p:txBody>
      </p:sp>
      <p:sp>
        <p:nvSpPr>
          <p:cNvPr id="2" name="Text Box 10"/>
          <p:cNvSpPr txBox="1">
            <a:spLocks noChangeArrowheads="1"/>
          </p:cNvSpPr>
          <p:nvPr/>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fontAlgn="base" hangingPunct="0">
              <a:spcBef>
                <a:spcPct val="50000"/>
              </a:spcBef>
              <a:spcAft>
                <a:spcPct val="0"/>
              </a:spcAft>
              <a:defRPr/>
            </a:pPr>
            <a:endParaRPr lang="en-US" sz="800" b="1">
              <a:solidFill>
                <a:srgbClr val="FFFFFF"/>
              </a:solidFill>
              <a:ea typeface="ＭＳ Ｐゴシック" pitchFamily="1" charset="-128"/>
            </a:endParaRPr>
          </a:p>
        </p:txBody>
      </p:sp>
      <p:pic>
        <p:nvPicPr>
          <p:cNvPr id="12" name="Picture 1"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095330" y="6637481"/>
            <a:ext cx="1048670" cy="220519"/>
          </a:xfrm>
          <a:prstGeom prst="rect">
            <a:avLst/>
          </a:prstGeom>
        </p:spPr>
        <p:txBody>
          <a:bodyPr vert="horz" lIns="0" tIns="0" rIns="0" bIns="0" rtlCol="0" anchor="ctr"/>
          <a:lstStyle>
            <a:lvl1pPr algn="r">
              <a:defRPr sz="1200">
                <a:solidFill>
                  <a:srgbClr val="000000"/>
                </a:solidFill>
              </a:defRPr>
            </a:lvl1pPr>
          </a:lstStyle>
          <a:p>
            <a:pPr fontAlgn="base">
              <a:spcBef>
                <a:spcPct val="0"/>
              </a:spcBef>
              <a:spcAft>
                <a:spcPct val="0"/>
              </a:spcAft>
            </a:pPr>
            <a:fld id="{8E86009A-98F9-2145-9A9F-570279BABD6B}"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886397462"/>
      </p:ext>
    </p:extLst>
  </p:cSld>
  <p:clrMap bg1="lt1" tx1="dk1" bg2="lt2" tx2="dk2" accent1="accent1" accent2="accent2" accent3="accent3" accent4="accent4" accent5="accent5" accent6="accent6" hlink="hlink" folHlink="folHlink"/>
  <p:sldLayoutIdLst>
    <p:sldLayoutId id="2147483734" r:id="rId1"/>
    <p:sldLayoutId id="2147483735" r:id="rId2"/>
  </p:sldLayoutIdLst>
  <p:timing>
    <p:tnLst>
      <p:par>
        <p:cTn id="1" dur="indefinite" restart="never" nodeType="tmRoot"/>
      </p:par>
    </p:tnLst>
  </p:timing>
  <p:hf hdr="0" ftr="0" dt="0"/>
  <p:txStyles>
    <p:title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p:titleStyle>
    <p:bodyStyle>
      <a:lvl1pPr marL="228600" indent="-228600" algn="l" rtl="0" eaLnBrk="1" fontAlgn="base" hangingPunct="1">
        <a:spcBef>
          <a:spcPts val="250"/>
        </a:spcBef>
        <a:spcAft>
          <a:spcPts val="250"/>
        </a:spcAft>
        <a:buChar char="•"/>
        <a:defRPr sz="2000">
          <a:solidFill>
            <a:schemeClr val="tx1"/>
          </a:solidFill>
          <a:latin typeface="+mn-lt"/>
          <a:ea typeface="+mn-ea"/>
          <a:cs typeface="+mn-cs"/>
        </a:defRPr>
      </a:lvl1pPr>
      <a:lvl2pPr marL="457200" indent="-228600" algn="l" rtl="0" eaLnBrk="1" fontAlgn="base" hangingPunct="1">
        <a:spcBef>
          <a:spcPts val="200"/>
        </a:spcBef>
        <a:spcAft>
          <a:spcPts val="200"/>
        </a:spcAft>
        <a:buChar char="–"/>
        <a:defRPr sz="1800">
          <a:solidFill>
            <a:schemeClr val="tx1"/>
          </a:solidFill>
          <a:latin typeface="+mn-lt"/>
        </a:defRPr>
      </a:lvl2pPr>
      <a:lvl3pPr marL="685800" indent="-228600" algn="l" rtl="0" eaLnBrk="1" fontAlgn="base" hangingPunct="1">
        <a:spcBef>
          <a:spcPts val="150"/>
        </a:spcBef>
        <a:spcAft>
          <a:spcPts val="150"/>
        </a:spcAft>
        <a:buChar char="•"/>
        <a:defRPr sz="1700">
          <a:solidFill>
            <a:schemeClr val="tx1"/>
          </a:solidFill>
          <a:latin typeface="+mn-lt"/>
        </a:defRPr>
      </a:lvl3pPr>
      <a:lvl4pPr marL="914400" indent="-228600" algn="l" rtl="0" eaLnBrk="1" fontAlgn="base" hangingPunct="1">
        <a:spcBef>
          <a:spcPts val="100"/>
        </a:spcBef>
        <a:spcAft>
          <a:spcPts val="100"/>
        </a:spcAft>
        <a:buChar char="–"/>
        <a:defRPr sz="1600">
          <a:solidFill>
            <a:schemeClr val="tx1"/>
          </a:solidFill>
          <a:latin typeface="+mn-lt"/>
        </a:defRPr>
      </a:lvl4pPr>
      <a:lvl5pPr marL="1087438" indent="-173038" algn="l" rtl="0" eaLnBrk="1" fontAlgn="base" hangingPunct="1">
        <a:spcBef>
          <a:spcPts val="50"/>
        </a:spcBef>
        <a:spcAft>
          <a:spcPts val="50"/>
        </a:spcAft>
        <a:buChar char="»"/>
        <a:defRPr sz="15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14975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4.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mp"/><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tmp"/></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hyperlink" Target="https://nsidc.org/data/SPL4CMDL/versions/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3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910" r="2094"/>
          <a:stretch/>
        </p:blipFill>
        <p:spPr>
          <a:xfrm>
            <a:off x="0" y="0"/>
            <a:ext cx="9144000" cy="6858000"/>
          </a:xfrm>
          <a:prstGeom prst="rect">
            <a:avLst/>
          </a:prstGeom>
          <a:effectLst>
            <a:outerShdw blurRad="50800" dist="50800" dir="5400000" algn="ctr" rotWithShape="0">
              <a:schemeClr val="accent1">
                <a:lumMod val="40000"/>
                <a:lumOff val="60000"/>
              </a:schemeClr>
            </a:outerShdw>
          </a:effectLst>
        </p:spPr>
      </p:pic>
      <p:sp>
        <p:nvSpPr>
          <p:cNvPr id="3" name="Subtitle 2"/>
          <p:cNvSpPr>
            <a:spLocks noGrp="1"/>
          </p:cNvSpPr>
          <p:nvPr>
            <p:ph type="subTitle" idx="1"/>
          </p:nvPr>
        </p:nvSpPr>
        <p:spPr>
          <a:xfrm>
            <a:off x="141277" y="3826496"/>
            <a:ext cx="8788494" cy="1837416"/>
          </a:xfrm>
        </p:spPr>
        <p:txBody>
          <a:bodyPr>
            <a:normAutofit/>
          </a:bodyPr>
          <a:lstStyle/>
          <a:p>
            <a:r>
              <a:rPr lang="en-US" dirty="0" smtClean="0">
                <a:solidFill>
                  <a:schemeClr val="bg1"/>
                </a:solidFill>
              </a:rPr>
              <a:t>John S. Kimball</a:t>
            </a:r>
          </a:p>
          <a:p>
            <a:endParaRPr lang="en-US" sz="1600" i="1" dirty="0" smtClean="0">
              <a:solidFill>
                <a:schemeClr val="bg1"/>
              </a:solidFill>
            </a:endParaRPr>
          </a:p>
          <a:p>
            <a:r>
              <a:rPr lang="en-US" sz="1600" dirty="0" smtClean="0">
                <a:solidFill>
                  <a:schemeClr val="bg1"/>
                </a:solidFill>
              </a:rPr>
              <a:t>University of Montana, Missoula, MT, USA</a:t>
            </a:r>
          </a:p>
        </p:txBody>
      </p:sp>
      <p:sp>
        <p:nvSpPr>
          <p:cNvPr id="6" name="Rectangle 5"/>
          <p:cNvSpPr/>
          <p:nvPr/>
        </p:nvSpPr>
        <p:spPr>
          <a:xfrm>
            <a:off x="225001" y="287677"/>
            <a:ext cx="8707332" cy="2013734"/>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3839" y="287677"/>
            <a:ext cx="8928242" cy="2072900"/>
          </a:xfrm>
          <a:noFill/>
          <a:ln>
            <a:noFill/>
          </a:ln>
          <a:effectLst/>
        </p:spPr>
        <p:txBody>
          <a:bodyPr anchor="ctr">
            <a:noAutofit/>
          </a:bodyPr>
          <a:lstStyle/>
          <a:p>
            <a:pPr>
              <a:spcBef>
                <a:spcPts val="1200"/>
              </a:spcBef>
              <a:spcAft>
                <a:spcPts val="1200"/>
              </a:spcAft>
            </a:pPr>
            <a:r>
              <a:rPr lang="en-US" sz="3200" b="1" dirty="0" smtClean="0">
                <a:solidFill>
                  <a:srgbClr val="002060"/>
                </a:solidFill>
                <a:latin typeface="Arial" panose="020B0604020202020204" pitchFamily="34" charset="0"/>
                <a:cs typeface="Arial" panose="020B0604020202020204" pitchFamily="34" charset="0"/>
              </a:rPr>
              <a:t>Monitoring Land-Atmosphere </a:t>
            </a:r>
            <a:br>
              <a:rPr lang="en-US" sz="3200" b="1" dirty="0" smtClean="0">
                <a:solidFill>
                  <a:srgbClr val="002060"/>
                </a:solidFill>
                <a:latin typeface="Arial" panose="020B0604020202020204" pitchFamily="34" charset="0"/>
                <a:cs typeface="Arial" panose="020B0604020202020204" pitchFamily="34" charset="0"/>
              </a:rPr>
            </a:br>
            <a:r>
              <a:rPr lang="en-US" sz="3200" b="1" dirty="0" smtClean="0">
                <a:solidFill>
                  <a:srgbClr val="002060"/>
                </a:solidFill>
                <a:latin typeface="Arial" panose="020B0604020202020204" pitchFamily="34" charset="0"/>
                <a:cs typeface="Arial" panose="020B0604020202020204" pitchFamily="34" charset="0"/>
              </a:rPr>
              <a:t>CO</a:t>
            </a:r>
            <a:r>
              <a:rPr lang="en-US" sz="3200" b="1" baseline="-25000" dirty="0" smtClean="0">
                <a:solidFill>
                  <a:srgbClr val="002060"/>
                </a:solidFill>
                <a:latin typeface="Arial" panose="020B0604020202020204" pitchFamily="34" charset="0"/>
                <a:cs typeface="Arial" panose="020B0604020202020204" pitchFamily="34" charset="0"/>
              </a:rPr>
              <a:t>2</a:t>
            </a:r>
            <a:r>
              <a:rPr lang="en-US" sz="3200" b="1" dirty="0" smtClean="0">
                <a:solidFill>
                  <a:srgbClr val="002060"/>
                </a:solidFill>
                <a:latin typeface="Arial" panose="020B0604020202020204" pitchFamily="34" charset="0"/>
                <a:cs typeface="Arial" panose="020B0604020202020204" pitchFamily="34" charset="0"/>
              </a:rPr>
              <a:t> Exchange: </a:t>
            </a:r>
            <a:br>
              <a:rPr lang="en-US" sz="3200" b="1" dirty="0" smtClean="0">
                <a:solidFill>
                  <a:srgbClr val="002060"/>
                </a:solidFill>
                <a:latin typeface="Arial" panose="020B0604020202020204" pitchFamily="34" charset="0"/>
                <a:cs typeface="Arial" panose="020B0604020202020204" pitchFamily="34" charset="0"/>
              </a:rPr>
            </a:br>
            <a:r>
              <a:rPr lang="en-US" sz="3200" b="1" dirty="0" smtClean="0">
                <a:solidFill>
                  <a:srgbClr val="002060"/>
                </a:solidFill>
                <a:latin typeface="Arial" panose="020B0604020202020204" pitchFamily="34" charset="0"/>
                <a:cs typeface="Arial" panose="020B0604020202020204" pitchFamily="34" charset="0"/>
              </a:rPr>
              <a:t>The SMAP Level 4 Carbon (L4C) Product </a:t>
            </a:r>
            <a:endParaRPr lang="en-US" sz="3200" b="1" dirty="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rcRect l="65895" t="5652" r="2762" b="40300"/>
          <a:stretch/>
        </p:blipFill>
        <p:spPr>
          <a:xfrm>
            <a:off x="517940" y="431514"/>
            <a:ext cx="864722" cy="9551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7790" y="5121667"/>
            <a:ext cx="2110263" cy="399631"/>
          </a:xfrm>
          <a:prstGeom prst="rect">
            <a:avLst/>
          </a:prstGeom>
          <a:ln>
            <a:noFill/>
          </a:ln>
          <a:effectLst>
            <a:softEdge rad="38100"/>
          </a:effectLst>
        </p:spPr>
      </p:pic>
      <p:pic>
        <p:nvPicPr>
          <p:cNvPr id="11" name="Picture 10"/>
          <p:cNvPicPr>
            <a:picLocks noChangeAspect="1"/>
          </p:cNvPicPr>
          <p:nvPr/>
        </p:nvPicPr>
        <p:blipFill>
          <a:blip r:embed="rId7"/>
          <a:stretch>
            <a:fillRect/>
          </a:stretch>
        </p:blipFill>
        <p:spPr>
          <a:xfrm>
            <a:off x="7282016" y="3554107"/>
            <a:ext cx="1647755" cy="149206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277" y="3996646"/>
            <a:ext cx="1423763" cy="1070973"/>
          </a:xfrm>
          <a:prstGeom prst="rect">
            <a:avLst/>
          </a:prstGeom>
        </p:spPr>
      </p:pic>
      <p:sp>
        <p:nvSpPr>
          <p:cNvPr id="12" name="TextBox 11"/>
          <p:cNvSpPr txBox="1"/>
          <p:nvPr/>
        </p:nvSpPr>
        <p:spPr>
          <a:xfrm>
            <a:off x="141277" y="5136331"/>
            <a:ext cx="8621048" cy="369332"/>
          </a:xfrm>
          <a:prstGeom prst="rect">
            <a:avLst/>
          </a:prstGeom>
          <a:noFill/>
        </p:spPr>
        <p:txBody>
          <a:bodyPr wrap="square" rtlCol="0">
            <a:spAutoFit/>
          </a:bodyPr>
          <a:lstStyle/>
          <a:p>
            <a:r>
              <a:rPr lang="en-US" dirty="0" smtClean="0">
                <a:solidFill>
                  <a:prstClr val="white"/>
                </a:solidFill>
              </a:rPr>
              <a:t> email: johnk@ntsg.umt.edu                                           website: www.ntsg.umt.edu</a:t>
            </a:r>
            <a:endParaRPr lang="en-US" dirty="0">
              <a:solidFill>
                <a:prstClr val="white"/>
              </a:solidFill>
            </a:endParaRPr>
          </a:p>
        </p:txBody>
      </p:sp>
      <p:sp>
        <p:nvSpPr>
          <p:cNvPr id="9" name="Rectangle 8"/>
          <p:cNvSpPr/>
          <p:nvPr/>
        </p:nvSpPr>
        <p:spPr>
          <a:xfrm>
            <a:off x="225001" y="5595826"/>
            <a:ext cx="8438304" cy="646331"/>
          </a:xfrm>
          <a:prstGeom prst="rect">
            <a:avLst/>
          </a:prstGeom>
        </p:spPr>
        <p:txBody>
          <a:bodyPr wrap="square">
            <a:spAutoFit/>
          </a:bodyPr>
          <a:lstStyle/>
          <a:p>
            <a:pPr algn="ctr"/>
            <a:r>
              <a:rPr lang="en-US" dirty="0">
                <a:solidFill>
                  <a:srgbClr val="FFC000"/>
                </a:solidFill>
              </a:rPr>
              <a:t>In Collaboration with: </a:t>
            </a:r>
            <a:endParaRPr lang="en-US" dirty="0" smtClean="0">
              <a:solidFill>
                <a:srgbClr val="FFC000"/>
              </a:solidFill>
            </a:endParaRPr>
          </a:p>
          <a:p>
            <a:pPr algn="ctr"/>
            <a:r>
              <a:rPr lang="en-US" dirty="0" smtClean="0">
                <a:solidFill>
                  <a:srgbClr val="FFC000"/>
                </a:solidFill>
              </a:rPr>
              <a:t>Rolf </a:t>
            </a:r>
            <a:r>
              <a:rPr lang="en-US" dirty="0" err="1">
                <a:solidFill>
                  <a:srgbClr val="FFC000"/>
                </a:solidFill>
              </a:rPr>
              <a:t>Reichle</a:t>
            </a:r>
            <a:r>
              <a:rPr lang="en-US" dirty="0">
                <a:solidFill>
                  <a:srgbClr val="FFC000"/>
                </a:solidFill>
              </a:rPr>
              <a:t> (NASA </a:t>
            </a:r>
            <a:r>
              <a:rPr lang="en-US" dirty="0" smtClean="0">
                <a:solidFill>
                  <a:srgbClr val="FFC000"/>
                </a:solidFill>
              </a:rPr>
              <a:t>GSFC/GMAO) and </a:t>
            </a:r>
            <a:r>
              <a:rPr lang="en-US" dirty="0">
                <a:solidFill>
                  <a:srgbClr val="FFC000"/>
                </a:solidFill>
              </a:rPr>
              <a:t>SMAP </a:t>
            </a:r>
            <a:r>
              <a:rPr lang="en-US" dirty="0" smtClean="0">
                <a:solidFill>
                  <a:srgbClr val="FFC000"/>
                </a:solidFill>
              </a:rPr>
              <a:t>L4C </a:t>
            </a:r>
            <a:r>
              <a:rPr lang="en-US" dirty="0">
                <a:solidFill>
                  <a:srgbClr val="FFC000"/>
                </a:solidFill>
              </a:rPr>
              <a:t>Cal/Val Partners   </a:t>
            </a:r>
          </a:p>
        </p:txBody>
      </p:sp>
    </p:spTree>
    <p:extLst>
      <p:ext uri="{BB962C8B-B14F-4D97-AF65-F5344CB8AC3E}">
        <p14:creationId xmlns:p14="http://schemas.microsoft.com/office/powerpoint/2010/main" val="72092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4" y="41001"/>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Verifying L4C Climate Controls on Global Productivity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(L4C GPP vs GOME-2 SIF)</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8241" y="1605926"/>
            <a:ext cx="3647452" cy="3662541"/>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Solar-induced chlorophyll fluorescence (SIF) from GOME-2 (2007-2014) used as GPP proxy</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Correlations between monthly SIF &amp; selected climate parameters (MERRA-2),</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Machine-learning (GAM) prediction SIF global response functions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SM (and VPD) significant control over ~35% (59%) of global domain</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Similar SIF and L4C response characteristics </a:t>
            </a:r>
          </a:p>
        </p:txBody>
      </p:sp>
      <p:sp>
        <p:nvSpPr>
          <p:cNvPr id="7" name="TextBox 6"/>
          <p:cNvSpPr txBox="1"/>
          <p:nvPr/>
        </p:nvSpPr>
        <p:spPr>
          <a:xfrm>
            <a:off x="4526508" y="1093100"/>
            <a:ext cx="40242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smtClean="0">
                <a:ln>
                  <a:noFill/>
                </a:ln>
                <a:solidFill>
                  <a:prstClr val="black"/>
                </a:solidFill>
                <a:effectLst/>
                <a:uLnTx/>
                <a:uFillTx/>
                <a:latin typeface="Calibri"/>
                <a:ea typeface="+mn-ea"/>
                <a:cs typeface="Arial" panose="020B0604020202020204" pitchFamily="34" charset="0"/>
              </a:rPr>
              <a:t>1</a:t>
            </a:r>
            <a:r>
              <a:rPr kumimoji="0" lang="en-US" sz="16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Relative Climate Impacts on SIF Observations</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 name="TextBox 9"/>
          <p:cNvSpPr txBox="1"/>
          <p:nvPr/>
        </p:nvSpPr>
        <p:spPr>
          <a:xfrm>
            <a:off x="4373427" y="6581001"/>
            <a:ext cx="39641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Madani, Kimball, Jones, et al. 2017. </a:t>
            </a:r>
            <a:r>
              <a:rPr kumimoji="0" lang="en-US" sz="1200" b="0" i="1" u="none" strike="noStrike" kern="1200" cap="none" spc="0" normalizeH="0" baseline="0" noProof="0" dirty="0" smtClean="0">
                <a:ln>
                  <a:noFill/>
                </a:ln>
                <a:solidFill>
                  <a:prstClr val="black"/>
                </a:solidFill>
                <a:effectLst/>
                <a:uLnTx/>
                <a:uFillTx/>
                <a:latin typeface="Calibri"/>
                <a:ea typeface="+mn-ea"/>
                <a:cs typeface="+mn-cs"/>
              </a:rPr>
              <a:t>Remote Sensing,</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9, 530.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a:stretch>
            <a:fillRect/>
          </a:stretch>
        </p:blipFill>
        <p:spPr>
          <a:xfrm>
            <a:off x="4373427" y="1359536"/>
            <a:ext cx="4407790" cy="2377646"/>
          </a:xfrm>
          <a:prstGeom prst="rect">
            <a:avLst/>
          </a:prstGeom>
        </p:spPr>
      </p:pic>
      <p:pic>
        <p:nvPicPr>
          <p:cNvPr id="13" name="Picture 12"/>
          <p:cNvPicPr>
            <a:picLocks noChangeAspect="1"/>
          </p:cNvPicPr>
          <p:nvPr/>
        </p:nvPicPr>
        <p:blipFill rotWithShape="1">
          <a:blip r:embed="rId4"/>
          <a:srcRect t="1394"/>
          <a:stretch/>
        </p:blipFill>
        <p:spPr>
          <a:xfrm>
            <a:off x="4190646" y="3859234"/>
            <a:ext cx="4733164" cy="2644467"/>
          </a:xfrm>
          <a:prstGeom prst="rect">
            <a:avLst/>
          </a:prstGeom>
        </p:spPr>
      </p:pic>
      <p:sp>
        <p:nvSpPr>
          <p:cNvPr id="8" name="TextBox 7"/>
          <p:cNvSpPr txBox="1"/>
          <p:nvPr/>
        </p:nvSpPr>
        <p:spPr>
          <a:xfrm>
            <a:off x="5007104" y="3689957"/>
            <a:ext cx="42511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SIF</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 name="TextBox 13"/>
          <p:cNvSpPr txBox="1"/>
          <p:nvPr/>
        </p:nvSpPr>
        <p:spPr>
          <a:xfrm>
            <a:off x="4973436" y="5045512"/>
            <a:ext cx="48442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L4C</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287535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E86009A-98F9-2145-9A9F-570279BABD6B}" type="slidenum">
              <a:rPr lang="en-US" smtClean="0"/>
              <a:pPr/>
              <a:t>11</a:t>
            </a:fld>
            <a:endParaRPr lang="en-US"/>
          </a:p>
        </p:txBody>
      </p:sp>
      <p:sp>
        <p:nvSpPr>
          <p:cNvPr id="3" name="Title 1"/>
          <p:cNvSpPr txBox="1">
            <a:spLocks/>
          </p:cNvSpPr>
          <p:nvPr/>
        </p:nvSpPr>
        <p:spPr>
          <a:xfrm>
            <a:off x="720969" y="149469"/>
            <a:ext cx="7578969" cy="598158"/>
          </a:xfrm>
          <a:prstGeom prst="rect">
            <a:avLst/>
          </a:prstGeom>
        </p:spPr>
        <p:txBody>
          <a:bodyPr anchor="ctr"/>
          <a:lst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a:lstStyle>
          <a:p>
            <a:r>
              <a:rPr lang="en-US" kern="0" dirty="0" smtClean="0">
                <a:solidFill>
                  <a:srgbClr val="000000"/>
                </a:solidFill>
              </a:rPr>
              <a:t>L4C Comparison </a:t>
            </a:r>
            <a:r>
              <a:rPr lang="en-US" kern="0" dirty="0" smtClean="0">
                <a:solidFill>
                  <a:srgbClr val="000000"/>
                </a:solidFill>
              </a:rPr>
              <a:t>with Soil Organic Carbon Maps</a:t>
            </a:r>
            <a:endParaRPr lang="en-US" kern="0" dirty="0">
              <a:solidFill>
                <a:srgbClr val="000000"/>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72078" y="1169379"/>
            <a:ext cx="7012397" cy="3331674"/>
          </a:xfrm>
          <a:prstGeom prst="rect">
            <a:avLst/>
          </a:prstGeom>
          <a:noFill/>
        </p:spPr>
      </p:pic>
      <p:sp>
        <p:nvSpPr>
          <p:cNvPr id="6" name="TextBox 5"/>
          <p:cNvSpPr txBox="1"/>
          <p:nvPr/>
        </p:nvSpPr>
        <p:spPr>
          <a:xfrm>
            <a:off x="290145" y="4600379"/>
            <a:ext cx="8273561" cy="1179810"/>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sz="1600" dirty="0" smtClean="0">
                <a:solidFill>
                  <a:srgbClr val="000000"/>
                </a:solidFill>
              </a:rPr>
              <a:t>L4C </a:t>
            </a:r>
            <a:r>
              <a:rPr lang="en-US" sz="1600" dirty="0" smtClean="0">
                <a:solidFill>
                  <a:srgbClr val="000000"/>
                </a:solidFill>
              </a:rPr>
              <a:t>and IGBP agree in temperate latitudes, whereas L4_C </a:t>
            </a:r>
            <a:r>
              <a:rPr lang="en-US" sz="1600" dirty="0">
                <a:solidFill>
                  <a:srgbClr val="000000"/>
                </a:solidFill>
              </a:rPr>
              <a:t>shows relatively less in the tropics and especially the </a:t>
            </a:r>
            <a:r>
              <a:rPr lang="en-US" sz="1600" dirty="0" smtClean="0">
                <a:solidFill>
                  <a:srgbClr val="000000"/>
                </a:solidFill>
              </a:rPr>
              <a:t>Arctic, and relatively more SOC in boreal regions.</a:t>
            </a:r>
          </a:p>
          <a:p>
            <a:pPr marL="285750" indent="-285750">
              <a:spcAft>
                <a:spcPts val="800"/>
              </a:spcAft>
              <a:buFont typeface="Wingdings" panose="05000000000000000000" pitchFamily="2" charset="2"/>
              <a:buChar char="§"/>
            </a:pPr>
            <a:r>
              <a:rPr lang="en-US" sz="1600" dirty="0" smtClean="0">
                <a:solidFill>
                  <a:srgbClr val="000000"/>
                </a:solidFill>
              </a:rPr>
              <a:t>Mismatch factors include development history (up to 4,000 </a:t>
            </a:r>
            <a:r>
              <a:rPr lang="en-US" sz="1600" dirty="0" err="1" smtClean="0">
                <a:solidFill>
                  <a:srgbClr val="000000"/>
                </a:solidFill>
              </a:rPr>
              <a:t>yrs</a:t>
            </a:r>
            <a:r>
              <a:rPr lang="en-US" sz="1600" dirty="0" smtClean="0">
                <a:solidFill>
                  <a:srgbClr val="000000"/>
                </a:solidFill>
              </a:rPr>
              <a:t> for SOC development), disturbance, and IGBP sampling/extrapolation.</a:t>
            </a:r>
          </a:p>
        </p:txBody>
      </p:sp>
    </p:spTree>
    <p:extLst>
      <p:ext uri="{BB962C8B-B14F-4D97-AF65-F5344CB8AC3E}">
        <p14:creationId xmlns:p14="http://schemas.microsoft.com/office/powerpoint/2010/main" val="213791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9979" t="9050" r="4048" b="8925"/>
          <a:stretch/>
        </p:blipFill>
        <p:spPr>
          <a:xfrm>
            <a:off x="5898918" y="3972792"/>
            <a:ext cx="2625062" cy="2373321"/>
          </a:xfrm>
          <a:prstGeom prst="rect">
            <a:avLst/>
          </a:prstGeom>
        </p:spPr>
      </p:pic>
      <p:pic>
        <p:nvPicPr>
          <p:cNvPr id="6" name="Picture 5"/>
          <p:cNvPicPr>
            <a:picLocks noChangeAspect="1"/>
          </p:cNvPicPr>
          <p:nvPr/>
        </p:nvPicPr>
        <p:blipFill rotWithShape="1">
          <a:blip r:embed="rId3"/>
          <a:srcRect l="3146" t="8096" r="50629" b="8387"/>
          <a:stretch/>
        </p:blipFill>
        <p:spPr>
          <a:xfrm>
            <a:off x="5898918" y="1497688"/>
            <a:ext cx="2639452" cy="241649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07" y="1850301"/>
            <a:ext cx="5087252" cy="2475796"/>
          </a:xfrm>
          <a:prstGeom prst="rect">
            <a:avLst/>
          </a:prstGeom>
        </p:spPr>
      </p:pic>
      <p:sp>
        <p:nvSpPr>
          <p:cNvPr id="8" name="TextBox 7"/>
          <p:cNvSpPr txBox="1"/>
          <p:nvPr/>
        </p:nvSpPr>
        <p:spPr>
          <a:xfrm>
            <a:off x="447422" y="1480969"/>
            <a:ext cx="5198863" cy="369332"/>
          </a:xfrm>
          <a:prstGeom prst="rect">
            <a:avLst/>
          </a:prstGeom>
          <a:noFill/>
        </p:spPr>
        <p:txBody>
          <a:bodyPr wrap="square" rtlCol="0">
            <a:spAutoFit/>
          </a:bodyPr>
          <a:lstStyle/>
          <a:p>
            <a:pPr algn="ctr"/>
            <a:r>
              <a:rPr lang="en-US" dirty="0" smtClean="0"/>
              <a:t>Estimated Daily Average NEE RMSE [g C m</a:t>
            </a:r>
            <a:r>
              <a:rPr lang="en-US" baseline="30000" dirty="0" smtClean="0"/>
              <a:t>-2</a:t>
            </a:r>
            <a:r>
              <a:rPr lang="en-US" dirty="0" smtClean="0"/>
              <a:t> d</a:t>
            </a:r>
            <a:r>
              <a:rPr lang="en-US" baseline="30000" dirty="0" smtClean="0"/>
              <a:t>-1</a:t>
            </a:r>
            <a:r>
              <a:rPr lang="en-US" dirty="0" smtClean="0"/>
              <a:t>] </a:t>
            </a:r>
            <a:endParaRPr lang="en-US" dirty="0"/>
          </a:p>
        </p:txBody>
      </p:sp>
      <p:sp>
        <p:nvSpPr>
          <p:cNvPr id="9" name="TextBox 8"/>
          <p:cNvSpPr txBox="1"/>
          <p:nvPr/>
        </p:nvSpPr>
        <p:spPr>
          <a:xfrm>
            <a:off x="638639" y="4407121"/>
            <a:ext cx="4911820" cy="1938992"/>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en-US" sz="2000" dirty="0" smtClean="0"/>
              <a:t>Error propagated using input error and L4C model derivatives.</a:t>
            </a:r>
          </a:p>
          <a:p>
            <a:pPr marL="285750" indent="-285750">
              <a:spcAft>
                <a:spcPts val="1200"/>
              </a:spcAft>
              <a:buFont typeface="Wingdings" panose="05000000000000000000" pitchFamily="2" charset="2"/>
              <a:buChar char="§"/>
            </a:pPr>
            <a:r>
              <a:rPr lang="en-US" sz="2000" dirty="0"/>
              <a:t>Proportional to overall flux &amp; </a:t>
            </a:r>
            <a:r>
              <a:rPr lang="en-US" sz="2000" dirty="0" smtClean="0"/>
              <a:t>biomass.</a:t>
            </a:r>
          </a:p>
          <a:p>
            <a:pPr marL="285750" indent="-285750">
              <a:spcAft>
                <a:spcPts val="1200"/>
              </a:spcAft>
              <a:buFont typeface="Wingdings" panose="05000000000000000000" pitchFamily="2" charset="2"/>
              <a:buChar char="§"/>
            </a:pPr>
            <a:r>
              <a:rPr lang="en-US" sz="2000" dirty="0" smtClean="0"/>
              <a:t>Fit plateaus for RMSE&gt;2 g C m</a:t>
            </a:r>
            <a:r>
              <a:rPr lang="en-US" sz="2000" baseline="30000" dirty="0" smtClean="0"/>
              <a:t>-2</a:t>
            </a:r>
            <a:r>
              <a:rPr lang="en-US" sz="2000" dirty="0" smtClean="0"/>
              <a:t> </a:t>
            </a:r>
            <a:r>
              <a:rPr lang="en-US" sz="2000" dirty="0"/>
              <a:t>d</a:t>
            </a:r>
            <a:r>
              <a:rPr lang="en-US" sz="2000" baseline="30000" dirty="0"/>
              <a:t>-1 </a:t>
            </a:r>
            <a:r>
              <a:rPr lang="en-US" sz="2000" dirty="0" smtClean="0"/>
              <a:t>(Cropland &amp; Forest).</a:t>
            </a:r>
          </a:p>
        </p:txBody>
      </p:sp>
      <p:sp>
        <p:nvSpPr>
          <p:cNvPr id="10" name="Title 9"/>
          <p:cNvSpPr>
            <a:spLocks noGrp="1"/>
          </p:cNvSpPr>
          <p:nvPr>
            <p:ph type="title"/>
          </p:nvPr>
        </p:nvSpPr>
        <p:spPr>
          <a:xfrm>
            <a:off x="447421" y="365127"/>
            <a:ext cx="8571888" cy="676274"/>
          </a:xfrm>
        </p:spPr>
        <p:txBody>
          <a:bodyPr>
            <a:noAutofit/>
          </a:bodyPr>
          <a:lstStyle/>
          <a:p>
            <a:pPr algn="ctr"/>
            <a:r>
              <a:rPr lang="en-US" sz="3200" dirty="0" smtClean="0"/>
              <a:t>L4C Uncertainty </a:t>
            </a:r>
            <a:r>
              <a:rPr lang="en-US" sz="3200" dirty="0" smtClean="0"/>
              <a:t>&amp; Quality Assurance</a:t>
            </a:r>
            <a:endParaRPr lang="en-US" sz="32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7974" t="63108" r="8496" b="10748"/>
          <a:stretch/>
        </p:blipFill>
        <p:spPr>
          <a:xfrm>
            <a:off x="4202068" y="2889843"/>
            <a:ext cx="1570533" cy="1476766"/>
          </a:xfrm>
          <a:prstGeom prst="ellipse">
            <a:avLst/>
          </a:prstGeom>
          <a:ln>
            <a:noFill/>
          </a:ln>
          <a:effectLst>
            <a:softEdge rad="0"/>
          </a:effectLst>
        </p:spPr>
      </p:pic>
    </p:spTree>
    <p:extLst>
      <p:ext uri="{BB962C8B-B14F-4D97-AF65-F5344CB8AC3E}">
        <p14:creationId xmlns:p14="http://schemas.microsoft.com/office/powerpoint/2010/main" val="1848478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63" y="365127"/>
            <a:ext cx="8662612" cy="676274"/>
          </a:xfrm>
        </p:spPr>
        <p:txBody>
          <a:bodyPr>
            <a:noAutofit/>
          </a:bodyPr>
          <a:lstStyle/>
          <a:p>
            <a:pPr algn="ctr"/>
            <a:r>
              <a:rPr lang="en-US" sz="2800" dirty="0" smtClean="0"/>
              <a:t>L4C Constraint </a:t>
            </a:r>
            <a:r>
              <a:rPr lang="en-US" sz="2800" dirty="0" smtClean="0"/>
              <a:t>Exclusion Experiment</a:t>
            </a:r>
            <a:endParaRPr lang="en-US" sz="2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98" t="4723" r="50597" b="52082"/>
          <a:stretch/>
        </p:blipFill>
        <p:spPr>
          <a:xfrm>
            <a:off x="4579887" y="1614428"/>
            <a:ext cx="4140485" cy="230141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402" t="3952" r="2311" b="51695"/>
          <a:stretch/>
        </p:blipFill>
        <p:spPr>
          <a:xfrm>
            <a:off x="205163" y="1583605"/>
            <a:ext cx="4253502" cy="236305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31" t="50811" r="50364" b="5608"/>
          <a:stretch/>
        </p:blipFill>
        <p:spPr>
          <a:xfrm>
            <a:off x="261672" y="4331965"/>
            <a:ext cx="4140485" cy="2321959"/>
          </a:xfrm>
          <a:prstGeom prst="rect">
            <a:avLst/>
          </a:prstGeom>
        </p:spPr>
      </p:pic>
      <p:sp>
        <p:nvSpPr>
          <p:cNvPr id="8" name="TextBox 7"/>
          <p:cNvSpPr txBox="1"/>
          <p:nvPr/>
        </p:nvSpPr>
        <p:spPr>
          <a:xfrm>
            <a:off x="4626120" y="1301387"/>
            <a:ext cx="4048017" cy="338554"/>
          </a:xfrm>
          <a:prstGeom prst="rect">
            <a:avLst/>
          </a:prstGeom>
          <a:noFill/>
        </p:spPr>
        <p:txBody>
          <a:bodyPr wrap="square" rtlCol="0">
            <a:spAutoFit/>
          </a:bodyPr>
          <a:lstStyle/>
          <a:p>
            <a:pPr algn="ctr"/>
            <a:r>
              <a:rPr lang="en-US" sz="1600" b="1" dirty="0" smtClean="0"/>
              <a:t>Root Zone Soil </a:t>
            </a:r>
            <a:r>
              <a:rPr lang="en-US" sz="1600" b="1" dirty="0"/>
              <a:t>Moisture </a:t>
            </a:r>
            <a:r>
              <a:rPr lang="en-US" sz="1600" b="1" dirty="0" smtClean="0"/>
              <a:t>GPP</a:t>
            </a:r>
          </a:p>
        </p:txBody>
      </p:sp>
      <p:sp>
        <p:nvSpPr>
          <p:cNvPr id="9" name="TextBox 8"/>
          <p:cNvSpPr txBox="1"/>
          <p:nvPr/>
        </p:nvSpPr>
        <p:spPr>
          <a:xfrm>
            <a:off x="380142" y="1301387"/>
            <a:ext cx="4253502" cy="338554"/>
          </a:xfrm>
          <a:prstGeom prst="rect">
            <a:avLst/>
          </a:prstGeom>
          <a:noFill/>
        </p:spPr>
        <p:txBody>
          <a:bodyPr wrap="square" rtlCol="0">
            <a:spAutoFit/>
          </a:bodyPr>
          <a:lstStyle/>
          <a:p>
            <a:pPr algn="ctr"/>
            <a:r>
              <a:rPr lang="en-US" sz="1600" b="1" dirty="0" smtClean="0"/>
              <a:t>Vapor Pressure Deficit GPP</a:t>
            </a:r>
            <a:r>
              <a:rPr lang="en-US" sz="1600" b="1" dirty="0" smtClean="0">
                <a:latin typeface="Cambria" panose="02040503050406030204" pitchFamily="18" charset="0"/>
              </a:rPr>
              <a:t> </a:t>
            </a:r>
            <a:r>
              <a:rPr lang="en-US" sz="1600" b="1" dirty="0" smtClean="0"/>
              <a:t>   </a:t>
            </a:r>
            <a:endParaRPr lang="en-US" sz="1600" b="1" dirty="0"/>
          </a:p>
        </p:txBody>
      </p:sp>
      <p:sp>
        <p:nvSpPr>
          <p:cNvPr id="10" name="TextBox 9"/>
          <p:cNvSpPr txBox="1"/>
          <p:nvPr/>
        </p:nvSpPr>
        <p:spPr>
          <a:xfrm>
            <a:off x="380142" y="4000449"/>
            <a:ext cx="4199745" cy="338554"/>
          </a:xfrm>
          <a:prstGeom prst="rect">
            <a:avLst/>
          </a:prstGeom>
          <a:noFill/>
        </p:spPr>
        <p:txBody>
          <a:bodyPr wrap="square" rtlCol="0">
            <a:spAutoFit/>
          </a:bodyPr>
          <a:lstStyle/>
          <a:p>
            <a:pPr algn="ctr"/>
            <a:r>
              <a:rPr lang="en-US" sz="1600" b="1" dirty="0" smtClean="0"/>
              <a:t>Surface Soil </a:t>
            </a:r>
            <a:r>
              <a:rPr lang="en-US" sz="1600" b="1" dirty="0"/>
              <a:t>Moisture </a:t>
            </a:r>
            <a:r>
              <a:rPr lang="en-US" sz="1600" b="1" dirty="0" smtClean="0"/>
              <a:t>Soil Resp. </a:t>
            </a:r>
          </a:p>
        </p:txBody>
      </p:sp>
      <p:sp>
        <p:nvSpPr>
          <p:cNvPr id="4" name="TextBox 3"/>
          <p:cNvSpPr txBox="1"/>
          <p:nvPr/>
        </p:nvSpPr>
        <p:spPr>
          <a:xfrm>
            <a:off x="4579888" y="4339003"/>
            <a:ext cx="4368904" cy="1682512"/>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dirty="0" smtClean="0"/>
              <a:t>Soil moisture affects GPP in arid shrub/grass regions.</a:t>
            </a:r>
          </a:p>
          <a:p>
            <a:pPr marL="285750" indent="-285750">
              <a:spcAft>
                <a:spcPts val="800"/>
              </a:spcAft>
              <a:buFont typeface="Wingdings" panose="05000000000000000000" pitchFamily="2" charset="2"/>
              <a:buChar char="§"/>
            </a:pPr>
            <a:r>
              <a:rPr lang="en-US" dirty="0" smtClean="0"/>
              <a:t>VPD influence extends to forests.</a:t>
            </a:r>
          </a:p>
          <a:p>
            <a:pPr marL="285750" indent="-285750">
              <a:spcAft>
                <a:spcPts val="800"/>
              </a:spcAft>
              <a:buFont typeface="Wingdings" panose="05000000000000000000" pitchFamily="2" charset="2"/>
              <a:buChar char="§"/>
            </a:pPr>
            <a:r>
              <a:rPr lang="en-US" dirty="0" smtClean="0"/>
              <a:t>Soil moisture has a widespread impact on soil respiration. </a:t>
            </a: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6751" t="29080" r="7203" b="62056"/>
          <a:stretch/>
        </p:blipFill>
        <p:spPr>
          <a:xfrm>
            <a:off x="3294120" y="2376215"/>
            <a:ext cx="1332000" cy="1181210"/>
          </a:xfrm>
          <a:prstGeom prst="ellipse">
            <a:avLst/>
          </a:prstGeom>
          <a:ln>
            <a:noFill/>
          </a:ln>
          <a:effectLst>
            <a:softEdge rad="0"/>
          </a:effectLst>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8907" t="28895" r="55275" b="62053"/>
          <a:stretch/>
        </p:blipFill>
        <p:spPr>
          <a:xfrm>
            <a:off x="7567673" y="2458065"/>
            <a:ext cx="1158808" cy="1090643"/>
          </a:xfrm>
          <a:prstGeom prst="ellipse">
            <a:avLst/>
          </a:prstGeom>
          <a:ln>
            <a:noFill/>
          </a:ln>
          <a:effectLst>
            <a:softEdge rad="0"/>
          </a:effectLst>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9119" t="74601" r="55077" b="16726"/>
          <a:stretch/>
        </p:blipFill>
        <p:spPr>
          <a:xfrm>
            <a:off x="3293207" y="5180259"/>
            <a:ext cx="1165458" cy="1053394"/>
          </a:xfrm>
          <a:prstGeom prst="ellipse">
            <a:avLst/>
          </a:prstGeom>
          <a:ln>
            <a:noFill/>
          </a:ln>
          <a:effectLst>
            <a:softEdge rad="0"/>
          </a:effectLst>
        </p:spPr>
      </p:pic>
    </p:spTree>
    <p:extLst>
      <p:ext uri="{BB962C8B-B14F-4D97-AF65-F5344CB8AC3E}">
        <p14:creationId xmlns:p14="http://schemas.microsoft.com/office/powerpoint/2010/main" val="3107632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SMAP Influences L4C in Semi-Arid Regions</a:t>
            </a:r>
            <a:endParaRPr lang="en-US" sz="3000" dirty="0"/>
          </a:p>
        </p:txBody>
      </p:sp>
      <p:pic>
        <p:nvPicPr>
          <p:cNvPr id="64" name="Picture 63"/>
          <p:cNvPicPr>
            <a:picLocks noChangeAspect="1"/>
          </p:cNvPicPr>
          <p:nvPr/>
        </p:nvPicPr>
        <p:blipFill rotWithShape="1">
          <a:blip r:embed="rId2" cstate="print">
            <a:extLst>
              <a:ext uri="{28A0092B-C50C-407E-A947-70E740481C1C}">
                <a14:useLocalDpi xmlns:a14="http://schemas.microsoft.com/office/drawing/2010/main" val="0"/>
              </a:ext>
            </a:extLst>
          </a:blip>
          <a:srcRect b="10156"/>
          <a:stretch/>
        </p:blipFill>
        <p:spPr>
          <a:xfrm>
            <a:off x="590843" y="1723660"/>
            <a:ext cx="3150856" cy="1415427"/>
          </a:xfrm>
          <a:prstGeom prst="rect">
            <a:avLst/>
          </a:prstGeom>
        </p:spPr>
      </p:pic>
      <p:pic>
        <p:nvPicPr>
          <p:cNvPr id="65" name="Picture 64"/>
          <p:cNvPicPr>
            <a:picLocks noChangeAspect="1"/>
          </p:cNvPicPr>
          <p:nvPr/>
        </p:nvPicPr>
        <p:blipFill rotWithShape="1">
          <a:blip r:embed="rId3" cstate="print">
            <a:extLst>
              <a:ext uri="{28A0092B-C50C-407E-A947-70E740481C1C}">
                <a14:useLocalDpi xmlns:a14="http://schemas.microsoft.com/office/drawing/2010/main" val="0"/>
              </a:ext>
            </a:extLst>
          </a:blip>
          <a:srcRect b="9241"/>
          <a:stretch/>
        </p:blipFill>
        <p:spPr>
          <a:xfrm>
            <a:off x="590843" y="3190530"/>
            <a:ext cx="3150856" cy="1429843"/>
          </a:xfrm>
          <a:prstGeom prst="rect">
            <a:avLst/>
          </a:prstGeom>
        </p:spPr>
      </p:pic>
      <p:pic>
        <p:nvPicPr>
          <p:cNvPr id="66" name="Picture 65"/>
          <p:cNvPicPr>
            <a:picLocks noChangeAspect="1"/>
          </p:cNvPicPr>
          <p:nvPr/>
        </p:nvPicPr>
        <p:blipFill rotWithShape="1">
          <a:blip r:embed="rId4" cstate="print">
            <a:extLst>
              <a:ext uri="{28A0092B-C50C-407E-A947-70E740481C1C}">
                <a14:useLocalDpi xmlns:a14="http://schemas.microsoft.com/office/drawing/2010/main" val="0"/>
              </a:ext>
            </a:extLst>
          </a:blip>
          <a:srcRect b="9407"/>
          <a:stretch/>
        </p:blipFill>
        <p:spPr>
          <a:xfrm>
            <a:off x="590843" y="4651013"/>
            <a:ext cx="3150856" cy="1427227"/>
          </a:xfrm>
          <a:prstGeom prst="rect">
            <a:avLst/>
          </a:prstGeom>
        </p:spPr>
      </p:pic>
      <p:sp>
        <p:nvSpPr>
          <p:cNvPr id="67" name="TextBox 66"/>
          <p:cNvSpPr txBox="1"/>
          <p:nvPr/>
        </p:nvSpPr>
        <p:spPr>
          <a:xfrm>
            <a:off x="184825" y="1334794"/>
            <a:ext cx="3943506" cy="369332"/>
          </a:xfrm>
          <a:prstGeom prst="rect">
            <a:avLst/>
          </a:prstGeom>
          <a:noFill/>
        </p:spPr>
        <p:txBody>
          <a:bodyPr wrap="square" rtlCol="0">
            <a:spAutoFit/>
          </a:bodyPr>
          <a:lstStyle/>
          <a:p>
            <a:pPr algn="ctr"/>
            <a:r>
              <a:rPr lang="en-US" b="1" dirty="0" smtClean="0"/>
              <a:t>Daily GPP Anomaly </a:t>
            </a:r>
            <a:r>
              <a:rPr lang="en-US" b="1" dirty="0" err="1" smtClean="0"/>
              <a:t>Stdev</a:t>
            </a:r>
            <a:r>
              <a:rPr lang="en-US" b="1" dirty="0" smtClean="0"/>
              <a:t>. </a:t>
            </a:r>
            <a:endParaRPr lang="en-US" b="1" dirty="0"/>
          </a:p>
        </p:txBody>
      </p:sp>
      <p:sp>
        <p:nvSpPr>
          <p:cNvPr id="69" name="TextBox 68"/>
          <p:cNvSpPr txBox="1"/>
          <p:nvPr/>
        </p:nvSpPr>
        <p:spPr>
          <a:xfrm>
            <a:off x="234277" y="2692494"/>
            <a:ext cx="1013895" cy="338554"/>
          </a:xfrm>
          <a:prstGeom prst="rect">
            <a:avLst/>
          </a:prstGeom>
          <a:solidFill>
            <a:schemeClr val="bg1"/>
          </a:solidFill>
        </p:spPr>
        <p:txBody>
          <a:bodyPr wrap="square" rtlCol="0">
            <a:spAutoFit/>
          </a:bodyPr>
          <a:lstStyle/>
          <a:p>
            <a:pPr algn="ctr"/>
            <a:r>
              <a:rPr lang="en-US" sz="1600" dirty="0" smtClean="0"/>
              <a:t>L4C</a:t>
            </a:r>
            <a:endParaRPr lang="en-US" sz="1600" dirty="0"/>
          </a:p>
        </p:txBody>
      </p:sp>
      <p:sp>
        <p:nvSpPr>
          <p:cNvPr id="70" name="TextBox 69"/>
          <p:cNvSpPr txBox="1"/>
          <p:nvPr/>
        </p:nvSpPr>
        <p:spPr>
          <a:xfrm>
            <a:off x="234277" y="4196962"/>
            <a:ext cx="1013895" cy="338554"/>
          </a:xfrm>
          <a:prstGeom prst="rect">
            <a:avLst/>
          </a:prstGeom>
          <a:solidFill>
            <a:schemeClr val="bg1"/>
          </a:solidFill>
        </p:spPr>
        <p:txBody>
          <a:bodyPr wrap="square" rtlCol="0">
            <a:spAutoFit/>
          </a:bodyPr>
          <a:lstStyle/>
          <a:p>
            <a:pPr algn="ctr"/>
            <a:r>
              <a:rPr lang="en-US" sz="1600" dirty="0" smtClean="0"/>
              <a:t>MOD17</a:t>
            </a:r>
            <a:endParaRPr lang="en-US" sz="1600" dirty="0"/>
          </a:p>
        </p:txBody>
      </p:sp>
      <p:sp>
        <p:nvSpPr>
          <p:cNvPr id="71" name="TextBox 70"/>
          <p:cNvSpPr txBox="1"/>
          <p:nvPr/>
        </p:nvSpPr>
        <p:spPr>
          <a:xfrm>
            <a:off x="200322" y="5540388"/>
            <a:ext cx="1047850" cy="338554"/>
          </a:xfrm>
          <a:prstGeom prst="rect">
            <a:avLst/>
          </a:prstGeom>
          <a:solidFill>
            <a:schemeClr val="bg1"/>
          </a:solidFill>
        </p:spPr>
        <p:txBody>
          <a:bodyPr wrap="square" rtlCol="0">
            <a:spAutoFit/>
          </a:bodyPr>
          <a:lstStyle/>
          <a:p>
            <a:pPr algn="ctr"/>
            <a:r>
              <a:rPr lang="en-US" sz="1600" dirty="0" smtClean="0"/>
              <a:t>MPI-MTE</a:t>
            </a:r>
            <a:endParaRPr lang="en-US" sz="1600" dirty="0"/>
          </a:p>
        </p:txBody>
      </p:sp>
      <p:pic>
        <p:nvPicPr>
          <p:cNvPr id="72" name="Picture 71"/>
          <p:cNvPicPr>
            <a:picLocks noChangeAspect="1"/>
          </p:cNvPicPr>
          <p:nvPr/>
        </p:nvPicPr>
        <p:blipFill>
          <a:blip r:embed="rId5"/>
          <a:stretch>
            <a:fillRect/>
          </a:stretch>
        </p:blipFill>
        <p:spPr>
          <a:xfrm>
            <a:off x="507810" y="6095907"/>
            <a:ext cx="3507423" cy="405690"/>
          </a:xfrm>
          <a:prstGeom prst="rect">
            <a:avLst/>
          </a:prstGeom>
        </p:spPr>
      </p:pic>
      <p:grpSp>
        <p:nvGrpSpPr>
          <p:cNvPr id="3" name="Group 2"/>
          <p:cNvGrpSpPr/>
          <p:nvPr/>
        </p:nvGrpSpPr>
        <p:grpSpPr>
          <a:xfrm>
            <a:off x="4384905" y="2081368"/>
            <a:ext cx="4030452" cy="1976491"/>
            <a:chOff x="4406785" y="1935875"/>
            <a:chExt cx="4030452" cy="1976491"/>
          </a:xfrm>
        </p:grpSpPr>
        <p:grpSp>
          <p:nvGrpSpPr>
            <p:cNvPr id="38" name="Group 37"/>
            <p:cNvGrpSpPr/>
            <p:nvPr/>
          </p:nvGrpSpPr>
          <p:grpSpPr>
            <a:xfrm>
              <a:off x="4406785" y="1935875"/>
              <a:ext cx="4030452" cy="1699038"/>
              <a:chOff x="38541348" y="11800377"/>
              <a:chExt cx="4358481" cy="2184717"/>
            </a:xfrm>
          </p:grpSpPr>
          <p:pic>
            <p:nvPicPr>
              <p:cNvPr id="39" name="Picture 38"/>
              <p:cNvPicPr/>
              <p:nvPr/>
            </p:nvPicPr>
            <p:blipFill rotWithShape="1">
              <a:blip r:embed="rId6" cstate="print">
                <a:extLst>
                  <a:ext uri="{28A0092B-C50C-407E-A947-70E740481C1C}">
                    <a14:useLocalDpi xmlns:a14="http://schemas.microsoft.com/office/drawing/2010/main"/>
                  </a:ext>
                </a:extLst>
              </a:blip>
              <a:srcRect b="52115"/>
              <a:stretch/>
            </p:blipFill>
            <p:spPr bwMode="auto">
              <a:xfrm>
                <a:off x="38563294" y="11800377"/>
                <a:ext cx="3993036" cy="2048194"/>
              </a:xfrm>
              <a:prstGeom prst="rect">
                <a:avLst/>
              </a:prstGeom>
              <a:noFill/>
              <a:ln>
                <a:noFill/>
              </a:ln>
            </p:spPr>
          </p:pic>
          <p:sp>
            <p:nvSpPr>
              <p:cNvPr id="40" name="Rectangle 39"/>
              <p:cNvSpPr/>
              <p:nvPr/>
            </p:nvSpPr>
            <p:spPr>
              <a:xfrm>
                <a:off x="39814582" y="13527785"/>
                <a:ext cx="1741714" cy="45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38541348" y="12398800"/>
                <a:ext cx="970376" cy="127856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469038">
                <a:off x="41929453" y="12622754"/>
                <a:ext cx="970376" cy="127856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p:cNvPicPr>
              <a:picLocks noChangeAspect="1"/>
            </p:cNvPicPr>
            <p:nvPr/>
          </p:nvPicPr>
          <p:blipFill>
            <a:blip r:embed="rId7"/>
            <a:stretch>
              <a:fillRect/>
            </a:stretch>
          </p:blipFill>
          <p:spPr>
            <a:xfrm>
              <a:off x="4553011" y="3533935"/>
              <a:ext cx="3566579" cy="378431"/>
            </a:xfrm>
            <a:prstGeom prst="rect">
              <a:avLst/>
            </a:prstGeom>
          </p:spPr>
        </p:pic>
        <p:sp>
          <p:nvSpPr>
            <p:cNvPr id="74" name="Rectangle 73"/>
            <p:cNvSpPr/>
            <p:nvPr/>
          </p:nvSpPr>
          <p:spPr>
            <a:xfrm>
              <a:off x="6090329" y="3272073"/>
              <a:ext cx="992579" cy="276999"/>
            </a:xfrm>
            <a:prstGeom prst="rect">
              <a:avLst/>
            </a:prstGeom>
          </p:spPr>
          <p:txBody>
            <a:bodyPr wrap="none">
              <a:spAutoFit/>
            </a:bodyPr>
            <a:lstStyle/>
            <a:p>
              <a:pPr algn="ctr"/>
              <a:r>
                <a:rPr lang="en-US" sz="1200" dirty="0"/>
                <a:t>[g C m</a:t>
              </a:r>
              <a:r>
                <a:rPr lang="en-US" sz="1200" baseline="30000" dirty="0"/>
                <a:t>-2</a:t>
              </a:r>
              <a:r>
                <a:rPr lang="en-US" sz="1200" dirty="0"/>
                <a:t> d</a:t>
              </a:r>
              <a:r>
                <a:rPr lang="en-US" sz="1200" baseline="30000" dirty="0"/>
                <a:t>-1</a:t>
              </a:r>
              <a:r>
                <a:rPr lang="en-US" sz="1200" dirty="0"/>
                <a:t>]</a:t>
              </a:r>
            </a:p>
          </p:txBody>
        </p:sp>
      </p:grpSp>
      <p:sp>
        <p:nvSpPr>
          <p:cNvPr id="77" name="TextBox 76"/>
          <p:cNvSpPr txBox="1"/>
          <p:nvPr/>
        </p:nvSpPr>
        <p:spPr>
          <a:xfrm>
            <a:off x="4406785" y="1334794"/>
            <a:ext cx="3946105" cy="369332"/>
          </a:xfrm>
          <a:prstGeom prst="rect">
            <a:avLst/>
          </a:prstGeom>
          <a:noFill/>
        </p:spPr>
        <p:txBody>
          <a:bodyPr wrap="square" rtlCol="0">
            <a:spAutoFit/>
          </a:bodyPr>
          <a:lstStyle/>
          <a:p>
            <a:r>
              <a:rPr lang="en-US" b="1" dirty="0" smtClean="0"/>
              <a:t>Impact of SMAP </a:t>
            </a:r>
            <a:r>
              <a:rPr lang="en-US" b="1" dirty="0" err="1" smtClean="0"/>
              <a:t>Obs</a:t>
            </a:r>
            <a:r>
              <a:rPr lang="en-US" b="1" dirty="0" smtClean="0"/>
              <a:t> on L4C GPP</a:t>
            </a:r>
            <a:endParaRPr lang="en-US" b="1" dirty="0"/>
          </a:p>
        </p:txBody>
      </p:sp>
      <p:sp>
        <p:nvSpPr>
          <p:cNvPr id="20" name="TextBox 19"/>
          <p:cNvSpPr txBox="1"/>
          <p:nvPr/>
        </p:nvSpPr>
        <p:spPr>
          <a:xfrm>
            <a:off x="4015233" y="4139622"/>
            <a:ext cx="4733957" cy="2236510"/>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dirty="0" smtClean="0"/>
              <a:t>L4C regions of largest inter-annual anomaly variance generally align with SMAP impact.</a:t>
            </a:r>
          </a:p>
          <a:p>
            <a:pPr marL="285750" indent="-285750">
              <a:spcAft>
                <a:spcPts val="800"/>
              </a:spcAft>
              <a:buFont typeface="Wingdings" panose="05000000000000000000" pitchFamily="2" charset="2"/>
              <a:buChar char="§"/>
            </a:pPr>
            <a:r>
              <a:rPr lang="en-US" dirty="0" smtClean="0"/>
              <a:t>Suggests potential for SMAP to inform </a:t>
            </a:r>
            <a:r>
              <a:rPr lang="en-US" dirty="0" err="1" smtClean="0"/>
              <a:t>interannual</a:t>
            </a:r>
            <a:r>
              <a:rPr lang="en-US" dirty="0" smtClean="0"/>
              <a:t> variability. </a:t>
            </a:r>
          </a:p>
          <a:p>
            <a:pPr marL="285750" indent="-285750">
              <a:spcAft>
                <a:spcPts val="800"/>
              </a:spcAft>
              <a:buFont typeface="Wingdings" panose="05000000000000000000" pitchFamily="2" charset="2"/>
              <a:buChar char="§"/>
            </a:pPr>
            <a:r>
              <a:rPr lang="en-US" dirty="0" smtClean="0"/>
              <a:t>More SMAP influence in China following upcoming L4SM version release.</a:t>
            </a:r>
            <a:endParaRPr lang="en-US" dirty="0"/>
          </a:p>
        </p:txBody>
      </p:sp>
      <p:sp>
        <p:nvSpPr>
          <p:cNvPr id="22" name="TextBox 21"/>
          <p:cNvSpPr txBox="1"/>
          <p:nvPr/>
        </p:nvSpPr>
        <p:spPr>
          <a:xfrm>
            <a:off x="4394574" y="1700671"/>
            <a:ext cx="3946105" cy="276999"/>
          </a:xfrm>
          <a:prstGeom prst="rect">
            <a:avLst/>
          </a:prstGeom>
          <a:noFill/>
        </p:spPr>
        <p:txBody>
          <a:bodyPr wrap="square" rtlCol="0">
            <a:spAutoFit/>
          </a:bodyPr>
          <a:lstStyle/>
          <a:p>
            <a:pPr algn="ctr"/>
            <a:r>
              <a:rPr lang="en-US" sz="1200" b="1" dirty="0" smtClean="0"/>
              <a:t>(L4C using L4SM vs. </a:t>
            </a:r>
            <a:r>
              <a:rPr lang="en-US" sz="1200" b="1" dirty="0" err="1" smtClean="0"/>
              <a:t>NatureRun</a:t>
            </a:r>
            <a:r>
              <a:rPr lang="en-US" sz="1200" b="1" dirty="0" smtClean="0"/>
              <a:t> RMS Difference)</a:t>
            </a:r>
            <a:endParaRPr lang="en-US" sz="1200" b="1" dirty="0"/>
          </a:p>
        </p:txBody>
      </p:sp>
      <p:pic>
        <p:nvPicPr>
          <p:cNvPr id="23" name="Picture 22"/>
          <p:cNvPicPr/>
          <p:nvPr/>
        </p:nvPicPr>
        <p:blipFill rotWithShape="1">
          <a:blip r:embed="rId6" cstate="print">
            <a:extLst>
              <a:ext uri="{28A0092B-C50C-407E-A947-70E740481C1C}">
                <a14:useLocalDpi xmlns:a14="http://schemas.microsoft.com/office/drawing/2010/main"/>
              </a:ext>
            </a:extLst>
          </a:blip>
          <a:srcRect l="76914" t="31772" r="9806" b="56466"/>
          <a:stretch/>
        </p:blipFill>
        <p:spPr bwMode="auto">
          <a:xfrm>
            <a:off x="7209073" y="2720573"/>
            <a:ext cx="1014569" cy="956258"/>
          </a:xfrm>
          <a:prstGeom prst="ellipse">
            <a:avLst/>
          </a:prstGeom>
          <a:ln>
            <a:noFill/>
          </a:ln>
          <a:effectLst>
            <a:softEdge rad="0"/>
          </a:effectLst>
        </p:spPr>
      </p:pic>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77204" t="59410" r="8754" b="16874"/>
          <a:stretch/>
        </p:blipFill>
        <p:spPr>
          <a:xfrm>
            <a:off x="2954814" y="2280539"/>
            <a:ext cx="1098341" cy="927488"/>
          </a:xfrm>
          <a:prstGeom prst="ellipse">
            <a:avLst/>
          </a:prstGeom>
          <a:ln>
            <a:noFill/>
          </a:ln>
          <a:effectLst>
            <a:softEdge rad="0"/>
          </a:effectLst>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77204" t="59916" r="8754" b="16654"/>
          <a:stretch/>
        </p:blipFill>
        <p:spPr>
          <a:xfrm>
            <a:off x="2887506" y="3785817"/>
            <a:ext cx="1098341" cy="916319"/>
          </a:xfrm>
          <a:prstGeom prst="ellipse">
            <a:avLst/>
          </a:prstGeom>
          <a:ln>
            <a:noFill/>
          </a:ln>
          <a:effectLst>
            <a:softEdge rad="0"/>
          </a:effectLst>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77516" t="59579" r="9378" b="15456"/>
          <a:stretch/>
        </p:blipFill>
        <p:spPr>
          <a:xfrm>
            <a:off x="3001884" y="5181128"/>
            <a:ext cx="960516" cy="914780"/>
          </a:xfrm>
          <a:prstGeom prst="ellipse">
            <a:avLst/>
          </a:prstGeom>
          <a:ln>
            <a:noFill/>
          </a:ln>
          <a:effectLst>
            <a:softEdge rad="0"/>
          </a:effectLst>
        </p:spPr>
      </p:pic>
      <p:sp>
        <p:nvSpPr>
          <p:cNvPr id="68" name="Rectangle 67"/>
          <p:cNvSpPr/>
          <p:nvPr/>
        </p:nvSpPr>
        <p:spPr>
          <a:xfrm>
            <a:off x="2261522" y="5819483"/>
            <a:ext cx="992579" cy="276999"/>
          </a:xfrm>
          <a:prstGeom prst="rect">
            <a:avLst/>
          </a:prstGeom>
        </p:spPr>
        <p:txBody>
          <a:bodyPr wrap="none">
            <a:spAutoFit/>
          </a:bodyPr>
          <a:lstStyle/>
          <a:p>
            <a:pPr algn="ctr"/>
            <a:r>
              <a:rPr lang="en-US" sz="1200" dirty="0"/>
              <a:t>[g C m</a:t>
            </a:r>
            <a:r>
              <a:rPr lang="en-US" sz="1200" baseline="30000" dirty="0"/>
              <a:t>-2</a:t>
            </a:r>
            <a:r>
              <a:rPr lang="en-US" sz="1200" dirty="0"/>
              <a:t> d</a:t>
            </a:r>
            <a:r>
              <a:rPr lang="en-US" sz="1200" baseline="30000" dirty="0"/>
              <a:t>-1</a:t>
            </a:r>
            <a:r>
              <a:rPr lang="en-US" sz="1200" dirty="0"/>
              <a:t>]</a:t>
            </a:r>
          </a:p>
        </p:txBody>
      </p:sp>
    </p:spTree>
    <p:extLst>
      <p:ext uri="{BB962C8B-B14F-4D97-AF65-F5344CB8AC3E}">
        <p14:creationId xmlns:p14="http://schemas.microsoft.com/office/powerpoint/2010/main" val="338313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683" t="3599" r="1824" b="3856"/>
          <a:stretch/>
        </p:blipFill>
        <p:spPr>
          <a:xfrm>
            <a:off x="4362276" y="1137817"/>
            <a:ext cx="4781724" cy="2416029"/>
          </a:xfrm>
          <a:prstGeom prst="rect">
            <a:avLst/>
          </a:prstGeom>
        </p:spPr>
      </p:pic>
      <p:sp>
        <p:nvSpPr>
          <p:cNvPr id="2" name="Title 1"/>
          <p:cNvSpPr>
            <a:spLocks noGrp="1"/>
          </p:cNvSpPr>
          <p:nvPr>
            <p:ph type="title"/>
          </p:nvPr>
        </p:nvSpPr>
        <p:spPr>
          <a:xfrm>
            <a:off x="511449" y="278976"/>
            <a:ext cx="8477568" cy="464943"/>
          </a:xfrm>
        </p:spPr>
        <p:txBody>
          <a:bodyPr/>
          <a:lstStyle/>
          <a:p>
            <a:r>
              <a:rPr lang="en-US" dirty="0" smtClean="0"/>
              <a:t>Southern Hemisphere Response to </a:t>
            </a:r>
            <a:r>
              <a:rPr lang="en-US" dirty="0"/>
              <a:t>2015-16 </a:t>
            </a:r>
            <a:r>
              <a:rPr lang="en-US" dirty="0" smtClean="0"/>
              <a:t>Climate Anomalies (SMAP L4 vs OCO-2 SIF)</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532" y="1399380"/>
            <a:ext cx="4815232" cy="4173200"/>
          </a:xfrm>
          <a:prstGeom prst="rect">
            <a:avLst/>
          </a:prstGeom>
        </p:spPr>
      </p:pic>
      <p:sp>
        <p:nvSpPr>
          <p:cNvPr id="10" name="Rectangle 9"/>
          <p:cNvSpPr/>
          <p:nvPr/>
        </p:nvSpPr>
        <p:spPr>
          <a:xfrm>
            <a:off x="4555070" y="3805631"/>
            <a:ext cx="4572000" cy="1631216"/>
          </a:xfrm>
          <a:prstGeom prst="rect">
            <a:avLst/>
          </a:prstGeom>
        </p:spPr>
        <p:txBody>
          <a:bodyPr>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Strong productivity increase in central and eastern Australia from </a:t>
            </a:r>
            <a:r>
              <a:rPr kumimoji="0" lang="en-US" sz="1800" b="0" i="0" u="none" strike="noStrike" kern="1200" cap="none" spc="0" normalizeH="0" baseline="0" noProof="0" dirty="0">
                <a:ln>
                  <a:noFill/>
                </a:ln>
                <a:solidFill>
                  <a:prstClr val="black"/>
                </a:solidFill>
                <a:effectLst/>
                <a:uLnTx/>
                <a:uFillTx/>
                <a:latin typeface="Arial"/>
                <a:ea typeface="+mn-ea"/>
                <a:cs typeface="+mn-cs"/>
              </a:rPr>
              <a:t>record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2016 rainfall.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Large productivity decline in East Africa due to extended </a:t>
            </a:r>
            <a:r>
              <a:rPr kumimoji="0" lang="en-US" sz="1800" b="0" i="0" u="none" strike="noStrike" kern="1200" cap="none" spc="0" normalizeH="0" baseline="0" noProof="0" dirty="0">
                <a:ln>
                  <a:noFill/>
                </a:ln>
                <a:solidFill>
                  <a:prstClr val="black"/>
                </a:solidFill>
                <a:effectLst/>
                <a:uLnTx/>
                <a:uFillTx/>
                <a:latin typeface="Arial"/>
                <a:ea typeface="+mn-ea"/>
                <a:cs typeface="+mn-cs"/>
              </a:rPr>
              <a:t>drought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in 2016.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4303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53" y="365127"/>
            <a:ext cx="8648915" cy="676274"/>
          </a:xfrm>
        </p:spPr>
        <p:txBody>
          <a:bodyPr>
            <a:noAutofit/>
          </a:bodyPr>
          <a:lstStyle/>
          <a:p>
            <a:pPr algn="ctr"/>
            <a:r>
              <a:rPr lang="en-US" sz="3200" dirty="0" smtClean="0"/>
              <a:t>Atmospheric and Solar Induced Florescence Perspectives</a:t>
            </a:r>
            <a:endParaRPr lang="en-US" sz="3200" dirty="0"/>
          </a:p>
        </p:txBody>
      </p:sp>
      <p:sp>
        <p:nvSpPr>
          <p:cNvPr id="41" name="TextBox 40"/>
          <p:cNvSpPr txBox="1"/>
          <p:nvPr/>
        </p:nvSpPr>
        <p:spPr>
          <a:xfrm>
            <a:off x="269053" y="1580981"/>
            <a:ext cx="4184960" cy="1856919"/>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dirty="0" smtClean="0"/>
              <a:t>L4C GPP and GOME-2 SIF show coherent response to global drought/pluvial events.</a:t>
            </a:r>
          </a:p>
          <a:p>
            <a:pPr marL="285750" indent="-285750">
              <a:spcAft>
                <a:spcPts val="800"/>
              </a:spcAft>
              <a:buFont typeface="Wingdings" panose="05000000000000000000" pitchFamily="2" charset="2"/>
              <a:buChar char="§"/>
            </a:pPr>
            <a:r>
              <a:rPr lang="en-US" dirty="0" smtClean="0"/>
              <a:t>Corresponding with regions where soil moisture explains GPP variability.</a:t>
            </a:r>
            <a:endParaRPr lang="en-US" dirty="0"/>
          </a:p>
        </p:txBody>
      </p:sp>
      <p:pic>
        <p:nvPicPr>
          <p:cNvPr id="34" name="Picture 33"/>
          <p:cNvPicPr>
            <a:picLocks noChangeAspect="1"/>
          </p:cNvPicPr>
          <p:nvPr/>
        </p:nvPicPr>
        <p:blipFill>
          <a:blip r:embed="rId2"/>
          <a:stretch>
            <a:fillRect/>
          </a:stretch>
        </p:blipFill>
        <p:spPr>
          <a:xfrm>
            <a:off x="4859675" y="1816069"/>
            <a:ext cx="4087495" cy="2359025"/>
          </a:xfrm>
          <a:prstGeom prst="rect">
            <a:avLst/>
          </a:prstGeom>
        </p:spPr>
      </p:pic>
      <p:pic>
        <p:nvPicPr>
          <p:cNvPr id="35" name="Picture 34"/>
          <p:cNvPicPr>
            <a:picLocks noChangeAspect="1"/>
          </p:cNvPicPr>
          <p:nvPr/>
        </p:nvPicPr>
        <p:blipFill>
          <a:blip r:embed="rId3"/>
          <a:stretch>
            <a:fillRect/>
          </a:stretch>
        </p:blipFill>
        <p:spPr>
          <a:xfrm>
            <a:off x="4859676" y="4483075"/>
            <a:ext cx="4128916" cy="2367945"/>
          </a:xfrm>
          <a:prstGeom prst="rect">
            <a:avLst/>
          </a:prstGeom>
        </p:spPr>
      </p:pic>
      <p:pic>
        <p:nvPicPr>
          <p:cNvPr id="36" name="Picture 35"/>
          <p:cNvPicPr>
            <a:picLocks noChangeAspect="1"/>
          </p:cNvPicPr>
          <p:nvPr/>
        </p:nvPicPr>
        <p:blipFill>
          <a:blip r:embed="rId4"/>
          <a:stretch>
            <a:fillRect/>
          </a:stretch>
        </p:blipFill>
        <p:spPr>
          <a:xfrm>
            <a:off x="377070" y="4483075"/>
            <a:ext cx="4076943" cy="2341837"/>
          </a:xfrm>
          <a:prstGeom prst="rect">
            <a:avLst/>
          </a:prstGeom>
        </p:spPr>
      </p:pic>
      <p:sp>
        <p:nvSpPr>
          <p:cNvPr id="4" name="TextBox 3"/>
          <p:cNvSpPr txBox="1"/>
          <p:nvPr/>
        </p:nvSpPr>
        <p:spPr>
          <a:xfrm>
            <a:off x="366518" y="3943495"/>
            <a:ext cx="4076943" cy="830997"/>
          </a:xfrm>
          <a:prstGeom prst="rect">
            <a:avLst/>
          </a:prstGeom>
          <a:noFill/>
        </p:spPr>
        <p:txBody>
          <a:bodyPr wrap="square" rtlCol="0">
            <a:spAutoFit/>
          </a:bodyPr>
          <a:lstStyle/>
          <a:p>
            <a:pPr algn="ctr"/>
            <a:r>
              <a:rPr lang="en-US" sz="1600" b="1" dirty="0" smtClean="0"/>
              <a:t>L4C GPP vs GOME-2 SIF Correlation</a:t>
            </a:r>
          </a:p>
          <a:p>
            <a:pPr algn="ctr"/>
            <a:r>
              <a:rPr lang="en-US" sz="1600" b="1" dirty="0"/>
              <a:t>(2015-2017)</a:t>
            </a:r>
          </a:p>
          <a:p>
            <a:pPr algn="ctr"/>
            <a:endParaRPr lang="en-US" sz="1600" b="1" dirty="0"/>
          </a:p>
        </p:txBody>
      </p:sp>
      <p:sp>
        <p:nvSpPr>
          <p:cNvPr id="46" name="TextBox 45"/>
          <p:cNvSpPr txBox="1"/>
          <p:nvPr/>
        </p:nvSpPr>
        <p:spPr>
          <a:xfrm>
            <a:off x="4885662" y="3969603"/>
            <a:ext cx="4076943" cy="584775"/>
          </a:xfrm>
          <a:prstGeom prst="rect">
            <a:avLst/>
          </a:prstGeom>
          <a:noFill/>
        </p:spPr>
        <p:txBody>
          <a:bodyPr wrap="square" rtlCol="0">
            <a:spAutoFit/>
          </a:bodyPr>
          <a:lstStyle/>
          <a:p>
            <a:pPr algn="ctr"/>
            <a:r>
              <a:rPr lang="en-US" sz="1600" b="1" dirty="0" smtClean="0"/>
              <a:t>L4C GPP vs GOME-2 SIF Correlation</a:t>
            </a:r>
          </a:p>
          <a:p>
            <a:pPr algn="ctr"/>
            <a:r>
              <a:rPr lang="en-US" sz="1600" b="1" dirty="0" smtClean="0"/>
              <a:t>Year-to-Year Difference</a:t>
            </a:r>
            <a:endParaRPr lang="en-US" sz="1600" b="1" dirty="0"/>
          </a:p>
        </p:txBody>
      </p:sp>
      <p:sp>
        <p:nvSpPr>
          <p:cNvPr id="47" name="TextBox 46"/>
          <p:cNvSpPr txBox="1"/>
          <p:nvPr/>
        </p:nvSpPr>
        <p:spPr>
          <a:xfrm>
            <a:off x="4924236" y="1262485"/>
            <a:ext cx="3925749" cy="584775"/>
          </a:xfrm>
          <a:prstGeom prst="rect">
            <a:avLst/>
          </a:prstGeom>
          <a:noFill/>
        </p:spPr>
        <p:txBody>
          <a:bodyPr wrap="square" rtlCol="0">
            <a:spAutoFit/>
          </a:bodyPr>
          <a:lstStyle/>
          <a:p>
            <a:pPr algn="ctr"/>
            <a:r>
              <a:rPr lang="en-US" sz="1600" b="1" dirty="0" smtClean="0"/>
              <a:t>L4C GPP vs L4SM Correlation</a:t>
            </a:r>
          </a:p>
          <a:p>
            <a:pPr algn="ctr"/>
            <a:r>
              <a:rPr lang="en-US" sz="1600" b="1" dirty="0" smtClean="0"/>
              <a:t>Year-to-Year Difference</a:t>
            </a:r>
            <a:endParaRPr lang="en-US" sz="1600" b="1" dirty="0"/>
          </a:p>
        </p:txBody>
      </p:sp>
      <p:pic>
        <p:nvPicPr>
          <p:cNvPr id="48" name="Picture 47"/>
          <p:cNvPicPr>
            <a:picLocks noChangeAspect="1"/>
          </p:cNvPicPr>
          <p:nvPr/>
        </p:nvPicPr>
        <p:blipFill rotWithShape="1">
          <a:blip r:embed="rId2"/>
          <a:srcRect l="78465" t="48520" r="10224" b="34059"/>
          <a:stretch/>
        </p:blipFill>
        <p:spPr>
          <a:xfrm>
            <a:off x="7674796" y="2671208"/>
            <a:ext cx="1024945" cy="911061"/>
          </a:xfrm>
          <a:prstGeom prst="ellipse">
            <a:avLst/>
          </a:prstGeom>
          <a:ln>
            <a:noFill/>
          </a:ln>
          <a:effectLst>
            <a:softEdge rad="0"/>
          </a:effectLst>
        </p:spPr>
      </p:pic>
      <p:pic>
        <p:nvPicPr>
          <p:cNvPr id="49" name="Picture 48"/>
          <p:cNvPicPr>
            <a:picLocks noChangeAspect="1"/>
          </p:cNvPicPr>
          <p:nvPr/>
        </p:nvPicPr>
        <p:blipFill rotWithShape="1">
          <a:blip r:embed="rId3"/>
          <a:srcRect l="77926" t="48952" r="9881" b="32391"/>
          <a:stretch/>
        </p:blipFill>
        <p:spPr>
          <a:xfrm>
            <a:off x="7716994" y="5435029"/>
            <a:ext cx="982747" cy="862408"/>
          </a:xfrm>
          <a:prstGeom prst="ellipse">
            <a:avLst/>
          </a:prstGeom>
          <a:ln>
            <a:noFill/>
          </a:ln>
          <a:effectLst>
            <a:softEdge rad="0"/>
          </a:effectLst>
        </p:spPr>
      </p:pic>
      <p:pic>
        <p:nvPicPr>
          <p:cNvPr id="50" name="Picture 49"/>
          <p:cNvPicPr>
            <a:picLocks noChangeAspect="1"/>
          </p:cNvPicPr>
          <p:nvPr/>
        </p:nvPicPr>
        <p:blipFill rotWithShape="1">
          <a:blip r:embed="rId4"/>
          <a:srcRect l="78052" t="48821" r="9852" b="32753"/>
          <a:stretch/>
        </p:blipFill>
        <p:spPr>
          <a:xfrm>
            <a:off x="3257661" y="5393477"/>
            <a:ext cx="957382" cy="837708"/>
          </a:xfrm>
          <a:prstGeom prst="ellipse">
            <a:avLst/>
          </a:prstGeom>
          <a:ln>
            <a:noFill/>
          </a:ln>
          <a:effectLst>
            <a:softEdge rad="0"/>
          </a:effectLst>
        </p:spPr>
      </p:pic>
    </p:spTree>
    <p:extLst>
      <p:ext uri="{BB962C8B-B14F-4D97-AF65-F5344CB8AC3E}">
        <p14:creationId xmlns:p14="http://schemas.microsoft.com/office/powerpoint/2010/main" val="3055982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9207" y="250670"/>
            <a:ext cx="8287473" cy="544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j-ea"/>
                <a:cs typeface="Arial" panose="020B0604020202020204" pitchFamily="34" charset="0"/>
              </a:rPr>
              <a:t>L4C Assessment of 2017 Northern Plains Summer Drought</a:t>
            </a:r>
            <a:endParaRPr kumimoji="0" lang="en-US" sz="2400" b="0" i="0" u="none" strike="noStrike" kern="1200" cap="none" spc="0" normalizeH="0" baseline="0" noProof="0" dirty="0">
              <a:ln>
                <a:noFill/>
              </a:ln>
              <a:solidFill>
                <a:srgbClr val="000000"/>
              </a:solidFill>
              <a:effectLst/>
              <a:uLnTx/>
              <a:uFillTx/>
              <a:latin typeface="Arial"/>
              <a:ea typeface="+mj-ea"/>
              <a:cs typeface="Arial" panose="020B0604020202020204" pitchFamily="34" charset="0"/>
            </a:endParaRPr>
          </a:p>
        </p:txBody>
      </p:sp>
      <p:sp>
        <p:nvSpPr>
          <p:cNvPr id="5" name="Rectangle 4"/>
          <p:cNvSpPr/>
          <p:nvPr/>
        </p:nvSpPr>
        <p:spPr>
          <a:xfrm>
            <a:off x="16727" y="1150752"/>
            <a:ext cx="5792402" cy="2354491"/>
          </a:xfrm>
          <a:prstGeom prst="rect">
            <a:avLst/>
          </a:prstGeom>
        </p:spPr>
        <p:txBody>
          <a:bodyPr wrap="square">
            <a:spAutoFit/>
          </a:bodyPr>
          <a:lstStyle/>
          <a:p>
            <a:pPr marL="182880" marR="0" lvl="0" indent="-18288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Widespread GPP collapse during </a:t>
            </a:r>
            <a:r>
              <a:rPr kumimoji="0" lang="en-US" sz="1600" b="0" i="0" u="none" strike="noStrike" kern="1200" cap="none" spc="0" normalizeH="0" baseline="0" noProof="0" dirty="0">
                <a:ln>
                  <a:noFill/>
                </a:ln>
                <a:solidFill>
                  <a:srgbClr val="000000"/>
                </a:solidFill>
                <a:effectLst/>
                <a:uLnTx/>
                <a:uFillTx/>
                <a:latin typeface="Arial"/>
                <a:ea typeface="+mn-ea"/>
                <a:cs typeface="+mn-cs"/>
              </a:rPr>
              <a:t>exceptional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(D4) summer “flash” drought </a:t>
            </a:r>
          </a:p>
          <a:p>
            <a:pPr marL="182880" marR="0" lvl="0" indent="-18288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MT epicenter; persistent hot, dry conditions drove GPP decline.  </a:t>
            </a:r>
          </a:p>
          <a:p>
            <a:pPr marL="182880" marR="0" lvl="0" indent="-18288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rought impacts Incl.: </a:t>
            </a:r>
          </a:p>
          <a:p>
            <a:pPr marL="640080" marR="0" lvl="1" indent="-18288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&gt;70 </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smtClean="0">
                <a:ln>
                  <a:noFill/>
                </a:ln>
                <a:solidFill>
                  <a:srgbClr val="000000"/>
                </a:solidFill>
                <a:effectLst/>
                <a:uLnTx/>
                <a:uFillTx/>
                <a:latin typeface="Arial"/>
                <a:ea typeface="+mn-ea"/>
                <a:cs typeface="+mn-cs"/>
              </a:rPr>
              <a:t>of </a:t>
            </a:r>
            <a:r>
              <a:rPr kumimoji="0" lang="en-US" sz="1400" b="0" i="0" u="none" strike="noStrike" kern="1200" cap="none" spc="0" normalizeH="0" baseline="0" noProof="0" dirty="0">
                <a:ln>
                  <a:noFill/>
                </a:ln>
                <a:solidFill>
                  <a:srgbClr val="000000"/>
                </a:solidFill>
                <a:effectLst/>
                <a:uLnTx/>
                <a:uFillTx/>
                <a:latin typeface="Arial"/>
                <a:ea typeface="+mn-ea"/>
                <a:cs typeface="+mn-cs"/>
              </a:rPr>
              <a:t>pasture and </a:t>
            </a:r>
            <a:r>
              <a:rPr kumimoji="0" lang="en-US" sz="1400" b="0" i="0" u="none" strike="noStrike" kern="1200" cap="none" spc="0" normalizeH="0" baseline="0" noProof="0" dirty="0" smtClean="0">
                <a:ln>
                  <a:noFill/>
                </a:ln>
                <a:solidFill>
                  <a:srgbClr val="000000"/>
                </a:solidFill>
                <a:effectLst/>
                <a:uLnTx/>
                <a:uFillTx/>
                <a:latin typeface="Arial"/>
                <a:ea typeface="+mn-ea"/>
                <a:cs typeface="+mn-cs"/>
              </a:rPr>
              <a:t>rangeland rated </a:t>
            </a:r>
            <a:r>
              <a:rPr kumimoji="0" lang="en-US" sz="1400" b="0" i="0" u="none" strike="noStrike" kern="1200" cap="none" spc="0" normalizeH="0" baseline="0" noProof="0" dirty="0">
                <a:ln>
                  <a:noFill/>
                </a:ln>
                <a:solidFill>
                  <a:srgbClr val="000000"/>
                </a:solidFill>
                <a:effectLst/>
                <a:uLnTx/>
                <a:uFillTx/>
                <a:latin typeface="Arial"/>
                <a:ea typeface="+mn-ea"/>
                <a:cs typeface="+mn-cs"/>
              </a:rPr>
              <a:t>poor or very </a:t>
            </a:r>
            <a:r>
              <a:rPr kumimoji="0" lang="en-US" sz="1400" b="0" i="0" u="none" strike="noStrike" kern="1200" cap="none" spc="0" normalizeH="0" baseline="0" noProof="0" dirty="0" smtClean="0">
                <a:ln>
                  <a:noFill/>
                </a:ln>
                <a:solidFill>
                  <a:srgbClr val="000000"/>
                </a:solidFill>
                <a:effectLst/>
                <a:uLnTx/>
                <a:uFillTx/>
                <a:latin typeface="Arial"/>
                <a:ea typeface="+mn-ea"/>
                <a:cs typeface="+mn-cs"/>
              </a:rPr>
              <a:t>poor </a:t>
            </a:r>
          </a:p>
          <a:p>
            <a:pPr marL="640080" marR="0" lvl="1" indent="-18288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Crop production well </a:t>
            </a:r>
            <a:r>
              <a:rPr kumimoji="0" lang="en-US" sz="1400" b="0" i="0" u="none" strike="noStrike" kern="1200" cap="none" spc="0" normalizeH="0" baseline="0" noProof="0" dirty="0">
                <a:ln>
                  <a:noFill/>
                </a:ln>
                <a:solidFill>
                  <a:srgbClr val="000000"/>
                </a:solidFill>
                <a:effectLst/>
                <a:uLnTx/>
                <a:uFillTx/>
                <a:latin typeface="Arial"/>
                <a:ea typeface="+mn-ea"/>
                <a:cs typeface="+mn-cs"/>
              </a:rPr>
              <a:t>below </a:t>
            </a:r>
            <a:r>
              <a:rPr kumimoji="0" lang="en-US" sz="1400" b="0" i="0" u="none" strike="noStrike" kern="1200" cap="none" spc="0" normalizeH="0" baseline="0" noProof="0" dirty="0" smtClean="0">
                <a:ln>
                  <a:noFill/>
                </a:ln>
                <a:solidFill>
                  <a:srgbClr val="000000"/>
                </a:solidFill>
                <a:effectLst/>
                <a:uLnTx/>
                <a:uFillTx/>
                <a:latin typeface="Arial"/>
                <a:ea typeface="+mn-ea"/>
                <a:cs typeface="+mn-cs"/>
              </a:rPr>
              <a:t>normal </a:t>
            </a:r>
          </a:p>
          <a:p>
            <a:pPr marL="640080" marR="0" lvl="1" indent="-18288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&gt;400,000 acres burned by wildfires </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3"/>
          <a:stretch>
            <a:fillRect/>
          </a:stretch>
        </p:blipFill>
        <p:spPr>
          <a:xfrm>
            <a:off x="42808" y="3684660"/>
            <a:ext cx="6380580" cy="3098662"/>
          </a:xfrm>
          <a:prstGeom prst="rect">
            <a:avLst/>
          </a:prstGeom>
        </p:spPr>
      </p:pic>
      <p:pic>
        <p:nvPicPr>
          <p:cNvPr id="3" name="Picture 2"/>
          <p:cNvPicPr>
            <a:picLocks noChangeAspect="1"/>
          </p:cNvPicPr>
          <p:nvPr/>
        </p:nvPicPr>
        <p:blipFill>
          <a:blip r:embed="rId4"/>
          <a:stretch>
            <a:fillRect/>
          </a:stretch>
        </p:blipFill>
        <p:spPr>
          <a:xfrm>
            <a:off x="6590148" y="4339535"/>
            <a:ext cx="2448794" cy="1711643"/>
          </a:xfrm>
          <a:prstGeom prst="rect">
            <a:avLst/>
          </a:prstGeom>
        </p:spPr>
      </p:pic>
      <p:sp>
        <p:nvSpPr>
          <p:cNvPr id="25" name="TextBox 24"/>
          <p:cNvSpPr txBox="1"/>
          <p:nvPr/>
        </p:nvSpPr>
        <p:spPr>
          <a:xfrm>
            <a:off x="6949363" y="4024372"/>
            <a:ext cx="162737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mn-cs"/>
              </a:rPr>
              <a:t>U.S. Drought Monitor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mn-cs"/>
              </a:rPr>
              <a:t>(Sep 12, 2017)</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5"/>
          <a:stretch>
            <a:fillRect/>
          </a:stretch>
        </p:blipFill>
        <p:spPr>
          <a:xfrm>
            <a:off x="5875139" y="1171574"/>
            <a:ext cx="3246196" cy="2069450"/>
          </a:xfrm>
          <a:prstGeom prst="rect">
            <a:avLst/>
          </a:prstGeom>
          <a:ln>
            <a:solidFill>
              <a:schemeClr val="tx1"/>
            </a:solidFill>
          </a:ln>
        </p:spPr>
      </p:pic>
      <p:sp>
        <p:nvSpPr>
          <p:cNvPr id="7" name="TextBox 6"/>
          <p:cNvSpPr txBox="1"/>
          <p:nvPr/>
        </p:nvSpPr>
        <p:spPr>
          <a:xfrm>
            <a:off x="6508378" y="3263151"/>
            <a:ext cx="2308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mn-cs"/>
              </a:rPr>
              <a:t>Billings Gazette (Aug 19, 2017)</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251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76793" y="3780051"/>
            <a:ext cx="3972883" cy="2122420"/>
            <a:chOff x="173512" y="3015295"/>
            <a:chExt cx="3808155" cy="1947424"/>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67" y="3327027"/>
              <a:ext cx="3556000" cy="1635692"/>
            </a:xfrm>
            <a:prstGeom prst="rect">
              <a:avLst/>
            </a:prstGeom>
          </p:spPr>
        </p:pic>
        <p:sp>
          <p:nvSpPr>
            <p:cNvPr id="19" name="TextBox 18"/>
            <p:cNvSpPr txBox="1"/>
            <p:nvPr/>
          </p:nvSpPr>
          <p:spPr>
            <a:xfrm>
              <a:off x="425667" y="3015295"/>
              <a:ext cx="355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NP GPP Cumulative Anomaly</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p:cNvSpPr txBox="1"/>
            <p:nvPr/>
          </p:nvSpPr>
          <p:spPr>
            <a:xfrm rot="16200000">
              <a:off x="-415058" y="3915597"/>
              <a:ext cx="14849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srgbClr val="000000"/>
                  </a:solidFill>
                  <a:effectLst/>
                  <a:uLnTx/>
                  <a:uFillTx/>
                  <a:latin typeface="Arial"/>
                  <a:ea typeface="+mn-ea"/>
                  <a:cs typeface="+mn-cs"/>
                </a:rPr>
                <a:t>Pg</a:t>
              </a:r>
              <a:r>
                <a:rPr kumimoji="0" lang="en-US" sz="1400" b="0" i="0" u="none" strike="noStrike" kern="1200" cap="none" spc="0" normalizeH="0" baseline="0" noProof="0" dirty="0" smtClean="0">
                  <a:ln>
                    <a:noFill/>
                  </a:ln>
                  <a:solidFill>
                    <a:srgbClr val="000000"/>
                  </a:solidFill>
                  <a:effectLst/>
                  <a:uLnTx/>
                  <a:uFillTx/>
                  <a:latin typeface="Arial"/>
                  <a:ea typeface="+mn-ea"/>
                  <a:cs typeface="+mn-cs"/>
                </a:rPr>
                <a:t> 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p:cNvSpPr txBox="1"/>
            <p:nvPr/>
          </p:nvSpPr>
          <p:spPr>
            <a:xfrm>
              <a:off x="1337100" y="3696359"/>
              <a:ext cx="635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197CC1"/>
                  </a:solidFill>
                  <a:effectLst/>
                  <a:uLnTx/>
                  <a:uFillTx/>
                  <a:latin typeface="Arial"/>
                  <a:ea typeface="+mn-ea"/>
                  <a:cs typeface="+mn-cs"/>
                </a:rPr>
                <a:t>2017</a:t>
              </a:r>
              <a:endParaRPr kumimoji="0" lang="en-US" sz="1200" b="0" i="1" u="none" strike="noStrike" kern="1200" cap="none" spc="0" normalizeH="0" baseline="0" noProof="0" dirty="0">
                <a:ln>
                  <a:noFill/>
                </a:ln>
                <a:solidFill>
                  <a:srgbClr val="197CC1"/>
                </a:solidFill>
                <a:effectLst/>
                <a:uLnTx/>
                <a:uFillTx/>
                <a:latin typeface="Arial"/>
                <a:ea typeface="+mn-ea"/>
                <a:cs typeface="+mn-cs"/>
              </a:endParaRPr>
            </a:p>
          </p:txBody>
        </p:sp>
        <p:sp>
          <p:nvSpPr>
            <p:cNvPr id="22" name="TextBox 21"/>
            <p:cNvSpPr txBox="1"/>
            <p:nvPr/>
          </p:nvSpPr>
          <p:spPr>
            <a:xfrm>
              <a:off x="2437767" y="3419360"/>
              <a:ext cx="635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DD6531"/>
                  </a:solidFill>
                  <a:effectLst/>
                  <a:uLnTx/>
                  <a:uFillTx/>
                  <a:latin typeface="Arial"/>
                  <a:ea typeface="+mn-ea"/>
                  <a:cs typeface="+mn-cs"/>
                </a:rPr>
                <a:t>2016</a:t>
              </a:r>
              <a:endParaRPr kumimoji="0" lang="en-US" sz="1200" b="0" i="1" u="none" strike="noStrike" kern="1200" cap="none" spc="0" normalizeH="0" baseline="0" noProof="0" dirty="0">
                <a:ln>
                  <a:noFill/>
                </a:ln>
                <a:solidFill>
                  <a:srgbClr val="DD6531"/>
                </a:solidFill>
                <a:effectLst/>
                <a:uLnTx/>
                <a:uFillTx/>
                <a:latin typeface="Arial"/>
                <a:ea typeface="+mn-ea"/>
                <a:cs typeface="+mn-cs"/>
              </a:endParaRPr>
            </a:p>
          </p:txBody>
        </p:sp>
        <p:sp>
          <p:nvSpPr>
            <p:cNvPr id="23" name="TextBox 22"/>
            <p:cNvSpPr txBox="1"/>
            <p:nvPr/>
          </p:nvSpPr>
          <p:spPr>
            <a:xfrm>
              <a:off x="3254801" y="3770714"/>
              <a:ext cx="635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EEB62E"/>
                  </a:solidFill>
                  <a:effectLst/>
                  <a:uLnTx/>
                  <a:uFillTx/>
                  <a:latin typeface="Arial"/>
                  <a:ea typeface="+mn-ea"/>
                  <a:cs typeface="+mn-cs"/>
                </a:rPr>
                <a:t>2015</a:t>
              </a:r>
              <a:endParaRPr kumimoji="0" lang="en-US" sz="1200" b="0" i="1" u="none" strike="noStrike" kern="1200" cap="none" spc="0" normalizeH="0" baseline="0" noProof="0" dirty="0">
                <a:ln>
                  <a:noFill/>
                </a:ln>
                <a:solidFill>
                  <a:srgbClr val="EEB62E"/>
                </a:solidFill>
                <a:effectLst/>
                <a:uLnTx/>
                <a:uFillTx/>
                <a:latin typeface="Arial"/>
                <a:ea typeface="+mn-ea"/>
                <a:cs typeface="+mn-cs"/>
              </a:endParaRPr>
            </a:p>
          </p:txBody>
        </p:sp>
      </p:grpSp>
      <p:sp>
        <p:nvSpPr>
          <p:cNvPr id="26" name="Title 1"/>
          <p:cNvSpPr txBox="1">
            <a:spLocks/>
          </p:cNvSpPr>
          <p:nvPr/>
        </p:nvSpPr>
        <p:spPr>
          <a:xfrm>
            <a:off x="776050" y="236270"/>
            <a:ext cx="8344800" cy="544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2017 Northern Plains Summer Drought Impact on L4C GPP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rotWithShape="1">
          <a:blip r:embed="rId4"/>
          <a:srcRect r="49761"/>
          <a:stretch/>
        </p:blipFill>
        <p:spPr>
          <a:xfrm>
            <a:off x="6081321" y="4662406"/>
            <a:ext cx="2223337" cy="2151481"/>
          </a:xfrm>
          <a:prstGeom prst="rect">
            <a:avLst/>
          </a:prstGeom>
        </p:spPr>
      </p:pic>
      <p:pic>
        <p:nvPicPr>
          <p:cNvPr id="8" name="Picture 7"/>
          <p:cNvPicPr>
            <a:picLocks noChangeAspect="1"/>
          </p:cNvPicPr>
          <p:nvPr/>
        </p:nvPicPr>
        <p:blipFill>
          <a:blip r:embed="rId5"/>
          <a:stretch>
            <a:fillRect/>
          </a:stretch>
        </p:blipFill>
        <p:spPr>
          <a:xfrm>
            <a:off x="4963055" y="1185199"/>
            <a:ext cx="3968213" cy="3319323"/>
          </a:xfrm>
          <a:prstGeom prst="rect">
            <a:avLst/>
          </a:prstGeom>
        </p:spPr>
      </p:pic>
      <p:sp>
        <p:nvSpPr>
          <p:cNvPr id="27" name="Rectangle 26"/>
          <p:cNvSpPr/>
          <p:nvPr/>
        </p:nvSpPr>
        <p:spPr>
          <a:xfrm>
            <a:off x="143580" y="1295532"/>
            <a:ext cx="4624194" cy="1877437"/>
          </a:xfrm>
          <a:prstGeom prst="rect">
            <a:avLst/>
          </a:prstGeom>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L</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arge GPP </a:t>
            </a:r>
            <a:r>
              <a:rPr kumimoji="0" lang="en-US" sz="1600" b="0" i="0" u="none" strike="noStrike" kern="1200" cap="none" spc="0" normalizeH="0" baseline="0" noProof="0" dirty="0" err="1" smtClean="0">
                <a:ln>
                  <a:noFill/>
                </a:ln>
                <a:solidFill>
                  <a:srgbClr val="000000"/>
                </a:solidFill>
                <a:effectLst/>
                <a:uLnTx/>
                <a:uFillTx/>
                <a:latin typeface="Arial"/>
                <a:ea typeface="+mn-ea"/>
                <a:cs typeface="+mn-cs"/>
              </a:rPr>
              <a:t>interannual</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variability </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2015-17).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Early growing season onset and spring GPP increase in 2017, followed by widespread productivity decline due to hot, dry summer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Regional productivity decline largely from croplands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90329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83" y="4076189"/>
            <a:ext cx="4347645" cy="2228945"/>
          </a:xfrm>
          <a:prstGeom prst="rect">
            <a:avLst/>
          </a:prstGeom>
        </p:spPr>
      </p:pic>
      <p:sp>
        <p:nvSpPr>
          <p:cNvPr id="2" name="Title 1"/>
          <p:cNvSpPr>
            <a:spLocks noGrp="1"/>
          </p:cNvSpPr>
          <p:nvPr>
            <p:ph type="title"/>
          </p:nvPr>
        </p:nvSpPr>
        <p:spPr>
          <a:xfrm>
            <a:off x="390417" y="365127"/>
            <a:ext cx="8537825" cy="676274"/>
          </a:xfrm>
        </p:spPr>
        <p:txBody>
          <a:bodyPr>
            <a:normAutofit/>
          </a:bodyPr>
          <a:lstStyle/>
          <a:p>
            <a:pPr algn="ctr"/>
            <a:r>
              <a:rPr lang="en-US" sz="3600" dirty="0" smtClean="0"/>
              <a:t>L4C Caveats &amp; Drawbacks</a:t>
            </a:r>
            <a:endParaRPr lang="en-US" sz="3600" dirty="0"/>
          </a:p>
        </p:txBody>
      </p:sp>
      <p:sp>
        <p:nvSpPr>
          <p:cNvPr id="4" name="TextBox 3"/>
          <p:cNvSpPr txBox="1"/>
          <p:nvPr/>
        </p:nvSpPr>
        <p:spPr>
          <a:xfrm>
            <a:off x="305497" y="6151245"/>
            <a:ext cx="4356837" cy="3077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From M. Jung et al. 2009. </a:t>
            </a:r>
            <a:r>
              <a:rPr kumimoji="0" lang="en-US" sz="1400" b="0" i="1" u="none" strike="noStrike" kern="0" cap="none" spc="0" normalizeH="0" baseline="0" noProof="0" dirty="0" err="1" smtClean="0">
                <a:ln>
                  <a:noFill/>
                </a:ln>
                <a:solidFill>
                  <a:srgbClr val="000000"/>
                </a:solidFill>
                <a:effectLst/>
                <a:uLnTx/>
                <a:uFillTx/>
              </a:rPr>
              <a:t>Biogeosci</a:t>
            </a:r>
            <a:r>
              <a:rPr kumimoji="0" lang="en-US" sz="1400" b="0" i="0" u="none" strike="noStrike" kern="0" cap="none" spc="0" normalizeH="0" baseline="0" noProof="0" dirty="0" smtClean="0">
                <a:ln>
                  <a:noFill/>
                </a:ln>
                <a:solidFill>
                  <a:srgbClr val="000000"/>
                </a:solidFill>
                <a:effectLst/>
                <a:uLnTx/>
                <a:uFillTx/>
              </a:rPr>
              <a:t>. 6, 2001-13. </a:t>
            </a:r>
          </a:p>
        </p:txBody>
      </p:sp>
      <p:pic>
        <p:nvPicPr>
          <p:cNvPr id="9" name="Picture 8"/>
          <p:cNvPicPr>
            <a:picLocks noChangeAspect="1"/>
          </p:cNvPicPr>
          <p:nvPr/>
        </p:nvPicPr>
        <p:blipFill>
          <a:blip r:embed="rId3"/>
          <a:stretch>
            <a:fillRect/>
          </a:stretch>
        </p:blipFill>
        <p:spPr>
          <a:xfrm>
            <a:off x="4572000" y="4373119"/>
            <a:ext cx="4259333" cy="1703587"/>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01092"/>
            <a:ext cx="4356243" cy="2404660"/>
          </a:xfrm>
          <a:prstGeom prst="rect">
            <a:avLst/>
          </a:prstGeom>
          <a:noFill/>
        </p:spPr>
      </p:pic>
      <p:sp>
        <p:nvSpPr>
          <p:cNvPr id="11" name="TextBox 10"/>
          <p:cNvSpPr txBox="1"/>
          <p:nvPr/>
        </p:nvSpPr>
        <p:spPr>
          <a:xfrm>
            <a:off x="264924" y="1451176"/>
            <a:ext cx="4266503" cy="2441694"/>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dirty="0" smtClean="0"/>
              <a:t>NEE source/sink activity depends on SOC initialization and disturbance.</a:t>
            </a:r>
          </a:p>
          <a:p>
            <a:pPr marL="285750" indent="-285750">
              <a:spcAft>
                <a:spcPts val="800"/>
              </a:spcAft>
              <a:buFont typeface="Wingdings" panose="05000000000000000000" pitchFamily="2" charset="2"/>
              <a:buChar char="§"/>
            </a:pPr>
            <a:r>
              <a:rPr lang="en-US" dirty="0" smtClean="0"/>
              <a:t>Representation error </a:t>
            </a:r>
          </a:p>
          <a:p>
            <a:pPr marL="285750" indent="-285750">
              <a:spcAft>
                <a:spcPts val="800"/>
              </a:spcAft>
              <a:buFont typeface="Wingdings" panose="05000000000000000000" pitchFamily="2" charset="2"/>
              <a:buChar char="§"/>
            </a:pPr>
            <a:r>
              <a:rPr lang="en-US" dirty="0" smtClean="0"/>
              <a:t>Extrapolation error</a:t>
            </a:r>
          </a:p>
          <a:p>
            <a:pPr marL="285750" indent="-285750">
              <a:spcAft>
                <a:spcPts val="800"/>
              </a:spcAft>
              <a:buFont typeface="Wingdings" panose="05000000000000000000" pitchFamily="2" charset="2"/>
              <a:buChar char="§"/>
            </a:pPr>
            <a:r>
              <a:rPr lang="en-US" dirty="0" smtClean="0"/>
              <a:t>Soil moisture and other input data biases</a:t>
            </a:r>
          </a:p>
          <a:p>
            <a:pPr marL="285750" indent="-285750">
              <a:buFont typeface="Wingdings" panose="05000000000000000000" pitchFamily="2" charset="2"/>
              <a:buChar char="§"/>
            </a:pPr>
            <a:r>
              <a:rPr lang="en-US" dirty="0" smtClean="0"/>
              <a:t>Model structure and optimization</a:t>
            </a:r>
            <a:endParaRPr lang="en-US" dirty="0"/>
          </a:p>
        </p:txBody>
      </p:sp>
    </p:spTree>
    <p:extLst>
      <p:ext uri="{BB962C8B-B14F-4D97-AF65-F5344CB8AC3E}">
        <p14:creationId xmlns:p14="http://schemas.microsoft.com/office/powerpoint/2010/main" val="3066301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title"/>
          </p:nvPr>
        </p:nvSpPr>
        <p:spPr>
          <a:xfrm>
            <a:off x="851338" y="77844"/>
            <a:ext cx="8088011" cy="552450"/>
          </a:xfrm>
        </p:spPr>
        <p:txBody>
          <a:bodyPr/>
          <a:lstStyle/>
          <a:p>
            <a:r>
              <a:rPr lang="en-US" altLang="en-US" dirty="0" smtClean="0">
                <a:solidFill>
                  <a:schemeClr val="tx1"/>
                </a:solidFill>
              </a:rPr>
              <a:t>NASA</a:t>
            </a:r>
            <a:r>
              <a:rPr lang="en-US" altLang="en-US" baseline="30000" dirty="0" smtClean="0">
                <a:solidFill>
                  <a:schemeClr val="tx1"/>
                </a:solidFill>
              </a:rPr>
              <a:t> </a:t>
            </a:r>
            <a:r>
              <a:rPr lang="en-US" altLang="en-US" dirty="0" smtClean="0">
                <a:solidFill>
                  <a:schemeClr val="tx1"/>
                </a:solidFill>
              </a:rPr>
              <a:t>Soil Moisture Active Passive (</a:t>
            </a:r>
            <a:r>
              <a:rPr lang="en-US" altLang="en-US" baseline="30000" dirty="0">
                <a:solidFill>
                  <a:schemeClr val="tx1"/>
                </a:solidFill>
              </a:rPr>
              <a:t>1</a:t>
            </a:r>
            <a:r>
              <a:rPr lang="en-US" altLang="en-US" dirty="0" smtClean="0">
                <a:solidFill>
                  <a:schemeClr val="tx1"/>
                </a:solidFill>
              </a:rPr>
              <a:t>SMAP) Mission</a:t>
            </a:r>
            <a:endParaRPr lang="en-US" altLang="en-US" sz="1800" b="1" i="1" dirty="0">
              <a:solidFill>
                <a:schemeClr val="tx1"/>
              </a:solidFill>
            </a:endParaRPr>
          </a:p>
        </p:txBody>
      </p:sp>
      <p:sp>
        <p:nvSpPr>
          <p:cNvPr id="219144" name="Rectangle 8"/>
          <p:cNvSpPr>
            <a:spLocks noChangeArrowheads="1"/>
          </p:cNvSpPr>
          <p:nvPr/>
        </p:nvSpPr>
        <p:spPr bwMode="auto">
          <a:xfrm>
            <a:off x="13369" y="1118712"/>
            <a:ext cx="488589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tabLst>
                <a:tab pos="1198563" algn="l"/>
              </a:tabLst>
              <a:defRPr sz="2400">
                <a:solidFill>
                  <a:schemeClr val="tx1"/>
                </a:solidFill>
                <a:latin typeface="Arial" panose="020B0604020202020204" pitchFamily="34" charset="0"/>
                <a:ea typeface="ＭＳ Ｐゴシック" panose="020B0600070205080204" pitchFamily="34" charset="-128"/>
              </a:defRPr>
            </a:lvl1pPr>
            <a:lvl2pPr marL="579438" indent="-236538">
              <a:tabLst>
                <a:tab pos="1198563" algn="l"/>
              </a:tabLst>
              <a:defRPr sz="2400">
                <a:solidFill>
                  <a:schemeClr val="tx1"/>
                </a:solidFill>
                <a:latin typeface="Arial" panose="020B0604020202020204" pitchFamily="34" charset="0"/>
                <a:ea typeface="ＭＳ Ｐゴシック" panose="020B0600070205080204" pitchFamily="34" charset="-128"/>
              </a:defRPr>
            </a:lvl2pPr>
            <a:lvl3pPr marL="909638" indent="-104775">
              <a:tabLst>
                <a:tab pos="1198563" algn="l"/>
              </a:tabLst>
              <a:defRPr sz="2400">
                <a:solidFill>
                  <a:schemeClr val="tx1"/>
                </a:solidFill>
                <a:latin typeface="Arial" panose="020B0604020202020204" pitchFamily="34" charset="0"/>
                <a:ea typeface="ＭＳ Ｐゴシック" panose="020B0600070205080204" pitchFamily="34" charset="-128"/>
              </a:defRPr>
            </a:lvl3pPr>
            <a:lvl4pPr>
              <a:tabLst>
                <a:tab pos="1198563" algn="l"/>
              </a:tabLst>
              <a:defRPr sz="2400">
                <a:solidFill>
                  <a:schemeClr val="tx1"/>
                </a:solidFill>
                <a:latin typeface="Arial" panose="020B0604020202020204" pitchFamily="34" charset="0"/>
                <a:ea typeface="ＭＳ Ｐゴシック" panose="020B0600070205080204" pitchFamily="34" charset="-128"/>
              </a:defRPr>
            </a:lvl4pPr>
            <a:lvl5pPr>
              <a:tabLst>
                <a:tab pos="1198563" algn="l"/>
              </a:tabLst>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tabLst>
                <a:tab pos="1198563" algn="l"/>
              </a:tabLs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tabLst>
                <a:tab pos="1198563" algn="l"/>
              </a:tabLs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tabLst>
                <a:tab pos="1198563" algn="l"/>
              </a:tabLs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tabLst>
                <a:tab pos="1198563" algn="l"/>
              </a:tabLst>
              <a:defRPr sz="2400">
                <a:solidFill>
                  <a:schemeClr val="tx1"/>
                </a:solidFill>
                <a:latin typeface="Arial" panose="020B0604020202020204" pitchFamily="34" charset="0"/>
                <a:ea typeface="ＭＳ Ｐゴシック" panose="020B0600070205080204" pitchFamily="34" charset="-128"/>
              </a:defRPr>
            </a:lvl9pPr>
          </a:lstStyle>
          <a:p>
            <a:pPr marL="182880" marR="0" lvl="0" indent="-182880" algn="l" defTabSz="914400" rtl="0" eaLnBrk="1" fontAlgn="auto" latinLnBrk="0" hangingPunct="1">
              <a:lnSpc>
                <a:spcPct val="100000"/>
              </a:lnSpc>
              <a:spcBef>
                <a:spcPts val="0"/>
              </a:spcBef>
              <a:spcAft>
                <a:spcPts val="600"/>
              </a:spcAft>
              <a:buClrTx/>
              <a:buSzTx/>
              <a:buFontTx/>
              <a:buChar char="•"/>
              <a:tabLst>
                <a:tab pos="1198563" algn="l"/>
              </a:tabLst>
              <a:defRPr/>
            </a:pPr>
            <a:r>
              <a:rPr lang="en-US" altLang="en-US" sz="1800" dirty="0" smtClean="0">
                <a:solidFill>
                  <a:srgbClr val="2D2D8A"/>
                </a:solidFill>
              </a:rPr>
              <a:t>Mission</a:t>
            </a:r>
            <a:r>
              <a:rPr kumimoji="0" lang="en-US" altLang="en-US" sz="1800" b="0" i="0" u="none" strike="noStrike" kern="1200" cap="none" spc="0" normalizeH="0" noProof="0" dirty="0" smtClean="0">
                <a:ln>
                  <a:noFill/>
                </a:ln>
                <a:solidFill>
                  <a:srgbClr val="2D2D8A"/>
                </a:solidFill>
                <a:effectLst/>
                <a:uLnTx/>
                <a:uFillTx/>
                <a:latin typeface="Arial" panose="020B0604020202020204" pitchFamily="34" charset="0"/>
                <a:ea typeface="ＭＳ Ｐゴシック" panose="020B0600070205080204" pitchFamily="34" charset="-128"/>
                <a:cs typeface="+mn-cs"/>
              </a:rPr>
              <a:t> objective involves </a:t>
            </a:r>
            <a:r>
              <a:rPr lang="en-US" altLang="en-US" sz="1800" dirty="0">
                <a:solidFill>
                  <a:srgbClr val="2D2D8A"/>
                </a:solidFill>
              </a:rPr>
              <a:t>g</a:t>
            </a:r>
            <a:r>
              <a:rPr kumimoji="0" lang="en-US" altLang="en-US" sz="1800" b="0" i="0" u="none" strike="noStrike" kern="1200" cap="none" spc="0" normalizeH="0" baseline="0" noProof="0" dirty="0" err="1" smtClean="0">
                <a:ln>
                  <a:noFill/>
                </a:ln>
                <a:solidFill>
                  <a:srgbClr val="2D2D8A"/>
                </a:solidFill>
                <a:effectLst/>
                <a:uLnTx/>
                <a:uFillTx/>
                <a:latin typeface="Arial" panose="020B0604020202020204" pitchFamily="34" charset="0"/>
                <a:ea typeface="ＭＳ Ｐゴシック" panose="020B0600070205080204" pitchFamily="34" charset="-128"/>
                <a:cs typeface="+mn-cs"/>
              </a:rPr>
              <a:t>lobal</a:t>
            </a:r>
            <a:r>
              <a:rPr kumimoji="0" lang="en-US" altLang="en-US" sz="1800" b="0" i="0" u="none" strike="noStrike" kern="1200" cap="none" spc="0" normalizeH="0" baseline="0" noProof="0" dirty="0" smtClean="0">
                <a:ln>
                  <a:noFill/>
                </a:ln>
                <a:solidFill>
                  <a:srgbClr val="2D2D8A"/>
                </a:solidFill>
                <a:effectLst/>
                <a:uLnTx/>
                <a:uFillTx/>
                <a:latin typeface="Arial" panose="020B0604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2D2D8A"/>
                </a:solidFill>
                <a:effectLst/>
                <a:uLnTx/>
                <a:uFillTx/>
                <a:latin typeface="Arial" panose="020B0604020202020204" pitchFamily="34" charset="0"/>
                <a:ea typeface="ＭＳ Ｐゴシック" panose="020B0600070205080204" pitchFamily="34" charset="-128"/>
                <a:cs typeface="+mn-cs"/>
              </a:rPr>
              <a:t>mapping of soil moisture </a:t>
            </a:r>
            <a:r>
              <a:rPr kumimoji="0" lang="en-US" altLang="en-US" sz="1800" b="0" i="0" u="none" strike="noStrike" kern="1200" cap="none" spc="0" normalizeH="0" baseline="0" noProof="0" dirty="0" smtClean="0">
                <a:ln>
                  <a:noFill/>
                </a:ln>
                <a:solidFill>
                  <a:srgbClr val="2D2D8A"/>
                </a:solidFill>
                <a:effectLst/>
                <a:uLnTx/>
                <a:uFillTx/>
                <a:latin typeface="Arial" panose="020B0604020202020204" pitchFamily="34" charset="0"/>
                <a:ea typeface="ＭＳ Ｐゴシック" panose="020B0600070205080204" pitchFamily="34" charset="-128"/>
                <a:cs typeface="+mn-cs"/>
              </a:rPr>
              <a:t>(SM) and freeze/thaw (FT) state </a:t>
            </a:r>
            <a:r>
              <a:rPr kumimoji="0" lang="en-US" altLang="en-US" sz="1800" b="0" i="0" u="none" strike="noStrike" kern="1200" cap="none" spc="0" normalizeH="0" baseline="0" noProof="0" dirty="0">
                <a:ln>
                  <a:noFill/>
                </a:ln>
                <a:solidFill>
                  <a:srgbClr val="2D2D8A"/>
                </a:solidFill>
                <a:effectLst/>
                <a:uLnTx/>
                <a:uFillTx/>
                <a:latin typeface="Arial" panose="020B0604020202020204" pitchFamily="34" charset="0"/>
                <a:ea typeface="ＭＳ Ｐゴシック" panose="020B0600070205080204" pitchFamily="34" charset="-128"/>
                <a:cs typeface="+mn-cs"/>
              </a:rPr>
              <a:t>to:</a:t>
            </a:r>
          </a:p>
          <a:p>
            <a:pPr marL="274320" marR="0" lvl="1" indent="-18288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tab pos="1198563" algn="l"/>
              </a:tabLst>
              <a:defRPr/>
            </a:pPr>
            <a:r>
              <a:rPr kumimoji="0" lang="en-US" altLang="en-US" sz="160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Link </a:t>
            </a:r>
            <a:r>
              <a:rPr kumimoji="0" lang="en-US" altLang="en-US" sz="160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land water-carbon-energy </a:t>
            </a:r>
            <a:r>
              <a:rPr kumimoji="0" lang="en-US" altLang="en-US" sz="160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cycles</a:t>
            </a:r>
            <a:endParaRPr kumimoji="0" lang="en-US" altLang="en-US" sz="160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274320" marR="0" lvl="1" indent="-18288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tab pos="1198563" algn="l"/>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Estimate global water and energy fluxes at the land surface</a:t>
            </a:r>
          </a:p>
          <a:p>
            <a:pPr marL="274320" marR="0" lvl="1" indent="-18288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tab pos="1198563" algn="l"/>
              </a:tabLst>
              <a:defRPr/>
            </a:pPr>
            <a:r>
              <a:rPr kumimoji="0" lang="en-US" altLang="en-US" sz="160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Quantify </a:t>
            </a:r>
            <a:r>
              <a:rPr kumimoji="0" lang="en-US" altLang="en-US" sz="160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net ecosystem </a:t>
            </a:r>
            <a:r>
              <a:rPr kumimoji="0" lang="en-US" altLang="en-US" sz="160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carbon </a:t>
            </a:r>
            <a:r>
              <a:rPr kumimoji="0" lang="en-US" altLang="en-US" sz="160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flux</a:t>
            </a:r>
            <a:endParaRPr kumimoji="0" lang="en-US" altLang="en-US" sz="160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274320" marR="0" lvl="1" indent="-18288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tab pos="1198563" algn="l"/>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Extend weather and climate forecast skill </a:t>
            </a:r>
          </a:p>
          <a:p>
            <a:pPr marL="274320" marR="0" lvl="1" indent="-18288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tab pos="1198563" algn="l"/>
              </a:tabLst>
              <a:defRPr/>
            </a:pPr>
            <a:r>
              <a:rPr kumimoji="0" lang="en-US" altLang="en-US" sz="160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Improve drought assessment</a:t>
            </a:r>
          </a:p>
        </p:txBody>
      </p:sp>
      <p:grpSp>
        <p:nvGrpSpPr>
          <p:cNvPr id="219159" name="Group 23"/>
          <p:cNvGrpSpPr>
            <a:grpSpLocks/>
          </p:cNvGrpSpPr>
          <p:nvPr/>
        </p:nvGrpSpPr>
        <p:grpSpPr bwMode="auto">
          <a:xfrm>
            <a:off x="4884710" y="1149964"/>
            <a:ext cx="4167187" cy="2763837"/>
            <a:chOff x="3067" y="1365"/>
            <a:chExt cx="2401" cy="1557"/>
          </a:xfrm>
        </p:grpSpPr>
        <p:pic>
          <p:nvPicPr>
            <p:cNvPr id="219147" name="Picture 11" descr="fig1-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 y="1410"/>
              <a:ext cx="224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7" name="Text Box 21"/>
            <p:cNvSpPr txBox="1">
              <a:spLocks noChangeArrowheads="1"/>
            </p:cNvSpPr>
            <p:nvPr/>
          </p:nvSpPr>
          <p:spPr bwMode="auto">
            <a:xfrm>
              <a:off x="3067" y="1365"/>
              <a:ext cx="2401" cy="1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Soil moisture and freeze/thaw state are primary environmental controls on </a:t>
              </a:r>
              <a:r>
                <a:rPr kumimoji="0" lang="en-US" altLang="en-US" sz="9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Productivity </a:t>
              </a:r>
              <a:endPar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pic>
        <p:nvPicPr>
          <p:cNvPr id="2" name="Picture 1"/>
          <p:cNvPicPr>
            <a:picLocks noChangeAspect="1"/>
          </p:cNvPicPr>
          <p:nvPr/>
        </p:nvPicPr>
        <p:blipFill>
          <a:blip r:embed="rId4"/>
          <a:stretch>
            <a:fillRect/>
          </a:stretch>
        </p:blipFill>
        <p:spPr>
          <a:xfrm>
            <a:off x="5707116" y="4001635"/>
            <a:ext cx="3168149" cy="2381344"/>
          </a:xfrm>
          <a:prstGeom prst="rect">
            <a:avLst/>
          </a:prstGeom>
          <a:ln>
            <a:noFill/>
          </a:ln>
          <a:effectLst>
            <a:outerShdw blurRad="292100" dist="139700" dir="2700000" algn="tl" rotWithShape="0">
              <a:srgbClr val="333333">
                <a:alpha val="65000"/>
              </a:srgbClr>
            </a:outerShdw>
          </a:effectLst>
        </p:spPr>
      </p:pic>
      <p:sp>
        <p:nvSpPr>
          <p:cNvPr id="10" name="Text Box 3"/>
          <p:cNvSpPr txBox="1">
            <a:spLocks noChangeArrowheads="1"/>
          </p:cNvSpPr>
          <p:nvPr/>
        </p:nvSpPr>
        <p:spPr bwMode="auto">
          <a:xfrm>
            <a:off x="12357" y="4040310"/>
            <a:ext cx="5400348"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3038" indent="-173038">
              <a:defRPr sz="2400">
                <a:solidFill>
                  <a:schemeClr val="tx1"/>
                </a:solidFill>
                <a:latin typeface="Arial" panose="020B0604020202020204" pitchFamily="34" charset="0"/>
                <a:ea typeface="ＭＳ Ｐゴシック" panose="020B0600070205080204" pitchFamily="34" charset="-128"/>
              </a:defRPr>
            </a:lvl1pPr>
            <a:lvl2pPr marL="508000" indent="-220663">
              <a:defRPr sz="2400">
                <a:solidFill>
                  <a:schemeClr val="tx1"/>
                </a:solidFill>
                <a:latin typeface="Arial" panose="020B0604020202020204" pitchFamily="34" charset="0"/>
                <a:ea typeface="ＭＳ Ｐゴシック" panose="020B0600070205080204" pitchFamily="34" charset="-128"/>
              </a:defRPr>
            </a:lvl2pPr>
            <a:lvl3pPr marL="800100" indent="-177800">
              <a:defRPr sz="2400">
                <a:solidFill>
                  <a:schemeClr val="tx1"/>
                </a:solidFill>
                <a:latin typeface="Arial" panose="020B0604020202020204" pitchFamily="34" charset="0"/>
                <a:ea typeface="ＭＳ Ｐゴシック" panose="020B0600070205080204" pitchFamily="34" charset="-128"/>
              </a:defRPr>
            </a:lvl3pPr>
            <a:lvl4pPr marL="1146175" indent="-231775">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73038" marR="0" lvl="0" indent="-173038" algn="l" defTabSz="914400" rtl="0" eaLnBrk="1" fontAlgn="auto" latinLnBrk="0" hangingPunct="1">
              <a:lnSpc>
                <a:spcPct val="100000"/>
              </a:lnSpc>
              <a:spcBef>
                <a:spcPts val="0"/>
              </a:spcBef>
              <a:spcAft>
                <a:spcPts val="600"/>
              </a:spcAft>
              <a:buClrTx/>
              <a:buSzTx/>
              <a:buFontTx/>
              <a:buChar char="•"/>
              <a:tabLst/>
              <a:defRPr/>
            </a:pPr>
            <a:r>
              <a:rPr kumimoji="0" lang="en-US" altLang="en-US" sz="1800" b="0" i="0" u="none" strike="noStrike" kern="1200" cap="none" spc="0" normalizeH="0" baseline="0" noProof="0" dirty="0" smtClean="0">
                <a:ln>
                  <a:noFill/>
                </a:ln>
                <a:solidFill>
                  <a:srgbClr val="2D2D8A"/>
                </a:solidFill>
                <a:effectLst/>
                <a:uLnTx/>
                <a:uFillTx/>
                <a:latin typeface="Arial" panose="020B0604020202020204" pitchFamily="34" charset="0"/>
                <a:ea typeface="ＭＳ Ｐゴシック" panose="020B0600070205080204" pitchFamily="34" charset="-128"/>
                <a:cs typeface="+mn-cs"/>
              </a:rPr>
              <a:t>SMAP sensor and product design:</a:t>
            </a:r>
            <a:endPar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274320" marR="0" lvl="1" indent="-182880" algn="l" defTabSz="914400" rtl="0" eaLnBrk="1" fontAlgn="auto" latinLnBrk="0" hangingPunct="1">
              <a:lnSpc>
                <a:spcPct val="100000"/>
              </a:lnSpc>
              <a:spcBef>
                <a:spcPts val="0"/>
              </a:spcBef>
              <a:spcAft>
                <a:spcPts val="600"/>
              </a:spcAft>
              <a:buClrTx/>
              <a:buSzPct val="80000"/>
              <a:buFont typeface="Symbol" panose="05050102010706020507" pitchFamily="18" charset="2"/>
              <a:buChar char="-"/>
              <a:tabLst/>
              <a:defRPr/>
            </a:pP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Sun-synchronous 6 am/pm polar orbit; L-band </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(1.4 GHz) </a:t>
            </a: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radiometer; 40-km footprint; constant (40º) view</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angle; mean global 3-day revisit</a:t>
            </a:r>
          </a:p>
          <a:p>
            <a:pPr marL="274320" marR="0" lvl="1" indent="-182880" algn="l" defTabSz="914400" rtl="0" eaLnBrk="1" fontAlgn="auto" latinLnBrk="0" hangingPunct="1">
              <a:lnSpc>
                <a:spcPct val="100000"/>
              </a:lnSpc>
              <a:spcBef>
                <a:spcPts val="0"/>
              </a:spcBef>
              <a:spcAft>
                <a:spcPts val="600"/>
              </a:spcAft>
              <a:buClrTx/>
              <a:buSzPct val="80000"/>
              <a:buFont typeface="Symbol" panose="05050102010706020507" pitchFamily="18" charset="2"/>
              <a:buChar char="-"/>
              <a:tabLst/>
              <a:defRPr/>
            </a:pP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Enhanced (L-band) microwave sensitivity to surface FT and SM variability </a:t>
            </a:r>
          </a:p>
          <a:p>
            <a:pPr marL="274320" marR="0" lvl="1" indent="-182880" algn="l" defTabSz="914400" rtl="0" eaLnBrk="1" fontAlgn="auto" latinLnBrk="0" hangingPunct="1">
              <a:lnSpc>
                <a:spcPct val="100000"/>
              </a:lnSpc>
              <a:spcBef>
                <a:spcPts val="0"/>
              </a:spcBef>
              <a:spcAft>
                <a:spcPts val="600"/>
              </a:spcAft>
              <a:buClrTx/>
              <a:buSzPct val="80000"/>
              <a:buFont typeface="Symbol" panose="05050102010706020507" pitchFamily="18" charset="2"/>
              <a:buChar char="-"/>
              <a:tabLst/>
              <a:defRPr/>
            </a:pP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Operational data include geophysical retrievals (L1-3) and model enhanced (L4) products for surface to root zone SM (L4SM) and </a:t>
            </a:r>
            <a:r>
              <a:rPr kumimoji="0" lang="en-US" alt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C-exchange (L4C</a:t>
            </a:r>
            <a:r>
              <a:rPr kumimoji="0" lang="en-US" alt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rPr>
              <a:t>)</a:t>
            </a:r>
          </a:p>
        </p:txBody>
      </p:sp>
      <p:sp>
        <p:nvSpPr>
          <p:cNvPr id="9" name="TextBox 8"/>
          <p:cNvSpPr txBox="1"/>
          <p:nvPr/>
        </p:nvSpPr>
        <p:spPr>
          <a:xfrm>
            <a:off x="3108739" y="6558647"/>
            <a:ext cx="594863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smtClean="0">
                <a:ln>
                  <a:noFill/>
                </a:ln>
                <a:solidFill>
                  <a:srgbClr val="000000"/>
                </a:solidFill>
                <a:effectLst/>
                <a:uLnTx/>
                <a:uFillTx/>
                <a:latin typeface="Arial"/>
                <a:ea typeface="+mn-ea"/>
                <a:cs typeface="+mn-cs"/>
              </a:rPr>
              <a:t>1</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Entekhabi et al., 2014. </a:t>
            </a:r>
            <a:r>
              <a:rPr kumimoji="0" lang="en-US" sz="1200" b="0" i="1" u="sng" strike="noStrike" kern="1200" cap="none" spc="0" normalizeH="0" baseline="0" noProof="0" dirty="0" smtClean="0">
                <a:ln>
                  <a:noFill/>
                </a:ln>
                <a:solidFill>
                  <a:srgbClr val="000000"/>
                </a:solidFill>
                <a:effectLst/>
                <a:uLnTx/>
                <a:uFillTx/>
                <a:latin typeface="Arial"/>
                <a:ea typeface="+mn-ea"/>
                <a:cs typeface="+mn-cs"/>
              </a:rPr>
              <a:t>SMAP Handbook</a:t>
            </a:r>
            <a:r>
              <a:rPr kumimoji="0" lang="en-US" sz="1200" b="0" i="1" u="none" strike="noStrike" kern="1200" cap="none" spc="0" normalizeH="0" baseline="0" noProof="0" dirty="0" smtClean="0">
                <a:ln>
                  <a:noFill/>
                </a:ln>
                <a:solidFill>
                  <a:srgbClr val="000000"/>
                </a:solidFill>
                <a:effectLst/>
                <a:uLnTx/>
                <a:uFillTx/>
                <a:latin typeface="Arial"/>
                <a:ea typeface="+mn-ea"/>
                <a:cs typeface="+mn-cs"/>
              </a:rPr>
              <a: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9678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FPAR</a:t>
            </a:r>
            <a:r>
              <a:rPr lang="en-US" dirty="0" smtClean="0"/>
              <a:t> Climatology Replacement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257" y="2899210"/>
            <a:ext cx="6499396" cy="3427369"/>
          </a:xfrm>
          <a:prstGeom prst="rect">
            <a:avLst/>
          </a:prstGeom>
        </p:spPr>
      </p:pic>
      <p:sp>
        <p:nvSpPr>
          <p:cNvPr id="7" name="TextBox 6"/>
          <p:cNvSpPr txBox="1"/>
          <p:nvPr/>
        </p:nvSpPr>
        <p:spPr>
          <a:xfrm>
            <a:off x="719941" y="2252879"/>
            <a:ext cx="8191500"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rPr>
              <a:t>Percentage of Grid Cells with &gt; 50 % </a:t>
            </a:r>
            <a:r>
              <a:rPr lang="en-US" dirty="0" err="1">
                <a:solidFill>
                  <a:srgbClr val="000000"/>
                </a:solidFill>
              </a:rPr>
              <a:t>FPAR</a:t>
            </a:r>
            <a:r>
              <a:rPr lang="en-US" dirty="0">
                <a:solidFill>
                  <a:srgbClr val="000000"/>
                </a:solidFill>
              </a:rPr>
              <a:t> </a:t>
            </a:r>
            <a:r>
              <a:rPr lang="en-US" dirty="0" err="1">
                <a:solidFill>
                  <a:srgbClr val="000000"/>
                </a:solidFill>
              </a:rPr>
              <a:t>Clim</a:t>
            </a:r>
            <a:r>
              <a:rPr lang="en-US" dirty="0">
                <a:solidFill>
                  <a:srgbClr val="000000"/>
                </a:solidFill>
              </a:rPr>
              <a:t> Fill</a:t>
            </a:r>
          </a:p>
          <a:p>
            <a:pPr algn="ctr" fontAlgn="base">
              <a:spcBef>
                <a:spcPct val="0"/>
              </a:spcBef>
              <a:spcAft>
                <a:spcPct val="0"/>
              </a:spcAft>
            </a:pPr>
            <a:r>
              <a:rPr lang="en-US" dirty="0">
                <a:solidFill>
                  <a:srgbClr val="000000"/>
                </a:solidFill>
              </a:rPr>
              <a:t>(</a:t>
            </a:r>
            <a:r>
              <a:rPr lang="en-US" dirty="0" smtClean="0">
                <a:solidFill>
                  <a:srgbClr val="000000"/>
                </a:solidFill>
              </a:rPr>
              <a:t>L4C </a:t>
            </a:r>
            <a:r>
              <a:rPr lang="en-US" dirty="0">
                <a:solidFill>
                  <a:srgbClr val="000000"/>
                </a:solidFill>
              </a:rPr>
              <a:t>April 13-Dec 31, 2015)</a:t>
            </a:r>
          </a:p>
        </p:txBody>
      </p:sp>
      <p:sp>
        <p:nvSpPr>
          <p:cNvPr id="5" name="TextBox 4"/>
          <p:cNvSpPr txBox="1"/>
          <p:nvPr/>
        </p:nvSpPr>
        <p:spPr>
          <a:xfrm>
            <a:off x="264924" y="1326478"/>
            <a:ext cx="8807824" cy="584775"/>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Cloud cover contamination effects on L4C FPAR inputs mitigated using best quality MODIS FPAR climatology derived from long-term (2000-2014) MODIS record.</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44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1325563"/>
          </a:xfrm>
        </p:spPr>
        <p:txBody>
          <a:bodyPr anchor="t" anchorCtr="0">
            <a:normAutofit/>
          </a:bodyPr>
          <a:lstStyle/>
          <a:p>
            <a:r>
              <a:rPr lang="en-US" sz="3200" b="1" dirty="0" smtClean="0"/>
              <a:t>Reading </a:t>
            </a:r>
            <a:r>
              <a:rPr lang="en-US" sz="3200" b="1" dirty="0" err="1" smtClean="0"/>
              <a:t>SMAP</a:t>
            </a:r>
            <a:r>
              <a:rPr lang="en-US" sz="3200" b="1" dirty="0" smtClean="0"/>
              <a:t> </a:t>
            </a:r>
            <a:r>
              <a:rPr lang="en-US" sz="3200" b="1" dirty="0" err="1" smtClean="0"/>
              <a:t>L4C</a:t>
            </a:r>
            <a:r>
              <a:rPr lang="en-US" sz="3200" b="1" dirty="0" smtClean="0"/>
              <a:t> </a:t>
            </a:r>
            <a:r>
              <a:rPr lang="en-US" sz="3200" b="1" dirty="0" err="1" smtClean="0"/>
              <a:t>HDF</a:t>
            </a:r>
            <a:r>
              <a:rPr lang="en-US" sz="3200" b="1" dirty="0" smtClean="0"/>
              <a:t>-5 Files</a:t>
            </a:r>
            <a:endParaRPr lang="en-US" sz="3200" b="1" dirty="0"/>
          </a:p>
        </p:txBody>
      </p:sp>
      <p:sp>
        <p:nvSpPr>
          <p:cNvPr id="42" name="TextBox 41"/>
          <p:cNvSpPr txBox="1"/>
          <p:nvPr/>
        </p:nvSpPr>
        <p:spPr>
          <a:xfrm>
            <a:off x="609600" y="2904116"/>
            <a:ext cx="7491370" cy="3570208"/>
          </a:xfrm>
          <a:prstGeom prst="rect">
            <a:avLst/>
          </a:prstGeom>
          <a:noFill/>
        </p:spPr>
        <p:txBody>
          <a:bodyPr wrap="square" rtlCol="0">
            <a:spAutoFit/>
          </a:bodyPr>
          <a:lstStyle/>
          <a:p>
            <a:r>
              <a:rPr lang="en-US" b="1" u="sng" dirty="0" err="1">
                <a:solidFill>
                  <a:prstClr val="white"/>
                </a:solidFill>
              </a:rPr>
              <a:t>MATLAB</a:t>
            </a:r>
            <a:r>
              <a:rPr lang="en-US" dirty="0">
                <a:solidFill>
                  <a:prstClr val="white"/>
                </a:solidFill>
              </a:rPr>
              <a:t>:</a:t>
            </a:r>
            <a:r>
              <a:rPr lang="en-US" u="sng" dirty="0">
                <a:solidFill>
                  <a:prstClr val="white"/>
                </a:solidFill>
              </a:rPr>
              <a:t>    </a:t>
            </a:r>
          </a:p>
          <a:p>
            <a:endParaRPr lang="en-US" sz="1400" dirty="0" smtClean="0">
              <a:solidFill>
                <a:prstClr val="white"/>
              </a:solidFill>
              <a:latin typeface="Courier New" panose="02070309020205020404" pitchFamily="49" charset="0"/>
              <a:cs typeface="Courier New" panose="02070309020205020404" pitchFamily="49" charset="0"/>
            </a:endParaRPr>
          </a:p>
          <a:p>
            <a:r>
              <a:rPr lang="en-US" sz="1400" dirty="0" smtClean="0">
                <a:solidFill>
                  <a:srgbClr val="24FC39"/>
                </a:solidFill>
                <a:latin typeface="Courier New" panose="02070309020205020404" pitchFamily="49" charset="0"/>
                <a:cs typeface="Courier New" panose="02070309020205020404" pitchFamily="49" charset="0"/>
              </a:rPr>
              <a:t>% </a:t>
            </a:r>
            <a:r>
              <a:rPr lang="en-US" sz="1400" dirty="0">
                <a:solidFill>
                  <a:srgbClr val="24FC39"/>
                </a:solidFill>
                <a:latin typeface="Courier New" panose="02070309020205020404" pitchFamily="49" charset="0"/>
                <a:cs typeface="Courier New" panose="02070309020205020404" pitchFamily="49" charset="0"/>
              </a:rPr>
              <a:t>Open file and </a:t>
            </a:r>
            <a:r>
              <a:rPr lang="en-US" sz="1400" dirty="0" smtClean="0">
                <a:solidFill>
                  <a:srgbClr val="24FC39"/>
                </a:solidFill>
                <a:latin typeface="Courier New" panose="02070309020205020404" pitchFamily="49" charset="0"/>
                <a:cs typeface="Courier New" panose="02070309020205020404" pitchFamily="49" charset="0"/>
              </a:rPr>
              <a:t>read into array (9km </a:t>
            </a:r>
            <a:r>
              <a:rPr lang="en-US" sz="1400" dirty="0" err="1" smtClean="0">
                <a:solidFill>
                  <a:srgbClr val="24FC39"/>
                </a:solidFill>
                <a:latin typeface="Courier New" panose="02070309020205020404" pitchFamily="49" charset="0"/>
                <a:cs typeface="Courier New" panose="02070309020205020404" pitchFamily="49" charset="0"/>
              </a:rPr>
              <a:t>EGv2</a:t>
            </a:r>
            <a:r>
              <a:rPr lang="en-US" sz="1400" dirty="0" smtClean="0">
                <a:solidFill>
                  <a:srgbClr val="24FC39"/>
                </a:solidFill>
                <a:latin typeface="Courier New" panose="02070309020205020404" pitchFamily="49" charset="0"/>
                <a:cs typeface="Courier New" panose="02070309020205020404" pitchFamily="49" charset="0"/>
              </a:rPr>
              <a:t> </a:t>
            </a:r>
            <a:r>
              <a:rPr lang="en-US" sz="1400" dirty="0" err="1" smtClean="0">
                <a:solidFill>
                  <a:srgbClr val="24FC39"/>
                </a:solidFill>
                <a:latin typeface="Courier New" panose="02070309020205020404" pitchFamily="49" charset="0"/>
                <a:cs typeface="Courier New" panose="02070309020205020404" pitchFamily="49" charset="0"/>
              </a:rPr>
              <a:t>1624x3856</a:t>
            </a:r>
            <a:r>
              <a:rPr lang="en-US" sz="1400" dirty="0" smtClean="0">
                <a:solidFill>
                  <a:srgbClr val="24FC39"/>
                </a:solidFill>
                <a:latin typeface="Courier New" panose="02070309020205020404" pitchFamily="49" charset="0"/>
                <a:cs typeface="Courier New" panose="02070309020205020404" pitchFamily="49" charset="0"/>
              </a:rPr>
              <a:t> </a:t>
            </a:r>
            <a:r>
              <a:rPr lang="en-US" sz="1400" dirty="0" err="1" smtClean="0">
                <a:solidFill>
                  <a:srgbClr val="24FC39"/>
                </a:solidFill>
                <a:latin typeface="Courier New" panose="02070309020205020404" pitchFamily="49" charset="0"/>
                <a:cs typeface="Courier New" panose="02070309020205020404" pitchFamily="49" charset="0"/>
              </a:rPr>
              <a:t>float32</a:t>
            </a:r>
            <a:r>
              <a:rPr lang="en-US" sz="1400" dirty="0" smtClean="0">
                <a:solidFill>
                  <a:srgbClr val="24FC39"/>
                </a:solidFill>
                <a:latin typeface="Courier New" panose="02070309020205020404" pitchFamily="49" charset="0"/>
                <a:cs typeface="Courier New" panose="02070309020205020404" pitchFamily="49" charset="0"/>
              </a:rPr>
              <a:t> Array)</a:t>
            </a:r>
            <a:endParaRPr lang="en-US" sz="1400" dirty="0">
              <a:solidFill>
                <a:srgbClr val="24FC39"/>
              </a:solidFill>
              <a:latin typeface="Courier New" panose="02070309020205020404" pitchFamily="49" charset="0"/>
              <a:cs typeface="Courier New" panose="02070309020205020404" pitchFamily="49" charset="0"/>
            </a:endParaRPr>
          </a:p>
          <a:p>
            <a:r>
              <a:rPr lang="en-US" sz="1400" dirty="0" smtClean="0">
                <a:solidFill>
                  <a:prstClr val="white"/>
                </a:solidFill>
                <a:latin typeface="Courier New" panose="02070309020205020404" pitchFamily="49" charset="0"/>
                <a:cs typeface="Courier New" panose="02070309020205020404" pitchFamily="49" charset="0"/>
              </a:rPr>
              <a:t>data = </a:t>
            </a:r>
            <a:r>
              <a:rPr lang="en-US" sz="1400" b="1" dirty="0" smtClean="0">
                <a:solidFill>
                  <a:prstClr val="white"/>
                </a:solidFill>
                <a:latin typeface="Courier New" panose="02070309020205020404" pitchFamily="49" charset="0"/>
                <a:cs typeface="Courier New" panose="02070309020205020404" pitchFamily="49" charset="0"/>
              </a:rPr>
              <a:t>h5read(</a:t>
            </a:r>
            <a:r>
              <a:rPr lang="en-US" sz="1400" dirty="0" smtClean="0">
                <a:solidFill>
                  <a:srgbClr val="FF0000"/>
                </a:solidFill>
                <a:latin typeface="Courier New" panose="02070309020205020404" pitchFamily="49" charset="0"/>
                <a:cs typeface="Courier New" panose="02070309020205020404" pitchFamily="49" charset="0"/>
              </a:rPr>
              <a:t>‘Smap_l4c_file.h5’</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FF0000"/>
                </a:solidFill>
                <a:latin typeface="Courier New" panose="02070309020205020404" pitchFamily="49" charset="0"/>
                <a:cs typeface="Courier New" panose="02070309020205020404" pitchFamily="49" charset="0"/>
              </a:rPr>
              <a:t>‘/NEE/</a:t>
            </a:r>
            <a:r>
              <a:rPr lang="en-US" sz="1400" dirty="0" err="1" smtClean="0">
                <a:solidFill>
                  <a:srgbClr val="FF0000"/>
                </a:solidFill>
                <a:latin typeface="Courier New" panose="02070309020205020404" pitchFamily="49" charset="0"/>
                <a:cs typeface="Courier New" panose="02070309020205020404" pitchFamily="49" charset="0"/>
              </a:rPr>
              <a:t>nee_mean</a:t>
            </a:r>
            <a:r>
              <a:rPr lang="en-US" sz="1400" dirty="0" smtClean="0">
                <a:solidFill>
                  <a:srgbClr val="FF0000"/>
                </a:solidFill>
                <a:latin typeface="Courier New" panose="02070309020205020404" pitchFamily="49" charset="0"/>
                <a:cs typeface="Courier New" panose="02070309020205020404" pitchFamily="49" charset="0"/>
              </a:rPr>
              <a:t>’</a:t>
            </a:r>
            <a:r>
              <a:rPr lang="en-US" sz="1400" b="1" dirty="0" smtClean="0">
                <a:solidFill>
                  <a:prstClr val="white"/>
                </a:solidFill>
                <a:latin typeface="Courier New" panose="02070309020205020404" pitchFamily="49" charset="0"/>
                <a:cs typeface="Courier New" panose="02070309020205020404" pitchFamily="49" charset="0"/>
              </a:rPr>
              <a:t>)</a:t>
            </a:r>
          </a:p>
          <a:p>
            <a:endParaRPr lang="en-US" dirty="0" smtClean="0">
              <a:solidFill>
                <a:prstClr val="white"/>
              </a:solidFill>
              <a:latin typeface="Courier New" panose="02070309020205020404" pitchFamily="49" charset="0"/>
              <a:cs typeface="Courier New" panose="02070309020205020404" pitchFamily="49" charset="0"/>
            </a:endParaRPr>
          </a:p>
          <a:p>
            <a:r>
              <a:rPr lang="en-US" b="1" u="sng" dirty="0" smtClean="0">
                <a:solidFill>
                  <a:prstClr val="white"/>
                </a:solidFill>
              </a:rPr>
              <a:t>PYTHON h5py</a:t>
            </a:r>
            <a:r>
              <a:rPr lang="en-US" dirty="0" smtClean="0">
                <a:solidFill>
                  <a:prstClr val="white"/>
                </a:solidFill>
              </a:rPr>
              <a:t>:    </a:t>
            </a:r>
          </a:p>
          <a:p>
            <a:endParaRPr lang="en-US" dirty="0" smtClean="0">
              <a:solidFill>
                <a:prstClr val="white"/>
              </a:solidFill>
              <a:latin typeface="Courier New" panose="02070309020205020404" pitchFamily="49" charset="0"/>
              <a:cs typeface="Courier New" panose="02070309020205020404" pitchFamily="49" charset="0"/>
            </a:endParaRPr>
          </a:p>
          <a:p>
            <a:r>
              <a:rPr lang="en-US" sz="1400" dirty="0" smtClean="0">
                <a:solidFill>
                  <a:srgbClr val="24FC39"/>
                </a:solidFill>
                <a:latin typeface="Courier New" panose="02070309020205020404" pitchFamily="49" charset="0"/>
                <a:cs typeface="Courier New" panose="02070309020205020404" pitchFamily="49" charset="0"/>
              </a:rPr>
              <a:t># Open file and Retrieve Group Dictionary</a:t>
            </a:r>
          </a:p>
          <a:p>
            <a:r>
              <a:rPr lang="en-US" sz="1400" dirty="0" err="1" smtClean="0">
                <a:solidFill>
                  <a:prstClr val="white"/>
                </a:solidFill>
                <a:latin typeface="Courier New" panose="02070309020205020404" pitchFamily="49" charset="0"/>
                <a:cs typeface="Courier New" panose="02070309020205020404" pitchFamily="49" charset="0"/>
              </a:rPr>
              <a:t>fileObj</a:t>
            </a:r>
            <a:r>
              <a:rPr lang="en-US" sz="1400" dirty="0" smtClean="0">
                <a:solidFill>
                  <a:prstClr val="white"/>
                </a:solidFill>
                <a:latin typeface="Courier New" panose="02070309020205020404" pitchFamily="49" charset="0"/>
                <a:cs typeface="Courier New" panose="02070309020205020404" pitchFamily="49" charset="0"/>
              </a:rPr>
              <a:t> = </a:t>
            </a:r>
            <a:r>
              <a:rPr lang="en-US" sz="1400" b="1" dirty="0" smtClean="0">
                <a:solidFill>
                  <a:prstClr val="white"/>
                </a:solidFill>
                <a:latin typeface="Courier New" panose="02070309020205020404" pitchFamily="49" charset="0"/>
                <a:cs typeface="Courier New" panose="02070309020205020404" pitchFamily="49" charset="0"/>
              </a:rPr>
              <a:t>h5py.File(</a:t>
            </a:r>
            <a:r>
              <a:rPr lang="en-US" sz="1400" dirty="0" smtClean="0">
                <a:solidFill>
                  <a:srgbClr val="FF0000"/>
                </a:solidFill>
                <a:latin typeface="Courier New" panose="02070309020205020404" pitchFamily="49" charset="0"/>
                <a:cs typeface="Courier New" panose="02070309020205020404" pitchFamily="49" charset="0"/>
              </a:rPr>
              <a:t>‘Smap_l4c_file.h5’</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FF0000"/>
                </a:solidFill>
                <a:latin typeface="Courier New" panose="02070309020205020404" pitchFamily="49" charset="0"/>
                <a:cs typeface="Courier New" panose="02070309020205020404" pitchFamily="49" charset="0"/>
              </a:rPr>
              <a:t>‘r’</a:t>
            </a:r>
            <a:r>
              <a:rPr lang="en-US" sz="1400" b="1" dirty="0" smtClean="0">
                <a:solidFill>
                  <a:prstClr val="white"/>
                </a:solidFill>
                <a:latin typeface="Courier New" panose="02070309020205020404" pitchFamily="49" charset="0"/>
                <a:cs typeface="Courier New" panose="02070309020205020404" pitchFamily="49" charset="0"/>
              </a:rPr>
              <a:t>)</a:t>
            </a:r>
          </a:p>
          <a:p>
            <a:endParaRPr lang="en-US" sz="1400" dirty="0" smtClean="0">
              <a:solidFill>
                <a:prstClr val="white"/>
              </a:solidFill>
              <a:latin typeface="Courier New" panose="02070309020205020404" pitchFamily="49" charset="0"/>
              <a:cs typeface="Courier New" panose="02070309020205020404" pitchFamily="49" charset="0"/>
            </a:endParaRPr>
          </a:p>
          <a:p>
            <a:r>
              <a:rPr lang="en-US" sz="1400" dirty="0">
                <a:solidFill>
                  <a:srgbClr val="24FC39"/>
                </a:solidFill>
                <a:latin typeface="Courier New" panose="02070309020205020404" pitchFamily="49" charset="0"/>
                <a:cs typeface="Courier New" panose="02070309020205020404" pitchFamily="49" charset="0"/>
              </a:rPr>
              <a:t># Read into </a:t>
            </a:r>
            <a:r>
              <a:rPr lang="en-US" sz="1400" dirty="0" err="1">
                <a:solidFill>
                  <a:srgbClr val="24FC39"/>
                </a:solidFill>
                <a:latin typeface="Courier New" panose="02070309020205020404" pitchFamily="49" charset="0"/>
                <a:cs typeface="Courier New" panose="02070309020205020404" pitchFamily="49" charset="0"/>
              </a:rPr>
              <a:t>Numpy</a:t>
            </a:r>
            <a:r>
              <a:rPr lang="en-US" sz="1400" dirty="0">
                <a:solidFill>
                  <a:srgbClr val="24FC39"/>
                </a:solidFill>
                <a:latin typeface="Courier New" panose="02070309020205020404" pitchFamily="49" charset="0"/>
                <a:cs typeface="Courier New" panose="02070309020205020404" pitchFamily="49" charset="0"/>
              </a:rPr>
              <a:t> </a:t>
            </a:r>
            <a:r>
              <a:rPr lang="en-US" sz="1400" dirty="0" smtClean="0">
                <a:solidFill>
                  <a:srgbClr val="24FC39"/>
                </a:solidFill>
                <a:latin typeface="Courier New" panose="02070309020205020404" pitchFamily="49" charset="0"/>
                <a:cs typeface="Courier New" panose="02070309020205020404" pitchFamily="49" charset="0"/>
              </a:rPr>
              <a:t>Array using Dictionary Reference</a:t>
            </a:r>
            <a:endParaRPr lang="en-US" sz="1400" dirty="0">
              <a:solidFill>
                <a:srgbClr val="24FC39"/>
              </a:solidFill>
              <a:latin typeface="Courier New" panose="02070309020205020404" pitchFamily="49" charset="0"/>
              <a:cs typeface="Courier New" panose="02070309020205020404" pitchFamily="49" charset="0"/>
            </a:endParaRPr>
          </a:p>
          <a:p>
            <a:r>
              <a:rPr lang="en-US" sz="1400" dirty="0" err="1" smtClean="0">
                <a:solidFill>
                  <a:prstClr val="white"/>
                </a:solidFill>
                <a:latin typeface="Courier New" panose="02070309020205020404" pitchFamily="49" charset="0"/>
                <a:cs typeface="Courier New" panose="02070309020205020404" pitchFamily="49" charset="0"/>
              </a:rPr>
              <a:t>grpObj</a:t>
            </a:r>
            <a:r>
              <a:rPr lang="en-US" sz="1400" dirty="0" smtClean="0">
                <a:solidFill>
                  <a:prstClr val="white"/>
                </a:solidFill>
                <a:latin typeface="Courier New" panose="02070309020205020404" pitchFamily="49" charset="0"/>
                <a:cs typeface="Courier New" panose="02070309020205020404" pitchFamily="49" charset="0"/>
              </a:rPr>
              <a:t> = </a:t>
            </a:r>
            <a:r>
              <a:rPr lang="en-US" sz="1400" dirty="0" err="1" smtClean="0">
                <a:solidFill>
                  <a:prstClr val="white"/>
                </a:solidFill>
                <a:latin typeface="Courier New" panose="02070309020205020404" pitchFamily="49" charset="0"/>
                <a:cs typeface="Courier New" panose="02070309020205020404" pitchFamily="49" charset="0"/>
              </a:rPr>
              <a:t>fileObj</a:t>
            </a:r>
            <a:r>
              <a:rPr lang="en-US" sz="1400" dirty="0" smtClean="0">
                <a:solidFill>
                  <a:prstClr val="white"/>
                </a:solidFill>
                <a:latin typeface="Courier New" panose="02070309020205020404" pitchFamily="49" charset="0"/>
                <a:cs typeface="Courier New" panose="02070309020205020404" pitchFamily="49" charset="0"/>
              </a:rPr>
              <a:t>[</a:t>
            </a:r>
            <a:r>
              <a:rPr lang="en-US" sz="1400" dirty="0" smtClean="0">
                <a:solidFill>
                  <a:srgbClr val="FF0000"/>
                </a:solidFill>
                <a:latin typeface="Courier New" panose="02070309020205020404" pitchFamily="49" charset="0"/>
                <a:cs typeface="Courier New" panose="02070309020205020404" pitchFamily="49" charset="0"/>
              </a:rPr>
              <a:t>‘NEE’</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24FC39"/>
                </a:solidFill>
                <a:latin typeface="Courier New" panose="02070309020205020404" pitchFamily="49" charset="0"/>
                <a:cs typeface="Courier New" panose="02070309020205020404" pitchFamily="49" charset="0"/>
              </a:rPr>
              <a:t># Dictionary of Groups</a:t>
            </a:r>
            <a:endParaRPr lang="en-US" sz="1400" dirty="0">
              <a:solidFill>
                <a:srgbClr val="24FC39"/>
              </a:solidFill>
              <a:latin typeface="Courier New" panose="02070309020205020404" pitchFamily="49" charset="0"/>
              <a:cs typeface="Courier New" panose="02070309020205020404" pitchFamily="49" charset="0"/>
            </a:endParaRPr>
          </a:p>
          <a:p>
            <a:r>
              <a:rPr lang="en-US" sz="1400" dirty="0" smtClean="0">
                <a:solidFill>
                  <a:prstClr val="white"/>
                </a:solidFill>
                <a:latin typeface="Courier New" panose="02070309020205020404" pitchFamily="49" charset="0"/>
                <a:cs typeface="Courier New" panose="02070309020205020404" pitchFamily="49" charset="0"/>
              </a:rPr>
              <a:t>data = </a:t>
            </a:r>
            <a:r>
              <a:rPr lang="en-US" sz="1400" dirty="0" err="1" smtClean="0">
                <a:solidFill>
                  <a:prstClr val="white"/>
                </a:solidFill>
                <a:latin typeface="Courier New" panose="02070309020205020404" pitchFamily="49" charset="0"/>
                <a:cs typeface="Courier New" panose="02070309020205020404" pitchFamily="49" charset="0"/>
              </a:rPr>
              <a:t>grpObj</a:t>
            </a:r>
            <a:r>
              <a:rPr lang="en-US" sz="1400" dirty="0" smtClean="0">
                <a:solidFill>
                  <a:prstClr val="white"/>
                </a:solidFill>
                <a:latin typeface="Courier New" panose="02070309020205020404" pitchFamily="49" charset="0"/>
                <a:cs typeface="Courier New" panose="02070309020205020404" pitchFamily="49" charset="0"/>
              </a:rPr>
              <a:t>[</a:t>
            </a:r>
            <a:r>
              <a:rPr lang="en-US" sz="1400" dirty="0" smtClean="0">
                <a:solidFill>
                  <a:srgbClr val="FF0000"/>
                </a:solidFill>
                <a:latin typeface="Courier New" panose="02070309020205020404" pitchFamily="49" charset="0"/>
                <a:cs typeface="Courier New" panose="02070309020205020404" pitchFamily="49" charset="0"/>
              </a:rPr>
              <a:t>‘</a:t>
            </a:r>
            <a:r>
              <a:rPr lang="en-US" sz="1400" dirty="0" err="1" smtClean="0">
                <a:solidFill>
                  <a:srgbClr val="FF0000"/>
                </a:solidFill>
                <a:latin typeface="Courier New" panose="02070309020205020404" pitchFamily="49" charset="0"/>
                <a:cs typeface="Courier New" panose="02070309020205020404" pitchFamily="49" charset="0"/>
              </a:rPr>
              <a:t>nee_mean</a:t>
            </a:r>
            <a:r>
              <a:rPr lang="en-US" sz="1400" dirty="0" smtClean="0">
                <a:solidFill>
                  <a:srgbClr val="FF0000"/>
                </a:solidFill>
                <a:latin typeface="Courier New" panose="02070309020205020404" pitchFamily="49" charset="0"/>
                <a:cs typeface="Courier New" panose="02070309020205020404" pitchFamily="49" charset="0"/>
              </a:rPr>
              <a:t>’</a:t>
            </a:r>
            <a:r>
              <a:rPr lang="en-US" sz="1400" dirty="0" smtClean="0">
                <a:solidFill>
                  <a:prstClr val="white"/>
                </a:solidFill>
                <a:latin typeface="Courier New" panose="02070309020205020404" pitchFamily="49" charset="0"/>
                <a:cs typeface="Courier New" panose="02070309020205020404" pitchFamily="49" charset="0"/>
              </a:rPr>
              <a:t>] </a:t>
            </a:r>
            <a:r>
              <a:rPr lang="en-US" sz="1400" dirty="0" smtClean="0">
                <a:solidFill>
                  <a:srgbClr val="24FC39"/>
                </a:solidFill>
                <a:latin typeface="Courier New" panose="02070309020205020404" pitchFamily="49" charset="0"/>
                <a:cs typeface="Courier New" panose="02070309020205020404" pitchFamily="49" charset="0"/>
              </a:rPr>
              <a:t># Dictionary of Datasets</a:t>
            </a:r>
          </a:p>
          <a:p>
            <a:endParaRPr lang="en-US" sz="1400" dirty="0">
              <a:solidFill>
                <a:prstClr val="white"/>
              </a:solidFill>
              <a:latin typeface="Courier New" panose="02070309020205020404" pitchFamily="49" charset="0"/>
              <a:cs typeface="Courier New" panose="02070309020205020404" pitchFamily="49" charset="0"/>
            </a:endParaRPr>
          </a:p>
          <a:p>
            <a:r>
              <a:rPr lang="en-US" sz="1400" dirty="0" smtClean="0">
                <a:solidFill>
                  <a:prstClr val="white"/>
                </a:solidFill>
                <a:cs typeface="Courier New" panose="02070309020205020404" pitchFamily="49" charset="0"/>
              </a:rPr>
              <a:t>H5py website:  </a:t>
            </a:r>
            <a:r>
              <a:rPr lang="en-US" sz="1400" u="sng" dirty="0" smtClean="0">
                <a:solidFill>
                  <a:srgbClr val="00B0F0"/>
                </a:solidFill>
                <a:cs typeface="Courier New" panose="02070309020205020404" pitchFamily="49" charset="0"/>
              </a:rPr>
              <a:t>www.h5py.org</a:t>
            </a:r>
            <a:r>
              <a:rPr lang="en-US" sz="1400" dirty="0" smtClean="0">
                <a:solidFill>
                  <a:srgbClr val="00B0F0"/>
                </a:solidFill>
                <a:cs typeface="Courier New" panose="02070309020205020404" pitchFamily="49" charset="0"/>
              </a:rPr>
              <a:t> </a:t>
            </a:r>
            <a:r>
              <a:rPr lang="en-US" sz="1400" dirty="0" smtClean="0">
                <a:solidFill>
                  <a:prstClr val="white"/>
                </a:solidFill>
                <a:cs typeface="Courier New" panose="02070309020205020404" pitchFamily="49" charset="0"/>
              </a:rPr>
              <a:t>;  HDF Documentation:  </a:t>
            </a:r>
            <a:r>
              <a:rPr lang="en-US" sz="1400" u="sng" dirty="0" smtClean="0">
                <a:solidFill>
                  <a:srgbClr val="00B0F0"/>
                </a:solidFill>
                <a:cs typeface="Courier New" panose="02070309020205020404" pitchFamily="49" charset="0"/>
              </a:rPr>
              <a:t>www.hdfgroup.org </a:t>
            </a:r>
            <a:endParaRPr lang="en-US" sz="1400" u="sng" dirty="0">
              <a:solidFill>
                <a:srgbClr val="00B0F0"/>
              </a:solidFill>
              <a:cs typeface="Courier New" panose="02070309020205020404" pitchFamily="49" charset="0"/>
            </a:endParaRPr>
          </a:p>
        </p:txBody>
      </p:sp>
      <p:pic>
        <p:nvPicPr>
          <p:cNvPr id="17" name="Picture 16"/>
          <p:cNvPicPr>
            <a:picLocks noChangeAspect="1"/>
          </p:cNvPicPr>
          <p:nvPr/>
        </p:nvPicPr>
        <p:blipFill>
          <a:blip r:embed="rId2"/>
          <a:stretch>
            <a:fillRect/>
          </a:stretch>
        </p:blipFill>
        <p:spPr>
          <a:xfrm>
            <a:off x="1508948" y="1305660"/>
            <a:ext cx="6480480" cy="1808279"/>
          </a:xfrm>
          <a:prstGeom prst="rect">
            <a:avLst/>
          </a:prstGeom>
        </p:spPr>
      </p:pic>
      <p:sp>
        <p:nvSpPr>
          <p:cNvPr id="18" name="Rectangle 17"/>
          <p:cNvSpPr/>
          <p:nvPr/>
        </p:nvSpPr>
        <p:spPr>
          <a:xfrm>
            <a:off x="609600" y="920682"/>
            <a:ext cx="1984454" cy="369332"/>
          </a:xfrm>
          <a:prstGeom prst="rect">
            <a:avLst/>
          </a:prstGeom>
        </p:spPr>
        <p:txBody>
          <a:bodyPr wrap="none">
            <a:spAutoFit/>
          </a:bodyPr>
          <a:lstStyle/>
          <a:p>
            <a:r>
              <a:rPr lang="en-US" b="1" u="sng" dirty="0" smtClean="0">
                <a:solidFill>
                  <a:prstClr val="white"/>
                </a:solidFill>
              </a:rPr>
              <a:t>Filename Example</a:t>
            </a:r>
            <a:r>
              <a:rPr lang="en-US" u="sng" dirty="0" smtClean="0">
                <a:solidFill>
                  <a:prstClr val="white"/>
                </a:solidFill>
              </a:rPr>
              <a:t>:</a:t>
            </a:r>
            <a:endParaRPr lang="en-US" u="sng" dirty="0">
              <a:solidFill>
                <a:prstClr val="white"/>
              </a:solidFill>
            </a:endParaRPr>
          </a:p>
        </p:txBody>
      </p:sp>
    </p:spTree>
    <p:extLst>
      <p:ext uri="{BB962C8B-B14F-4D97-AF65-F5344CB8AC3E}">
        <p14:creationId xmlns:p14="http://schemas.microsoft.com/office/powerpoint/2010/main" val="3125700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92" y="182246"/>
            <a:ext cx="7886700" cy="1325563"/>
          </a:xfrm>
        </p:spPr>
        <p:txBody>
          <a:bodyPr>
            <a:normAutofit/>
          </a:bodyPr>
          <a:lstStyle/>
          <a:p>
            <a:r>
              <a:rPr lang="en-US" sz="3200" dirty="0" smtClean="0"/>
              <a:t>L4C </a:t>
            </a:r>
            <a:r>
              <a:rPr lang="en-US" sz="3200" dirty="0"/>
              <a:t>Land Mask and Vectorization Procedure</a:t>
            </a:r>
          </a:p>
        </p:txBody>
      </p:sp>
      <p:pic>
        <p:nvPicPr>
          <p:cNvPr id="3" name="Picture 2"/>
          <p:cNvPicPr>
            <a:picLocks noChangeAspect="1"/>
          </p:cNvPicPr>
          <p:nvPr/>
        </p:nvPicPr>
        <p:blipFill>
          <a:blip r:embed="rId2"/>
          <a:stretch>
            <a:fillRect/>
          </a:stretch>
        </p:blipFill>
        <p:spPr>
          <a:xfrm>
            <a:off x="269109" y="1237443"/>
            <a:ext cx="8541236" cy="5157663"/>
          </a:xfrm>
          <a:prstGeom prst="rect">
            <a:avLst/>
          </a:prstGeom>
        </p:spPr>
      </p:pic>
      <p:sp>
        <p:nvSpPr>
          <p:cNvPr id="4" name="TextBox 3"/>
          <p:cNvSpPr txBox="1"/>
          <p:nvPr/>
        </p:nvSpPr>
        <p:spPr>
          <a:xfrm>
            <a:off x="504824" y="1476375"/>
            <a:ext cx="1866901" cy="584775"/>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rPr>
              <a:t>Adjacent in Space </a:t>
            </a:r>
          </a:p>
          <a:p>
            <a:pPr fontAlgn="base">
              <a:spcBef>
                <a:spcPct val="0"/>
              </a:spcBef>
              <a:spcAft>
                <a:spcPct val="0"/>
              </a:spcAft>
            </a:pPr>
            <a:r>
              <a:rPr lang="en-US" sz="1600" dirty="0" smtClean="0">
                <a:solidFill>
                  <a:prstClr val="white"/>
                </a:solidFill>
              </a:rPr>
              <a:t>9-km grid cells:</a:t>
            </a:r>
            <a:endParaRPr lang="en-US" sz="1600" dirty="0">
              <a:solidFill>
                <a:prstClr val="white"/>
              </a:solidFill>
            </a:endParaRPr>
          </a:p>
        </p:txBody>
      </p:sp>
      <p:sp>
        <p:nvSpPr>
          <p:cNvPr id="10" name="TextBox 9"/>
          <p:cNvSpPr txBox="1"/>
          <p:nvPr/>
        </p:nvSpPr>
        <p:spPr>
          <a:xfrm>
            <a:off x="5590960" y="3901873"/>
            <a:ext cx="2266951" cy="1015663"/>
          </a:xfrm>
          <a:prstGeom prst="rect">
            <a:avLst/>
          </a:prstGeom>
          <a:noFill/>
        </p:spPr>
        <p:txBody>
          <a:bodyPr wrap="square" rtlCol="0">
            <a:spAutoFit/>
          </a:bodyPr>
          <a:lstStyle/>
          <a:p>
            <a:pPr fontAlgn="base">
              <a:spcBef>
                <a:spcPct val="0"/>
              </a:spcBef>
              <a:spcAft>
                <a:spcPct val="0"/>
              </a:spcAft>
            </a:pPr>
            <a:r>
              <a:rPr lang="en-US" sz="1200" dirty="0" smtClean="0">
                <a:solidFill>
                  <a:prstClr val="white"/>
                </a:solidFill>
              </a:rPr>
              <a:t>Ice (Not Processed)</a:t>
            </a:r>
          </a:p>
          <a:p>
            <a:pPr fontAlgn="base">
              <a:spcBef>
                <a:spcPct val="0"/>
              </a:spcBef>
              <a:spcAft>
                <a:spcPct val="0"/>
              </a:spcAft>
            </a:pPr>
            <a:r>
              <a:rPr lang="en-US" sz="1200" dirty="0" smtClean="0">
                <a:solidFill>
                  <a:prstClr val="white"/>
                </a:solidFill>
              </a:rPr>
              <a:t>Water (Not Processed)</a:t>
            </a:r>
          </a:p>
          <a:p>
            <a:pPr fontAlgn="base">
              <a:spcBef>
                <a:spcPct val="0"/>
              </a:spcBef>
              <a:spcAft>
                <a:spcPct val="0"/>
              </a:spcAft>
            </a:pPr>
            <a:r>
              <a:rPr lang="en-US" sz="1200" dirty="0" smtClean="0">
                <a:solidFill>
                  <a:prstClr val="white"/>
                </a:solidFill>
              </a:rPr>
              <a:t>Barren (Not Processed)</a:t>
            </a:r>
          </a:p>
          <a:p>
            <a:pPr fontAlgn="base">
              <a:spcBef>
                <a:spcPct val="0"/>
              </a:spcBef>
              <a:spcAft>
                <a:spcPct val="0"/>
              </a:spcAft>
            </a:pPr>
            <a:r>
              <a:rPr lang="en-US" sz="1200" dirty="0" smtClean="0">
                <a:solidFill>
                  <a:prstClr val="white"/>
                </a:solidFill>
              </a:rPr>
              <a:t>Urban (Not Processed)</a:t>
            </a:r>
          </a:p>
          <a:p>
            <a:pPr fontAlgn="base">
              <a:spcBef>
                <a:spcPct val="0"/>
              </a:spcBef>
              <a:spcAft>
                <a:spcPct val="0"/>
              </a:spcAft>
            </a:pPr>
            <a:r>
              <a:rPr lang="en-US" sz="1200" b="1" dirty="0" smtClean="0">
                <a:solidFill>
                  <a:prstClr val="white"/>
                </a:solidFill>
              </a:rPr>
              <a:t>Vegetated land (Processed)</a:t>
            </a:r>
            <a:endParaRPr lang="en-US" sz="1200" b="1" dirty="0">
              <a:solidFill>
                <a:prstClr val="white"/>
              </a:solidFill>
            </a:endParaRPr>
          </a:p>
        </p:txBody>
      </p:sp>
      <p:cxnSp>
        <p:nvCxnSpPr>
          <p:cNvPr id="11" name="Straight Arrow Connector 10"/>
          <p:cNvCxnSpPr/>
          <p:nvPr/>
        </p:nvCxnSpPr>
        <p:spPr>
          <a:xfrm>
            <a:off x="2900363" y="4196179"/>
            <a:ext cx="140788" cy="72514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9099" y="4642742"/>
            <a:ext cx="2228851" cy="584775"/>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rPr>
              <a:t>Adjacent in Memory</a:t>
            </a:r>
          </a:p>
          <a:p>
            <a:pPr fontAlgn="base">
              <a:spcBef>
                <a:spcPct val="0"/>
              </a:spcBef>
              <a:spcAft>
                <a:spcPct val="0"/>
              </a:spcAft>
            </a:pPr>
            <a:r>
              <a:rPr lang="en-US" sz="1600" dirty="0" smtClean="0">
                <a:solidFill>
                  <a:prstClr val="white"/>
                </a:solidFill>
              </a:rPr>
              <a:t>9-km “IN” grid cells:</a:t>
            </a:r>
            <a:endParaRPr lang="en-US" sz="1600" dirty="0">
              <a:solidFill>
                <a:prstClr val="white"/>
              </a:solidFill>
            </a:endParaRPr>
          </a:p>
        </p:txBody>
      </p:sp>
      <p:sp>
        <p:nvSpPr>
          <p:cNvPr id="13" name="TextBox 12"/>
          <p:cNvSpPr txBox="1"/>
          <p:nvPr/>
        </p:nvSpPr>
        <p:spPr>
          <a:xfrm>
            <a:off x="334124" y="4215615"/>
            <a:ext cx="1704975" cy="369332"/>
          </a:xfrm>
          <a:prstGeom prst="rect">
            <a:avLst/>
          </a:prstGeom>
          <a:noFill/>
        </p:spPr>
        <p:txBody>
          <a:bodyPr wrap="square" rtlCol="0">
            <a:spAutoFit/>
          </a:bodyPr>
          <a:lstStyle/>
          <a:p>
            <a:pPr fontAlgn="base">
              <a:spcBef>
                <a:spcPct val="0"/>
              </a:spcBef>
              <a:spcAft>
                <a:spcPct val="0"/>
              </a:spcAft>
            </a:pPr>
            <a:r>
              <a:rPr lang="en-US" b="1" u="sng" dirty="0">
                <a:solidFill>
                  <a:prstClr val="white"/>
                </a:solidFill>
              </a:rPr>
              <a:t>1</a:t>
            </a:r>
            <a:r>
              <a:rPr lang="en-US" b="1" u="sng" dirty="0" smtClean="0">
                <a:solidFill>
                  <a:prstClr val="white"/>
                </a:solidFill>
              </a:rPr>
              <a:t>-D (Vector)</a:t>
            </a:r>
            <a:endParaRPr lang="en-US" b="1" u="sng" dirty="0">
              <a:solidFill>
                <a:prstClr val="white"/>
              </a:solidFill>
            </a:endParaRPr>
          </a:p>
        </p:txBody>
      </p:sp>
      <p:sp>
        <p:nvSpPr>
          <p:cNvPr id="14" name="TextBox 13"/>
          <p:cNvSpPr txBox="1"/>
          <p:nvPr/>
        </p:nvSpPr>
        <p:spPr>
          <a:xfrm>
            <a:off x="3139718" y="4254679"/>
            <a:ext cx="1952626" cy="523220"/>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rPr>
              <a:t>Send “IN” cells to </a:t>
            </a:r>
          </a:p>
          <a:p>
            <a:pPr fontAlgn="base">
              <a:spcBef>
                <a:spcPct val="0"/>
              </a:spcBef>
              <a:spcAft>
                <a:spcPct val="0"/>
              </a:spcAft>
            </a:pPr>
            <a:r>
              <a:rPr lang="en-US" sz="1400" dirty="0" smtClean="0">
                <a:solidFill>
                  <a:prstClr val="white"/>
                </a:solidFill>
              </a:rPr>
              <a:t>Model Step Processor</a:t>
            </a:r>
            <a:endParaRPr lang="en-US" sz="1400" dirty="0">
              <a:solidFill>
                <a:prstClr val="white"/>
              </a:solidFill>
            </a:endParaRPr>
          </a:p>
        </p:txBody>
      </p:sp>
      <p:grpSp>
        <p:nvGrpSpPr>
          <p:cNvPr id="15" name="Group 14"/>
          <p:cNvGrpSpPr/>
          <p:nvPr/>
        </p:nvGrpSpPr>
        <p:grpSpPr>
          <a:xfrm>
            <a:off x="4675276" y="5660418"/>
            <a:ext cx="388905" cy="66675"/>
            <a:chOff x="4867275" y="5886450"/>
            <a:chExt cx="371475" cy="66675"/>
          </a:xfrm>
        </p:grpSpPr>
        <p:sp>
          <p:nvSpPr>
            <p:cNvPr id="16" name="Oval 15"/>
            <p:cNvSpPr/>
            <p:nvPr/>
          </p:nvSpPr>
          <p:spPr>
            <a:xfrm>
              <a:off x="4867275" y="5886450"/>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7" name="Oval 16"/>
            <p:cNvSpPr/>
            <p:nvPr/>
          </p:nvSpPr>
          <p:spPr>
            <a:xfrm>
              <a:off x="5019675" y="5886450"/>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8" name="Oval 17"/>
            <p:cNvSpPr/>
            <p:nvPr/>
          </p:nvSpPr>
          <p:spPr>
            <a:xfrm>
              <a:off x="5172075" y="5886450"/>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19" name="Group 18"/>
          <p:cNvGrpSpPr/>
          <p:nvPr/>
        </p:nvGrpSpPr>
        <p:grpSpPr>
          <a:xfrm>
            <a:off x="8147322" y="5623815"/>
            <a:ext cx="668119" cy="180975"/>
            <a:chOff x="7428131" y="5829299"/>
            <a:chExt cx="668119" cy="180975"/>
          </a:xfrm>
        </p:grpSpPr>
        <p:sp>
          <p:nvSpPr>
            <p:cNvPr id="20" name="Flowchart: Extract 19"/>
            <p:cNvSpPr/>
            <p:nvPr/>
          </p:nvSpPr>
          <p:spPr>
            <a:xfrm rot="5400000">
              <a:off x="7901057" y="5815082"/>
              <a:ext cx="180975" cy="209410"/>
            </a:xfrm>
            <a:prstGeom prst="flowChartExtra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21" name="Group 20"/>
            <p:cNvGrpSpPr/>
            <p:nvPr/>
          </p:nvGrpSpPr>
          <p:grpSpPr>
            <a:xfrm>
              <a:off x="7428131" y="5886450"/>
              <a:ext cx="388905" cy="66675"/>
              <a:chOff x="4867275" y="5886450"/>
              <a:chExt cx="371475" cy="66675"/>
            </a:xfrm>
          </p:grpSpPr>
          <p:sp>
            <p:nvSpPr>
              <p:cNvPr id="22" name="Oval 21"/>
              <p:cNvSpPr/>
              <p:nvPr/>
            </p:nvSpPr>
            <p:spPr>
              <a:xfrm>
                <a:off x="4867275" y="5886450"/>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Oval 22"/>
              <p:cNvSpPr/>
              <p:nvPr/>
            </p:nvSpPr>
            <p:spPr>
              <a:xfrm>
                <a:off x="5019675" y="5886450"/>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Oval 23"/>
              <p:cNvSpPr/>
              <p:nvPr/>
            </p:nvSpPr>
            <p:spPr>
              <a:xfrm>
                <a:off x="5172075" y="5886450"/>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sp>
        <p:nvSpPr>
          <p:cNvPr id="689" name="Right Brace 688"/>
          <p:cNvSpPr/>
          <p:nvPr/>
        </p:nvSpPr>
        <p:spPr>
          <a:xfrm rot="10800000">
            <a:off x="5154526" y="5024062"/>
            <a:ext cx="229131" cy="134591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690" name="Right Brace 689"/>
          <p:cNvSpPr/>
          <p:nvPr/>
        </p:nvSpPr>
        <p:spPr>
          <a:xfrm rot="21600000">
            <a:off x="7798086" y="5024063"/>
            <a:ext cx="267128" cy="13972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693" name="TextBox 692"/>
          <p:cNvSpPr txBox="1"/>
          <p:nvPr/>
        </p:nvSpPr>
        <p:spPr>
          <a:xfrm>
            <a:off x="4276725" y="1298932"/>
            <a:ext cx="4486275" cy="369332"/>
          </a:xfrm>
          <a:prstGeom prst="rect">
            <a:avLst/>
          </a:prstGeom>
          <a:noFill/>
        </p:spPr>
        <p:txBody>
          <a:bodyPr wrap="square" rtlCol="0">
            <a:spAutoFit/>
          </a:bodyPr>
          <a:lstStyle/>
          <a:p>
            <a:pPr algn="ctr" fontAlgn="base">
              <a:spcBef>
                <a:spcPct val="0"/>
              </a:spcBef>
              <a:spcAft>
                <a:spcPct val="0"/>
              </a:spcAft>
            </a:pPr>
            <a:r>
              <a:rPr lang="en-US" b="1" u="sng" dirty="0" smtClean="0">
                <a:solidFill>
                  <a:prstClr val="white"/>
                </a:solidFill>
              </a:rPr>
              <a:t>2-D (Grid)</a:t>
            </a:r>
            <a:endParaRPr lang="en-US" b="1" u="sng" dirty="0">
              <a:solidFill>
                <a:prstClr val="white"/>
              </a:solidFill>
            </a:endParaRPr>
          </a:p>
        </p:txBody>
      </p:sp>
      <p:sp>
        <p:nvSpPr>
          <p:cNvPr id="694" name="Right Brace 693"/>
          <p:cNvSpPr/>
          <p:nvPr/>
        </p:nvSpPr>
        <p:spPr>
          <a:xfrm rot="16200000">
            <a:off x="3448052" y="2062164"/>
            <a:ext cx="119064" cy="20478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695" name="Right Brace 694"/>
          <p:cNvSpPr/>
          <p:nvPr/>
        </p:nvSpPr>
        <p:spPr>
          <a:xfrm rot="16200000">
            <a:off x="2819403" y="1552577"/>
            <a:ext cx="200023" cy="140017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696" name="TextBox 695"/>
          <p:cNvSpPr txBox="1"/>
          <p:nvPr/>
        </p:nvSpPr>
        <p:spPr>
          <a:xfrm>
            <a:off x="2695575" y="1857375"/>
            <a:ext cx="581025" cy="307777"/>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rPr>
              <a:t>9 km</a:t>
            </a:r>
            <a:endParaRPr lang="en-US" sz="1400" dirty="0">
              <a:solidFill>
                <a:prstClr val="white"/>
              </a:solidFill>
            </a:endParaRPr>
          </a:p>
        </p:txBody>
      </p:sp>
      <p:sp>
        <p:nvSpPr>
          <p:cNvPr id="697" name="TextBox 696"/>
          <p:cNvSpPr txBox="1"/>
          <p:nvPr/>
        </p:nvSpPr>
        <p:spPr>
          <a:xfrm>
            <a:off x="3295650" y="1857375"/>
            <a:ext cx="581025" cy="307777"/>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rPr>
              <a:t>1 km</a:t>
            </a:r>
            <a:endParaRPr lang="en-US" sz="1400" dirty="0">
              <a:solidFill>
                <a:prstClr val="white"/>
              </a:solidFill>
            </a:endParaRPr>
          </a:p>
        </p:txBody>
      </p:sp>
      <p:sp>
        <p:nvSpPr>
          <p:cNvPr id="698" name="TextBox 697"/>
          <p:cNvSpPr txBox="1"/>
          <p:nvPr/>
        </p:nvSpPr>
        <p:spPr>
          <a:xfrm>
            <a:off x="2171700" y="3857625"/>
            <a:ext cx="1457325" cy="338554"/>
          </a:xfrm>
          <a:prstGeom prst="rect">
            <a:avLst/>
          </a:prstGeom>
          <a:noFill/>
        </p:spPr>
        <p:txBody>
          <a:bodyPr wrap="square" rtlCol="0">
            <a:spAutoFit/>
          </a:bodyPr>
          <a:lstStyle/>
          <a:p>
            <a:pPr algn="ctr" fontAlgn="base">
              <a:spcBef>
                <a:spcPct val="0"/>
              </a:spcBef>
              <a:spcAft>
                <a:spcPct val="0"/>
              </a:spcAft>
            </a:pPr>
            <a:r>
              <a:rPr lang="en-US" sz="1600" dirty="0" smtClean="0">
                <a:solidFill>
                  <a:prstClr val="white"/>
                </a:solidFill>
              </a:rPr>
              <a:t>“IN” cell</a:t>
            </a:r>
            <a:endParaRPr lang="en-US" sz="1600" dirty="0">
              <a:solidFill>
                <a:prstClr val="white"/>
              </a:solidFill>
            </a:endParaRPr>
          </a:p>
        </p:txBody>
      </p:sp>
      <p:sp>
        <p:nvSpPr>
          <p:cNvPr id="699" name="TextBox 698"/>
          <p:cNvSpPr txBox="1"/>
          <p:nvPr/>
        </p:nvSpPr>
        <p:spPr>
          <a:xfrm>
            <a:off x="771525" y="3848100"/>
            <a:ext cx="1400176" cy="338554"/>
          </a:xfrm>
          <a:prstGeom prst="rect">
            <a:avLst/>
          </a:prstGeom>
          <a:noFill/>
        </p:spPr>
        <p:txBody>
          <a:bodyPr wrap="square" rtlCol="0">
            <a:spAutoFit/>
          </a:bodyPr>
          <a:lstStyle/>
          <a:p>
            <a:pPr algn="ctr" fontAlgn="base">
              <a:spcBef>
                <a:spcPct val="0"/>
              </a:spcBef>
              <a:spcAft>
                <a:spcPct val="0"/>
              </a:spcAft>
            </a:pPr>
            <a:r>
              <a:rPr lang="en-US" sz="1600" dirty="0" smtClean="0">
                <a:solidFill>
                  <a:prstClr val="white"/>
                </a:solidFill>
              </a:rPr>
              <a:t>“OUT” cell</a:t>
            </a:r>
            <a:endParaRPr lang="en-US" sz="1600" dirty="0">
              <a:solidFill>
                <a:prstClr val="white"/>
              </a:solidFill>
            </a:endParaRPr>
          </a:p>
        </p:txBody>
      </p:sp>
      <p:sp>
        <p:nvSpPr>
          <p:cNvPr id="700" name="Rectangle 699"/>
          <p:cNvSpPr/>
          <p:nvPr/>
        </p:nvSpPr>
        <p:spPr>
          <a:xfrm>
            <a:off x="5260369" y="5037376"/>
            <a:ext cx="2671282" cy="1569660"/>
          </a:xfrm>
          <a:prstGeom prst="rect">
            <a:avLst/>
          </a:prstGeom>
        </p:spPr>
        <p:txBody>
          <a:bodyPr wrap="square">
            <a:spAutoFit/>
          </a:bodyPr>
          <a:lstStyle/>
          <a:p>
            <a:pPr algn="ctr" fontAlgn="base">
              <a:spcBef>
                <a:spcPct val="0"/>
              </a:spcBef>
              <a:spcAft>
                <a:spcPct val="0"/>
              </a:spcAft>
            </a:pPr>
            <a:r>
              <a:rPr lang="en-US" sz="1600" dirty="0">
                <a:solidFill>
                  <a:prstClr val="white"/>
                </a:solidFill>
              </a:rPr>
              <a:t>Read </a:t>
            </a:r>
            <a:r>
              <a:rPr lang="en-US" sz="1600" dirty="0" smtClean="0">
                <a:solidFill>
                  <a:prstClr val="white"/>
                </a:solidFill>
              </a:rPr>
              <a:t>multi-resolution input data cells in </a:t>
            </a:r>
            <a:r>
              <a:rPr lang="en-US" sz="1600" dirty="0">
                <a:solidFill>
                  <a:prstClr val="white"/>
                </a:solidFill>
              </a:rPr>
              <a:t>nested </a:t>
            </a:r>
            <a:r>
              <a:rPr lang="en-US" sz="1600" dirty="0" smtClean="0">
                <a:solidFill>
                  <a:prstClr val="white"/>
                </a:solidFill>
              </a:rPr>
              <a:t>loops </a:t>
            </a:r>
          </a:p>
          <a:p>
            <a:pPr algn="ctr" fontAlgn="base">
              <a:spcBef>
                <a:spcPct val="0"/>
              </a:spcBef>
              <a:spcAft>
                <a:spcPct val="0"/>
              </a:spcAft>
            </a:pPr>
            <a:r>
              <a:rPr lang="en-US" sz="1600" dirty="0" smtClean="0">
                <a:solidFill>
                  <a:prstClr val="white"/>
                </a:solidFill>
              </a:rPr>
              <a:t> [9 </a:t>
            </a:r>
            <a:r>
              <a:rPr lang="en-US" sz="1600" dirty="0">
                <a:solidFill>
                  <a:prstClr val="white"/>
                </a:solidFill>
              </a:rPr>
              <a:t>km – 3 km – 1 km</a:t>
            </a:r>
            <a:r>
              <a:rPr lang="en-US" sz="1600" dirty="0" smtClean="0">
                <a:solidFill>
                  <a:prstClr val="white"/>
                </a:solidFill>
              </a:rPr>
              <a:t>] then do model </a:t>
            </a:r>
            <a:r>
              <a:rPr lang="en-US" sz="1600" dirty="0">
                <a:solidFill>
                  <a:prstClr val="white"/>
                </a:solidFill>
              </a:rPr>
              <a:t>step </a:t>
            </a:r>
            <a:r>
              <a:rPr lang="en-US" sz="1600" dirty="0" smtClean="0">
                <a:solidFill>
                  <a:prstClr val="white"/>
                </a:solidFill>
              </a:rPr>
              <a:t>@ 1 km for </a:t>
            </a:r>
            <a:r>
              <a:rPr lang="en-US" sz="1600" dirty="0">
                <a:solidFill>
                  <a:prstClr val="white"/>
                </a:solidFill>
              </a:rPr>
              <a:t>all </a:t>
            </a:r>
            <a:r>
              <a:rPr lang="en-US" sz="1600" dirty="0" smtClean="0">
                <a:solidFill>
                  <a:prstClr val="white"/>
                </a:solidFill>
              </a:rPr>
              <a:t>global veg. cells. </a:t>
            </a:r>
            <a:endParaRPr lang="en-US" sz="1600" dirty="0">
              <a:solidFill>
                <a:prstClr val="white"/>
              </a:solidFill>
            </a:endParaRPr>
          </a:p>
          <a:p>
            <a:pPr algn="ctr" fontAlgn="base">
              <a:spcBef>
                <a:spcPct val="0"/>
              </a:spcBef>
              <a:spcAft>
                <a:spcPct val="0"/>
              </a:spcAft>
            </a:pPr>
            <a:r>
              <a:rPr lang="en-US" sz="1600" dirty="0" smtClean="0">
                <a:solidFill>
                  <a:prstClr val="white"/>
                </a:solidFill>
              </a:rPr>
              <a:t> </a:t>
            </a:r>
            <a:endParaRPr lang="en-US" sz="1600" dirty="0">
              <a:solidFill>
                <a:prstClr val="white"/>
              </a:solidFill>
            </a:endParaRPr>
          </a:p>
        </p:txBody>
      </p:sp>
      <p:sp>
        <p:nvSpPr>
          <p:cNvPr id="701" name="Right Brace 700"/>
          <p:cNvSpPr/>
          <p:nvPr/>
        </p:nvSpPr>
        <p:spPr>
          <a:xfrm rot="16200000">
            <a:off x="3222500" y="4814459"/>
            <a:ext cx="180973" cy="77152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702" name="TextBox 701"/>
          <p:cNvSpPr txBox="1"/>
          <p:nvPr/>
        </p:nvSpPr>
        <p:spPr>
          <a:xfrm>
            <a:off x="3121420" y="4863315"/>
            <a:ext cx="790574" cy="307777"/>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rPr>
              <a:t>9 km</a:t>
            </a:r>
            <a:endParaRPr lang="en-US" sz="1400" dirty="0">
              <a:solidFill>
                <a:prstClr val="white"/>
              </a:solidFill>
            </a:endParaRPr>
          </a:p>
        </p:txBody>
      </p:sp>
    </p:spTree>
    <p:extLst>
      <p:ext uri="{BB962C8B-B14F-4D97-AF65-F5344CB8AC3E}">
        <p14:creationId xmlns:p14="http://schemas.microsoft.com/office/powerpoint/2010/main" val="2401332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chemeClr val="bg1"/>
                </a:solidFill>
              </a:rPr>
              <a:t>Spatially Nested L4C Processing and Gridding</a:t>
            </a:r>
            <a:endParaRPr lang="en-US" dirty="0">
              <a:solidFill>
                <a:schemeClr val="bg1"/>
              </a:solidFill>
            </a:endParaRPr>
          </a:p>
        </p:txBody>
      </p:sp>
      <p:pic>
        <p:nvPicPr>
          <p:cNvPr id="35" name="Picture 34"/>
          <p:cNvPicPr>
            <a:picLocks noChangeAspect="1"/>
          </p:cNvPicPr>
          <p:nvPr/>
        </p:nvPicPr>
        <p:blipFill rotWithShape="1">
          <a:blip r:embed="rId2"/>
          <a:srcRect b="5427"/>
          <a:stretch/>
        </p:blipFill>
        <p:spPr>
          <a:xfrm>
            <a:off x="260233" y="1259764"/>
            <a:ext cx="8547333" cy="4975784"/>
          </a:xfrm>
          <a:prstGeom prst="rect">
            <a:avLst/>
          </a:prstGeom>
        </p:spPr>
      </p:pic>
    </p:spTree>
    <p:extLst>
      <p:ext uri="{BB962C8B-B14F-4D97-AF65-F5344CB8AC3E}">
        <p14:creationId xmlns:p14="http://schemas.microsoft.com/office/powerpoint/2010/main" val="494289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1325563"/>
          </a:xfrm>
        </p:spPr>
        <p:txBody>
          <a:bodyPr anchor="t" anchorCtr="0">
            <a:normAutofit/>
          </a:bodyPr>
          <a:lstStyle/>
          <a:p>
            <a:r>
              <a:rPr lang="en-US" sz="3200" b="1" dirty="0" smtClean="0"/>
              <a:t>NSIDC and NASA Tools</a:t>
            </a:r>
            <a:endParaRPr lang="en-US" sz="3200" b="1"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396" y="4281543"/>
            <a:ext cx="3649056" cy="2247103"/>
          </a:xfrm>
          <a:prstGeom prst="rect">
            <a:avLst/>
          </a:prstGeom>
        </p:spPr>
      </p:pic>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08" y="4013947"/>
            <a:ext cx="4187205" cy="2554947"/>
          </a:xfrm>
          <a:prstGeom prst="rect">
            <a:avLst/>
          </a:prstGeom>
        </p:spPr>
      </p:pic>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b="10859"/>
          <a:stretch/>
        </p:blipFill>
        <p:spPr>
          <a:xfrm>
            <a:off x="609600" y="850093"/>
            <a:ext cx="2477845" cy="2998007"/>
          </a:xfrm>
          <a:prstGeom prst="rect">
            <a:avLst/>
          </a:prstGeom>
        </p:spPr>
      </p:pic>
      <p:sp>
        <p:nvSpPr>
          <p:cNvPr id="6" name="TextBox 5"/>
          <p:cNvSpPr txBox="1"/>
          <p:nvPr/>
        </p:nvSpPr>
        <p:spPr>
          <a:xfrm>
            <a:off x="1226372" y="1210270"/>
            <a:ext cx="1742739" cy="923330"/>
          </a:xfrm>
          <a:prstGeom prst="rect">
            <a:avLst/>
          </a:prstGeom>
          <a:noFill/>
        </p:spPr>
        <p:txBody>
          <a:bodyPr wrap="square" rtlCol="0">
            <a:spAutoFit/>
          </a:bodyPr>
          <a:lstStyle/>
          <a:p>
            <a:pPr algn="ctr"/>
            <a:r>
              <a:rPr lang="en-US" b="1" dirty="0" err="1" smtClean="0">
                <a:solidFill>
                  <a:prstClr val="black"/>
                </a:solidFill>
              </a:rPr>
              <a:t>HDFView</a:t>
            </a:r>
            <a:endParaRPr lang="en-US" b="1" dirty="0" smtClean="0">
              <a:solidFill>
                <a:prstClr val="black"/>
              </a:solidFill>
            </a:endParaRPr>
          </a:p>
          <a:p>
            <a:pPr algn="ctr"/>
            <a:r>
              <a:rPr lang="en-US" b="1" dirty="0" smtClean="0">
                <a:solidFill>
                  <a:prstClr val="black"/>
                </a:solidFill>
              </a:rPr>
              <a:t> (File Info &amp; Visualization) </a:t>
            </a:r>
            <a:endParaRPr lang="en-US" b="1" dirty="0">
              <a:solidFill>
                <a:prstClr val="black"/>
              </a:solidFill>
            </a:endParaRPr>
          </a:p>
        </p:txBody>
      </p:sp>
      <p:sp>
        <p:nvSpPr>
          <p:cNvPr id="10" name="TextBox 9"/>
          <p:cNvSpPr txBox="1"/>
          <p:nvPr/>
        </p:nvSpPr>
        <p:spPr>
          <a:xfrm>
            <a:off x="609600" y="5450552"/>
            <a:ext cx="1602890" cy="923330"/>
          </a:xfrm>
          <a:prstGeom prst="rect">
            <a:avLst/>
          </a:prstGeom>
          <a:noFill/>
        </p:spPr>
        <p:txBody>
          <a:bodyPr wrap="square" rtlCol="0">
            <a:spAutoFit/>
          </a:bodyPr>
          <a:lstStyle/>
          <a:p>
            <a:pPr algn="ctr"/>
            <a:r>
              <a:rPr lang="en-US" b="1" dirty="0" err="1" smtClean="0">
                <a:solidFill>
                  <a:prstClr val="white"/>
                </a:solidFill>
              </a:rPr>
              <a:t>WorldView</a:t>
            </a:r>
            <a:endParaRPr lang="en-US" b="1" dirty="0" smtClean="0">
              <a:solidFill>
                <a:prstClr val="white"/>
              </a:solidFill>
            </a:endParaRPr>
          </a:p>
          <a:p>
            <a:pPr algn="ctr"/>
            <a:r>
              <a:rPr lang="en-US" b="1" dirty="0" smtClean="0">
                <a:solidFill>
                  <a:prstClr val="white"/>
                </a:solidFill>
              </a:rPr>
              <a:t> (Online </a:t>
            </a:r>
          </a:p>
          <a:p>
            <a:pPr algn="ctr"/>
            <a:r>
              <a:rPr lang="en-US" b="1" dirty="0" smtClean="0">
                <a:solidFill>
                  <a:prstClr val="white"/>
                </a:solidFill>
              </a:rPr>
              <a:t>Visualization</a:t>
            </a:r>
            <a:r>
              <a:rPr lang="en-US" b="1" dirty="0">
                <a:solidFill>
                  <a:prstClr val="white"/>
                </a:solidFill>
              </a:rPr>
              <a:t>)</a:t>
            </a:r>
            <a:r>
              <a:rPr lang="en-US" b="1" dirty="0" smtClean="0">
                <a:solidFill>
                  <a:prstClr val="white"/>
                </a:solidFill>
              </a:rPr>
              <a:t>  </a:t>
            </a:r>
            <a:endParaRPr lang="en-US" b="1" dirty="0">
              <a:solidFill>
                <a:prstClr val="white"/>
              </a:solidFill>
            </a:endParaRPr>
          </a:p>
        </p:txBody>
      </p:sp>
      <p:sp>
        <p:nvSpPr>
          <p:cNvPr id="11" name="TextBox 10"/>
          <p:cNvSpPr txBox="1"/>
          <p:nvPr/>
        </p:nvSpPr>
        <p:spPr>
          <a:xfrm>
            <a:off x="5099125" y="3848100"/>
            <a:ext cx="3668358" cy="369332"/>
          </a:xfrm>
          <a:prstGeom prst="rect">
            <a:avLst/>
          </a:prstGeom>
          <a:noFill/>
        </p:spPr>
        <p:txBody>
          <a:bodyPr wrap="square" rtlCol="0">
            <a:spAutoFit/>
          </a:bodyPr>
          <a:lstStyle/>
          <a:p>
            <a:pPr algn="ctr"/>
            <a:r>
              <a:rPr lang="en-US" b="1" dirty="0" smtClean="0">
                <a:solidFill>
                  <a:prstClr val="white"/>
                </a:solidFill>
              </a:rPr>
              <a:t>Panoply (Visualization) </a:t>
            </a:r>
            <a:endParaRPr lang="en-US" b="1" dirty="0">
              <a:solidFill>
                <a:prstClr val="white"/>
              </a:solidFill>
            </a:endParaRPr>
          </a:p>
        </p:txBody>
      </p:sp>
      <p:pic>
        <p:nvPicPr>
          <p:cNvPr id="9" name="Picture 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939" y="946673"/>
            <a:ext cx="4438712" cy="2764717"/>
          </a:xfrm>
          <a:prstGeom prst="rect">
            <a:avLst/>
          </a:prstGeom>
        </p:spPr>
      </p:pic>
      <p:sp>
        <p:nvSpPr>
          <p:cNvPr id="15" name="TextBox 14"/>
          <p:cNvSpPr txBox="1"/>
          <p:nvPr/>
        </p:nvSpPr>
        <p:spPr>
          <a:xfrm>
            <a:off x="2836434" y="1914435"/>
            <a:ext cx="2316480" cy="1200329"/>
          </a:xfrm>
          <a:prstGeom prst="rect">
            <a:avLst/>
          </a:prstGeom>
          <a:noFill/>
        </p:spPr>
        <p:txBody>
          <a:bodyPr wrap="square" rtlCol="0">
            <a:spAutoFit/>
          </a:bodyPr>
          <a:lstStyle/>
          <a:p>
            <a:pPr algn="ctr"/>
            <a:r>
              <a:rPr lang="en-US" b="1" dirty="0" smtClean="0">
                <a:solidFill>
                  <a:prstClr val="white"/>
                </a:solidFill>
              </a:rPr>
              <a:t>Reverb</a:t>
            </a:r>
          </a:p>
          <a:p>
            <a:pPr algn="ctr"/>
            <a:r>
              <a:rPr lang="en-US" b="1" dirty="0" smtClean="0">
                <a:solidFill>
                  <a:prstClr val="white"/>
                </a:solidFill>
              </a:rPr>
              <a:t> (</a:t>
            </a:r>
            <a:r>
              <a:rPr lang="en-US" b="1" dirty="0" err="1" smtClean="0">
                <a:solidFill>
                  <a:prstClr val="white"/>
                </a:solidFill>
              </a:rPr>
              <a:t>Subsetting</a:t>
            </a:r>
            <a:r>
              <a:rPr lang="en-US" b="1" dirty="0" smtClean="0">
                <a:solidFill>
                  <a:prstClr val="white"/>
                </a:solidFill>
              </a:rPr>
              <a:t>, Reformatting &amp; Download Tool) </a:t>
            </a:r>
            <a:endParaRPr lang="en-US" b="1" dirty="0">
              <a:solidFill>
                <a:prstClr val="white"/>
              </a:solidFill>
            </a:endParaRPr>
          </a:p>
        </p:txBody>
      </p:sp>
    </p:spTree>
    <p:extLst>
      <p:ext uri="{BB962C8B-B14F-4D97-AF65-F5344CB8AC3E}">
        <p14:creationId xmlns:p14="http://schemas.microsoft.com/office/powerpoint/2010/main" val="1306133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3092" y="3261946"/>
            <a:ext cx="8897815" cy="3332286"/>
          </a:xfrm>
          <a:prstGeom prst="rect">
            <a:avLst/>
          </a:prstGeom>
          <a:solidFill>
            <a:srgbClr val="131F2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8E86009A-98F9-2145-9A9F-570279BABD6B}" type="slidenum">
              <a:rPr lang="en-US" smtClean="0"/>
              <a:pPr/>
              <a:t>25</a:t>
            </a:fld>
            <a:endParaRPr lang="en-US"/>
          </a:p>
        </p:txBody>
      </p:sp>
      <p:sp>
        <p:nvSpPr>
          <p:cNvPr id="3" name="Title 1"/>
          <p:cNvSpPr txBox="1">
            <a:spLocks/>
          </p:cNvSpPr>
          <p:nvPr/>
        </p:nvSpPr>
        <p:spPr>
          <a:xfrm>
            <a:off x="720969" y="149469"/>
            <a:ext cx="7578969" cy="598158"/>
          </a:xfrm>
          <a:prstGeom prst="rect">
            <a:avLst/>
          </a:prstGeom>
        </p:spPr>
        <p:txBody>
          <a:bodyPr anchor="ctr"/>
          <a:lst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a:lstStyle>
          <a:p>
            <a:r>
              <a:rPr lang="en-US" kern="0" dirty="0" smtClean="0">
                <a:solidFill>
                  <a:srgbClr val="000000"/>
                </a:solidFill>
              </a:rPr>
              <a:t>Useful Links and Acknowledgement</a:t>
            </a:r>
            <a:endParaRPr lang="en-US" kern="0" dirty="0">
              <a:solidFill>
                <a:srgbClr val="000000"/>
              </a:solidFill>
            </a:endParaRPr>
          </a:p>
        </p:txBody>
      </p:sp>
      <p:sp>
        <p:nvSpPr>
          <p:cNvPr id="4" name="TextBox 3"/>
          <p:cNvSpPr txBox="1"/>
          <p:nvPr/>
        </p:nvSpPr>
        <p:spPr>
          <a:xfrm>
            <a:off x="2453054" y="3130062"/>
            <a:ext cx="4264269" cy="369332"/>
          </a:xfrm>
          <a:prstGeom prst="rect">
            <a:avLst/>
          </a:prstGeom>
          <a:noFill/>
        </p:spPr>
        <p:txBody>
          <a:bodyPr wrap="square" rtlCol="0">
            <a:spAutoFit/>
          </a:bodyPr>
          <a:lstStyle/>
          <a:p>
            <a:pPr algn="ctr"/>
            <a:r>
              <a:rPr lang="en-US" dirty="0" smtClean="0">
                <a:solidFill>
                  <a:srgbClr val="000000"/>
                </a:solidFill>
              </a:rPr>
              <a:t>[link list, pretty picture]</a:t>
            </a:r>
            <a:endParaRPr lang="en-US"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0778"/>
            <a:ext cx="9144000" cy="2971799"/>
          </a:xfrm>
          <a:prstGeom prst="rect">
            <a:avLst/>
          </a:prstGeom>
          <a:effectLst>
            <a:softEdge rad="241300"/>
          </a:effectLst>
        </p:spPr>
      </p:pic>
      <p:sp>
        <p:nvSpPr>
          <p:cNvPr id="7" name="TextBox 6"/>
          <p:cNvSpPr txBox="1"/>
          <p:nvPr/>
        </p:nvSpPr>
        <p:spPr>
          <a:xfrm>
            <a:off x="276225" y="2132660"/>
            <a:ext cx="8591550" cy="4401205"/>
          </a:xfrm>
          <a:prstGeom prst="rect">
            <a:avLst/>
          </a:prstGeom>
          <a:noFill/>
        </p:spPr>
        <p:txBody>
          <a:bodyPr wrap="square" rtlCol="0">
            <a:spAutoFit/>
          </a:bodyPr>
          <a:lstStyle/>
          <a:p>
            <a:pPr>
              <a:spcAft>
                <a:spcPts val="600"/>
              </a:spcAft>
            </a:pPr>
            <a:r>
              <a:rPr lang="en-US" sz="2000" b="1" u="sng" dirty="0" smtClean="0">
                <a:solidFill>
                  <a:srgbClr val="FFFFFF"/>
                </a:solidFill>
                <a:latin typeface="Calibri" panose="020F0502020204030204"/>
              </a:rPr>
              <a:t>National Snow and Ice Data Center (NSIDC) Data, Tools, and Documentation</a:t>
            </a:r>
            <a:r>
              <a:rPr lang="en-US" sz="2000" dirty="0" smtClean="0">
                <a:solidFill>
                  <a:srgbClr val="FFFFFF"/>
                </a:solidFill>
                <a:latin typeface="Calibri" panose="020F0502020204030204"/>
              </a:rPr>
              <a:t>: </a:t>
            </a:r>
            <a:endParaRPr lang="en-US" sz="2000" dirty="0">
              <a:solidFill>
                <a:srgbClr val="FFFFFF"/>
              </a:solidFill>
              <a:latin typeface="Calibri" panose="020F0502020204030204"/>
            </a:endParaRPr>
          </a:p>
          <a:p>
            <a:pPr lvl="1">
              <a:spcAft>
                <a:spcPts val="600"/>
              </a:spcAft>
            </a:pPr>
            <a:r>
              <a:rPr lang="en-US" sz="2000" dirty="0" smtClean="0">
                <a:solidFill>
                  <a:srgbClr val="00B0F0"/>
                </a:solidFill>
                <a:latin typeface="Calibri" panose="020F0502020204030204"/>
              </a:rPr>
              <a:t>http://nsidc.org/data/docs/daac/smap/sp_l4_cmdl/index.html</a:t>
            </a:r>
          </a:p>
          <a:p>
            <a:pPr>
              <a:spcAft>
                <a:spcPts val="600"/>
              </a:spcAft>
            </a:pPr>
            <a:r>
              <a:rPr lang="en-US" sz="2000" b="1" u="sng" dirty="0" smtClean="0">
                <a:solidFill>
                  <a:prstClr val="white"/>
                </a:solidFill>
                <a:latin typeface="Calibri" panose="020F0502020204030204"/>
              </a:rPr>
              <a:t>Worldview </a:t>
            </a:r>
            <a:r>
              <a:rPr lang="en-US" sz="2000" b="1" u="sng" dirty="0" err="1" smtClean="0">
                <a:solidFill>
                  <a:prstClr val="white"/>
                </a:solidFill>
                <a:latin typeface="Calibri" panose="020F0502020204030204"/>
              </a:rPr>
              <a:t>SMAP</a:t>
            </a:r>
            <a:r>
              <a:rPr lang="en-US" sz="2000" b="1" u="sng" dirty="0" smtClean="0">
                <a:solidFill>
                  <a:prstClr val="white"/>
                </a:solidFill>
                <a:latin typeface="Calibri" panose="020F0502020204030204"/>
              </a:rPr>
              <a:t> Browse Images:</a:t>
            </a:r>
            <a:endParaRPr lang="en-US" sz="2000" b="1" u="sng" dirty="0">
              <a:solidFill>
                <a:prstClr val="white"/>
              </a:solidFill>
              <a:latin typeface="Calibri" panose="020F0502020204030204"/>
            </a:endParaRPr>
          </a:p>
          <a:p>
            <a:pPr marL="461963" lvl="1">
              <a:spcAft>
                <a:spcPts val="600"/>
              </a:spcAft>
            </a:pPr>
            <a:r>
              <a:rPr lang="en-US" sz="2000" dirty="0">
                <a:solidFill>
                  <a:srgbClr val="00B0F0"/>
                </a:solidFill>
                <a:latin typeface="Calibri" panose="020F0502020204030204"/>
              </a:rPr>
              <a:t>https://worldview.earthdata.nasa.gov</a:t>
            </a:r>
            <a:endParaRPr lang="en-US" sz="2000" b="1" u="sng" dirty="0">
              <a:solidFill>
                <a:prstClr val="white"/>
              </a:solidFill>
              <a:latin typeface="Calibri" panose="020F0502020204030204"/>
            </a:endParaRPr>
          </a:p>
          <a:p>
            <a:pPr marL="0" lvl="1">
              <a:spcAft>
                <a:spcPts val="600"/>
              </a:spcAft>
            </a:pPr>
            <a:r>
              <a:rPr lang="en-US" sz="2000" b="1" u="sng" dirty="0" err="1" smtClean="0">
                <a:solidFill>
                  <a:prstClr val="white"/>
                </a:solidFill>
                <a:latin typeface="Calibri" panose="020F0502020204030204"/>
              </a:rPr>
              <a:t>L4C</a:t>
            </a:r>
            <a:r>
              <a:rPr lang="en-US" sz="2000" b="1" u="sng" dirty="0" smtClean="0">
                <a:solidFill>
                  <a:prstClr val="white"/>
                </a:solidFill>
                <a:latin typeface="Calibri" panose="020F0502020204030204"/>
              </a:rPr>
              <a:t> Algorithm Theoretical Basis Document (ATBD)</a:t>
            </a:r>
            <a:r>
              <a:rPr lang="en-US" sz="2000" u="sng" dirty="0" smtClean="0">
                <a:solidFill>
                  <a:prstClr val="white"/>
                </a:solidFill>
                <a:latin typeface="Calibri" panose="020F0502020204030204"/>
              </a:rPr>
              <a:t>:</a:t>
            </a:r>
            <a:r>
              <a:rPr lang="en-US" sz="2000" dirty="0" smtClean="0">
                <a:solidFill>
                  <a:prstClr val="white"/>
                </a:solidFill>
                <a:latin typeface="Calibri" panose="020F0502020204030204"/>
              </a:rPr>
              <a:t> </a:t>
            </a:r>
          </a:p>
          <a:p>
            <a:pPr lvl="1">
              <a:spcAft>
                <a:spcPts val="600"/>
              </a:spcAft>
            </a:pPr>
            <a:r>
              <a:rPr lang="en-US" sz="2000" dirty="0">
                <a:solidFill>
                  <a:srgbClr val="00B0F0"/>
                </a:solidFill>
                <a:latin typeface="Calibri" panose="020F0502020204030204"/>
              </a:rPr>
              <a:t>http://</a:t>
            </a:r>
            <a:r>
              <a:rPr lang="en-US" sz="2000" dirty="0" smtClean="0">
                <a:solidFill>
                  <a:srgbClr val="00B0F0"/>
                </a:solidFill>
                <a:latin typeface="Calibri" panose="020F0502020204030204"/>
              </a:rPr>
              <a:t>smap.jpl.nasa.gov/documents/</a:t>
            </a:r>
          </a:p>
          <a:p>
            <a:pPr lvl="1">
              <a:spcAft>
                <a:spcPts val="600"/>
              </a:spcAft>
            </a:pPr>
            <a:endParaRPr lang="en-US" sz="2000" dirty="0" smtClean="0">
              <a:solidFill>
                <a:srgbClr val="00B0F0"/>
              </a:solidFill>
              <a:latin typeface="Calibri" panose="020F0502020204030204"/>
            </a:endParaRPr>
          </a:p>
          <a:p>
            <a:pPr marL="0" lvl="1">
              <a:spcAft>
                <a:spcPts val="600"/>
              </a:spcAft>
            </a:pPr>
            <a:r>
              <a:rPr lang="en-US" sz="2000" u="sng" dirty="0" smtClean="0">
                <a:solidFill>
                  <a:srgbClr val="FFFFFF"/>
                </a:solidFill>
                <a:latin typeface="Calibri" panose="020F0502020204030204"/>
              </a:rPr>
              <a:t>Acknowledgement</a:t>
            </a:r>
            <a:r>
              <a:rPr lang="en-US" sz="2000" dirty="0" smtClean="0">
                <a:solidFill>
                  <a:srgbClr val="FFFFFF"/>
                </a:solidFill>
                <a:latin typeface="Calibri" panose="020F0502020204030204"/>
              </a:rPr>
              <a:t>:  L4C Cal/Val Partners:  Andreas Colliander (JPL), J. Beringer (Monash U), L. </a:t>
            </a:r>
            <a:r>
              <a:rPr lang="en-US" sz="2000" dirty="0" err="1" smtClean="0">
                <a:solidFill>
                  <a:srgbClr val="FFFFFF"/>
                </a:solidFill>
                <a:latin typeface="Calibri" panose="020F0502020204030204"/>
              </a:rPr>
              <a:t>Hutley</a:t>
            </a:r>
            <a:r>
              <a:rPr lang="en-US" sz="2000" dirty="0">
                <a:solidFill>
                  <a:srgbClr val="FFFFFF"/>
                </a:solidFill>
                <a:latin typeface="Calibri" panose="020F0502020204030204"/>
              </a:rPr>
              <a:t> </a:t>
            </a:r>
            <a:r>
              <a:rPr lang="en-US" sz="2000" dirty="0" smtClean="0">
                <a:solidFill>
                  <a:srgbClr val="FFFFFF"/>
                </a:solidFill>
                <a:latin typeface="Calibri" panose="020F0502020204030204"/>
              </a:rPr>
              <a:t>(Charles Darwin U), J. Cleverly (</a:t>
            </a:r>
            <a:r>
              <a:rPr lang="en-US" sz="2000" dirty="0">
                <a:solidFill>
                  <a:srgbClr val="FFFFFF"/>
                </a:solidFill>
                <a:latin typeface="Calibri" panose="020F0502020204030204"/>
              </a:rPr>
              <a:t>U Tech. Sidney</a:t>
            </a:r>
            <a:r>
              <a:rPr lang="en-US" sz="2000" dirty="0" smtClean="0">
                <a:solidFill>
                  <a:srgbClr val="FFFFFF"/>
                </a:solidFill>
                <a:latin typeface="Calibri" panose="020F0502020204030204"/>
              </a:rPr>
              <a:t>), C. McFarlane (CSIRO), J. </a:t>
            </a:r>
            <a:r>
              <a:rPr lang="en-US" sz="2000" dirty="0" err="1" smtClean="0">
                <a:solidFill>
                  <a:srgbClr val="FFFFFF"/>
                </a:solidFill>
                <a:latin typeface="Calibri" panose="020F0502020204030204"/>
              </a:rPr>
              <a:t>Pulliainen</a:t>
            </a:r>
            <a:r>
              <a:rPr lang="en-US" sz="2000" dirty="0" smtClean="0">
                <a:solidFill>
                  <a:srgbClr val="FFFFFF"/>
                </a:solidFill>
                <a:latin typeface="Calibri" panose="020F0502020204030204"/>
              </a:rPr>
              <a:t> (HUT), D. </a:t>
            </a:r>
            <a:r>
              <a:rPr lang="en-US" sz="2000" dirty="0" err="1" smtClean="0">
                <a:solidFill>
                  <a:srgbClr val="FFFFFF"/>
                </a:solidFill>
                <a:latin typeface="Calibri" panose="020F0502020204030204"/>
              </a:rPr>
              <a:t>Baldocchi</a:t>
            </a:r>
            <a:r>
              <a:rPr lang="en-US" sz="2000" dirty="0" smtClean="0">
                <a:solidFill>
                  <a:srgbClr val="FFFFFF"/>
                </a:solidFill>
                <a:latin typeface="Calibri" panose="020F0502020204030204"/>
              </a:rPr>
              <a:t> (</a:t>
            </a:r>
            <a:r>
              <a:rPr lang="en-US" sz="2000" dirty="0" err="1" smtClean="0">
                <a:solidFill>
                  <a:srgbClr val="FFFFFF"/>
                </a:solidFill>
                <a:latin typeface="Calibri" panose="020F0502020204030204"/>
              </a:rPr>
              <a:t>UCB</a:t>
            </a:r>
            <a:r>
              <a:rPr lang="en-US" sz="2000" dirty="0" smtClean="0">
                <a:solidFill>
                  <a:srgbClr val="FFFFFF"/>
                </a:solidFill>
                <a:latin typeface="Calibri" panose="020F0502020204030204"/>
              </a:rPr>
              <a:t>), E. </a:t>
            </a:r>
            <a:r>
              <a:rPr lang="en-US" sz="2000" dirty="0" err="1" smtClean="0">
                <a:solidFill>
                  <a:srgbClr val="FFFFFF"/>
                </a:solidFill>
                <a:latin typeface="Calibri" panose="020F0502020204030204"/>
              </a:rPr>
              <a:t>Euskirchen</a:t>
            </a:r>
            <a:r>
              <a:rPr lang="en-US" sz="2000" dirty="0" smtClean="0">
                <a:solidFill>
                  <a:srgbClr val="FFFFFF"/>
                </a:solidFill>
                <a:latin typeface="Calibri" panose="020F0502020204030204"/>
              </a:rPr>
              <a:t> (</a:t>
            </a:r>
            <a:r>
              <a:rPr lang="en-US" sz="2000" dirty="0" err="1" smtClean="0">
                <a:solidFill>
                  <a:srgbClr val="FFFFFF"/>
                </a:solidFill>
                <a:latin typeface="Calibri" panose="020F0502020204030204"/>
              </a:rPr>
              <a:t>UAF</a:t>
            </a:r>
            <a:r>
              <a:rPr lang="en-US" sz="2000" dirty="0" smtClean="0">
                <a:solidFill>
                  <a:srgbClr val="FFFFFF"/>
                </a:solidFill>
                <a:latin typeface="Calibri" panose="020F0502020204030204"/>
              </a:rPr>
              <a:t>), R. Scott (USDA), B. Law (OSU), W. Oechel (</a:t>
            </a:r>
            <a:r>
              <a:rPr lang="en-US" sz="2000" dirty="0" err="1" smtClean="0">
                <a:solidFill>
                  <a:srgbClr val="FFFFFF"/>
                </a:solidFill>
                <a:latin typeface="Calibri" panose="020F0502020204030204"/>
              </a:rPr>
              <a:t>SDSU</a:t>
            </a:r>
            <a:r>
              <a:rPr lang="en-US" sz="2000" dirty="0" smtClean="0">
                <a:solidFill>
                  <a:srgbClr val="FFFFFF"/>
                </a:solidFill>
                <a:latin typeface="Calibri" panose="020F0502020204030204"/>
              </a:rPr>
              <a:t>), H. </a:t>
            </a:r>
            <a:r>
              <a:rPr lang="en-US" sz="2000" dirty="0" err="1" smtClean="0">
                <a:solidFill>
                  <a:srgbClr val="FFFFFF"/>
                </a:solidFill>
                <a:latin typeface="Calibri" panose="020F0502020204030204"/>
              </a:rPr>
              <a:t>Wheater</a:t>
            </a:r>
            <a:r>
              <a:rPr lang="en-US" sz="2000" dirty="0" smtClean="0">
                <a:solidFill>
                  <a:srgbClr val="FFFFFF"/>
                </a:solidFill>
                <a:latin typeface="Calibri" panose="020F0502020204030204"/>
              </a:rPr>
              <a:t> (U Sask.).</a:t>
            </a:r>
            <a:endParaRPr lang="en-US" sz="2000" dirty="0">
              <a:solidFill>
                <a:srgbClr val="FFFFFF"/>
              </a:solidFill>
              <a:latin typeface="Calibri" panose="020F0502020204030204"/>
            </a:endParaRPr>
          </a:p>
          <a:p>
            <a:pPr lvl="1">
              <a:spcAft>
                <a:spcPts val="600"/>
              </a:spcAft>
            </a:pPr>
            <a:endParaRPr lang="en-US" sz="2000" dirty="0">
              <a:solidFill>
                <a:srgbClr val="00B0F0"/>
              </a:solidFill>
              <a:latin typeface="Calibri" panose="020F0502020204030204"/>
            </a:endParaRPr>
          </a:p>
        </p:txBody>
      </p:sp>
    </p:spTree>
    <p:extLst>
      <p:ext uri="{BB962C8B-B14F-4D97-AF65-F5344CB8AC3E}">
        <p14:creationId xmlns:p14="http://schemas.microsoft.com/office/powerpoint/2010/main" val="1540551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20969" y="149469"/>
            <a:ext cx="7578969" cy="598158"/>
          </a:xfrm>
          <a:prstGeom prst="rect">
            <a:avLst/>
          </a:prstGeom>
        </p:spPr>
        <p:txBody>
          <a:bodyPr anchor="ctr"/>
          <a:lst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Arial"/>
                <a:ea typeface="+mj-ea"/>
                <a:cs typeface="+mj-cs"/>
              </a:rPr>
              <a:t>SMAP L4C Algorithm Summary</a:t>
            </a:r>
            <a:endParaRPr kumimoji="0" lang="en-US" sz="2800" b="0" i="0" u="none" strike="noStrike" kern="0" cap="none" spc="0" normalizeH="0" baseline="0" noProof="0" dirty="0">
              <a:ln>
                <a:noFill/>
              </a:ln>
              <a:solidFill>
                <a:srgbClr val="000000"/>
              </a:solidFill>
              <a:effectLst/>
              <a:uLnTx/>
              <a:uFillTx/>
              <a:latin typeface="Arial"/>
              <a:ea typeface="+mj-ea"/>
              <a:cs typeface="+mj-cs"/>
            </a:endParaRPr>
          </a:p>
        </p:txBody>
      </p:sp>
      <p:sp>
        <p:nvSpPr>
          <p:cNvPr id="160" name="TextBox 159"/>
          <p:cNvSpPr txBox="1"/>
          <p:nvPr/>
        </p:nvSpPr>
        <p:spPr>
          <a:xfrm>
            <a:off x="178210" y="4261509"/>
            <a:ext cx="8770327" cy="22262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Satellite-driven C-flux model: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NEE</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derived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as </a:t>
            </a:r>
            <a:r>
              <a:rPr kumimoji="0" lang="en-US" sz="1600" b="0" i="0" u="sng" strike="noStrike" kern="1200" cap="none" spc="0" normalizeH="0" baseline="0" noProof="0" dirty="0" smtClean="0">
                <a:ln>
                  <a:noFill/>
                </a:ln>
                <a:solidFill>
                  <a:srgbClr val="000000"/>
                </a:solidFill>
                <a:effectLst/>
                <a:uLnTx/>
                <a:uFillTx/>
                <a:latin typeface="Arial"/>
                <a:ea typeface="+mn-ea"/>
                <a:cs typeface="+mn-cs"/>
              </a:rPr>
              <a:t>daily</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difference between GPP </a:t>
            </a:r>
            <a:r>
              <a:rPr kumimoji="0" lang="en-US" sz="1600" b="0" i="0" u="none" strike="noStrike" kern="1200" cap="none" spc="0" normalizeH="0" baseline="0" noProof="0" dirty="0">
                <a:ln>
                  <a:noFill/>
                </a:ln>
                <a:solidFill>
                  <a:srgbClr val="000000"/>
                </a:solidFill>
                <a:effectLst/>
                <a:uLnTx/>
                <a:uFillTx/>
                <a:latin typeface="Arial"/>
                <a:ea typeface="+mn-ea"/>
                <a:cs typeface="+mn-cs"/>
              </a:rPr>
              <a:t>and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RECO (RHET+RAUT); </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000000"/>
                </a:solidFill>
                <a:effectLst/>
                <a:uLnTx/>
                <a:uFillTx/>
                <a:latin typeface="Arial"/>
                <a:ea typeface="+mn-ea"/>
                <a:cs typeface="+mn-cs"/>
              </a:rPr>
              <a:t>GPP</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derived using LUE model driven by SMAP L4SM, MODIS (LC, FPAR) and GMAO FP daily meteorology (VPD, </a:t>
            </a:r>
            <a:r>
              <a:rPr kumimoji="0" lang="en-US" sz="1600" b="0" i="0" u="none" strike="noStrike" kern="1200" cap="none" spc="0" normalizeH="0" baseline="0" noProof="0" dirty="0" err="1" smtClean="0">
                <a:ln>
                  <a:noFill/>
                </a:ln>
                <a:solidFill>
                  <a:srgbClr val="000000"/>
                </a:solidFill>
                <a:effectLst/>
                <a:uLnTx/>
                <a:uFillTx/>
                <a:latin typeface="Arial"/>
                <a:ea typeface="+mn-ea"/>
                <a:cs typeface="+mn-cs"/>
              </a:rPr>
              <a:t>Tmn</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PAR) inputs</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Coupled LUE and </a:t>
            </a:r>
            <a:r>
              <a:rPr kumimoji="0" lang="en-US" sz="1600" b="0" i="0" u="none" strike="noStrike" kern="1200" cap="none" spc="0" normalizeH="0" baseline="0" noProof="0" dirty="0">
                <a:ln>
                  <a:noFill/>
                </a:ln>
                <a:solidFill>
                  <a:srgbClr val="000000"/>
                </a:solidFill>
                <a:effectLst/>
                <a:uLnTx/>
                <a:uFillTx/>
                <a:latin typeface="Arial"/>
                <a:ea typeface="+mn-ea"/>
                <a:cs typeface="+mn-cs"/>
              </a:rPr>
              <a:t>3-pool soil decomposition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model to derive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SOC</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and </a:t>
            </a:r>
            <a:r>
              <a:rPr kumimoji="0" lang="en-US" sz="1600" b="1" i="0" u="none" strike="noStrike" kern="1200" cap="none" spc="0" normalizeH="0" baseline="0" noProof="0" dirty="0" smtClean="0">
                <a:ln>
                  <a:noFill/>
                </a:ln>
                <a:solidFill>
                  <a:srgbClr val="000000"/>
                </a:solidFill>
                <a:effectLst/>
                <a:uLnTx/>
                <a:uFillTx/>
                <a:latin typeface="Arial"/>
                <a:ea typeface="+mn-ea"/>
                <a:cs typeface="+mn-cs"/>
              </a:rPr>
              <a:t>RHET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Model calibrated using global tower CO2 flux records (FLUXNET)</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Links C-fluxes with underlying Veg., Atm. and SM constraints to GPP and RECO. </a:t>
            </a:r>
          </a:p>
        </p:txBody>
      </p:sp>
      <p:pic>
        <p:nvPicPr>
          <p:cNvPr id="2" name="Picture 1"/>
          <p:cNvPicPr>
            <a:picLocks noChangeAspect="1"/>
          </p:cNvPicPr>
          <p:nvPr/>
        </p:nvPicPr>
        <p:blipFill>
          <a:blip r:embed="rId3"/>
          <a:stretch>
            <a:fillRect/>
          </a:stretch>
        </p:blipFill>
        <p:spPr>
          <a:xfrm>
            <a:off x="875899" y="1100945"/>
            <a:ext cx="7224808" cy="3095630"/>
          </a:xfrm>
          <a:prstGeom prst="rect">
            <a:avLst/>
          </a:prstGeom>
        </p:spPr>
      </p:pic>
      <p:sp>
        <p:nvSpPr>
          <p:cNvPr id="5" name="TextBox 4"/>
          <p:cNvSpPr txBox="1"/>
          <p:nvPr/>
        </p:nvSpPr>
        <p:spPr>
          <a:xfrm>
            <a:off x="4967981" y="6542383"/>
            <a:ext cx="4151907"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smtClean="0">
                <a:ln>
                  <a:noFill/>
                </a:ln>
                <a:solidFill>
                  <a:srgbClr val="000000"/>
                </a:solidFill>
                <a:effectLst/>
                <a:uLnTx/>
                <a:uFillTx/>
                <a:latin typeface="Arial"/>
                <a:ea typeface="+mn-ea"/>
                <a:cs typeface="+mn-cs"/>
              </a:rPr>
              <a:t>1</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Jones, Kimball, </a:t>
            </a:r>
            <a:r>
              <a:rPr kumimoji="0" lang="en-US" sz="1200" b="0" i="0" u="none" strike="noStrike" kern="1200" cap="none" spc="0" normalizeH="0" baseline="0" noProof="0" dirty="0" err="1" smtClean="0">
                <a:ln>
                  <a:noFill/>
                </a:ln>
                <a:solidFill>
                  <a:srgbClr val="000000"/>
                </a:solidFill>
                <a:effectLst/>
                <a:uLnTx/>
                <a:uFillTx/>
                <a:latin typeface="Arial"/>
                <a:ea typeface="+mn-ea"/>
                <a:cs typeface="+mn-cs"/>
              </a:rPr>
              <a:t>Reichle</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 et al. 2017. </a:t>
            </a:r>
            <a:r>
              <a:rPr kumimoji="0" lang="en-US" sz="1200" b="0" i="1" u="none" strike="noStrike" kern="1200" cap="none" spc="0" normalizeH="0" baseline="0" noProof="0" dirty="0" smtClean="0">
                <a:ln>
                  <a:noFill/>
                </a:ln>
                <a:solidFill>
                  <a:srgbClr val="000000"/>
                </a:solidFill>
                <a:effectLst/>
                <a:uLnTx/>
                <a:uFillTx/>
                <a:latin typeface="Arial"/>
                <a:ea typeface="+mn-ea"/>
                <a:cs typeface="+mn-cs"/>
              </a:rPr>
              <a:t>IEEE TGARS,</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 55, 11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2253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20969" y="149469"/>
            <a:ext cx="7578969" cy="598158"/>
          </a:xfrm>
          <a:prstGeom prst="rect">
            <a:avLst/>
          </a:prstGeom>
        </p:spPr>
        <p:txBody>
          <a:bodyPr anchor="ctr"/>
          <a:lst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Arial"/>
                <a:ea typeface="+mj-ea"/>
                <a:cs typeface="+mj-cs"/>
              </a:rPr>
              <a:t>SMAP</a:t>
            </a:r>
            <a:r>
              <a:rPr kumimoji="0" lang="en-US" sz="2800" b="0" i="0" u="none" strike="noStrike" kern="0" cap="none" spc="0" normalizeH="0" baseline="0" noProof="0" dirty="0">
                <a:ln>
                  <a:noFill/>
                </a:ln>
                <a:solidFill>
                  <a:srgbClr val="000000"/>
                </a:solidFill>
                <a:effectLst/>
                <a:uLnTx/>
                <a:uFillTx/>
                <a:latin typeface="Arial"/>
                <a:ea typeface="+mj-ea"/>
                <a:cs typeface="+mj-cs"/>
              </a:rPr>
              <a:t> </a:t>
            </a:r>
            <a:r>
              <a:rPr kumimoji="0" lang="en-US" sz="2800" b="0" i="0" u="none" strike="noStrike" kern="0" cap="none" spc="0" normalizeH="0" baseline="0" noProof="0" dirty="0" smtClean="0">
                <a:ln>
                  <a:noFill/>
                </a:ln>
                <a:solidFill>
                  <a:srgbClr val="000000"/>
                </a:solidFill>
                <a:effectLst/>
                <a:uLnTx/>
                <a:uFillTx/>
                <a:latin typeface="Arial"/>
                <a:ea typeface="+mj-ea"/>
                <a:cs typeface="+mj-cs"/>
              </a:rPr>
              <a:t>L4C Daily Product Set</a:t>
            </a:r>
            <a:endParaRPr kumimoji="0" lang="en-US" sz="2800" b="0" i="0" u="none" strike="noStrike" kern="0" cap="none" spc="0" normalizeH="0" baseline="0" noProof="0" dirty="0">
              <a:ln>
                <a:noFill/>
              </a:ln>
              <a:solidFill>
                <a:srgbClr val="000000"/>
              </a:solidFill>
              <a:effectLst/>
              <a:uLnTx/>
              <a:uFillTx/>
              <a:latin typeface="Arial"/>
              <a:ea typeface="+mj-ea"/>
              <a:cs typeface="+mj-cs"/>
            </a:endParaRPr>
          </a:p>
        </p:txBody>
      </p:sp>
      <p:pic>
        <p:nvPicPr>
          <p:cNvPr id="4" name="Picture 3"/>
          <p:cNvPicPr>
            <a:picLocks noChangeAspect="1"/>
          </p:cNvPicPr>
          <p:nvPr/>
        </p:nvPicPr>
        <p:blipFill>
          <a:blip r:embed="rId3"/>
          <a:stretch>
            <a:fillRect/>
          </a:stretch>
        </p:blipFill>
        <p:spPr>
          <a:xfrm>
            <a:off x="2079679" y="2716772"/>
            <a:ext cx="6261853" cy="4133354"/>
          </a:xfrm>
          <a:prstGeom prst="rect">
            <a:avLst/>
          </a:prstGeom>
        </p:spPr>
      </p:pic>
      <p:sp>
        <p:nvSpPr>
          <p:cNvPr id="5" name="TextBox 4"/>
          <p:cNvSpPr txBox="1"/>
          <p:nvPr/>
        </p:nvSpPr>
        <p:spPr>
          <a:xfrm>
            <a:off x="171184" y="1085556"/>
            <a:ext cx="8770327"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Includes Carbon state, environmental control (EC) and quality (QA) variables</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Internally consistent C-budget</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Global daily 1-km processing posted to 9-km grid while preserving sub-grid PFT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means</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lang="en-US" sz="1600" dirty="0" smtClean="0">
                <a:solidFill>
                  <a:srgbClr val="000000"/>
                </a:solidFill>
                <a:latin typeface="Arial"/>
              </a:rPr>
              <a:t>SMAP L4C </a:t>
            </a:r>
            <a:r>
              <a:rPr lang="en-US" sz="1600" dirty="0">
                <a:solidFill>
                  <a:srgbClr val="000000"/>
                </a:solidFill>
                <a:latin typeface="Arial"/>
              </a:rPr>
              <a:t>o</a:t>
            </a:r>
            <a:r>
              <a:rPr lang="en-US" sz="1600" dirty="0" smtClean="0">
                <a:solidFill>
                  <a:srgbClr val="000000"/>
                </a:solidFill>
                <a:latin typeface="Arial"/>
              </a:rPr>
              <a:t>perational product extends from April 2015 to present; product access through </a:t>
            </a:r>
            <a:r>
              <a:rPr lang="en-US" sz="1600" dirty="0" smtClean="0">
                <a:solidFill>
                  <a:srgbClr val="000000"/>
                </a:solidFill>
                <a:latin typeface="Arial"/>
                <a:hlinkClick r:id="rId4"/>
              </a:rPr>
              <a:t>NSIDC DAAC</a:t>
            </a: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68447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SMAP Data Product Processing Chain</a:t>
            </a:r>
            <a:endParaRPr lang="en-US" sz="3200" dirty="0"/>
          </a:p>
        </p:txBody>
      </p:sp>
      <p:pic>
        <p:nvPicPr>
          <p:cNvPr id="11" name="Picture 10"/>
          <p:cNvPicPr>
            <a:picLocks noChangeAspect="1"/>
          </p:cNvPicPr>
          <p:nvPr/>
        </p:nvPicPr>
        <p:blipFill>
          <a:blip r:embed="rId3"/>
          <a:stretch>
            <a:fillRect/>
          </a:stretch>
        </p:blipFill>
        <p:spPr>
          <a:xfrm>
            <a:off x="109592" y="1428107"/>
            <a:ext cx="8947077" cy="4898683"/>
          </a:xfrm>
          <a:prstGeom prst="rect">
            <a:avLst/>
          </a:prstGeom>
        </p:spPr>
      </p:pic>
    </p:spTree>
    <p:extLst>
      <p:ext uri="{BB962C8B-B14F-4D97-AF65-F5344CB8AC3E}">
        <p14:creationId xmlns:p14="http://schemas.microsoft.com/office/powerpoint/2010/main" val="360073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35" y="365127"/>
            <a:ext cx="8743308" cy="676274"/>
          </a:xfrm>
        </p:spPr>
        <p:txBody>
          <a:bodyPr>
            <a:normAutofit/>
          </a:bodyPr>
          <a:lstStyle/>
          <a:p>
            <a:pPr algn="ctr"/>
            <a:r>
              <a:rPr lang="en-US" sz="3000" dirty="0" smtClean="0"/>
              <a:t>L4C Flux </a:t>
            </a:r>
            <a:r>
              <a:rPr lang="en-US" sz="3000" dirty="0" smtClean="0"/>
              <a:t>Tower Calibration &amp; Validation Network</a:t>
            </a:r>
            <a:endParaRPr lang="en-US" sz="30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09944" y="1378773"/>
            <a:ext cx="7447912" cy="3766677"/>
          </a:xfrm>
          <a:prstGeom prst="rect">
            <a:avLst/>
          </a:prstGeom>
          <a:noFill/>
        </p:spPr>
      </p:pic>
      <p:sp>
        <p:nvSpPr>
          <p:cNvPr id="5" name="TextBox 4"/>
          <p:cNvSpPr txBox="1"/>
          <p:nvPr/>
        </p:nvSpPr>
        <p:spPr>
          <a:xfrm>
            <a:off x="525841" y="5262163"/>
            <a:ext cx="7989509" cy="1179810"/>
          </a:xfrm>
          <a:prstGeom prst="rect">
            <a:avLst/>
          </a:prstGeom>
          <a:noFill/>
        </p:spPr>
        <p:txBody>
          <a:bodyPr wrap="square" rtlCol="0">
            <a:spAutoFit/>
          </a:bodyPr>
          <a:lstStyle/>
          <a:p>
            <a:pPr marL="285750" indent="-285750">
              <a:spcAft>
                <a:spcPts val="800"/>
              </a:spcAft>
              <a:buFont typeface="Wingdings" panose="05000000000000000000" pitchFamily="2" charset="2"/>
              <a:buChar char="§"/>
            </a:pPr>
            <a:r>
              <a:rPr lang="en-US" sz="1600" b="1" dirty="0" smtClean="0"/>
              <a:t>Core Validation Sites (CVS)</a:t>
            </a:r>
            <a:r>
              <a:rPr lang="en-US" sz="1600" dirty="0" smtClean="0"/>
              <a:t>: 26 locations, 21 unique grid cells, provide recent flux tower data for SMAP mission period (March 31, 2015-present).</a:t>
            </a:r>
          </a:p>
          <a:p>
            <a:pPr marL="285750" indent="-285750">
              <a:spcAft>
                <a:spcPts val="800"/>
              </a:spcAft>
              <a:buFont typeface="Wingdings" panose="05000000000000000000" pitchFamily="2" charset="2"/>
              <a:buChar char="§"/>
            </a:pPr>
            <a:r>
              <a:rPr lang="en-US" sz="1600" b="1" dirty="0"/>
              <a:t>Calibration Sites</a:t>
            </a:r>
            <a:r>
              <a:rPr lang="en-US" sz="1600" dirty="0"/>
              <a:t>: </a:t>
            </a:r>
            <a:r>
              <a:rPr lang="en-US" sz="1600" dirty="0" smtClean="0"/>
              <a:t>&gt;228 tower locations</a:t>
            </a:r>
            <a:r>
              <a:rPr lang="en-US" sz="1600" dirty="0"/>
              <a:t>, FLUXNET La </a:t>
            </a:r>
            <a:r>
              <a:rPr lang="en-US" sz="1600" dirty="0" err="1" smtClean="0"/>
              <a:t>Thuile</a:t>
            </a:r>
            <a:r>
              <a:rPr lang="en-US" sz="1600" dirty="0" smtClean="0"/>
              <a:t>/2015 Datasets, </a:t>
            </a:r>
            <a:r>
              <a:rPr lang="en-US" sz="1600" dirty="0"/>
              <a:t>historic fluxes for </a:t>
            </a:r>
            <a:r>
              <a:rPr lang="en-US" sz="1600" dirty="0" smtClean="0"/>
              <a:t>SMAP Nature Run period (2001-2014).</a:t>
            </a:r>
            <a:endParaRPr lang="en-US" sz="16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944" y="2990475"/>
            <a:ext cx="1367035" cy="1257672"/>
          </a:xfrm>
          <a:prstGeom prst="rect">
            <a:avLst/>
          </a:prstGeom>
          <a:ln>
            <a:noFill/>
          </a:ln>
          <a:effectLst>
            <a:softEdge rad="63500"/>
          </a:effectLst>
        </p:spPr>
      </p:pic>
    </p:spTree>
    <p:extLst>
      <p:ext uri="{BB962C8B-B14F-4D97-AF65-F5344CB8AC3E}">
        <p14:creationId xmlns:p14="http://schemas.microsoft.com/office/powerpoint/2010/main" val="4102396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75" y="365127"/>
            <a:ext cx="8558373" cy="676274"/>
          </a:xfrm>
        </p:spPr>
        <p:txBody>
          <a:bodyPr>
            <a:normAutofit/>
          </a:bodyPr>
          <a:lstStyle/>
          <a:p>
            <a:pPr algn="ctr"/>
            <a:r>
              <a:rPr lang="en-US" sz="3600" dirty="0" smtClean="0"/>
              <a:t>Multi-tier </a:t>
            </a:r>
            <a:r>
              <a:rPr lang="en-US" sz="3600" dirty="0" smtClean="0"/>
              <a:t>L4C Validation</a:t>
            </a:r>
            <a:endParaRPr lang="en-US" sz="3600" dirty="0"/>
          </a:p>
        </p:txBody>
      </p:sp>
      <p:pic>
        <p:nvPicPr>
          <p:cNvPr id="4" name="Picture 3"/>
          <p:cNvPicPr>
            <a:picLocks noChangeAspect="1"/>
          </p:cNvPicPr>
          <p:nvPr/>
        </p:nvPicPr>
        <p:blipFill>
          <a:blip r:embed="rId2"/>
          <a:stretch>
            <a:fillRect/>
          </a:stretch>
        </p:blipFill>
        <p:spPr>
          <a:xfrm>
            <a:off x="387745" y="1169013"/>
            <a:ext cx="8127605" cy="5495865"/>
          </a:xfrm>
          <a:prstGeom prst="rect">
            <a:avLst/>
          </a:prstGeom>
        </p:spPr>
      </p:pic>
    </p:spTree>
    <p:extLst>
      <p:ext uri="{BB962C8B-B14F-4D97-AF65-F5344CB8AC3E}">
        <p14:creationId xmlns:p14="http://schemas.microsoft.com/office/powerpoint/2010/main" val="3133238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253446"/>
            <a:ext cx="9144000" cy="560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293" y="365127"/>
            <a:ext cx="8936514" cy="676274"/>
          </a:xfrm>
        </p:spPr>
        <p:txBody>
          <a:bodyPr>
            <a:normAutofit fontScale="90000"/>
          </a:bodyPr>
          <a:lstStyle/>
          <a:p>
            <a:pPr algn="ctr"/>
            <a:r>
              <a:rPr lang="en-US" sz="3200" dirty="0" smtClean="0"/>
              <a:t>L4C Flux </a:t>
            </a:r>
            <a:r>
              <a:rPr lang="en-US" sz="3200" dirty="0" smtClean="0"/>
              <a:t>Tower Validation Summary </a:t>
            </a:r>
            <a:br>
              <a:rPr lang="en-US" sz="3200" dirty="0" smtClean="0"/>
            </a:br>
            <a:r>
              <a:rPr lang="en-US" sz="3200" dirty="0" smtClean="0"/>
              <a:t>(March – Dec, 2015-2017)</a:t>
            </a:r>
            <a:endParaRPr lang="en-US" sz="3200" dirty="0"/>
          </a:p>
        </p:txBody>
      </p:sp>
      <p:pic>
        <p:nvPicPr>
          <p:cNvPr id="28" name="Picture 27"/>
          <p:cNvPicPr/>
          <p:nvPr/>
        </p:nvPicPr>
        <p:blipFill>
          <a:blip r:embed="rId3">
            <a:extLst>
              <a:ext uri="{28A0092B-C50C-407E-A947-70E740481C1C}">
                <a14:useLocalDpi xmlns:a14="http://schemas.microsoft.com/office/drawing/2010/main" val="0"/>
              </a:ext>
            </a:extLst>
          </a:blip>
          <a:srcRect/>
          <a:stretch>
            <a:fillRect/>
          </a:stretch>
        </p:blipFill>
        <p:spPr bwMode="auto">
          <a:xfrm>
            <a:off x="4992366" y="1551527"/>
            <a:ext cx="3973123" cy="3132104"/>
          </a:xfrm>
          <a:prstGeom prst="rect">
            <a:avLst/>
          </a:prstGeom>
          <a:noFill/>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886" y="4935449"/>
            <a:ext cx="1688940" cy="1468926"/>
          </a:xfrm>
          <a:prstGeom prst="rect">
            <a:avLst/>
          </a:prstGeom>
          <a:ln w="12700">
            <a:solidFill>
              <a:schemeClr val="tx1"/>
            </a:solidFill>
          </a:ln>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3374" r="9885"/>
          <a:stretch/>
        </p:blipFill>
        <p:spPr>
          <a:xfrm>
            <a:off x="5150295" y="4935450"/>
            <a:ext cx="1902422" cy="1467144"/>
          </a:xfrm>
          <a:prstGeom prst="rect">
            <a:avLst/>
          </a:prstGeom>
          <a:ln>
            <a:solidFill>
              <a:schemeClr val="tx1"/>
            </a:solidFill>
          </a:ln>
        </p:spPr>
      </p:pic>
      <p:sp>
        <p:nvSpPr>
          <p:cNvPr id="32" name="TextBox 31"/>
          <p:cNvSpPr txBox="1"/>
          <p:nvPr/>
        </p:nvSpPr>
        <p:spPr>
          <a:xfrm>
            <a:off x="6484123" y="3932611"/>
            <a:ext cx="536330" cy="246221"/>
          </a:xfrm>
          <a:prstGeom prst="rect">
            <a:avLst/>
          </a:prstGeom>
          <a:noFill/>
        </p:spPr>
        <p:txBody>
          <a:bodyPr wrap="square" rtlCol="0">
            <a:spAutoFit/>
          </a:bodyPr>
          <a:lstStyle/>
          <a:p>
            <a:r>
              <a:rPr lang="en-US" sz="1000" i="1" dirty="0" smtClean="0">
                <a:solidFill>
                  <a:srgbClr val="FFFFFF"/>
                </a:solidFill>
              </a:rPr>
              <a:t>frozen</a:t>
            </a:r>
            <a:endParaRPr lang="en-US" sz="1000" i="1" dirty="0">
              <a:solidFill>
                <a:srgbClr val="FFFFFF"/>
              </a:solidFill>
            </a:endParaRPr>
          </a:p>
        </p:txBody>
      </p:sp>
      <p:pic>
        <p:nvPicPr>
          <p:cNvPr id="33" name="Picture 32"/>
          <p:cNvPicPr>
            <a:picLocks noChangeAspect="1"/>
          </p:cNvPicPr>
          <p:nvPr/>
        </p:nvPicPr>
        <p:blipFill>
          <a:blip r:embed="rId6"/>
          <a:stretch>
            <a:fillRect/>
          </a:stretch>
        </p:blipFill>
        <p:spPr>
          <a:xfrm>
            <a:off x="253407" y="1809778"/>
            <a:ext cx="4681149" cy="649829"/>
          </a:xfrm>
          <a:prstGeom prst="rect">
            <a:avLst/>
          </a:prstGeom>
        </p:spPr>
      </p:pic>
      <p:sp>
        <p:nvSpPr>
          <p:cNvPr id="34" name="TextBox 33"/>
          <p:cNvSpPr txBox="1"/>
          <p:nvPr/>
        </p:nvSpPr>
        <p:spPr>
          <a:xfrm>
            <a:off x="299877" y="1471224"/>
            <a:ext cx="1526729" cy="338554"/>
          </a:xfrm>
          <a:prstGeom prst="rect">
            <a:avLst/>
          </a:prstGeom>
          <a:noFill/>
        </p:spPr>
        <p:txBody>
          <a:bodyPr wrap="square" rtlCol="0">
            <a:spAutoFit/>
          </a:bodyPr>
          <a:lstStyle/>
          <a:p>
            <a:r>
              <a:rPr lang="en-US" sz="1600" dirty="0" smtClean="0">
                <a:solidFill>
                  <a:srgbClr val="0070C0"/>
                </a:solidFill>
              </a:rPr>
              <a:t>Overall Stats:</a:t>
            </a:r>
            <a:endParaRPr lang="en-US" sz="1600" dirty="0">
              <a:solidFill>
                <a:srgbClr val="0070C0"/>
              </a:solidFill>
            </a:endParaRPr>
          </a:p>
        </p:txBody>
      </p:sp>
      <p:sp>
        <p:nvSpPr>
          <p:cNvPr id="36" name="TextBox 35"/>
          <p:cNvSpPr txBox="1"/>
          <p:nvPr/>
        </p:nvSpPr>
        <p:spPr>
          <a:xfrm>
            <a:off x="959261" y="3971533"/>
            <a:ext cx="656490" cy="400110"/>
          </a:xfrm>
          <a:prstGeom prst="rect">
            <a:avLst/>
          </a:prstGeom>
          <a:noFill/>
        </p:spPr>
        <p:txBody>
          <a:bodyPr wrap="square" rtlCol="0">
            <a:spAutoFit/>
          </a:bodyPr>
          <a:lstStyle/>
          <a:p>
            <a:r>
              <a:rPr lang="en-US" sz="1000" i="1" dirty="0" smtClean="0">
                <a:solidFill>
                  <a:srgbClr val="FFFFFF"/>
                </a:solidFill>
              </a:rPr>
              <a:t>same grid cell</a:t>
            </a:r>
            <a:endParaRPr lang="en-US" sz="1000" i="1" dirty="0">
              <a:solidFill>
                <a:srgbClr val="FFFFFF"/>
              </a:solidFill>
            </a:endParaRPr>
          </a:p>
        </p:txBody>
      </p:sp>
      <p:sp>
        <p:nvSpPr>
          <p:cNvPr id="37" name="TextBox 36"/>
          <p:cNvSpPr txBox="1"/>
          <p:nvPr/>
        </p:nvSpPr>
        <p:spPr>
          <a:xfrm>
            <a:off x="3107511" y="3838690"/>
            <a:ext cx="556844" cy="553998"/>
          </a:xfrm>
          <a:prstGeom prst="rect">
            <a:avLst/>
          </a:prstGeom>
          <a:noFill/>
        </p:spPr>
        <p:txBody>
          <a:bodyPr wrap="square" rtlCol="0">
            <a:spAutoFit/>
          </a:bodyPr>
          <a:lstStyle/>
          <a:p>
            <a:r>
              <a:rPr lang="en-US" sz="1000" i="1" dirty="0" smtClean="0">
                <a:solidFill>
                  <a:srgbClr val="FFFFFF"/>
                </a:solidFill>
              </a:rPr>
              <a:t>same grid cell</a:t>
            </a:r>
            <a:endParaRPr lang="en-US" sz="1000" i="1" dirty="0">
              <a:solidFill>
                <a:srgbClr val="FFFFFF"/>
              </a:solidFill>
            </a:endParaRPr>
          </a:p>
        </p:txBody>
      </p:sp>
      <p:sp>
        <p:nvSpPr>
          <p:cNvPr id="40" name="TextBox 39"/>
          <p:cNvSpPr txBox="1"/>
          <p:nvPr/>
        </p:nvSpPr>
        <p:spPr>
          <a:xfrm>
            <a:off x="5191805" y="6122586"/>
            <a:ext cx="796705" cy="276999"/>
          </a:xfrm>
          <a:prstGeom prst="rect">
            <a:avLst/>
          </a:prstGeom>
          <a:noFill/>
        </p:spPr>
        <p:txBody>
          <a:bodyPr wrap="square" rtlCol="0">
            <a:spAutoFit/>
          </a:bodyPr>
          <a:lstStyle/>
          <a:p>
            <a:r>
              <a:rPr lang="en-US" sz="1200" dirty="0" smtClean="0">
                <a:solidFill>
                  <a:srgbClr val="FFFFFF"/>
                </a:solidFill>
              </a:rPr>
              <a:t>Tundra</a:t>
            </a:r>
            <a:endParaRPr lang="en-US" sz="1200" dirty="0">
              <a:solidFill>
                <a:srgbClr val="FFFFFF"/>
              </a:solidFill>
            </a:endParaRPr>
          </a:p>
        </p:txBody>
      </p:sp>
      <p:sp>
        <p:nvSpPr>
          <p:cNvPr id="41" name="TextBox 40"/>
          <p:cNvSpPr txBox="1"/>
          <p:nvPr/>
        </p:nvSpPr>
        <p:spPr>
          <a:xfrm>
            <a:off x="7218272" y="4926019"/>
            <a:ext cx="1232782" cy="276999"/>
          </a:xfrm>
          <a:prstGeom prst="rect">
            <a:avLst/>
          </a:prstGeom>
          <a:noFill/>
        </p:spPr>
        <p:txBody>
          <a:bodyPr wrap="square" rtlCol="0">
            <a:spAutoFit/>
          </a:bodyPr>
          <a:lstStyle/>
          <a:p>
            <a:r>
              <a:rPr lang="en-US" sz="1200" dirty="0" smtClean="0">
                <a:solidFill>
                  <a:srgbClr val="FFFFFF"/>
                </a:solidFill>
              </a:rPr>
              <a:t>Shrub Steppe</a:t>
            </a:r>
            <a:endParaRPr lang="en-US" sz="1200" dirty="0">
              <a:solidFill>
                <a:srgbClr val="FFFFFF"/>
              </a:solidFill>
            </a:endParaRPr>
          </a:p>
        </p:txBody>
      </p:sp>
      <p:sp>
        <p:nvSpPr>
          <p:cNvPr id="44" name="TextBox 43"/>
          <p:cNvSpPr txBox="1"/>
          <p:nvPr/>
        </p:nvSpPr>
        <p:spPr>
          <a:xfrm>
            <a:off x="4146954" y="5814810"/>
            <a:ext cx="996793" cy="584775"/>
          </a:xfrm>
          <a:prstGeom prst="rect">
            <a:avLst/>
          </a:prstGeom>
          <a:noFill/>
        </p:spPr>
        <p:txBody>
          <a:bodyPr wrap="square" rtlCol="0">
            <a:spAutoFit/>
          </a:bodyPr>
          <a:lstStyle/>
          <a:p>
            <a:r>
              <a:rPr lang="en-US" sz="1600" i="1" dirty="0" smtClean="0">
                <a:solidFill>
                  <a:srgbClr val="306B32"/>
                </a:solidFill>
              </a:rPr>
              <a:t>Forest,</a:t>
            </a:r>
          </a:p>
          <a:p>
            <a:r>
              <a:rPr lang="en-US" sz="1600" i="1" dirty="0" smtClean="0">
                <a:solidFill>
                  <a:srgbClr val="306B32"/>
                </a:solidFill>
              </a:rPr>
              <a:t>Savanna</a:t>
            </a:r>
            <a:endParaRPr lang="en-US" sz="1600" i="1" dirty="0">
              <a:solidFill>
                <a:srgbClr val="306B32"/>
              </a:solidFill>
            </a:endParaRPr>
          </a:p>
        </p:txBody>
      </p:sp>
      <p:sp>
        <p:nvSpPr>
          <p:cNvPr id="45" name="TextBox 44"/>
          <p:cNvSpPr txBox="1"/>
          <p:nvPr/>
        </p:nvSpPr>
        <p:spPr>
          <a:xfrm>
            <a:off x="83776" y="5814810"/>
            <a:ext cx="865211" cy="584775"/>
          </a:xfrm>
          <a:prstGeom prst="rect">
            <a:avLst/>
          </a:prstGeom>
          <a:noFill/>
        </p:spPr>
        <p:txBody>
          <a:bodyPr wrap="square" rtlCol="0">
            <a:spAutoFit/>
          </a:bodyPr>
          <a:lstStyle/>
          <a:p>
            <a:r>
              <a:rPr lang="en-US" sz="1600" i="1" dirty="0" smtClean="0">
                <a:solidFill>
                  <a:srgbClr val="E1AC06"/>
                </a:solidFill>
              </a:rPr>
              <a:t>Desert,</a:t>
            </a:r>
          </a:p>
          <a:p>
            <a:r>
              <a:rPr lang="en-US" sz="1600" i="1" dirty="0" smtClean="0">
                <a:solidFill>
                  <a:srgbClr val="E1AC06"/>
                </a:solidFill>
              </a:rPr>
              <a:t>Tundra</a:t>
            </a:r>
            <a:endParaRPr lang="en-US" sz="1600" i="1" dirty="0">
              <a:solidFill>
                <a:srgbClr val="E1AC06"/>
              </a:solidFill>
            </a:endParaRPr>
          </a:p>
        </p:txBody>
      </p:sp>
      <p:grpSp>
        <p:nvGrpSpPr>
          <p:cNvPr id="48" name="Group 47"/>
          <p:cNvGrpSpPr/>
          <p:nvPr/>
        </p:nvGrpSpPr>
        <p:grpSpPr>
          <a:xfrm>
            <a:off x="830912" y="5852711"/>
            <a:ext cx="3415628" cy="546874"/>
            <a:chOff x="821147" y="5972564"/>
            <a:chExt cx="3415628" cy="546874"/>
          </a:xfrm>
        </p:grpSpPr>
        <p:sp>
          <p:nvSpPr>
            <p:cNvPr id="42" name="Right Arrow 41"/>
            <p:cNvSpPr/>
            <p:nvPr/>
          </p:nvSpPr>
          <p:spPr>
            <a:xfrm>
              <a:off x="848627" y="5972564"/>
              <a:ext cx="3388148" cy="546874"/>
            </a:xfrm>
            <a:prstGeom prst="rightArrow">
              <a:avLst/>
            </a:prstGeom>
            <a:gradFill flip="none" rotWithShape="1">
              <a:gsLst>
                <a:gs pos="0">
                  <a:srgbClr val="FFDF85">
                    <a:lumMod val="59000"/>
                  </a:srgbClr>
                </a:gs>
                <a:gs pos="37000">
                  <a:srgbClr val="A0E373"/>
                </a:gs>
                <a:gs pos="66000">
                  <a:srgbClr val="49C74C"/>
                </a:gs>
                <a:gs pos="100000">
                  <a:srgbClr val="284C2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21147" y="6042384"/>
              <a:ext cx="1785381" cy="369332"/>
            </a:xfrm>
            <a:prstGeom prst="rect">
              <a:avLst/>
            </a:prstGeom>
            <a:noFill/>
          </p:spPr>
          <p:txBody>
            <a:bodyPr wrap="square" rtlCol="0">
              <a:spAutoFit/>
            </a:bodyPr>
            <a:lstStyle/>
            <a:p>
              <a:r>
                <a:rPr lang="en-US" dirty="0" smtClean="0">
                  <a:solidFill>
                    <a:schemeClr val="bg1"/>
                  </a:solidFill>
                </a:rPr>
                <a:t>Increasing Flux</a:t>
              </a:r>
              <a:endParaRPr lang="en-US" dirty="0">
                <a:solidFill>
                  <a:schemeClr val="bg1"/>
                </a:solidFill>
              </a:endParaRPr>
            </a:p>
          </p:txBody>
        </p:sp>
        <mc:AlternateContent xmlns:mc="http://schemas.openxmlformats.org/markup-compatibility/2006" xmlns:a14="http://schemas.microsoft.com/office/drawing/2010/main">
          <mc:Choice Requires="a14">
            <p:sp>
              <p:nvSpPr>
                <p:cNvPr id="47" name="TextBox 46"/>
                <p:cNvSpPr txBox="1"/>
                <p:nvPr/>
              </p:nvSpPr>
              <p:spPr>
                <a:xfrm>
                  <a:off x="2502793" y="6097834"/>
                  <a:ext cx="15134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𝐺𝑃𝑃</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𝑅𝐸𝐶𝑂</m:t>
                            </m:r>
                          </m:e>
                        </m:d>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2502793" y="6097834"/>
                  <a:ext cx="1513491" cy="276999"/>
                </a:xfrm>
                <a:prstGeom prst="rect">
                  <a:avLst/>
                </a:prstGeom>
                <a:blipFill rotWithShape="0">
                  <a:blip r:embed="rId7"/>
                  <a:stretch>
                    <a:fillRect b="-8889"/>
                  </a:stretch>
                </a:blipFill>
              </p:spPr>
              <p:txBody>
                <a:bodyPr/>
                <a:lstStyle/>
                <a:p>
                  <a:r>
                    <a:rPr lang="en-US">
                      <a:noFill/>
                    </a:rPr>
                    <a:t> </a:t>
                  </a:r>
                </a:p>
              </p:txBody>
            </p:sp>
          </mc:Fallback>
        </mc:AlternateContent>
      </p:grpSp>
      <p:pic>
        <p:nvPicPr>
          <p:cNvPr id="49" name="Picture 48"/>
          <p:cNvPicPr>
            <a:picLocks noChangeAspect="1"/>
          </p:cNvPicPr>
          <p:nvPr/>
        </p:nvPicPr>
        <p:blipFill>
          <a:blip r:embed="rId8"/>
          <a:stretch>
            <a:fillRect/>
          </a:stretch>
        </p:blipFill>
        <p:spPr>
          <a:xfrm>
            <a:off x="253407" y="3117579"/>
            <a:ext cx="4560449" cy="2634596"/>
          </a:xfrm>
          <a:prstGeom prst="rect">
            <a:avLst/>
          </a:prstGeom>
        </p:spPr>
      </p:pic>
      <p:sp>
        <p:nvSpPr>
          <p:cNvPr id="22" name="TextBox 21"/>
          <p:cNvSpPr txBox="1"/>
          <p:nvPr/>
        </p:nvSpPr>
        <p:spPr>
          <a:xfrm>
            <a:off x="253406" y="2659165"/>
            <a:ext cx="2259151" cy="338554"/>
          </a:xfrm>
          <a:prstGeom prst="rect">
            <a:avLst/>
          </a:prstGeom>
          <a:noFill/>
        </p:spPr>
        <p:txBody>
          <a:bodyPr wrap="square" rtlCol="0">
            <a:spAutoFit/>
          </a:bodyPr>
          <a:lstStyle/>
          <a:p>
            <a:r>
              <a:rPr lang="en-US" sz="1600" dirty="0" smtClean="0">
                <a:solidFill>
                  <a:srgbClr val="0070C0"/>
                </a:solidFill>
              </a:rPr>
              <a:t>Individual Site Stats:</a:t>
            </a:r>
            <a:endParaRPr lang="en-US" sz="1600" dirty="0">
              <a:solidFill>
                <a:srgbClr val="0070C0"/>
              </a:solidFill>
            </a:endParaRPr>
          </a:p>
        </p:txBody>
      </p:sp>
    </p:spTree>
    <p:extLst>
      <p:ext uri="{BB962C8B-B14F-4D97-AF65-F5344CB8AC3E}">
        <p14:creationId xmlns:p14="http://schemas.microsoft.com/office/powerpoint/2010/main" val="2265940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rotWithShape="1">
          <a:blip r:embed="rId2"/>
          <a:srcRect b="52650"/>
          <a:stretch/>
        </p:blipFill>
        <p:spPr>
          <a:xfrm>
            <a:off x="194191" y="2368877"/>
            <a:ext cx="3156158" cy="1443608"/>
          </a:xfrm>
          <a:prstGeom prst="rect">
            <a:avLst/>
          </a:prstGeom>
        </p:spPr>
      </p:pic>
      <p:pic>
        <p:nvPicPr>
          <p:cNvPr id="57" name="Picture 56"/>
          <p:cNvPicPr>
            <a:picLocks noChangeAspect="1"/>
          </p:cNvPicPr>
          <p:nvPr/>
        </p:nvPicPr>
        <p:blipFill rotWithShape="1">
          <a:blip r:embed="rId2"/>
          <a:srcRect t="52636"/>
          <a:stretch/>
        </p:blipFill>
        <p:spPr>
          <a:xfrm>
            <a:off x="145164" y="4332734"/>
            <a:ext cx="3120258" cy="1427606"/>
          </a:xfrm>
          <a:prstGeom prst="rect">
            <a:avLst/>
          </a:prstGeom>
        </p:spPr>
      </p:pic>
      <p:sp>
        <p:nvSpPr>
          <p:cNvPr id="2" name="Title 1"/>
          <p:cNvSpPr>
            <a:spLocks noGrp="1"/>
          </p:cNvSpPr>
          <p:nvPr>
            <p:ph type="title"/>
          </p:nvPr>
        </p:nvSpPr>
        <p:spPr>
          <a:xfrm>
            <a:off x="199225" y="365127"/>
            <a:ext cx="8689927" cy="676274"/>
          </a:xfrm>
        </p:spPr>
        <p:txBody>
          <a:bodyPr>
            <a:noAutofit/>
          </a:bodyPr>
          <a:lstStyle/>
          <a:p>
            <a:pPr algn="ctr"/>
            <a:r>
              <a:rPr lang="en-US" sz="2800" dirty="0" smtClean="0"/>
              <a:t>L4C GPP </a:t>
            </a:r>
            <a:r>
              <a:rPr lang="en-US" sz="2800" dirty="0" smtClean="0"/>
              <a:t>Comparison with MOD17 and GOME-2 SIF</a:t>
            </a:r>
            <a:endParaRPr lang="en-US" sz="2800" dirty="0"/>
          </a:p>
        </p:txBody>
      </p:sp>
      <p:sp>
        <p:nvSpPr>
          <p:cNvPr id="27" name="TextBox 26"/>
          <p:cNvSpPr txBox="1"/>
          <p:nvPr/>
        </p:nvSpPr>
        <p:spPr>
          <a:xfrm>
            <a:off x="3735268" y="1580989"/>
            <a:ext cx="5153884" cy="338554"/>
          </a:xfrm>
          <a:prstGeom prst="rect">
            <a:avLst/>
          </a:prstGeom>
          <a:noFill/>
        </p:spPr>
        <p:txBody>
          <a:bodyPr wrap="square" rtlCol="0">
            <a:spAutoFit/>
          </a:bodyPr>
          <a:lstStyle/>
          <a:p>
            <a:pPr algn="ctr">
              <a:spcAft>
                <a:spcPts val="800"/>
              </a:spcAft>
            </a:pPr>
            <a:r>
              <a:rPr lang="en-US" sz="1600" dirty="0" smtClean="0">
                <a:solidFill>
                  <a:prstClr val="black"/>
                </a:solidFill>
                <a:cs typeface="Arial" panose="020B0604020202020204" pitchFamily="34" charset="0"/>
              </a:rPr>
              <a:t>Monthly Correlation Summary for CVS Flux Towers.</a:t>
            </a:r>
            <a:endParaRPr lang="en-US" sz="1600" dirty="0">
              <a:solidFill>
                <a:prstClr val="black"/>
              </a:solidFill>
              <a:cs typeface="Arial" panose="020B0604020202020204" pitchFamily="34" charset="0"/>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919" y="1973467"/>
            <a:ext cx="4626582" cy="922155"/>
          </a:xfrm>
          <a:prstGeom prst="rect">
            <a:avLst/>
          </a:prstGeom>
        </p:spPr>
      </p:pic>
      <p:grpSp>
        <p:nvGrpSpPr>
          <p:cNvPr id="29" name="Group 28"/>
          <p:cNvGrpSpPr/>
          <p:nvPr/>
        </p:nvGrpSpPr>
        <p:grpSpPr>
          <a:xfrm>
            <a:off x="3541662" y="3523067"/>
            <a:ext cx="5413117" cy="2746436"/>
            <a:chOff x="1765249" y="1636295"/>
            <a:chExt cx="5413117" cy="274643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312" y="1878203"/>
              <a:ext cx="5389054" cy="2504528"/>
            </a:xfrm>
            <a:prstGeom prst="rect">
              <a:avLst/>
            </a:prstGeom>
          </p:spPr>
        </p:pic>
        <p:sp>
          <p:nvSpPr>
            <p:cNvPr id="31" name="TextBox 30"/>
            <p:cNvSpPr txBox="1"/>
            <p:nvPr/>
          </p:nvSpPr>
          <p:spPr>
            <a:xfrm>
              <a:off x="2462462" y="1644316"/>
              <a:ext cx="503664" cy="338554"/>
            </a:xfrm>
            <a:prstGeom prst="rect">
              <a:avLst/>
            </a:prstGeom>
            <a:noFill/>
          </p:spPr>
          <p:txBody>
            <a:bodyPr wrap="none" rtlCol="0">
              <a:spAutoFit/>
            </a:bodyPr>
            <a:lstStyle/>
            <a:p>
              <a:r>
                <a:rPr lang="en-US" sz="1600" dirty="0" smtClean="0"/>
                <a:t>SIF</a:t>
              </a:r>
              <a:endParaRPr lang="en-US" sz="1600" dirty="0"/>
            </a:p>
          </p:txBody>
        </p:sp>
        <p:sp>
          <p:nvSpPr>
            <p:cNvPr id="32" name="TextBox 31"/>
            <p:cNvSpPr txBox="1"/>
            <p:nvPr/>
          </p:nvSpPr>
          <p:spPr>
            <a:xfrm>
              <a:off x="3809991" y="1636295"/>
              <a:ext cx="559769" cy="338554"/>
            </a:xfrm>
            <a:prstGeom prst="rect">
              <a:avLst/>
            </a:prstGeom>
            <a:noFill/>
          </p:spPr>
          <p:txBody>
            <a:bodyPr wrap="none" rtlCol="0">
              <a:spAutoFit/>
            </a:bodyPr>
            <a:lstStyle/>
            <a:p>
              <a:r>
                <a:rPr lang="en-US" sz="1600" dirty="0" smtClean="0"/>
                <a:t>L4C</a:t>
              </a:r>
              <a:endParaRPr lang="en-US" sz="1600" dirty="0"/>
            </a:p>
          </p:txBody>
        </p:sp>
        <p:sp>
          <p:nvSpPr>
            <p:cNvPr id="33" name="TextBox 32"/>
            <p:cNvSpPr txBox="1"/>
            <p:nvPr/>
          </p:nvSpPr>
          <p:spPr>
            <a:xfrm>
              <a:off x="4908869" y="1636296"/>
              <a:ext cx="891591" cy="338554"/>
            </a:xfrm>
            <a:prstGeom prst="rect">
              <a:avLst/>
            </a:prstGeom>
            <a:noFill/>
          </p:spPr>
          <p:txBody>
            <a:bodyPr wrap="none" rtlCol="0">
              <a:spAutoFit/>
            </a:bodyPr>
            <a:lstStyle/>
            <a:p>
              <a:r>
                <a:rPr lang="en-US" sz="1600" dirty="0" smtClean="0"/>
                <a:t>MOD17</a:t>
              </a:r>
              <a:endParaRPr lang="en-US" sz="1600" dirty="0"/>
            </a:p>
          </p:txBody>
        </p:sp>
        <p:sp>
          <p:nvSpPr>
            <p:cNvPr id="34" name="TextBox 33"/>
            <p:cNvSpPr txBox="1"/>
            <p:nvPr/>
          </p:nvSpPr>
          <p:spPr>
            <a:xfrm>
              <a:off x="6079936" y="1668380"/>
              <a:ext cx="1051891" cy="338554"/>
            </a:xfrm>
            <a:prstGeom prst="rect">
              <a:avLst/>
            </a:prstGeom>
            <a:noFill/>
          </p:spPr>
          <p:txBody>
            <a:bodyPr wrap="none" rtlCol="0">
              <a:spAutoFit/>
            </a:bodyPr>
            <a:lstStyle/>
            <a:p>
              <a:r>
                <a:rPr lang="en-US" sz="1600" dirty="0" smtClean="0"/>
                <a:t>MPI-MTE</a:t>
              </a:r>
              <a:endParaRPr lang="en-US" sz="1600" dirty="0"/>
            </a:p>
          </p:txBody>
        </p:sp>
        <p:sp>
          <p:nvSpPr>
            <p:cNvPr id="35" name="Rectangle 34"/>
            <p:cNvSpPr/>
            <p:nvPr/>
          </p:nvSpPr>
          <p:spPr>
            <a:xfrm>
              <a:off x="1765249" y="1870182"/>
              <a:ext cx="223972" cy="19925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3259030" y="1893305"/>
              <a:ext cx="223972" cy="19925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ectangle 36"/>
            <p:cNvSpPr/>
            <p:nvPr/>
          </p:nvSpPr>
          <p:spPr>
            <a:xfrm>
              <a:off x="5886296" y="1894245"/>
              <a:ext cx="146304" cy="15068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37"/>
            <p:cNvSpPr/>
            <p:nvPr/>
          </p:nvSpPr>
          <p:spPr>
            <a:xfrm>
              <a:off x="4609940" y="1913287"/>
              <a:ext cx="155448" cy="15068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0" name="TextBox 39"/>
          <p:cNvSpPr txBox="1"/>
          <p:nvPr/>
        </p:nvSpPr>
        <p:spPr>
          <a:xfrm>
            <a:off x="254979" y="1981679"/>
            <a:ext cx="3183294" cy="338554"/>
          </a:xfrm>
          <a:prstGeom prst="rect">
            <a:avLst/>
          </a:prstGeom>
          <a:noFill/>
        </p:spPr>
        <p:txBody>
          <a:bodyPr wrap="square" rtlCol="0">
            <a:spAutoFit/>
          </a:bodyPr>
          <a:lstStyle/>
          <a:p>
            <a:pPr algn="ctr"/>
            <a:r>
              <a:rPr lang="en-US" sz="1600" dirty="0" smtClean="0"/>
              <a:t>L4C minus MOD17</a:t>
            </a:r>
            <a:endParaRPr lang="en-US" sz="1600" dirty="0"/>
          </a:p>
        </p:txBody>
      </p:sp>
      <p:sp>
        <p:nvSpPr>
          <p:cNvPr id="44" name="TextBox 43"/>
          <p:cNvSpPr txBox="1"/>
          <p:nvPr/>
        </p:nvSpPr>
        <p:spPr>
          <a:xfrm>
            <a:off x="3848422" y="3236363"/>
            <a:ext cx="5153884" cy="338554"/>
          </a:xfrm>
          <a:prstGeom prst="rect">
            <a:avLst/>
          </a:prstGeom>
          <a:noFill/>
        </p:spPr>
        <p:txBody>
          <a:bodyPr wrap="square" rtlCol="0">
            <a:spAutoFit/>
          </a:bodyPr>
          <a:lstStyle/>
          <a:p>
            <a:pPr algn="ctr">
              <a:spcAft>
                <a:spcPts val="800"/>
              </a:spcAft>
            </a:pPr>
            <a:r>
              <a:rPr lang="en-US" sz="1600" b="1" dirty="0" smtClean="0">
                <a:solidFill>
                  <a:prstClr val="black"/>
                </a:solidFill>
                <a:cs typeface="Arial" panose="020B0604020202020204" pitchFamily="34" charset="0"/>
              </a:rPr>
              <a:t>Mean Seasonal Cycle by Latitude</a:t>
            </a:r>
            <a:endParaRPr lang="en-US" sz="1600" b="1" dirty="0">
              <a:solidFill>
                <a:prstClr val="black"/>
              </a:solidFill>
              <a:cs typeface="Arial" panose="020B0604020202020204" pitchFamily="34" charset="0"/>
            </a:endParaRPr>
          </a:p>
        </p:txBody>
      </p:sp>
      <p:sp>
        <p:nvSpPr>
          <p:cNvPr id="45" name="TextBox 44"/>
          <p:cNvSpPr txBox="1"/>
          <p:nvPr/>
        </p:nvSpPr>
        <p:spPr>
          <a:xfrm>
            <a:off x="271780" y="1477681"/>
            <a:ext cx="3381868" cy="584775"/>
          </a:xfrm>
          <a:prstGeom prst="rect">
            <a:avLst/>
          </a:prstGeom>
          <a:noFill/>
        </p:spPr>
        <p:txBody>
          <a:bodyPr wrap="square" rtlCol="0">
            <a:spAutoFit/>
          </a:bodyPr>
          <a:lstStyle/>
          <a:p>
            <a:pPr algn="ctr">
              <a:spcAft>
                <a:spcPts val="800"/>
              </a:spcAft>
            </a:pPr>
            <a:r>
              <a:rPr lang="en-US" sz="1600" b="1" dirty="0" smtClean="0">
                <a:solidFill>
                  <a:prstClr val="black"/>
                </a:solidFill>
                <a:cs typeface="Arial" panose="020B0604020202020204" pitchFamily="34" charset="0"/>
              </a:rPr>
              <a:t>L4C Increases Seasonal Cycle Amplitude</a:t>
            </a:r>
            <a:endParaRPr lang="en-US" sz="1600" b="1" dirty="0">
              <a:solidFill>
                <a:prstClr val="black"/>
              </a:solidFill>
              <a:cs typeface="Arial" panose="020B0604020202020204" pitchFamily="34" charset="0"/>
            </a:endParaRPr>
          </a:p>
        </p:txBody>
      </p:sp>
      <p:sp>
        <p:nvSpPr>
          <p:cNvPr id="47" name="Rounded Rectangle 46"/>
          <p:cNvSpPr/>
          <p:nvPr/>
        </p:nvSpPr>
        <p:spPr>
          <a:xfrm>
            <a:off x="5464266" y="2415769"/>
            <a:ext cx="581025" cy="2229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6576219" y="2415770"/>
            <a:ext cx="581025" cy="2229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738594" y="2657475"/>
            <a:ext cx="581025" cy="2229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rotWithShape="1">
          <a:blip r:embed="rId2"/>
          <a:srcRect l="77744" t="84002" r="10566" b="4271"/>
          <a:stretch/>
        </p:blipFill>
        <p:spPr>
          <a:xfrm>
            <a:off x="2413812" y="4971015"/>
            <a:ext cx="1139882" cy="1104627"/>
          </a:xfrm>
          <a:prstGeom prst="ellipse">
            <a:avLst/>
          </a:prstGeom>
          <a:ln>
            <a:noFill/>
          </a:ln>
          <a:effectLst>
            <a:softEdge rad="0"/>
          </a:effectLst>
        </p:spPr>
      </p:pic>
      <p:pic>
        <p:nvPicPr>
          <p:cNvPr id="55" name="Picture 54"/>
          <p:cNvPicPr>
            <a:picLocks noChangeAspect="1"/>
          </p:cNvPicPr>
          <p:nvPr/>
        </p:nvPicPr>
        <p:blipFill rotWithShape="1">
          <a:blip r:embed="rId2"/>
          <a:srcRect l="76923" t="32070" r="10421" b="55502"/>
          <a:stretch/>
        </p:blipFill>
        <p:spPr>
          <a:xfrm>
            <a:off x="2428789" y="3089928"/>
            <a:ext cx="1123637" cy="1065988"/>
          </a:xfrm>
          <a:prstGeom prst="ellipse">
            <a:avLst/>
          </a:prstGeom>
          <a:ln>
            <a:noFill/>
          </a:ln>
          <a:effectLst>
            <a:softEdge rad="0"/>
          </a:effectLst>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80" y="5931156"/>
            <a:ext cx="2758601" cy="389630"/>
          </a:xfrm>
          <a:prstGeom prst="rect">
            <a:avLst/>
          </a:prstGeom>
        </p:spPr>
      </p:pic>
      <p:sp>
        <p:nvSpPr>
          <p:cNvPr id="43" name="TextBox 42"/>
          <p:cNvSpPr txBox="1"/>
          <p:nvPr/>
        </p:nvSpPr>
        <p:spPr>
          <a:xfrm>
            <a:off x="248691" y="4002761"/>
            <a:ext cx="3240193" cy="338554"/>
          </a:xfrm>
          <a:prstGeom prst="rect">
            <a:avLst/>
          </a:prstGeom>
          <a:noFill/>
        </p:spPr>
        <p:txBody>
          <a:bodyPr wrap="square" rtlCol="0">
            <a:spAutoFit/>
          </a:bodyPr>
          <a:lstStyle/>
          <a:p>
            <a:pPr algn="ctr"/>
            <a:r>
              <a:rPr lang="en-US" sz="1600" dirty="0" smtClean="0"/>
              <a:t>L4C minus MPI-MTE</a:t>
            </a:r>
            <a:endParaRPr lang="en-US" sz="1600" dirty="0"/>
          </a:p>
        </p:txBody>
      </p:sp>
    </p:spTree>
    <p:extLst>
      <p:ext uri="{BB962C8B-B14F-4D97-AF65-F5344CB8AC3E}">
        <p14:creationId xmlns:p14="http://schemas.microsoft.com/office/powerpoint/2010/main" val="2369043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4_Science_2011_10_31">
  <a:themeElements>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P Template 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P Template 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P Template 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P Template 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P Template 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P Template 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P Template 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P Template 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P Template 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P Template 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P Template 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P Template 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Science_2011_10_31">
  <a:themeElements>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P Template 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P Template 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P Template 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P Template 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P Template 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P Template 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P Template 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P Template 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P Template 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P Template 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P Template 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P Template 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Science_2011_10_31">
  <a:themeElements>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P Template 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P Template 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P Template 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P Template 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P Template 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P Template 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P Template 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P Template 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P Template 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P Template 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P Template 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P Template 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8935</TotalTime>
  <Words>1989</Words>
  <Application>Microsoft Office PowerPoint</Application>
  <PresentationFormat>On-screen Show (4:3)</PresentationFormat>
  <Paragraphs>232</Paragraphs>
  <Slides>25</Slides>
  <Notes>13</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25</vt:i4>
      </vt:variant>
    </vt:vector>
  </HeadingPairs>
  <TitlesOfParts>
    <vt:vector size="46" baseType="lpstr">
      <vt:lpstr>ＭＳ Ｐゴシック</vt:lpstr>
      <vt:lpstr>Arial</vt:lpstr>
      <vt:lpstr>Boulder</vt:lpstr>
      <vt:lpstr>Calibri</vt:lpstr>
      <vt:lpstr>Calibri Light</vt:lpstr>
      <vt:lpstr>Cambria</vt:lpstr>
      <vt:lpstr>Cambria Math</vt:lpstr>
      <vt:lpstr>Corbel</vt:lpstr>
      <vt:lpstr>Courier New</vt:lpstr>
      <vt:lpstr>Symbol</vt:lpstr>
      <vt:lpstr>Tahoma</vt:lpstr>
      <vt:lpstr>Times New Roman</vt:lpstr>
      <vt:lpstr>Wingdings</vt:lpstr>
      <vt:lpstr>Office Theme</vt:lpstr>
      <vt:lpstr>2_Office Theme</vt:lpstr>
      <vt:lpstr>4_Science_2011_10_31</vt:lpstr>
      <vt:lpstr>1_Office Theme</vt:lpstr>
      <vt:lpstr>3_Science_2011_10_31</vt:lpstr>
      <vt:lpstr>3_Office Theme</vt:lpstr>
      <vt:lpstr>5_Science_2011_10_31</vt:lpstr>
      <vt:lpstr>4_Office Theme</vt:lpstr>
      <vt:lpstr>Monitoring Land-Atmosphere  CO2 Exchange:  The SMAP Level 4 Carbon (L4C) Product </vt:lpstr>
      <vt:lpstr>NASA Soil Moisture Active Passive (1SMAP) Mission</vt:lpstr>
      <vt:lpstr>PowerPoint Presentation</vt:lpstr>
      <vt:lpstr>PowerPoint Presentation</vt:lpstr>
      <vt:lpstr>SMAP Data Product Processing Chain</vt:lpstr>
      <vt:lpstr>L4C Flux Tower Calibration &amp; Validation Network</vt:lpstr>
      <vt:lpstr>Multi-tier L4C Validation</vt:lpstr>
      <vt:lpstr>L4C Flux Tower Validation Summary  (March – Dec, 2015-2017)</vt:lpstr>
      <vt:lpstr>L4C GPP Comparison with MOD17 and GOME-2 SIF</vt:lpstr>
      <vt:lpstr>PowerPoint Presentation</vt:lpstr>
      <vt:lpstr>PowerPoint Presentation</vt:lpstr>
      <vt:lpstr>L4C Uncertainty &amp; Quality Assurance</vt:lpstr>
      <vt:lpstr>L4C Constraint Exclusion Experiment</vt:lpstr>
      <vt:lpstr>SMAP Influences L4C in Semi-Arid Regions</vt:lpstr>
      <vt:lpstr>Southern Hemisphere Response to 2015-16 Climate Anomalies (SMAP L4 vs OCO-2 SIF)</vt:lpstr>
      <vt:lpstr>Atmospheric and Solar Induced Florescence Perspectives</vt:lpstr>
      <vt:lpstr>PowerPoint Presentation</vt:lpstr>
      <vt:lpstr>PowerPoint Presentation</vt:lpstr>
      <vt:lpstr>L4C Caveats &amp; Drawbacks</vt:lpstr>
      <vt:lpstr>FPAR Climatology Replacement</vt:lpstr>
      <vt:lpstr>Reading SMAP L4C HDF-5 Files</vt:lpstr>
      <vt:lpstr>L4C Land Mask and Vectorization Procedure</vt:lpstr>
      <vt:lpstr>Spatially Nested L4C Processing and Gridding</vt:lpstr>
      <vt:lpstr>NSIDC and NASA Tools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Jones</dc:creator>
  <cp:lastModifiedBy>Kimball, John</cp:lastModifiedBy>
  <cp:revision>607</cp:revision>
  <dcterms:created xsi:type="dcterms:W3CDTF">2016-11-29T16:20:28Z</dcterms:created>
  <dcterms:modified xsi:type="dcterms:W3CDTF">2019-01-14T17:30:15Z</dcterms:modified>
</cp:coreProperties>
</file>