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375" r:id="rId3"/>
    <p:sldId id="374" r:id="rId4"/>
    <p:sldId id="376" r:id="rId5"/>
    <p:sldId id="379" r:id="rId6"/>
    <p:sldId id="380" r:id="rId7"/>
    <p:sldId id="394" r:id="rId8"/>
    <p:sldId id="385" r:id="rId9"/>
    <p:sldId id="420" r:id="rId10"/>
    <p:sldId id="388" r:id="rId11"/>
    <p:sldId id="389" r:id="rId12"/>
    <p:sldId id="391" r:id="rId13"/>
    <p:sldId id="399" r:id="rId14"/>
    <p:sldId id="390" r:id="rId15"/>
    <p:sldId id="392" r:id="rId16"/>
    <p:sldId id="396" r:id="rId17"/>
    <p:sldId id="422" r:id="rId18"/>
    <p:sldId id="398" r:id="rId19"/>
    <p:sldId id="415" r:id="rId20"/>
    <p:sldId id="400" r:id="rId21"/>
    <p:sldId id="401" r:id="rId22"/>
    <p:sldId id="386" r:id="rId23"/>
    <p:sldId id="412" r:id="rId24"/>
    <p:sldId id="416" r:id="rId25"/>
    <p:sldId id="417" r:id="rId26"/>
    <p:sldId id="418" r:id="rId27"/>
    <p:sldId id="419" r:id="rId28"/>
    <p:sldId id="383" r:id="rId29"/>
    <p:sldId id="404" r:id="rId30"/>
    <p:sldId id="405" r:id="rId31"/>
    <p:sldId id="406" r:id="rId32"/>
    <p:sldId id="407" r:id="rId33"/>
    <p:sldId id="403" r:id="rId34"/>
    <p:sldId id="408" r:id="rId35"/>
    <p:sldId id="409" r:id="rId36"/>
    <p:sldId id="384" r:id="rId37"/>
    <p:sldId id="414" r:id="rId38"/>
    <p:sldId id="410" r:id="rId39"/>
    <p:sldId id="373" r:id="rId40"/>
    <p:sldId id="402" r:id="rId41"/>
    <p:sldId id="38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43E"/>
    <a:srgbClr val="FFFFFF"/>
    <a:srgbClr val="8C8E90"/>
    <a:srgbClr val="D5CDC5"/>
    <a:srgbClr val="D5802C"/>
    <a:srgbClr val="70002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6208"/>
  </p:normalViewPr>
  <p:slideViewPr>
    <p:cSldViewPr snapToGrid="0" snapToObjects="1">
      <p:cViewPr varScale="1">
        <p:scale>
          <a:sx n="80" d="100"/>
          <a:sy n="80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54504-AB5E-44ED-B156-531D25C1C927}" type="doc">
      <dgm:prSet loTypeId="urn:microsoft.com/office/officeart/2005/8/layout/arrow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D0A684-1ACE-4FFA-B119-4EAEF0BFA50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Shrubs holding on to blowing snow</a:t>
          </a:r>
        </a:p>
      </dgm:t>
    </dgm:pt>
    <dgm:pt modelId="{081DE123-0315-4CA2-BD5A-7775FB60397E}" type="parTrans" cxnId="{0DF78A74-6069-4184-B11A-755245C3913B}">
      <dgm:prSet/>
      <dgm:spPr/>
      <dgm:t>
        <a:bodyPr/>
        <a:lstStyle/>
        <a:p>
          <a:endParaRPr lang="en-US"/>
        </a:p>
      </dgm:t>
    </dgm:pt>
    <dgm:pt modelId="{D814988B-8CD8-409F-B332-DF09E5ADCDD0}" type="sibTrans" cxnId="{0DF78A74-6069-4184-B11A-755245C3913B}">
      <dgm:prSet/>
      <dgm:spPr/>
      <dgm:t>
        <a:bodyPr/>
        <a:lstStyle/>
        <a:p>
          <a:endParaRPr lang="en-US"/>
        </a:p>
      </dgm:t>
    </dgm:pt>
    <dgm:pt modelId="{FDD488D1-1857-473A-A672-593B3B06C98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Thermal radiation from warm branches</a:t>
          </a:r>
        </a:p>
      </dgm:t>
    </dgm:pt>
    <dgm:pt modelId="{C8BAAF6D-2F6E-42AD-B3CD-EA4458E13B00}" type="parTrans" cxnId="{735914FA-07B0-40A4-A52B-E2C04CAF9F5A}">
      <dgm:prSet/>
      <dgm:spPr/>
      <dgm:t>
        <a:bodyPr/>
        <a:lstStyle/>
        <a:p>
          <a:endParaRPr lang="en-US"/>
        </a:p>
      </dgm:t>
    </dgm:pt>
    <dgm:pt modelId="{94A0C109-7DC5-4714-83E9-5D83405AD7A0}" type="sibTrans" cxnId="{735914FA-07B0-40A4-A52B-E2C04CAF9F5A}">
      <dgm:prSet/>
      <dgm:spPr/>
      <dgm:t>
        <a:bodyPr/>
        <a:lstStyle/>
        <a:p>
          <a:endParaRPr lang="en-US"/>
        </a:p>
      </dgm:t>
    </dgm:pt>
    <dgm:pt modelId="{07E0944C-D4C7-42DA-9FF1-EC891E011D15}" type="pres">
      <dgm:prSet presAssocID="{97254504-AB5E-44ED-B156-531D25C1C92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4FE07-7D33-447D-95BA-07AC101137B1}" type="pres">
      <dgm:prSet presAssocID="{97254504-AB5E-44ED-B156-531D25C1C927}" presName="ribbon" presStyleLbl="node1" presStyleIdx="0" presStyleCnt="1" custLinFactNeighborY="476"/>
      <dgm:spPr>
        <a:solidFill>
          <a:srgbClr val="70002E"/>
        </a:solidFill>
      </dgm:spPr>
    </dgm:pt>
    <dgm:pt modelId="{68BF8D8C-26BE-41EC-9DD2-BC084034A982}" type="pres">
      <dgm:prSet presAssocID="{97254504-AB5E-44ED-B156-531D25C1C927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66783-EFA0-4BE0-9302-AF972D4ABB7A}" type="pres">
      <dgm:prSet presAssocID="{97254504-AB5E-44ED-B156-531D25C1C927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5914FA-07B0-40A4-A52B-E2C04CAF9F5A}" srcId="{97254504-AB5E-44ED-B156-531D25C1C927}" destId="{FDD488D1-1857-473A-A672-593B3B06C98D}" srcOrd="1" destOrd="0" parTransId="{C8BAAF6D-2F6E-42AD-B3CD-EA4458E13B00}" sibTransId="{94A0C109-7DC5-4714-83E9-5D83405AD7A0}"/>
    <dgm:cxn modelId="{A9CB285C-BEDD-439C-B24A-CB4BB0E1041F}" type="presOf" srcId="{97254504-AB5E-44ED-B156-531D25C1C927}" destId="{07E0944C-D4C7-42DA-9FF1-EC891E011D15}" srcOrd="0" destOrd="0" presId="urn:microsoft.com/office/officeart/2005/8/layout/arrow6"/>
    <dgm:cxn modelId="{8C3DDAA4-CEC5-476F-84D7-D6A2320BC5FC}" type="presOf" srcId="{FDD488D1-1857-473A-A672-593B3B06C98D}" destId="{EE366783-EFA0-4BE0-9302-AF972D4ABB7A}" srcOrd="0" destOrd="0" presId="urn:microsoft.com/office/officeart/2005/8/layout/arrow6"/>
    <dgm:cxn modelId="{FE8330B3-253E-401B-BD38-0FE2D622200C}" type="presOf" srcId="{C4D0A684-1ACE-4FFA-B119-4EAEF0BFA50E}" destId="{68BF8D8C-26BE-41EC-9DD2-BC084034A982}" srcOrd="0" destOrd="0" presId="urn:microsoft.com/office/officeart/2005/8/layout/arrow6"/>
    <dgm:cxn modelId="{0DF78A74-6069-4184-B11A-755245C3913B}" srcId="{97254504-AB5E-44ED-B156-531D25C1C927}" destId="{C4D0A684-1ACE-4FFA-B119-4EAEF0BFA50E}" srcOrd="0" destOrd="0" parTransId="{081DE123-0315-4CA2-BD5A-7775FB60397E}" sibTransId="{D814988B-8CD8-409F-B332-DF09E5ADCDD0}"/>
    <dgm:cxn modelId="{2628958F-301A-409C-9BE1-B58CFA970CDF}" type="presParOf" srcId="{07E0944C-D4C7-42DA-9FF1-EC891E011D15}" destId="{A014FE07-7D33-447D-95BA-07AC101137B1}" srcOrd="0" destOrd="0" presId="urn:microsoft.com/office/officeart/2005/8/layout/arrow6"/>
    <dgm:cxn modelId="{2868F4F0-EC95-4388-A801-D0457B83000B}" type="presParOf" srcId="{07E0944C-D4C7-42DA-9FF1-EC891E011D15}" destId="{68BF8D8C-26BE-41EC-9DD2-BC084034A982}" srcOrd="1" destOrd="0" presId="urn:microsoft.com/office/officeart/2005/8/layout/arrow6"/>
    <dgm:cxn modelId="{F0CADC5D-D73C-487A-9D4E-A11D773F6AE0}" type="presParOf" srcId="{07E0944C-D4C7-42DA-9FF1-EC891E011D15}" destId="{EE366783-EFA0-4BE0-9302-AF972D4ABB7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254504-AB5E-44ED-B156-531D25C1C927}" type="doc">
      <dgm:prSet loTypeId="urn:microsoft.com/office/officeart/2005/8/layout/arrow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D0A684-1ACE-4FFA-B119-4EAEF0BFA50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Shading of snow in winter</a:t>
          </a:r>
        </a:p>
      </dgm:t>
    </dgm:pt>
    <dgm:pt modelId="{081DE123-0315-4CA2-BD5A-7775FB60397E}" type="parTrans" cxnId="{0DF78A74-6069-4184-B11A-755245C3913B}">
      <dgm:prSet/>
      <dgm:spPr/>
      <dgm:t>
        <a:bodyPr/>
        <a:lstStyle/>
        <a:p>
          <a:endParaRPr lang="en-US"/>
        </a:p>
      </dgm:t>
    </dgm:pt>
    <dgm:pt modelId="{D814988B-8CD8-409F-B332-DF09E5ADCDD0}" type="sibTrans" cxnId="{0DF78A74-6069-4184-B11A-755245C3913B}">
      <dgm:prSet/>
      <dgm:spPr/>
      <dgm:t>
        <a:bodyPr/>
        <a:lstStyle/>
        <a:p>
          <a:endParaRPr lang="en-US"/>
        </a:p>
      </dgm:t>
    </dgm:pt>
    <dgm:pt modelId="{0B6F616E-1677-4E8D-9B7E-6C6BDCD3F4C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Decreased surface albedo in summer</a:t>
          </a:r>
        </a:p>
      </dgm:t>
    </dgm:pt>
    <dgm:pt modelId="{F08DF8A9-4692-4D78-9122-B8782E0175B0}" type="parTrans" cxnId="{E57C0F5D-3B8B-443A-8B1F-30B8862AFD49}">
      <dgm:prSet/>
      <dgm:spPr/>
      <dgm:t>
        <a:bodyPr/>
        <a:lstStyle/>
        <a:p>
          <a:endParaRPr lang="en-US"/>
        </a:p>
      </dgm:t>
    </dgm:pt>
    <dgm:pt modelId="{BF4D30E9-A894-4CB1-9C97-6AC11A5CDC4A}" type="sibTrans" cxnId="{E57C0F5D-3B8B-443A-8B1F-30B8862AFD49}">
      <dgm:prSet/>
      <dgm:spPr/>
      <dgm:t>
        <a:bodyPr/>
        <a:lstStyle/>
        <a:p>
          <a:endParaRPr lang="en-US"/>
        </a:p>
      </dgm:t>
    </dgm:pt>
    <dgm:pt modelId="{07E0944C-D4C7-42DA-9FF1-EC891E011D15}" type="pres">
      <dgm:prSet presAssocID="{97254504-AB5E-44ED-B156-531D25C1C92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4FE07-7D33-447D-95BA-07AC101137B1}" type="pres">
      <dgm:prSet presAssocID="{97254504-AB5E-44ED-B156-531D25C1C927}" presName="ribbon" presStyleLbl="node1" presStyleIdx="0" presStyleCnt="1" custLinFactNeighborY="476"/>
      <dgm:spPr>
        <a:solidFill>
          <a:srgbClr val="70002E"/>
        </a:solidFill>
      </dgm:spPr>
    </dgm:pt>
    <dgm:pt modelId="{68BF8D8C-26BE-41EC-9DD2-BC084034A982}" type="pres">
      <dgm:prSet presAssocID="{97254504-AB5E-44ED-B156-531D25C1C927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66783-EFA0-4BE0-9302-AF972D4ABB7A}" type="pres">
      <dgm:prSet presAssocID="{97254504-AB5E-44ED-B156-531D25C1C927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7C0F5D-3B8B-443A-8B1F-30B8862AFD49}" srcId="{97254504-AB5E-44ED-B156-531D25C1C927}" destId="{0B6F616E-1677-4E8D-9B7E-6C6BDCD3F4C1}" srcOrd="1" destOrd="0" parTransId="{F08DF8A9-4692-4D78-9122-B8782E0175B0}" sibTransId="{BF4D30E9-A894-4CB1-9C97-6AC11A5CDC4A}"/>
    <dgm:cxn modelId="{A9CB285C-BEDD-439C-B24A-CB4BB0E1041F}" type="presOf" srcId="{97254504-AB5E-44ED-B156-531D25C1C927}" destId="{07E0944C-D4C7-42DA-9FF1-EC891E011D15}" srcOrd="0" destOrd="0" presId="urn:microsoft.com/office/officeart/2005/8/layout/arrow6"/>
    <dgm:cxn modelId="{9434369C-C1E5-423B-88D9-42F661C7EA25}" type="presOf" srcId="{0B6F616E-1677-4E8D-9B7E-6C6BDCD3F4C1}" destId="{EE366783-EFA0-4BE0-9302-AF972D4ABB7A}" srcOrd="0" destOrd="0" presId="urn:microsoft.com/office/officeart/2005/8/layout/arrow6"/>
    <dgm:cxn modelId="{FE8330B3-253E-401B-BD38-0FE2D622200C}" type="presOf" srcId="{C4D0A684-1ACE-4FFA-B119-4EAEF0BFA50E}" destId="{68BF8D8C-26BE-41EC-9DD2-BC084034A982}" srcOrd="0" destOrd="0" presId="urn:microsoft.com/office/officeart/2005/8/layout/arrow6"/>
    <dgm:cxn modelId="{0DF78A74-6069-4184-B11A-755245C3913B}" srcId="{97254504-AB5E-44ED-B156-531D25C1C927}" destId="{C4D0A684-1ACE-4FFA-B119-4EAEF0BFA50E}" srcOrd="0" destOrd="0" parTransId="{081DE123-0315-4CA2-BD5A-7775FB60397E}" sibTransId="{D814988B-8CD8-409F-B332-DF09E5ADCDD0}"/>
    <dgm:cxn modelId="{2628958F-301A-409C-9BE1-B58CFA970CDF}" type="presParOf" srcId="{07E0944C-D4C7-42DA-9FF1-EC891E011D15}" destId="{A014FE07-7D33-447D-95BA-07AC101137B1}" srcOrd="0" destOrd="0" presId="urn:microsoft.com/office/officeart/2005/8/layout/arrow6"/>
    <dgm:cxn modelId="{2868F4F0-EC95-4388-A801-D0457B83000B}" type="presParOf" srcId="{07E0944C-D4C7-42DA-9FF1-EC891E011D15}" destId="{68BF8D8C-26BE-41EC-9DD2-BC084034A982}" srcOrd="1" destOrd="0" presId="urn:microsoft.com/office/officeart/2005/8/layout/arrow6"/>
    <dgm:cxn modelId="{F0CADC5D-D73C-487A-9D4E-A11D773F6AE0}" type="presParOf" srcId="{07E0944C-D4C7-42DA-9FF1-EC891E011D15}" destId="{EE366783-EFA0-4BE0-9302-AF972D4ABB7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254504-AB5E-44ED-B156-531D25C1C927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D0A684-1ACE-4FFA-B119-4EAEF0BFA50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Increased CO2 uptake by shrubs</a:t>
          </a:r>
        </a:p>
      </dgm:t>
    </dgm:pt>
    <dgm:pt modelId="{081DE123-0315-4CA2-BD5A-7775FB60397E}" type="parTrans" cxnId="{0DF78A74-6069-4184-B11A-755245C3913B}">
      <dgm:prSet/>
      <dgm:spPr/>
      <dgm:t>
        <a:bodyPr/>
        <a:lstStyle/>
        <a:p>
          <a:endParaRPr lang="en-US"/>
        </a:p>
      </dgm:t>
    </dgm:pt>
    <dgm:pt modelId="{D814988B-8CD8-409F-B332-DF09E5ADCDD0}" type="sibTrans" cxnId="{0DF78A74-6069-4184-B11A-755245C3913B}">
      <dgm:prSet/>
      <dgm:spPr/>
      <dgm:t>
        <a:bodyPr/>
        <a:lstStyle/>
        <a:p>
          <a:endParaRPr lang="en-US"/>
        </a:p>
      </dgm:t>
    </dgm:pt>
    <dgm:pt modelId="{0B6F616E-1677-4E8D-9B7E-6C6BDCD3F4C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Stimulation of soil decomposition</a:t>
          </a:r>
        </a:p>
      </dgm:t>
    </dgm:pt>
    <dgm:pt modelId="{F08DF8A9-4692-4D78-9122-B8782E0175B0}" type="parTrans" cxnId="{E57C0F5D-3B8B-443A-8B1F-30B8862AFD49}">
      <dgm:prSet/>
      <dgm:spPr/>
      <dgm:t>
        <a:bodyPr/>
        <a:lstStyle/>
        <a:p>
          <a:endParaRPr lang="en-US"/>
        </a:p>
      </dgm:t>
    </dgm:pt>
    <dgm:pt modelId="{BF4D30E9-A894-4CB1-9C97-6AC11A5CDC4A}" type="sibTrans" cxnId="{E57C0F5D-3B8B-443A-8B1F-30B8862AFD49}">
      <dgm:prSet/>
      <dgm:spPr/>
      <dgm:t>
        <a:bodyPr/>
        <a:lstStyle/>
        <a:p>
          <a:endParaRPr lang="en-US"/>
        </a:p>
      </dgm:t>
    </dgm:pt>
    <dgm:pt modelId="{07E0944C-D4C7-42DA-9FF1-EC891E011D15}" type="pres">
      <dgm:prSet presAssocID="{97254504-AB5E-44ED-B156-531D25C1C92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14FE07-7D33-447D-95BA-07AC101137B1}" type="pres">
      <dgm:prSet presAssocID="{97254504-AB5E-44ED-B156-531D25C1C927}" presName="ribbon" presStyleLbl="node1" presStyleIdx="0" presStyleCnt="1" custLinFactNeighborY="527"/>
      <dgm:spPr>
        <a:solidFill>
          <a:srgbClr val="D5802C"/>
        </a:solidFill>
      </dgm:spPr>
    </dgm:pt>
    <dgm:pt modelId="{68BF8D8C-26BE-41EC-9DD2-BC084034A982}" type="pres">
      <dgm:prSet presAssocID="{97254504-AB5E-44ED-B156-531D25C1C927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66783-EFA0-4BE0-9302-AF972D4ABB7A}" type="pres">
      <dgm:prSet presAssocID="{97254504-AB5E-44ED-B156-531D25C1C927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7C0F5D-3B8B-443A-8B1F-30B8862AFD49}" srcId="{97254504-AB5E-44ED-B156-531D25C1C927}" destId="{0B6F616E-1677-4E8D-9B7E-6C6BDCD3F4C1}" srcOrd="1" destOrd="0" parTransId="{F08DF8A9-4692-4D78-9122-B8782E0175B0}" sibTransId="{BF4D30E9-A894-4CB1-9C97-6AC11A5CDC4A}"/>
    <dgm:cxn modelId="{A9CB285C-BEDD-439C-B24A-CB4BB0E1041F}" type="presOf" srcId="{97254504-AB5E-44ED-B156-531D25C1C927}" destId="{07E0944C-D4C7-42DA-9FF1-EC891E011D15}" srcOrd="0" destOrd="0" presId="urn:microsoft.com/office/officeart/2005/8/layout/arrow6"/>
    <dgm:cxn modelId="{9434369C-C1E5-423B-88D9-42F661C7EA25}" type="presOf" srcId="{0B6F616E-1677-4E8D-9B7E-6C6BDCD3F4C1}" destId="{EE366783-EFA0-4BE0-9302-AF972D4ABB7A}" srcOrd="0" destOrd="0" presId="urn:microsoft.com/office/officeart/2005/8/layout/arrow6"/>
    <dgm:cxn modelId="{FE8330B3-253E-401B-BD38-0FE2D622200C}" type="presOf" srcId="{C4D0A684-1ACE-4FFA-B119-4EAEF0BFA50E}" destId="{68BF8D8C-26BE-41EC-9DD2-BC084034A982}" srcOrd="0" destOrd="0" presId="urn:microsoft.com/office/officeart/2005/8/layout/arrow6"/>
    <dgm:cxn modelId="{0DF78A74-6069-4184-B11A-755245C3913B}" srcId="{97254504-AB5E-44ED-B156-531D25C1C927}" destId="{C4D0A684-1ACE-4FFA-B119-4EAEF0BFA50E}" srcOrd="0" destOrd="0" parTransId="{081DE123-0315-4CA2-BD5A-7775FB60397E}" sibTransId="{D814988B-8CD8-409F-B332-DF09E5ADCDD0}"/>
    <dgm:cxn modelId="{2628958F-301A-409C-9BE1-B58CFA970CDF}" type="presParOf" srcId="{07E0944C-D4C7-42DA-9FF1-EC891E011D15}" destId="{A014FE07-7D33-447D-95BA-07AC101137B1}" srcOrd="0" destOrd="0" presId="urn:microsoft.com/office/officeart/2005/8/layout/arrow6"/>
    <dgm:cxn modelId="{2868F4F0-EC95-4388-A801-D0457B83000B}" type="presParOf" srcId="{07E0944C-D4C7-42DA-9FF1-EC891E011D15}" destId="{68BF8D8C-26BE-41EC-9DD2-BC084034A982}" srcOrd="1" destOrd="0" presId="urn:microsoft.com/office/officeart/2005/8/layout/arrow6"/>
    <dgm:cxn modelId="{F0CADC5D-D73C-487A-9D4E-A11D773F6AE0}" type="presParOf" srcId="{07E0944C-D4C7-42DA-9FF1-EC891E011D15}" destId="{EE366783-EFA0-4BE0-9302-AF972D4ABB7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4FE07-7D33-447D-95BA-07AC101137B1}">
      <dsp:nvSpPr>
        <dsp:cNvPr id="0" name=""/>
        <dsp:cNvSpPr/>
      </dsp:nvSpPr>
      <dsp:spPr>
        <a:xfrm>
          <a:off x="1447256" y="0"/>
          <a:ext cx="5704974" cy="2281990"/>
        </a:xfrm>
        <a:prstGeom prst="leftRightRibbon">
          <a:avLst/>
        </a:prstGeom>
        <a:solidFill>
          <a:srgbClr val="7000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F8D8C-26BE-41EC-9DD2-BC084034A982}">
      <dsp:nvSpPr>
        <dsp:cNvPr id="0" name=""/>
        <dsp:cNvSpPr/>
      </dsp:nvSpPr>
      <dsp:spPr>
        <a:xfrm>
          <a:off x="2131853" y="399348"/>
          <a:ext cx="1882641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Shrubs holding on to blowing snow</a:t>
          </a:r>
        </a:p>
      </dsp:txBody>
      <dsp:txXfrm>
        <a:off x="2131853" y="399348"/>
        <a:ext cx="1882641" cy="1118175"/>
      </dsp:txXfrm>
    </dsp:sp>
    <dsp:sp modelId="{EE366783-EFA0-4BE0-9302-AF972D4ABB7A}">
      <dsp:nvSpPr>
        <dsp:cNvPr id="0" name=""/>
        <dsp:cNvSpPr/>
      </dsp:nvSpPr>
      <dsp:spPr>
        <a:xfrm>
          <a:off x="4299743" y="764466"/>
          <a:ext cx="2224940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Thermal radiation from warm branches</a:t>
          </a:r>
        </a:p>
      </dsp:txBody>
      <dsp:txXfrm>
        <a:off x="4299743" y="764466"/>
        <a:ext cx="2224940" cy="1118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4FE07-7D33-447D-95BA-07AC101137B1}">
      <dsp:nvSpPr>
        <dsp:cNvPr id="0" name=""/>
        <dsp:cNvSpPr/>
      </dsp:nvSpPr>
      <dsp:spPr>
        <a:xfrm>
          <a:off x="1447256" y="0"/>
          <a:ext cx="5704974" cy="2281990"/>
        </a:xfrm>
        <a:prstGeom prst="leftRightRibbon">
          <a:avLst/>
        </a:prstGeom>
        <a:solidFill>
          <a:srgbClr val="7000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F8D8C-26BE-41EC-9DD2-BC084034A982}">
      <dsp:nvSpPr>
        <dsp:cNvPr id="0" name=""/>
        <dsp:cNvSpPr/>
      </dsp:nvSpPr>
      <dsp:spPr>
        <a:xfrm>
          <a:off x="2131853" y="399348"/>
          <a:ext cx="1882641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Shading of snow in winter</a:t>
          </a:r>
        </a:p>
      </dsp:txBody>
      <dsp:txXfrm>
        <a:off x="2131853" y="399348"/>
        <a:ext cx="1882641" cy="1118175"/>
      </dsp:txXfrm>
    </dsp:sp>
    <dsp:sp modelId="{EE366783-EFA0-4BE0-9302-AF972D4ABB7A}">
      <dsp:nvSpPr>
        <dsp:cNvPr id="0" name=""/>
        <dsp:cNvSpPr/>
      </dsp:nvSpPr>
      <dsp:spPr>
        <a:xfrm>
          <a:off x="4299743" y="764466"/>
          <a:ext cx="2224940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Decreased surface albedo in summer</a:t>
          </a:r>
        </a:p>
      </dsp:txBody>
      <dsp:txXfrm>
        <a:off x="4299743" y="764466"/>
        <a:ext cx="2224940" cy="1118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4FE07-7D33-447D-95BA-07AC101137B1}">
      <dsp:nvSpPr>
        <dsp:cNvPr id="0" name=""/>
        <dsp:cNvSpPr/>
      </dsp:nvSpPr>
      <dsp:spPr>
        <a:xfrm>
          <a:off x="1447256" y="0"/>
          <a:ext cx="5704974" cy="2281990"/>
        </a:xfrm>
        <a:prstGeom prst="leftRightRibbon">
          <a:avLst/>
        </a:prstGeom>
        <a:solidFill>
          <a:srgbClr val="D5802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F8D8C-26BE-41EC-9DD2-BC084034A982}">
      <dsp:nvSpPr>
        <dsp:cNvPr id="0" name=""/>
        <dsp:cNvSpPr/>
      </dsp:nvSpPr>
      <dsp:spPr>
        <a:xfrm>
          <a:off x="2131853" y="399348"/>
          <a:ext cx="1882641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Increased CO2 uptake by shrubs</a:t>
          </a:r>
        </a:p>
      </dsp:txBody>
      <dsp:txXfrm>
        <a:off x="2131853" y="399348"/>
        <a:ext cx="1882641" cy="1118175"/>
      </dsp:txXfrm>
    </dsp:sp>
    <dsp:sp modelId="{EE366783-EFA0-4BE0-9302-AF972D4ABB7A}">
      <dsp:nvSpPr>
        <dsp:cNvPr id="0" name=""/>
        <dsp:cNvSpPr/>
      </dsp:nvSpPr>
      <dsp:spPr>
        <a:xfrm>
          <a:off x="4299743" y="764466"/>
          <a:ext cx="2224940" cy="11181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Stimulation of soil decomposition</a:t>
          </a:r>
        </a:p>
      </dsp:txBody>
      <dsp:txXfrm>
        <a:off x="4299743" y="764466"/>
        <a:ext cx="2224940" cy="1118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167A-E1E0-0949-9242-D06896BD62F2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BADD6-3619-2148-8F21-31A4B54FF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4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https://youtu.be/y5Gd7Cl27Bo?t=30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42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3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DF4158C-BF45-884E-AB50-D5A04F920792}" type="datetime1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694ABBD-B6F6-7444-B381-FD1843F44C83}" type="datetime1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64" y="91443"/>
            <a:ext cx="1146596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65" y="1417003"/>
            <a:ext cx="11465959" cy="47599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3293723" cy="365125"/>
          </a:xfrm>
        </p:spPr>
        <p:txBody>
          <a:bodyPr/>
          <a:lstStyle>
            <a:lvl1pPr>
              <a:defRPr sz="1400"/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64" y="1709742"/>
            <a:ext cx="1146596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4" y="4589467"/>
            <a:ext cx="114659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F992FF-619C-EA43-BC43-79BD249D4D85}" type="datetime1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D6BD96-9CF8-9540-9D73-A757FC26C730}" type="datetime1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6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5B2BA26-3C46-0141-ADEC-0CBC19D49280}" type="datetime1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4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FD99E94-1739-E241-B43E-1AF87C7C9BDE}" type="datetime1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6BA917A-46D8-0E4C-8ED2-5DEC53F666B3}" type="datetime1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2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3A240C3-7D51-5F4E-9966-12C932597486}" type="datetime1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1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364" y="87731"/>
            <a:ext cx="114659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4" y="1485209"/>
            <a:ext cx="11465960" cy="4691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3293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0002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94DBE2-73B3-4845-A56C-B348AB8E67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367" y="6249481"/>
            <a:ext cx="2110169" cy="3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0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5Gd7Cl27Bo?start=30&amp;feature=oembed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ridl.ldeo.columbia.edu/SOURCES/.NOAA/.NCEP/.CPC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A7F24-05E6-AC4D-B4DB-C4389798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" y="6046267"/>
            <a:ext cx="3026006" cy="548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CEADC9-DD4E-F341-966E-B940A7D2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17" y="1141359"/>
            <a:ext cx="9617863" cy="23876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Climate Change &amp; The Cryosphere</a:t>
            </a:r>
            <a:endParaRPr lang="en-US" b="1" dirty="0">
              <a:solidFill>
                <a:schemeClr val="bg1"/>
              </a:solidFill>
              <a:latin typeface="Arial"/>
              <a:ea typeface="Cambria"/>
              <a:cs typeface="Arial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0DADB4-75D1-A045-9342-9ED895DFB95D}"/>
              </a:ext>
            </a:extLst>
          </p:cNvPr>
          <p:cNvSpPr txBox="1">
            <a:spLocks/>
          </p:cNvSpPr>
          <p:nvPr/>
        </p:nvSpPr>
        <p:spPr>
          <a:xfrm>
            <a:off x="1960418" y="3776935"/>
            <a:ext cx="8281556" cy="5813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September </a:t>
            </a:r>
            <a:r>
              <a:rPr lang="en-US" b="1" dirty="0" smtClean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25, </a:t>
            </a:r>
            <a:r>
              <a:rPr lang="en-US" b="1" dirty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2022</a:t>
            </a:r>
            <a:endParaRPr lang="en-US" dirty="0">
              <a:solidFill>
                <a:srgbClr val="D5CDC5"/>
              </a:solidFill>
              <a:latin typeface="Arial"/>
              <a:ea typeface="Helvetica Neue" panose="02000503000000020004" pitchFamily="2" charset="0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A8638-EFA6-4D21-A42A-C6B05A01D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1396" y="4352536"/>
            <a:ext cx="8238225" cy="1422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</a:rPr>
              <a:t>K. Arthur Endsley</a:t>
            </a:r>
          </a:p>
          <a:p>
            <a:pPr algn="l"/>
            <a:r>
              <a:rPr lang="en-US" dirty="0">
                <a:solidFill>
                  <a:srgbClr val="D5CDC5"/>
                </a:solidFill>
                <a:latin typeface="Arial"/>
              </a:rPr>
              <a:t>Research Scientist</a:t>
            </a:r>
            <a:br>
              <a:rPr lang="en-US" dirty="0">
                <a:solidFill>
                  <a:srgbClr val="D5CDC5"/>
                </a:solidFill>
                <a:latin typeface="Arial"/>
              </a:rPr>
            </a:br>
            <a:r>
              <a:rPr lang="en-US" dirty="0">
                <a:solidFill>
                  <a:srgbClr val="D5CDC5"/>
                </a:solidFill>
                <a:latin typeface="Arial"/>
              </a:rPr>
              <a:t>W.A. Franke College of Forestry 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41945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ircle&#10;&#10;Description automatically generated with low confidence">
            <a:extLst>
              <a:ext uri="{FF2B5EF4-FFF2-40B4-BE49-F238E27FC236}">
                <a16:creationId xmlns:a16="http://schemas.microsoft.com/office/drawing/2014/main" id="{034428C3-E357-4B59-B3A9-E834FF529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730"/>
          <a:stretch/>
        </p:blipFill>
        <p:spPr>
          <a:xfrm>
            <a:off x="1864297" y="1093200"/>
            <a:ext cx="2821977" cy="5468800"/>
          </a:xfrm>
        </p:spPr>
      </p:pic>
      <p:pic>
        <p:nvPicPr>
          <p:cNvPr id="8" name="Content Placeholder 5" descr="Circle&#10;&#10;Description automatically generated with low confidence">
            <a:extLst>
              <a:ext uri="{FF2B5EF4-FFF2-40B4-BE49-F238E27FC236}">
                <a16:creationId xmlns:a16="http://schemas.microsoft.com/office/drawing/2014/main" id="{13D6E37B-7141-4043-B7A7-45111A277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18" r="-1"/>
          <a:stretch/>
        </p:blipFill>
        <p:spPr>
          <a:xfrm>
            <a:off x="4723905" y="1062821"/>
            <a:ext cx="2699084" cy="54688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D520D2-95D9-483B-890F-34B1187E4B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51"/>
          <a:stretch/>
        </p:blipFill>
        <p:spPr>
          <a:xfrm>
            <a:off x="8023" y="-1"/>
            <a:ext cx="2201777" cy="19930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FD46E-4223-470E-96CE-98743557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3121C-9D10-4E0C-AC44-8FF8D8B9A0CD}"/>
              </a:ext>
            </a:extLst>
          </p:cNvPr>
          <p:cNvSpPr txBox="1"/>
          <p:nvPr/>
        </p:nvSpPr>
        <p:spPr>
          <a:xfrm>
            <a:off x="5077326" y="6356354"/>
            <a:ext cx="643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Berner</a:t>
            </a:r>
            <a:r>
              <a:rPr lang="en-US" dirty="0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(2020, </a:t>
            </a:r>
            <a:r>
              <a:rPr lang="en-US" i="1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106A18-0B1F-20BE-2AAE-2148C9F0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188" y="91443"/>
            <a:ext cx="10438136" cy="1325563"/>
          </a:xfrm>
        </p:spPr>
        <p:txBody>
          <a:bodyPr/>
          <a:lstStyle/>
          <a:p>
            <a:r>
              <a:rPr lang="en-US" dirty="0" smtClean="0"/>
              <a:t>Greening and Warming of the Arctic</a:t>
            </a:r>
            <a:endParaRPr lang="en-US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0F7FBF79-0D22-4BE2-8500-2F3134D8CF0F}"/>
              </a:ext>
            </a:extLst>
          </p:cNvPr>
          <p:cNvSpPr txBox="1">
            <a:spLocks/>
          </p:cNvSpPr>
          <p:nvPr/>
        </p:nvSpPr>
        <p:spPr>
          <a:xfrm>
            <a:off x="9678143" y="4968019"/>
            <a:ext cx="2254426" cy="112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/>
              <a:t>Lower </a:t>
            </a:r>
            <a:br>
              <a:rPr lang="en-US" sz="2400" b="1" dirty="0" smtClean="0"/>
            </a:br>
            <a:r>
              <a:rPr lang="en-US" sz="2400" b="1" dirty="0" smtClean="0"/>
              <a:t>Land </a:t>
            </a:r>
            <a:br>
              <a:rPr lang="en-US" sz="2400" b="1" dirty="0" smtClean="0"/>
            </a:br>
            <a:r>
              <a:rPr lang="en-US" sz="2400" b="1" dirty="0" smtClean="0"/>
              <a:t>Albedo</a:t>
            </a:r>
            <a:endParaRPr lang="en-US" sz="2400" b="1" dirty="0"/>
          </a:p>
        </p:txBody>
      </p:sp>
      <p:sp>
        <p:nvSpPr>
          <p:cNvPr id="22" name="Arrow: Down 8">
            <a:extLst>
              <a:ext uri="{FF2B5EF4-FFF2-40B4-BE49-F238E27FC236}">
                <a16:creationId xmlns:a16="http://schemas.microsoft.com/office/drawing/2014/main" id="{8F308B17-3916-4330-881B-37D25F905473}"/>
              </a:ext>
            </a:extLst>
          </p:cNvPr>
          <p:cNvSpPr/>
          <p:nvPr/>
        </p:nvSpPr>
        <p:spPr>
          <a:xfrm rot="19693421">
            <a:off x="10308535" y="3943540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1A63EE7A-6646-4971-963D-2FA33E8271B0}"/>
              </a:ext>
            </a:extLst>
          </p:cNvPr>
          <p:cNvSpPr txBox="1">
            <a:spLocks/>
          </p:cNvSpPr>
          <p:nvPr/>
        </p:nvSpPr>
        <p:spPr>
          <a:xfrm>
            <a:off x="8434768" y="3193010"/>
            <a:ext cx="2254426" cy="698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Change in Shrub Cover</a:t>
            </a:r>
            <a:endParaRPr lang="en-US" sz="2400" b="1" dirty="0"/>
          </a:p>
        </p:txBody>
      </p:sp>
      <p:sp>
        <p:nvSpPr>
          <p:cNvPr id="24" name="Arrow: Down 10">
            <a:extLst>
              <a:ext uri="{FF2B5EF4-FFF2-40B4-BE49-F238E27FC236}">
                <a16:creationId xmlns:a16="http://schemas.microsoft.com/office/drawing/2014/main" id="{84361D49-B2A9-4B43-A2B1-048D4BCAB713}"/>
              </a:ext>
            </a:extLst>
          </p:cNvPr>
          <p:cNvSpPr/>
          <p:nvPr/>
        </p:nvSpPr>
        <p:spPr>
          <a:xfrm rot="1906579" flipV="1">
            <a:off x="8386809" y="3917522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11">
            <a:extLst>
              <a:ext uri="{FF2B5EF4-FFF2-40B4-BE49-F238E27FC236}">
                <a16:creationId xmlns:a16="http://schemas.microsoft.com/office/drawing/2014/main" id="{21764984-F577-493E-B6CE-2639CE68A76D}"/>
              </a:ext>
            </a:extLst>
          </p:cNvPr>
          <p:cNvSpPr/>
          <p:nvPr/>
        </p:nvSpPr>
        <p:spPr>
          <a:xfrm rot="5400000">
            <a:off x="9336102" y="5064652"/>
            <a:ext cx="436729" cy="740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FC5BF291-2B90-4CF8-BFCC-7BABE473AD78}"/>
              </a:ext>
            </a:extLst>
          </p:cNvPr>
          <p:cNvSpPr txBox="1">
            <a:spLocks/>
          </p:cNvSpPr>
          <p:nvPr/>
        </p:nvSpPr>
        <p:spPr>
          <a:xfrm>
            <a:off x="7307555" y="5038423"/>
            <a:ext cx="2254426" cy="105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Warmer    temps</a:t>
            </a:r>
          </a:p>
        </p:txBody>
      </p:sp>
      <p:sp>
        <p:nvSpPr>
          <p:cNvPr id="27" name="Arrow: Down 8">
            <a:extLst>
              <a:ext uri="{FF2B5EF4-FFF2-40B4-BE49-F238E27FC236}">
                <a16:creationId xmlns:a16="http://schemas.microsoft.com/office/drawing/2014/main" id="{8F308B17-3916-4330-881B-37D25F905473}"/>
              </a:ext>
            </a:extLst>
          </p:cNvPr>
          <p:cNvSpPr/>
          <p:nvPr/>
        </p:nvSpPr>
        <p:spPr>
          <a:xfrm rot="1906579" flipV="1">
            <a:off x="10308535" y="2155271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FC5BF291-2B90-4CF8-BFCC-7BABE473AD78}"/>
              </a:ext>
            </a:extLst>
          </p:cNvPr>
          <p:cNvSpPr txBox="1">
            <a:spLocks/>
          </p:cNvSpPr>
          <p:nvPr/>
        </p:nvSpPr>
        <p:spPr>
          <a:xfrm>
            <a:off x="9678143" y="1339193"/>
            <a:ext cx="2254426" cy="105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More CO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Uptake?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FC5BF291-2B90-4CF8-BFCC-7BABE473AD78}"/>
              </a:ext>
            </a:extLst>
          </p:cNvPr>
          <p:cNvSpPr txBox="1">
            <a:spLocks/>
          </p:cNvSpPr>
          <p:nvPr/>
        </p:nvSpPr>
        <p:spPr>
          <a:xfrm>
            <a:off x="7409230" y="1328412"/>
            <a:ext cx="2254426" cy="105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Cooler Temps?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Arrow: Down 11">
            <a:extLst>
              <a:ext uri="{FF2B5EF4-FFF2-40B4-BE49-F238E27FC236}">
                <a16:creationId xmlns:a16="http://schemas.microsoft.com/office/drawing/2014/main" id="{21764984-F577-493E-B6CE-2639CE68A76D}"/>
              </a:ext>
            </a:extLst>
          </p:cNvPr>
          <p:cNvSpPr/>
          <p:nvPr/>
        </p:nvSpPr>
        <p:spPr>
          <a:xfrm rot="5400000">
            <a:off x="9336101" y="1309817"/>
            <a:ext cx="436729" cy="740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10">
            <a:extLst>
              <a:ext uri="{FF2B5EF4-FFF2-40B4-BE49-F238E27FC236}">
                <a16:creationId xmlns:a16="http://schemas.microsoft.com/office/drawing/2014/main" id="{84361D49-B2A9-4B43-A2B1-048D4BCAB713}"/>
              </a:ext>
            </a:extLst>
          </p:cNvPr>
          <p:cNvSpPr/>
          <p:nvPr/>
        </p:nvSpPr>
        <p:spPr>
          <a:xfrm rot="19693421">
            <a:off x="8392236" y="2141516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Down 14">
            <a:extLst>
              <a:ext uri="{FF2B5EF4-FFF2-40B4-BE49-F238E27FC236}">
                <a16:creationId xmlns:a16="http://schemas.microsoft.com/office/drawing/2014/main" id="{D8D7FDD2-D213-4A50-BFDE-53B0D037486E}"/>
              </a:ext>
            </a:extLst>
          </p:cNvPr>
          <p:cNvSpPr/>
          <p:nvPr/>
        </p:nvSpPr>
        <p:spPr>
          <a:xfrm>
            <a:off x="7253041" y="15260"/>
            <a:ext cx="2033337" cy="1424505"/>
          </a:xfrm>
          <a:prstGeom prst="downArrow">
            <a:avLst/>
          </a:prstGeom>
          <a:solidFill>
            <a:srgbClr val="8C8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369CE71-EFBB-44FF-BBD6-AFC2441010E2}"/>
              </a:ext>
            </a:extLst>
          </p:cNvPr>
          <p:cNvSpPr/>
          <p:nvPr/>
        </p:nvSpPr>
        <p:spPr>
          <a:xfrm>
            <a:off x="2893596" y="7244"/>
            <a:ext cx="2033337" cy="1424505"/>
          </a:xfrm>
          <a:prstGeom prst="downArrow">
            <a:avLst/>
          </a:prstGeom>
          <a:solidFill>
            <a:srgbClr val="8C8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222F71C-9445-480B-B66B-48FFE5B4F535}"/>
              </a:ext>
            </a:extLst>
          </p:cNvPr>
          <p:cNvSpPr/>
          <p:nvPr/>
        </p:nvSpPr>
        <p:spPr>
          <a:xfrm>
            <a:off x="5079333" y="7244"/>
            <a:ext cx="2033337" cy="1424505"/>
          </a:xfrm>
          <a:prstGeom prst="downArrow">
            <a:avLst/>
          </a:prstGeom>
          <a:solidFill>
            <a:srgbClr val="8C8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BFD02316-8322-4451-9676-E6AC36629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416792"/>
              </p:ext>
            </p:extLst>
          </p:nvPr>
        </p:nvGraphicFramePr>
        <p:xfrm>
          <a:off x="2510337" y="1696467"/>
          <a:ext cx="8599487" cy="228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27BA033-EFEE-4320-9EE3-C317F3E564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032817"/>
              </p:ext>
            </p:extLst>
          </p:nvPr>
        </p:nvGraphicFramePr>
        <p:xfrm>
          <a:off x="2093242" y="4443678"/>
          <a:ext cx="8599487" cy="228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F1BF3-45CF-48C6-B9ED-014E745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1DBA7-FF5A-4592-832F-54AD3F0E8CAF}"/>
              </a:ext>
            </a:extLst>
          </p:cNvPr>
          <p:cNvSpPr txBox="1"/>
          <p:nvPr/>
        </p:nvSpPr>
        <p:spPr>
          <a:xfrm>
            <a:off x="2414337" y="336879"/>
            <a:ext cx="7363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Warmer Mean Arctic Temperatures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6C79FA5-681A-463C-88F3-5865124170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536042"/>
              </p:ext>
            </p:extLst>
          </p:nvPr>
        </p:nvGraphicFramePr>
        <p:xfrm>
          <a:off x="753725" y="2983844"/>
          <a:ext cx="8599487" cy="228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7147AB2-1EDF-495A-8B1D-B8BEF1754F11}"/>
              </a:ext>
            </a:extLst>
          </p:cNvPr>
          <p:cNvSpPr txBox="1"/>
          <p:nvPr/>
        </p:nvSpPr>
        <p:spPr>
          <a:xfrm>
            <a:off x="1752600" y="1150993"/>
            <a:ext cx="2033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0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climate feedback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327A2-9D59-4D8F-A0FC-25F86EC974A9}"/>
              </a:ext>
            </a:extLst>
          </p:cNvPr>
          <p:cNvSpPr txBox="1"/>
          <p:nvPr/>
        </p:nvSpPr>
        <p:spPr>
          <a:xfrm>
            <a:off x="8437158" y="1150993"/>
            <a:ext cx="2033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700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climate feedback</a:t>
            </a:r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288C6916-CFA7-4CDD-8EEC-00F0A06A3673}"/>
              </a:ext>
            </a:extLst>
          </p:cNvPr>
          <p:cNvSpPr/>
          <p:nvPr/>
        </p:nvSpPr>
        <p:spPr>
          <a:xfrm>
            <a:off x="1969169" y="2350164"/>
            <a:ext cx="445169" cy="445169"/>
          </a:xfrm>
          <a:prstGeom prst="mathMinus">
            <a:avLst/>
          </a:prstGeom>
          <a:solidFill>
            <a:srgbClr val="70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39EE9E2A-2FDA-4370-8947-3F7C57C87E7D}"/>
              </a:ext>
            </a:extLst>
          </p:cNvPr>
          <p:cNvSpPr/>
          <p:nvPr/>
        </p:nvSpPr>
        <p:spPr>
          <a:xfrm>
            <a:off x="9811754" y="2350164"/>
            <a:ext cx="510095" cy="510095"/>
          </a:xfrm>
          <a:prstGeom prst="mathPlus">
            <a:avLst/>
          </a:prstGeom>
          <a:solidFill>
            <a:srgbClr val="70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1A1-F6B5-400C-ACC0-9B25E335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Loss of Land Ice?</a:t>
            </a:r>
          </a:p>
        </p:txBody>
      </p:sp>
      <p:pic>
        <p:nvPicPr>
          <p:cNvPr id="6" name="Content Placeholder 5" descr="A picture containing text, conifer, plant, tree&#10;&#10;Description automatically generated">
            <a:extLst>
              <a:ext uri="{FF2B5EF4-FFF2-40B4-BE49-F238E27FC236}">
                <a16:creationId xmlns:a16="http://schemas.microsoft.com/office/drawing/2014/main" id="{C14CE190-AE14-4585-8FFC-C0C4169A0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r="23066" b="33141"/>
          <a:stretch/>
        </p:blipFill>
        <p:spPr>
          <a:xfrm>
            <a:off x="5938719" y="1480266"/>
            <a:ext cx="4436604" cy="514079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7EDCE-133A-4B86-A0E0-7B0316E653BF}"/>
              </a:ext>
            </a:extLst>
          </p:cNvPr>
          <p:cNvSpPr txBox="1"/>
          <p:nvPr/>
        </p:nvSpPr>
        <p:spPr>
          <a:xfrm>
            <a:off x="8402186" y="3958389"/>
            <a:ext cx="1146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700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Field</a:t>
            </a:r>
            <a:endParaRPr lang="en-US" sz="2400" b="1" i="1" dirty="0">
              <a:solidFill>
                <a:srgbClr val="700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85651-FA8F-4D4A-A1E5-A51293E42C5C}"/>
              </a:ext>
            </a:extLst>
          </p:cNvPr>
          <p:cNvSpPr txBox="1"/>
          <p:nvPr/>
        </p:nvSpPr>
        <p:spPr>
          <a:xfrm>
            <a:off x="6841087" y="4327721"/>
            <a:ext cx="1327485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70002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Glacier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AD18DB-9039-4255-A09C-3B6A2BE8A5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6"/>
          <a:stretch/>
        </p:blipFill>
        <p:spPr>
          <a:xfrm>
            <a:off x="1856111" y="1893784"/>
            <a:ext cx="5111376" cy="4374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D4401E-AB59-4833-876A-27BCC58529D9}"/>
              </a:ext>
            </a:extLst>
          </p:cNvPr>
          <p:cNvSpPr txBox="1"/>
          <p:nvPr/>
        </p:nvSpPr>
        <p:spPr>
          <a:xfrm>
            <a:off x="1856112" y="1480649"/>
            <a:ext cx="305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Accumulation Zone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6C000A-4F92-4657-89A8-B6E803E34D8E}"/>
              </a:ext>
            </a:extLst>
          </p:cNvPr>
          <p:cNvSpPr txBox="1"/>
          <p:nvPr/>
        </p:nvSpPr>
        <p:spPr>
          <a:xfrm>
            <a:off x="3641561" y="2166421"/>
            <a:ext cx="218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Equilibrium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F8082C-251F-4192-81A4-6EDDC0BD3A21}"/>
              </a:ext>
            </a:extLst>
          </p:cNvPr>
          <p:cNvSpPr txBox="1"/>
          <p:nvPr/>
        </p:nvSpPr>
        <p:spPr>
          <a:xfrm>
            <a:off x="1816678" y="5116976"/>
            <a:ext cx="208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Ablation Zone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867510C-A853-4D6E-A20D-585CC1D079F3}"/>
              </a:ext>
            </a:extLst>
          </p:cNvPr>
          <p:cNvCxnSpPr>
            <a:stCxn id="19" idx="3"/>
          </p:cNvCxnSpPr>
          <p:nvPr/>
        </p:nvCxnSpPr>
        <p:spPr>
          <a:xfrm flipV="1">
            <a:off x="3906255" y="4867560"/>
            <a:ext cx="1203157" cy="480248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A026DE6-20F5-4B93-91A1-9A41F07D9008}"/>
              </a:ext>
            </a:extLst>
          </p:cNvPr>
          <p:cNvCxnSpPr>
            <a:cxnSpLocks/>
          </p:cNvCxnSpPr>
          <p:nvPr/>
        </p:nvCxnSpPr>
        <p:spPr>
          <a:xfrm rot="5400000">
            <a:off x="4260315" y="3447046"/>
            <a:ext cx="950494" cy="1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9F096E-5E87-4D93-ABAE-1B86DE50B3E7}"/>
              </a:ext>
            </a:extLst>
          </p:cNvPr>
          <p:cNvSpPr txBox="1"/>
          <p:nvPr/>
        </p:nvSpPr>
        <p:spPr>
          <a:xfrm>
            <a:off x="1816678" y="5670571"/>
            <a:ext cx="2647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AntarcticGlaciers.org</a:t>
            </a:r>
          </a:p>
        </p:txBody>
      </p:sp>
    </p:spTree>
    <p:extLst>
      <p:ext uri="{BB962C8B-B14F-4D97-AF65-F5344CB8AC3E}">
        <p14:creationId xmlns:p14="http://schemas.microsoft.com/office/powerpoint/2010/main" val="41356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BC4FF92-07D3-498D-9EBA-1B18E70CF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35"/>
          <a:stretch/>
        </p:blipFill>
        <p:spPr>
          <a:xfrm>
            <a:off x="5280650" y="1446488"/>
            <a:ext cx="5171592" cy="397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ACB33-C1BF-414E-9722-00E7CD13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Changes in Land Ice</a:t>
            </a:r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93A08FF5-DB65-4267-B154-2466ACC67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2774" y="1446487"/>
            <a:ext cx="4086225" cy="3028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36070-8178-477C-ABE6-1044747B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53531-AFB4-4DDA-87BF-B798D01EC968}"/>
              </a:ext>
            </a:extLst>
          </p:cNvPr>
          <p:cNvSpPr txBox="1"/>
          <p:nvPr/>
        </p:nvSpPr>
        <p:spPr>
          <a:xfrm>
            <a:off x="2427249" y="4504920"/>
            <a:ext cx="2486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Satellite/ Airborne Radar Interferometry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73D6E-2008-42A5-8AE6-5B23E464D0ED}"/>
              </a:ext>
            </a:extLst>
          </p:cNvPr>
          <p:cNvSpPr txBox="1"/>
          <p:nvPr/>
        </p:nvSpPr>
        <p:spPr>
          <a:xfrm>
            <a:off x="5630985" y="5501486"/>
            <a:ext cx="4701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Satellite-based Gravitational Anomaly Surveys</a:t>
            </a:r>
          </a:p>
        </p:txBody>
      </p:sp>
    </p:spTree>
    <p:extLst>
      <p:ext uri="{BB962C8B-B14F-4D97-AF65-F5344CB8AC3E}">
        <p14:creationId xmlns:p14="http://schemas.microsoft.com/office/powerpoint/2010/main" val="10976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C6E72-61DD-4D3F-A425-57A44993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 descr="A picture containing outdoor, snow, sky, nature&#10;&#10;Description automatically generated">
            <a:extLst>
              <a:ext uri="{FF2B5EF4-FFF2-40B4-BE49-F238E27FC236}">
                <a16:creationId xmlns:a16="http://schemas.microsoft.com/office/drawing/2014/main" id="{AC3F6FDF-E724-4FE2-8DE3-734FB29C8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1" y="0"/>
            <a:ext cx="4902398" cy="6858000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E2176BD-51AC-4E87-A86A-15D24F265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"/>
          <a:stretch/>
        </p:blipFill>
        <p:spPr>
          <a:xfrm>
            <a:off x="5108598" y="1489201"/>
            <a:ext cx="6365516" cy="4440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94F26-4EE4-419C-A428-F696FFEDF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26" y="6246808"/>
            <a:ext cx="2088597" cy="378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6C3E22-346C-4036-93FD-DB1E138F0462}"/>
              </a:ext>
            </a:extLst>
          </p:cNvPr>
          <p:cNvSpPr txBox="1"/>
          <p:nvPr/>
        </p:nvSpPr>
        <p:spPr>
          <a:xfrm>
            <a:off x="7344274" y="5929399"/>
            <a:ext cx="3914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Dyurgerov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Meier (2000, </a:t>
            </a:r>
            <a:r>
              <a:rPr lang="en-US" i="1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593760C4-ABCD-4BB4-B257-F100C004BB0E}"/>
              </a:ext>
            </a:extLst>
          </p:cNvPr>
          <p:cNvSpPr/>
          <p:nvPr/>
        </p:nvSpPr>
        <p:spPr>
          <a:xfrm rot="10800000">
            <a:off x="1796321" y="2832411"/>
            <a:ext cx="324853" cy="3033131"/>
          </a:xfrm>
          <a:prstGeom prst="upArrow">
            <a:avLst/>
          </a:prstGeom>
          <a:solidFill>
            <a:srgbClr val="70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E29F0-9C96-49D9-832A-FF84DB09291E}"/>
              </a:ext>
            </a:extLst>
          </p:cNvPr>
          <p:cNvSpPr txBox="1"/>
          <p:nvPr/>
        </p:nvSpPr>
        <p:spPr>
          <a:xfrm>
            <a:off x="7344274" y="168329"/>
            <a:ext cx="3911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Glacial melt since 1993: 6200 gigatons of ice 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17.1 (±4.4) mm of equivalent sea level rise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2B066-EBD8-4A58-B13F-A78C8A05336E}"/>
              </a:ext>
            </a:extLst>
          </p:cNvPr>
          <p:cNvSpPr txBox="1"/>
          <p:nvPr/>
        </p:nvSpPr>
        <p:spPr>
          <a:xfrm>
            <a:off x="7344274" y="6298731"/>
            <a:ext cx="3911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AR6, Chapter 9</a:t>
            </a:r>
          </a:p>
        </p:txBody>
      </p:sp>
    </p:spTree>
    <p:extLst>
      <p:ext uri="{BB962C8B-B14F-4D97-AF65-F5344CB8AC3E}">
        <p14:creationId xmlns:p14="http://schemas.microsoft.com/office/powerpoint/2010/main" val="22863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F06985D-3A00-4B32-8748-EC0C831F9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9" y="759063"/>
            <a:ext cx="9144000" cy="51467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9FC58-02DE-4748-A9A3-7FDD9F44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387DC-7991-41E7-A380-E32A4E44EA8B}"/>
              </a:ext>
            </a:extLst>
          </p:cNvPr>
          <p:cNvSpPr txBox="1"/>
          <p:nvPr/>
        </p:nvSpPr>
        <p:spPr>
          <a:xfrm>
            <a:off x="1713571" y="210113"/>
            <a:ext cx="813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Columbia Glacier, 1986-2019, from Landsat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7D6DA-B04E-4DC0-B63E-BEA93C593D60}"/>
              </a:ext>
            </a:extLst>
          </p:cNvPr>
          <p:cNvSpPr txBox="1"/>
          <p:nvPr/>
        </p:nvSpPr>
        <p:spPr>
          <a:xfrm>
            <a:off x="4255169" y="5986656"/>
            <a:ext cx="619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37863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1453785E-D423-4C56-99A3-C09612047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84"/>
          <a:stretch/>
        </p:blipFill>
        <p:spPr>
          <a:xfrm>
            <a:off x="5429418" y="292163"/>
            <a:ext cx="6112042" cy="65553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C4F6E2-04A6-488B-A952-44A78183579F}"/>
              </a:ext>
            </a:extLst>
          </p:cNvPr>
          <p:cNvSpPr/>
          <p:nvPr/>
        </p:nvSpPr>
        <p:spPr>
          <a:xfrm>
            <a:off x="10590966" y="5630780"/>
            <a:ext cx="950495" cy="109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BEB7C-396C-4C23-B8D5-9E6AD63D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Permafrost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57D4-3AB4-4A96-9998-BEAA9106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4" y="1227221"/>
            <a:ext cx="4628190" cy="4949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Year-round frozen soil, </a:t>
            </a:r>
            <a:r>
              <a:rPr lang="en-US" sz="2600" b="1" dirty="0"/>
              <a:t>about 25% of the land in Northern Hemisphere.</a:t>
            </a:r>
          </a:p>
          <a:p>
            <a:pPr marL="0" indent="0">
              <a:buNone/>
            </a:pPr>
            <a:r>
              <a:rPr lang="en-US" sz="2600" dirty="0"/>
              <a:t>Some Arctic soils are thawing for the first time in thousands of years!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CD4F2-BFD5-4835-A408-C3FBEC89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4DF79C9B-4E87-4898-9F35-1390C0AA5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84" t="80410" r="41711" b="8391"/>
          <a:stretch/>
        </p:blipFill>
        <p:spPr>
          <a:xfrm>
            <a:off x="2709474" y="4741493"/>
            <a:ext cx="3506623" cy="1202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006E5A-33CD-490E-BDF4-6A6B402D2B96}"/>
              </a:ext>
            </a:extLst>
          </p:cNvPr>
          <p:cNvSpPr txBox="1"/>
          <p:nvPr/>
        </p:nvSpPr>
        <p:spPr>
          <a:xfrm>
            <a:off x="5645986" y="6327594"/>
            <a:ext cx="5186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Permafrost Association</a:t>
            </a:r>
          </a:p>
        </p:txBody>
      </p:sp>
    </p:spTree>
    <p:extLst>
      <p:ext uri="{BB962C8B-B14F-4D97-AF65-F5344CB8AC3E}">
        <p14:creationId xmlns:p14="http://schemas.microsoft.com/office/powerpoint/2010/main" val="6581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16919"/>
          <a:stretch/>
        </p:blipFill>
        <p:spPr>
          <a:xfrm>
            <a:off x="0" y="0"/>
            <a:ext cx="12192000" cy="68579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C9AC1-FB33-4637-BBED-0ED46923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63845-548E-4C98-89F0-3B204D95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6" y="6246808"/>
            <a:ext cx="2088597" cy="378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C9CDE-D4E6-47CA-9D27-6EECF19BCDAF}"/>
              </a:ext>
            </a:extLst>
          </p:cNvPr>
          <p:cNvSpPr txBox="1"/>
          <p:nvPr/>
        </p:nvSpPr>
        <p:spPr>
          <a:xfrm>
            <a:off x="6240380" y="6323541"/>
            <a:ext cx="522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Herschel Island, photo by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Brois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Radosavljevic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CBDE29F4-E04A-4ED5-9050-2CDC5D5A9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" t="1680" b="13962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C9AC1-FB33-4637-BBED-0ED46923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63845-548E-4C98-89F0-3B204D95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6" y="6246808"/>
            <a:ext cx="2088597" cy="378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C9CDE-D4E6-47CA-9D27-6EECF19BCDAF}"/>
              </a:ext>
            </a:extLst>
          </p:cNvPr>
          <p:cNvSpPr txBox="1"/>
          <p:nvPr/>
        </p:nvSpPr>
        <p:spPr>
          <a:xfrm>
            <a:off x="6240380" y="6323541"/>
            <a:ext cx="522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D5CD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Batagaika</a:t>
            </a:r>
            <a:r>
              <a:rPr lang="en-US" dirty="0">
                <a:solidFill>
                  <a:srgbClr val="D5CD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Crater, Russia; photo by Yuri Kozyrev</a:t>
            </a:r>
          </a:p>
        </p:txBody>
      </p:sp>
    </p:spTree>
    <p:extLst>
      <p:ext uri="{BB962C8B-B14F-4D97-AF65-F5344CB8AC3E}">
        <p14:creationId xmlns:p14="http://schemas.microsoft.com/office/powerpoint/2010/main" val="31574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A609-6535-469F-BB64-D0A55CE7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Layer Thaw in Alaska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E9179-34F6-483D-B5B3-13314F6D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Online Media 6" title="Rare Active Layer Detachment Witnessed in Denali National Park">
            <a:hlinkClick r:id="" action="ppaction://media"/>
            <a:extLst>
              <a:ext uri="{FF2B5EF4-FFF2-40B4-BE49-F238E27FC236}">
                <a16:creationId xmlns:a16="http://schemas.microsoft.com/office/drawing/2014/main" id="{9F177B14-42B0-478B-82B9-3ECDE4EC912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84363" y="1283827"/>
            <a:ext cx="8423275" cy="4759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900" y="6200775"/>
            <a:ext cx="81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https://www.dailymotion.com/video/x4njsvx</a:t>
            </a:r>
          </a:p>
        </p:txBody>
      </p:sp>
    </p:spTree>
    <p:extLst>
      <p:ext uri="{BB962C8B-B14F-4D97-AF65-F5344CB8AC3E}">
        <p14:creationId xmlns:p14="http://schemas.microsoft.com/office/powerpoint/2010/main" val="283222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5AE8-DF43-412C-AE09-F720C09C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is the Cryosphere?</a:t>
            </a:r>
            <a:endParaRPr lang="en-US" dirty="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34AE1E07-47F6-4C76-A6BB-1CC065ADD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5998" y="1228518"/>
            <a:ext cx="7420004" cy="5055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31541-FC4C-4158-A985-2AA0CD35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DC11C-1FDF-4982-94D9-8E4378C49174}"/>
              </a:ext>
            </a:extLst>
          </p:cNvPr>
          <p:cNvSpPr txBox="1"/>
          <p:nvPr/>
        </p:nvSpPr>
        <p:spPr>
          <a:xfrm>
            <a:off x="8369644" y="6352147"/>
            <a:ext cx="32003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/>
                <a:cs typeface="Arial"/>
              </a:rPr>
              <a:t>GlobalCryosphereWatch.org</a:t>
            </a:r>
          </a:p>
        </p:txBody>
      </p:sp>
    </p:spTree>
    <p:extLst>
      <p:ext uri="{BB962C8B-B14F-4D97-AF65-F5344CB8AC3E}">
        <p14:creationId xmlns:p14="http://schemas.microsoft.com/office/powerpoint/2010/main" val="6129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A1F9-5E1A-449B-92C4-DE6819F1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Permafrost-Climate Feedback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FB57D0F-0D02-4C2E-887F-DB7C665B9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83"/>
          <a:stretch/>
        </p:blipFill>
        <p:spPr>
          <a:xfrm>
            <a:off x="1852773" y="1382326"/>
            <a:ext cx="8599470" cy="47045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1D15D-9B1C-4BEA-A7D6-923B7642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FBB3-7DE4-4B52-8258-3F42C420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76" y="246107"/>
            <a:ext cx="3478066" cy="238614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Permafrost soils hold twice as much carbon (C) as currently in the atmosphere.</a:t>
            </a:r>
            <a:r>
              <a:rPr lang="en-US" sz="2600" baseline="30000" dirty="0"/>
              <a:t>1 </a:t>
            </a:r>
            <a:r>
              <a:rPr lang="en-US" sz="2600" b="1" dirty="0">
                <a:solidFill>
                  <a:srgbClr val="70002E"/>
                </a:solidFill>
              </a:rPr>
              <a:t>Will it all be released?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74CA3E0-7899-40F3-A38E-FD4626252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72"/>
          <a:stretch/>
        </p:blipFill>
        <p:spPr>
          <a:xfrm>
            <a:off x="4048508" y="601579"/>
            <a:ext cx="7975284" cy="6111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0A678-A3A5-452F-9ABB-7AD6F780C9B9}"/>
              </a:ext>
            </a:extLst>
          </p:cNvPr>
          <p:cNvSpPr txBox="1"/>
          <p:nvPr/>
        </p:nvSpPr>
        <p:spPr>
          <a:xfrm>
            <a:off x="281076" y="2633849"/>
            <a:ext cx="355784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Recent consensus is that 5-15% of permafrost C is vulnerable to release by 2100.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Zimov et al. (2006); 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Tarnocai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(2009); </a:t>
            </a:r>
          </a:p>
          <a:p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Schuur et al. (2015) </a:t>
            </a:r>
            <a:endParaRPr lang="en-US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FAB78-819F-41C7-8053-B4D6984A1D59}"/>
              </a:ext>
            </a:extLst>
          </p:cNvPr>
          <p:cNvSpPr/>
          <p:nvPr/>
        </p:nvSpPr>
        <p:spPr>
          <a:xfrm>
            <a:off x="3888956" y="1393905"/>
            <a:ext cx="177523" cy="167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33979-CA41-4EA2-8631-BDB8959B322E}"/>
              </a:ext>
            </a:extLst>
          </p:cNvPr>
          <p:cNvSpPr/>
          <p:nvPr/>
        </p:nvSpPr>
        <p:spPr>
          <a:xfrm>
            <a:off x="3918695" y="3497766"/>
            <a:ext cx="177523" cy="167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0CD452-45A0-444A-9D7D-38E01671D9F2}"/>
              </a:ext>
            </a:extLst>
          </p:cNvPr>
          <p:cNvSpPr txBox="1"/>
          <p:nvPr/>
        </p:nvSpPr>
        <p:spPr>
          <a:xfrm>
            <a:off x="7554681" y="416913"/>
            <a:ext cx="4356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Anthony et al. (2018, </a:t>
            </a:r>
            <a:r>
              <a:rPr lang="en-US" i="1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042A1-D474-47BC-9D73-611088FFFF5E}"/>
              </a:ext>
            </a:extLst>
          </p:cNvPr>
          <p:cNvSpPr txBox="1"/>
          <p:nvPr/>
        </p:nvSpPr>
        <p:spPr>
          <a:xfrm>
            <a:off x="5192363" y="4597732"/>
            <a:ext cx="154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 ecosystem exchange (NEE)</a:t>
            </a:r>
          </a:p>
        </p:txBody>
      </p:sp>
    </p:spTree>
    <p:extLst>
      <p:ext uri="{BB962C8B-B14F-4D97-AF65-F5344CB8AC3E}">
        <p14:creationId xmlns:p14="http://schemas.microsoft.com/office/powerpoint/2010/main" val="33972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on a path by the water&#10;&#10;Description automatically generated with low confidence">
            <a:extLst>
              <a:ext uri="{FF2B5EF4-FFF2-40B4-BE49-F238E27FC236}">
                <a16:creationId xmlns:a16="http://schemas.microsoft.com/office/drawing/2014/main" id="{1810A0B4-ADA5-49DE-B5CA-72675CD8A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05" r="15556"/>
          <a:stretch/>
        </p:blipFill>
        <p:spPr>
          <a:xfrm>
            <a:off x="3721768" y="-1"/>
            <a:ext cx="8470232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83754-C0F0-4990-A89E-277837AC7EB0}"/>
              </a:ext>
            </a:extLst>
          </p:cNvPr>
          <p:cNvSpPr/>
          <p:nvPr/>
        </p:nvSpPr>
        <p:spPr>
          <a:xfrm>
            <a:off x="2197768" y="0"/>
            <a:ext cx="7796464" cy="6858000"/>
          </a:xfrm>
          <a:prstGeom prst="rect">
            <a:avLst/>
          </a:prstGeom>
          <a:gradFill>
            <a:gsLst>
              <a:gs pos="25000">
                <a:srgbClr val="D5CDC5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FC7ED-29BF-403E-B62C-DBE8901F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19" y="2235"/>
            <a:ext cx="8599470" cy="1325563"/>
          </a:xfrm>
        </p:spPr>
        <p:txBody>
          <a:bodyPr/>
          <a:lstStyle/>
          <a:p>
            <a:r>
              <a:rPr lang="en-US" dirty="0"/>
              <a:t>“The Earth is Faster Now”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FEC51-A717-4D3B-AD44-566780638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21" y="1226637"/>
            <a:ext cx="4343587" cy="4861119"/>
          </a:xfrm>
        </p:spPr>
        <p:txBody>
          <a:bodyPr>
            <a:normAutofit/>
          </a:bodyPr>
          <a:lstStyle/>
          <a:p>
            <a:r>
              <a:rPr lang="en-US" sz="2600" dirty="0"/>
              <a:t>Yupik of </a:t>
            </a:r>
            <a:r>
              <a:rPr lang="en-US" sz="2600" dirty="0" err="1"/>
              <a:t>Newtok</a:t>
            </a:r>
            <a:r>
              <a:rPr lang="en-US" sz="2600" dirty="0"/>
              <a:t>, AK voted to move their village </a:t>
            </a:r>
            <a:r>
              <a:rPr lang="en-US" sz="2600" i="1" dirty="0"/>
              <a:t>20 years ago</a:t>
            </a:r>
            <a:r>
              <a:rPr lang="en-US" sz="2600" dirty="0"/>
              <a:t> due to ground subsidence.</a:t>
            </a:r>
          </a:p>
          <a:p>
            <a:r>
              <a:rPr lang="en-US" sz="2600" dirty="0"/>
              <a:t>Inuvialuit of Sachs Harbor, have described increased weather variability, especially in transition months (Spring, Fall), more extreme events.</a:t>
            </a:r>
            <a:r>
              <a:rPr lang="en-US" sz="2600" baseline="30000" dirty="0"/>
              <a:t>1</a:t>
            </a:r>
          </a:p>
          <a:p>
            <a:r>
              <a:rPr lang="en-US" sz="2600" dirty="0"/>
              <a:t>“We can’t predict the weather like we used to.”</a:t>
            </a:r>
            <a:r>
              <a:rPr lang="en-US" sz="2600" baseline="30000" dirty="0"/>
              <a:t>1</a:t>
            </a: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D20DC-653E-42EC-B2E7-0A714DF2E75F}"/>
              </a:ext>
            </a:extLst>
          </p:cNvPr>
          <p:cNvSpPr txBox="1"/>
          <p:nvPr/>
        </p:nvSpPr>
        <p:spPr>
          <a:xfrm>
            <a:off x="380626" y="5949035"/>
            <a:ext cx="563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Katie </a:t>
            </a:r>
            <a:r>
              <a:rPr lang="en-US" dirty="0" err="1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Orlinsky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Jolly et al. (2002)</a:t>
            </a:r>
          </a:p>
        </p:txBody>
      </p:sp>
    </p:spTree>
    <p:extLst>
      <p:ext uri="{BB962C8B-B14F-4D97-AF65-F5344CB8AC3E}">
        <p14:creationId xmlns:p14="http://schemas.microsoft.com/office/powerpoint/2010/main" val="20626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15AF-3413-462D-95CD-AEDCF87F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14" y="2235"/>
            <a:ext cx="8599470" cy="1325563"/>
          </a:xfrm>
        </p:spPr>
        <p:txBody>
          <a:bodyPr>
            <a:normAutofit/>
          </a:bodyPr>
          <a:lstStyle/>
          <a:p>
            <a:r>
              <a:rPr lang="en-US" sz="3700" dirty="0"/>
              <a:t>Traditional Ecological Knowledge (TEK)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7785-CFDF-4EA9-ACCD-CE41433D0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14" y="1215483"/>
            <a:ext cx="6294519" cy="4961480"/>
          </a:xfrm>
        </p:spPr>
        <p:txBody>
          <a:bodyPr>
            <a:normAutofit/>
          </a:bodyPr>
          <a:lstStyle/>
          <a:p>
            <a:r>
              <a:rPr lang="en-US" sz="2600" dirty="0"/>
              <a:t>Meat and fish going to waste because of over-fermentation.</a:t>
            </a:r>
            <a:r>
              <a:rPr lang="en-US" sz="2600" baseline="30000" dirty="0"/>
              <a:t>1</a:t>
            </a:r>
          </a:p>
          <a:p>
            <a:r>
              <a:rPr lang="en-US" sz="2600" dirty="0"/>
              <a:t>Warmer spring nights preventing freeze-up necessary for evening hunting.</a:t>
            </a:r>
            <a:r>
              <a:rPr lang="en-US" sz="2600" baseline="30000" dirty="0"/>
              <a:t>1,2</a:t>
            </a:r>
          </a:p>
          <a:p>
            <a:r>
              <a:rPr lang="en-US" sz="2600" dirty="0"/>
              <a:t>New and unfamiliar species (salmon, white-tailed deer).</a:t>
            </a:r>
            <a:r>
              <a:rPr lang="en-US" sz="2600" baseline="30000" dirty="0"/>
              <a:t>2,3</a:t>
            </a:r>
          </a:p>
          <a:p>
            <a:r>
              <a:rPr lang="en-US" sz="2600" b="1" dirty="0"/>
              <a:t>Traditional phenological knowledge:</a:t>
            </a:r>
            <a:r>
              <a:rPr lang="en-US" sz="2600" dirty="0"/>
              <a:t> Indigenous reindeer herders have reported larger and taller willow stands.</a:t>
            </a:r>
            <a:r>
              <a:rPr lang="en-US" sz="2600" baseline="30000" dirty="0"/>
              <a:t>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722CE-D552-4391-9D2C-A439CE1F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17EA2-AE49-464E-AC41-20441FDBB428}"/>
              </a:ext>
            </a:extLst>
          </p:cNvPr>
          <p:cNvSpPr txBox="1"/>
          <p:nvPr/>
        </p:nvSpPr>
        <p:spPr>
          <a:xfrm>
            <a:off x="428577" y="5425739"/>
            <a:ext cx="4860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 (2002); </a:t>
            </a:r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Jolly et al. (2002); </a:t>
            </a:r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Bastedo (2007); </a:t>
            </a:r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Forbes et al. (2010);</a:t>
            </a:r>
          </a:p>
        </p:txBody>
      </p:sp>
      <p:pic>
        <p:nvPicPr>
          <p:cNvPr id="7" name="Picture 6" descr="A person holding a fish on a boat&#10;&#10;Description automatically generated">
            <a:extLst>
              <a:ext uri="{FF2B5EF4-FFF2-40B4-BE49-F238E27FC236}">
                <a16:creationId xmlns:a16="http://schemas.microsoft.com/office/drawing/2014/main" id="{740FCCF9-74CB-4DA7-B542-351A3D5D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326" y="1111059"/>
            <a:ext cx="4124916" cy="5067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F99AF-1A9B-4D44-A568-7F9A4B907C3B}"/>
              </a:ext>
            </a:extLst>
          </p:cNvPr>
          <p:cNvSpPr txBox="1"/>
          <p:nvPr/>
        </p:nvSpPr>
        <p:spPr>
          <a:xfrm>
            <a:off x="6504858" y="6187621"/>
            <a:ext cx="4645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Jamie </a:t>
            </a:r>
            <a:r>
              <a:rPr lang="en-US" dirty="0" err="1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Bastedo</a:t>
            </a:r>
            <a:endParaRPr lang="en-US" dirty="0">
              <a:solidFill>
                <a:srgbClr val="8C8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D950-43A9-2CF3-DB7D-9216D315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Cryosphere </a:t>
            </a:r>
            <a:r>
              <a:rPr lang="en-US" sz="4000" dirty="0" err="1" smtClean="0"/>
              <a:t>Telecoupling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D853-A00D-9D70-5791-6960532A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365" y="1417003"/>
            <a:ext cx="11465959" cy="4759960"/>
          </a:xfrm>
        </p:spPr>
        <p:txBody>
          <a:bodyPr/>
          <a:lstStyle/>
          <a:p>
            <a:r>
              <a:rPr lang="en-US" b="1" dirty="0" smtClean="0"/>
              <a:t>Definition: </a:t>
            </a:r>
            <a:r>
              <a:rPr lang="en-US" b="1" u="sng" dirty="0" smtClean="0"/>
              <a:t>Teleconnection</a:t>
            </a:r>
            <a:r>
              <a:rPr lang="en-US" dirty="0" smtClean="0"/>
              <a:t> refers to two </a:t>
            </a:r>
            <a:r>
              <a:rPr lang="en-US" b="1" i="1" dirty="0" smtClean="0"/>
              <a:t>climate systems</a:t>
            </a:r>
            <a:r>
              <a:rPr lang="en-US" dirty="0" smtClean="0"/>
              <a:t> coupled over great distances; e.g., </a:t>
            </a:r>
            <a:r>
              <a:rPr lang="en-US" b="1" dirty="0" smtClean="0"/>
              <a:t>El Niño Southern Oscillation</a:t>
            </a:r>
          </a:p>
          <a:p>
            <a:r>
              <a:rPr lang="en-US" b="1" u="sng" dirty="0" err="1" smtClean="0"/>
              <a:t>Telecoupling</a:t>
            </a:r>
            <a:r>
              <a:rPr lang="en-US" dirty="0" smtClean="0"/>
              <a:t> is a reciprocal relationship between two </a:t>
            </a:r>
            <a:r>
              <a:rPr lang="en-US" b="1" i="1" dirty="0" smtClean="0"/>
              <a:t>coupled human-natural systems </a:t>
            </a:r>
            <a:r>
              <a:rPr lang="en-US" dirty="0" smtClean="0"/>
              <a:t>over great distances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6232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D950-43A9-2CF3-DB7D-9216D315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Cryosphere </a:t>
            </a:r>
            <a:r>
              <a:rPr lang="en-US" sz="4000" dirty="0" err="1" smtClean="0"/>
              <a:t>Telecoupling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D853-A00D-9D70-5791-6960532A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365" y="1417003"/>
            <a:ext cx="11465959" cy="4759960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Definition: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Teleconnection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refers to two 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climate systems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coupled over great distances; e.g.,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El Niño Southern Oscillation</a:t>
            </a:r>
          </a:p>
          <a:p>
            <a:r>
              <a:rPr lang="en-US" b="1" u="sng" dirty="0" err="1" smtClean="0">
                <a:solidFill>
                  <a:schemeClr val="bg1">
                    <a:lumMod val="50000"/>
                  </a:schemeClr>
                </a:solidFill>
              </a:rPr>
              <a:t>Telecoupling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is a reciprocal relationship between two 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coupled human-natural systems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over great distances</a:t>
            </a:r>
            <a:endParaRPr lang="en-US" b="1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910" y="3809995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Sending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0364" y="3809995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5999" y="5024577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Spillover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urved Connector 12"/>
          <p:cNvCxnSpPr>
            <a:stCxn id="9" idx="2"/>
            <a:endCxn id="11" idx="1"/>
          </p:cNvCxnSpPr>
          <p:nvPr/>
        </p:nvCxnSpPr>
        <p:spPr>
          <a:xfrm rot="16200000" flipH="1">
            <a:off x="3184150" y="3804338"/>
            <a:ext cx="952972" cy="2010725"/>
          </a:xfrm>
          <a:prstGeom prst="curvedConnector2">
            <a:avLst/>
          </a:prstGeom>
          <a:ln w="28575">
            <a:solidFill>
              <a:srgbClr val="70002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1" idx="3"/>
            <a:endCxn id="10" idx="2"/>
          </p:cNvCxnSpPr>
          <p:nvPr/>
        </p:nvCxnSpPr>
        <p:spPr>
          <a:xfrm flipV="1">
            <a:off x="7898726" y="4333215"/>
            <a:ext cx="1638002" cy="952972"/>
          </a:xfrm>
          <a:prstGeom prst="curvedConnector2">
            <a:avLst/>
          </a:prstGeom>
          <a:ln w="28575">
            <a:solidFill>
              <a:srgbClr val="70002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9" idx="3"/>
            <a:endCxn id="10" idx="1"/>
          </p:cNvCxnSpPr>
          <p:nvPr/>
        </p:nvCxnSpPr>
        <p:spPr>
          <a:xfrm>
            <a:off x="4271637" y="4071605"/>
            <a:ext cx="3648727" cy="12700"/>
          </a:xfrm>
          <a:prstGeom prst="curvedConnector3">
            <a:avLst>
              <a:gd name="adj1" fmla="val 50000"/>
            </a:avLst>
          </a:prstGeom>
          <a:ln w="28575">
            <a:solidFill>
              <a:srgbClr val="70002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61163" y="5539816"/>
            <a:ext cx="4576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.g., Migratory stop-over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.g., Pathway between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.g., Third party in a trade agreement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0818" y="3392301"/>
            <a:ext cx="364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Flows of populations, material, energy, (genetic) information…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>
            <a:off x="4623753" y="1905052"/>
            <a:ext cx="1243237" cy="1035799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CD950-43A9-2CF3-DB7D-9216D315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Cryosphere </a:t>
            </a:r>
            <a:r>
              <a:rPr lang="en-US" sz="4000" dirty="0" err="1" smtClean="0"/>
              <a:t>Telecoupling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D853-A00D-9D70-5791-6960532A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8910" y="3809995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Sending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0364" y="3809995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5999" y="5024577"/>
            <a:ext cx="323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5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Spillover System</a:t>
            </a:r>
            <a:endParaRPr lang="en-US" sz="2800" b="1" dirty="0">
              <a:solidFill>
                <a:srgbClr val="7524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urved Connector 12"/>
          <p:cNvCxnSpPr>
            <a:stCxn id="9" idx="2"/>
            <a:endCxn id="11" idx="1"/>
          </p:cNvCxnSpPr>
          <p:nvPr/>
        </p:nvCxnSpPr>
        <p:spPr>
          <a:xfrm rot="16200000" flipH="1">
            <a:off x="3184150" y="3804338"/>
            <a:ext cx="952972" cy="2010725"/>
          </a:xfrm>
          <a:prstGeom prst="curvedConnector2">
            <a:avLst/>
          </a:prstGeom>
          <a:ln w="28575">
            <a:solidFill>
              <a:srgbClr val="70002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1" idx="3"/>
            <a:endCxn id="10" idx="2"/>
          </p:cNvCxnSpPr>
          <p:nvPr/>
        </p:nvCxnSpPr>
        <p:spPr>
          <a:xfrm flipV="1">
            <a:off x="7898726" y="4333215"/>
            <a:ext cx="1638002" cy="952972"/>
          </a:xfrm>
          <a:prstGeom prst="curvedConnector2">
            <a:avLst/>
          </a:prstGeom>
          <a:ln w="28575">
            <a:solidFill>
              <a:srgbClr val="70002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9" idx="3"/>
            <a:endCxn id="10" idx="1"/>
          </p:cNvCxnSpPr>
          <p:nvPr/>
        </p:nvCxnSpPr>
        <p:spPr>
          <a:xfrm>
            <a:off x="4271637" y="4071605"/>
            <a:ext cx="3648727" cy="12700"/>
          </a:xfrm>
          <a:prstGeom prst="curvedConnector3">
            <a:avLst>
              <a:gd name="adj1" fmla="val 50000"/>
            </a:avLst>
          </a:prstGeom>
          <a:ln w="28575">
            <a:solidFill>
              <a:srgbClr val="70002E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5" descr="A picture containing outdoor, sky, smoke&#10;&#10;Description automatically generated">
            <a:extLst>
              <a:ext uri="{FF2B5EF4-FFF2-40B4-BE49-F238E27FC236}">
                <a16:creationId xmlns:a16="http://schemas.microsoft.com/office/drawing/2014/main" id="{3C464A8D-2343-439F-915E-E90032697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583" r="43254"/>
          <a:stretch/>
        </p:blipFill>
        <p:spPr>
          <a:xfrm>
            <a:off x="1401262" y="1227000"/>
            <a:ext cx="2508021" cy="24928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9"/>
          <a:stretch/>
        </p:blipFill>
        <p:spPr>
          <a:xfrm>
            <a:off x="8290894" y="1225262"/>
            <a:ext cx="2491666" cy="2496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991" y="4333214"/>
            <a:ext cx="2310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below the Arctic Circle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36727" y="4347468"/>
            <a:ext cx="2310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Prudhoe Bay, Alaska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8700" y="5521150"/>
            <a:ext cx="284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Oil Pipeline Depot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Yakutat, AK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18" y="2132480"/>
            <a:ext cx="1667545" cy="228827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238965" y="2970731"/>
            <a:ext cx="1243237" cy="1035799"/>
          </a:xfrm>
          <a:prstGeom prst="clou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21F31-BFF9-48FF-5C13-B0C98132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and </a:t>
            </a:r>
            <a:r>
              <a:rPr lang="en-US" dirty="0" err="1"/>
              <a:t>Telecoupling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C701-7B46-F959-4CAD-D35CC1D9C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6" y="1417003"/>
            <a:ext cx="4506614" cy="47599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are some examples of </a:t>
            </a:r>
            <a:r>
              <a:rPr lang="en-US" b="1" dirty="0" smtClean="0"/>
              <a:t>Cryosphere </a:t>
            </a:r>
            <a:r>
              <a:rPr lang="en-US" b="1" dirty="0" err="1" smtClean="0"/>
              <a:t>telecouplings</a:t>
            </a:r>
            <a:r>
              <a:rPr lang="en-US" b="1" dirty="0" smtClean="0"/>
              <a:t> </a:t>
            </a:r>
            <a:r>
              <a:rPr lang="en-US" b="1" dirty="0"/>
              <a:t>that will be affected by climate change? </a:t>
            </a:r>
          </a:p>
          <a:p>
            <a:r>
              <a:rPr lang="en-US" dirty="0"/>
              <a:t>Stronger coupling?</a:t>
            </a:r>
          </a:p>
          <a:p>
            <a:r>
              <a:rPr lang="en-US" dirty="0"/>
              <a:t>Weaker coupling?</a:t>
            </a:r>
          </a:p>
          <a:p>
            <a:r>
              <a:rPr lang="en-US" dirty="0"/>
              <a:t>New </a:t>
            </a:r>
            <a:r>
              <a:rPr lang="en-US" dirty="0" err="1"/>
              <a:t>telecoupling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8EC13-58E4-528B-9BB5-F215161A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DBE53-7322-4F2E-A694-D71A90FA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changes in the Cryosphere affect weather at mid-latitudes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AF5CE-29AD-4F15-B67F-3A33612E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686619-F006-4A67-8D70-AAAFD09BB81E}"/>
              </a:ext>
            </a:extLst>
          </p:cNvPr>
          <p:cNvGrpSpPr/>
          <p:nvPr/>
        </p:nvGrpSpPr>
        <p:grpSpPr>
          <a:xfrm>
            <a:off x="1852773" y="4499175"/>
            <a:ext cx="1188720" cy="1188720"/>
            <a:chOff x="283050" y="1191836"/>
            <a:chExt cx="1188720" cy="11887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14A1426-84CF-4925-964D-8DB95EC00FE1}"/>
                </a:ext>
              </a:extLst>
            </p:cNvPr>
            <p:cNvSpPr/>
            <p:nvPr/>
          </p:nvSpPr>
          <p:spPr>
            <a:xfrm>
              <a:off x="328770" y="1234845"/>
              <a:ext cx="1097280" cy="1097280"/>
            </a:xfrm>
            <a:prstGeom prst="ellipse">
              <a:avLst/>
            </a:prstGeom>
            <a:solidFill>
              <a:srgbClr val="D5C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Snowflake with solid fill">
              <a:extLst>
                <a:ext uri="{FF2B5EF4-FFF2-40B4-BE49-F238E27FC236}">
                  <a16:creationId xmlns:a16="http://schemas.microsoft.com/office/drawing/2014/main" id="{D719644A-E111-4A19-8C19-916C92DCF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3050" y="1191836"/>
              <a:ext cx="1188720" cy="118872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E835E3-1306-4164-AB3A-30AEB3A4E665}"/>
              </a:ext>
            </a:extLst>
          </p:cNvPr>
          <p:cNvGrpSpPr/>
          <p:nvPr/>
        </p:nvGrpSpPr>
        <p:grpSpPr>
          <a:xfrm>
            <a:off x="3087213" y="4499175"/>
            <a:ext cx="1097280" cy="1097280"/>
            <a:chOff x="50698" y="493683"/>
            <a:chExt cx="1097280" cy="10972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EA8902-B69F-42CC-A0E3-96730E50E237}"/>
                </a:ext>
              </a:extLst>
            </p:cNvPr>
            <p:cNvSpPr/>
            <p:nvPr/>
          </p:nvSpPr>
          <p:spPr>
            <a:xfrm>
              <a:off x="50698" y="493683"/>
              <a:ext cx="1097280" cy="1097280"/>
            </a:xfrm>
            <a:prstGeom prst="ellipse">
              <a:avLst/>
            </a:prstGeom>
            <a:solidFill>
              <a:srgbClr val="D5C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Fire with solid fill">
              <a:extLst>
                <a:ext uri="{FF2B5EF4-FFF2-40B4-BE49-F238E27FC236}">
                  <a16:creationId xmlns:a16="http://schemas.microsoft.com/office/drawing/2014/main" id="{DBF63358-EA36-4BA2-8D95-ACCD8E3A5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138" y="57992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1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45F6755D-C875-4032-AB66-4CB172D1D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15"/>
          <a:stretch/>
        </p:blipFill>
        <p:spPr>
          <a:xfrm>
            <a:off x="1699650" y="1043723"/>
            <a:ext cx="8599470" cy="4503747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C246C6-0604-4898-97DE-4ED50637FB70}"/>
              </a:ext>
            </a:extLst>
          </p:cNvPr>
          <p:cNvSpPr/>
          <p:nvPr/>
        </p:nvSpPr>
        <p:spPr>
          <a:xfrm>
            <a:off x="6363632" y="1049559"/>
            <a:ext cx="4159405" cy="450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6F421-2BF2-4E89-BB8A-94FD4A16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11D9F1B-2BB7-421B-A418-4A833F338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39"/>
          <a:stretch/>
        </p:blipFill>
        <p:spPr>
          <a:xfrm>
            <a:off x="1524000" y="4634508"/>
            <a:ext cx="2977376" cy="2223492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011DB0D-639A-4D14-BC57-FBDAC4828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1" r="34878"/>
          <a:stretch/>
        </p:blipFill>
        <p:spPr>
          <a:xfrm>
            <a:off x="3888060" y="4634508"/>
            <a:ext cx="2977376" cy="2223492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E6A578-42DA-494B-B13C-9910D4D7F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32"/>
          <a:stretch/>
        </p:blipFill>
        <p:spPr>
          <a:xfrm>
            <a:off x="6337147" y="4634508"/>
            <a:ext cx="3133493" cy="22234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98D2014-35B9-4E69-BC5A-0F19B1A0E2CC}"/>
              </a:ext>
            </a:extLst>
          </p:cNvPr>
          <p:cNvGrpSpPr/>
          <p:nvPr/>
        </p:nvGrpSpPr>
        <p:grpSpPr>
          <a:xfrm>
            <a:off x="1668964" y="1143405"/>
            <a:ext cx="1188720" cy="1188720"/>
            <a:chOff x="283050" y="1191836"/>
            <a:chExt cx="1188720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F62014-17CF-4F06-B713-7D04626B7A4B}"/>
                </a:ext>
              </a:extLst>
            </p:cNvPr>
            <p:cNvSpPr/>
            <p:nvPr/>
          </p:nvSpPr>
          <p:spPr>
            <a:xfrm>
              <a:off x="328770" y="1234845"/>
              <a:ext cx="1097280" cy="1097280"/>
            </a:xfrm>
            <a:prstGeom prst="ellipse">
              <a:avLst/>
            </a:prstGeom>
            <a:solidFill>
              <a:srgbClr val="D5C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Snowflake with solid fill">
              <a:extLst>
                <a:ext uri="{FF2B5EF4-FFF2-40B4-BE49-F238E27FC236}">
                  <a16:creationId xmlns:a16="http://schemas.microsoft.com/office/drawing/2014/main" id="{63988944-322C-4A98-ACB5-5B0149862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3050" y="1191836"/>
              <a:ext cx="1188720" cy="118872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5E4A169-B263-2B15-AFA5-E8EE23F2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Stratospheric Warming</a:t>
            </a:r>
          </a:p>
        </p:txBody>
      </p:sp>
    </p:spTree>
    <p:extLst>
      <p:ext uri="{BB962C8B-B14F-4D97-AF65-F5344CB8AC3E}">
        <p14:creationId xmlns:p14="http://schemas.microsoft.com/office/powerpoint/2010/main" val="1774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now, outdoor, nature, slope&#10;&#10;Description automatically generated">
            <a:extLst>
              <a:ext uri="{FF2B5EF4-FFF2-40B4-BE49-F238E27FC236}">
                <a16:creationId xmlns:a16="http://schemas.microsoft.com/office/drawing/2014/main" id="{83774D94-4F8F-4516-A39A-E737175C6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"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702E-A075-47BF-ADD9-23D34C3D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26" y="1498600"/>
            <a:ext cx="7516907" cy="3831390"/>
          </a:xfrm>
          <a:solidFill>
            <a:srgbClr val="FFFFFF">
              <a:alpha val="60000"/>
            </a:srgbClr>
          </a:solidFill>
          <a:ln>
            <a:noFill/>
          </a:ln>
        </p:spPr>
        <p:txBody>
          <a:bodyPr vert="horz" lIns="457200" tIns="91440" rIns="91440" bIns="91440" rtlCol="0" anchor="ctr"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latin typeface="Arial"/>
              </a:rPr>
              <a:t>Is the Cryosphere changing? How?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latin typeface="Arial"/>
              </a:rPr>
              <a:t>What are climate feedbacks and </a:t>
            </a:r>
            <a:r>
              <a:rPr lang="en-US" sz="3200" dirty="0" err="1">
                <a:latin typeface="Arial"/>
              </a:rPr>
              <a:t>telecouplings</a:t>
            </a:r>
            <a:r>
              <a:rPr lang="en-US" sz="3200" dirty="0">
                <a:latin typeface="Arial"/>
              </a:rPr>
              <a:t>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latin typeface="Arial"/>
              </a:rPr>
              <a:t>How </a:t>
            </a:r>
            <a:r>
              <a:rPr lang="en-US" sz="3200" dirty="0" smtClean="0">
                <a:latin typeface="Arial"/>
              </a:rPr>
              <a:t>do changes </a:t>
            </a:r>
            <a:r>
              <a:rPr lang="en-US" sz="3200" dirty="0">
                <a:latin typeface="Arial"/>
              </a:rPr>
              <a:t>in the Cryosphere affect human </a:t>
            </a:r>
            <a:r>
              <a:rPr lang="en-US" sz="3200" dirty="0" smtClean="0">
                <a:latin typeface="Arial"/>
              </a:rPr>
              <a:t>societies </a:t>
            </a:r>
            <a:r>
              <a:rPr lang="en-US" sz="3200" dirty="0">
                <a:latin typeface="Arial"/>
              </a:rPr>
              <a:t>at lower latitudes?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D8B93-32E4-470C-7835-F7CF91C3A9D0}"/>
              </a:ext>
            </a:extLst>
          </p:cNvPr>
          <p:cNvSpPr txBox="1"/>
          <p:nvPr/>
        </p:nvSpPr>
        <p:spPr>
          <a:xfrm>
            <a:off x="6829927" y="6381693"/>
            <a:ext cx="522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 by Arthur Endsley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38C51-2819-CE02-4968-B91E0086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0" y="6246808"/>
            <a:ext cx="2088597" cy="378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72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33C350F4-E3C7-4FA7-AB54-3B773265F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20" r="30323"/>
          <a:stretch/>
        </p:blipFill>
        <p:spPr>
          <a:xfrm>
            <a:off x="1852773" y="2531333"/>
            <a:ext cx="8599470" cy="31741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74EF-528D-4A16-AC4A-82360FB9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423C99-D5CB-41DB-82B1-4C7CAE828995}"/>
              </a:ext>
            </a:extLst>
          </p:cNvPr>
          <p:cNvSpPr txBox="1">
            <a:spLocks/>
          </p:cNvSpPr>
          <p:nvPr/>
        </p:nvSpPr>
        <p:spPr>
          <a:xfrm>
            <a:off x="3041491" y="1229979"/>
            <a:ext cx="7410752" cy="48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Reduction in the temperature contrast between the Arctic and mid-latitudes can also weaken summer circulation, leading to persistent heat waves.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610F5-E25A-412E-A31B-19EEC881A922}"/>
              </a:ext>
            </a:extLst>
          </p:cNvPr>
          <p:cNvSpPr txBox="1"/>
          <p:nvPr/>
        </p:nvSpPr>
        <p:spPr>
          <a:xfrm>
            <a:off x="2645449" y="5238306"/>
            <a:ext cx="76937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 slope between eddy kinetic energy (measure of disruption of polar jet stream) and summer temperatures</a:t>
            </a:r>
          </a:p>
          <a:p>
            <a:pPr algn="r"/>
            <a:r>
              <a:rPr lang="en-US" dirty="0" err="1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Coumou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(2015, </a:t>
            </a:r>
            <a:r>
              <a:rPr lang="en-US" i="1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AC21E9D3-9DAA-41BD-B282-254B1A0E2AB4}"/>
              </a:ext>
            </a:extLst>
          </p:cNvPr>
          <p:cNvSpPr/>
          <p:nvPr/>
        </p:nvSpPr>
        <p:spPr>
          <a:xfrm>
            <a:off x="6831981" y="3211552"/>
            <a:ext cx="367990" cy="367990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FB5D00-02E0-46FB-A2F2-44487D811BC4}"/>
              </a:ext>
            </a:extLst>
          </p:cNvPr>
          <p:cNvSpPr txBox="1"/>
          <p:nvPr/>
        </p:nvSpPr>
        <p:spPr>
          <a:xfrm>
            <a:off x="1852772" y="2472034"/>
            <a:ext cx="4243229" cy="229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2010 Russian heat wave: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Wildfires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- 11,000 deaths from heat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- 55,000+ deaths incl. smoke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Grain harvest losses of 30%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Ban on grain exports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3F53A-DF9B-4602-AEF7-851DFCD806D9}"/>
              </a:ext>
            </a:extLst>
          </p:cNvPr>
          <p:cNvSpPr txBox="1"/>
          <p:nvPr/>
        </p:nvSpPr>
        <p:spPr>
          <a:xfrm>
            <a:off x="4289503" y="6342740"/>
            <a:ext cx="5701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USAID, C. for Research on the </a:t>
            </a:r>
            <a:r>
              <a:rPr lang="en-US" dirty="0" err="1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Disasters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65576E-1EF7-4C2F-9776-3CBA5BF759D6}"/>
              </a:ext>
            </a:extLst>
          </p:cNvPr>
          <p:cNvGrpSpPr/>
          <p:nvPr/>
        </p:nvGrpSpPr>
        <p:grpSpPr>
          <a:xfrm>
            <a:off x="1852770" y="1234845"/>
            <a:ext cx="1097280" cy="1097280"/>
            <a:chOff x="50698" y="493683"/>
            <a:chExt cx="1097280" cy="1097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3C4F35-63E2-41EF-BEBF-114B397699D6}"/>
                </a:ext>
              </a:extLst>
            </p:cNvPr>
            <p:cNvSpPr/>
            <p:nvPr/>
          </p:nvSpPr>
          <p:spPr>
            <a:xfrm>
              <a:off x="50698" y="493683"/>
              <a:ext cx="1097280" cy="1097280"/>
            </a:xfrm>
            <a:prstGeom prst="ellipse">
              <a:avLst/>
            </a:prstGeom>
            <a:solidFill>
              <a:srgbClr val="D5C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Fire with solid fill">
              <a:extLst>
                <a:ext uri="{FF2B5EF4-FFF2-40B4-BE49-F238E27FC236}">
                  <a16:creationId xmlns:a16="http://schemas.microsoft.com/office/drawing/2014/main" id="{8EC86B7D-10DE-4BDA-A394-EE2179FD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138" y="579922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F7871F0-B575-BE2B-B435-C76ACCAC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Persistent Atmospheric Blocking</a:t>
            </a:r>
          </a:p>
        </p:txBody>
      </p:sp>
    </p:spTree>
    <p:extLst>
      <p:ext uri="{BB962C8B-B14F-4D97-AF65-F5344CB8AC3E}">
        <p14:creationId xmlns:p14="http://schemas.microsoft.com/office/powerpoint/2010/main" val="35180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ground, people, way&#10;&#10;Description automatically generated">
            <a:extLst>
              <a:ext uri="{FF2B5EF4-FFF2-40B4-BE49-F238E27FC236}">
                <a16:creationId xmlns:a16="http://schemas.microsoft.com/office/drawing/2014/main" id="{0CB6B0EB-66F7-472F-A85E-F537302F4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710" y="1250374"/>
            <a:ext cx="6345766" cy="47593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25F2-FDAA-4FFF-B5D1-E07DC3BD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54A52-6FE1-49CF-AAF6-B13017907A0A}"/>
              </a:ext>
            </a:extLst>
          </p:cNvPr>
          <p:cNvSpPr txBox="1"/>
          <p:nvPr/>
        </p:nvSpPr>
        <p:spPr>
          <a:xfrm>
            <a:off x="4747432" y="6009698"/>
            <a:ext cx="570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 News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77360-30D4-43C1-8177-3BC82827A73D}"/>
              </a:ext>
            </a:extLst>
          </p:cNvPr>
          <p:cNvSpPr txBox="1"/>
          <p:nvPr/>
        </p:nvSpPr>
        <p:spPr>
          <a:xfrm>
            <a:off x="1852772" y="1390367"/>
            <a:ext cx="4243229" cy="118557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Winter Haze in China (2013)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PM2.5 concentrations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&gt;766 ug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141BB-1E12-4B7F-B9D2-B61DC3F4A7C7}"/>
              </a:ext>
            </a:extLst>
          </p:cNvPr>
          <p:cNvSpPr txBox="1"/>
          <p:nvPr/>
        </p:nvSpPr>
        <p:spPr>
          <a:xfrm>
            <a:off x="1852771" y="2905288"/>
            <a:ext cx="2184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(Missoula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typically experiences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smoke with PM2.5 around 50-100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1D1CB3-02BD-80B3-8042-754DB64E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Inhibition of Normal Ventilation</a:t>
            </a:r>
          </a:p>
        </p:txBody>
      </p:sp>
    </p:spTree>
    <p:extLst>
      <p:ext uri="{BB962C8B-B14F-4D97-AF65-F5344CB8AC3E}">
        <p14:creationId xmlns:p14="http://schemas.microsoft.com/office/powerpoint/2010/main" val="7647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snow, sign&#10;&#10;Description automatically generated">
            <a:extLst>
              <a:ext uri="{FF2B5EF4-FFF2-40B4-BE49-F238E27FC236}">
                <a16:creationId xmlns:a16="http://schemas.microsoft.com/office/drawing/2014/main" id="{CF2B7780-ED1A-4048-8591-6D1D35BF2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50199">
            <a:off x="5976005" y="1183162"/>
            <a:ext cx="4482253" cy="57050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8D433-A87D-44AC-BB64-4019CCBA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0C087-008D-44D6-87F1-12E92416A40A}"/>
              </a:ext>
            </a:extLst>
          </p:cNvPr>
          <p:cNvSpPr txBox="1"/>
          <p:nvPr/>
        </p:nvSpPr>
        <p:spPr>
          <a:xfrm>
            <a:off x="438365" y="1092776"/>
            <a:ext cx="57356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Extreme cold snaps in autumn and winter due to sudden stratospheric warming events have doubled in frequency since 1980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will become more common in future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9EE28D-A0E5-4A87-B80D-E97B9FA8DAA4}"/>
              </a:ext>
            </a:extLst>
          </p:cNvPr>
          <p:cNvGrpSpPr/>
          <p:nvPr/>
        </p:nvGrpSpPr>
        <p:grpSpPr>
          <a:xfrm>
            <a:off x="1838179" y="3946242"/>
            <a:ext cx="4603510" cy="1189574"/>
            <a:chOff x="314179" y="3745521"/>
            <a:chExt cx="4603510" cy="118957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96F9A4-48D3-42E7-B349-26DD4B33BF13}"/>
                </a:ext>
              </a:extLst>
            </p:cNvPr>
            <p:cNvSpPr/>
            <p:nvPr/>
          </p:nvSpPr>
          <p:spPr>
            <a:xfrm>
              <a:off x="374491" y="3745522"/>
              <a:ext cx="4453987" cy="11895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875EBD-1857-4DFC-B184-1C65768FB765}"/>
                </a:ext>
              </a:extLst>
            </p:cNvPr>
            <p:cNvSpPr txBox="1"/>
            <p:nvPr/>
          </p:nvSpPr>
          <p:spPr>
            <a:xfrm>
              <a:off x="1343025" y="3745523"/>
              <a:ext cx="3574664" cy="77815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Texas Ice Storm (2021)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is costliest natural disaster in state’s history</a:t>
              </a:r>
            </a:p>
          </p:txBody>
        </p:sp>
        <p:pic>
          <p:nvPicPr>
            <p:cNvPr id="21" name="Graphic 20" descr="Snowflake with solid fill">
              <a:extLst>
                <a:ext uri="{FF2B5EF4-FFF2-40B4-BE49-F238E27FC236}">
                  <a16:creationId xmlns:a16="http://schemas.microsoft.com/office/drawing/2014/main" id="{72A58085-A4D8-465E-80C8-5A6873A5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4179" y="3745521"/>
              <a:ext cx="1188720" cy="118872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45BD3D3-D39A-4CCD-95E0-525F2FF809A7}"/>
              </a:ext>
            </a:extLst>
          </p:cNvPr>
          <p:cNvSpPr txBox="1"/>
          <p:nvPr/>
        </p:nvSpPr>
        <p:spPr>
          <a:xfrm>
            <a:off x="1898492" y="5352586"/>
            <a:ext cx="331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Cohen et al. (2021)</a:t>
            </a:r>
          </a:p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Mann et al. (2018)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F6F74E-DBB9-0CA0-AB7B-BC85EB82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Amplification</a:t>
            </a:r>
          </a:p>
        </p:txBody>
      </p:sp>
    </p:spTree>
    <p:extLst>
      <p:ext uri="{BB962C8B-B14F-4D97-AF65-F5344CB8AC3E}">
        <p14:creationId xmlns:p14="http://schemas.microsoft.com/office/powerpoint/2010/main" val="248706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DBE53-7322-4F2E-A694-D71A90FA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Changes in the Cryosphere and their effects on economies and society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AF5CE-29AD-4F15-B67F-3A33612E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8F02-8A9C-4F64-A50B-C0D07242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C77A5DF-F350-4746-9362-0D7BEA380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76"/>
          <a:stretch/>
        </p:blipFill>
        <p:spPr>
          <a:xfrm>
            <a:off x="6129454" y="-8130"/>
            <a:ext cx="4538546" cy="6866129"/>
          </a:xfrm>
          <a:prstGeom prst="rect">
            <a:avLst/>
          </a:prstGeom>
        </p:spPr>
      </p:pic>
      <p:pic>
        <p:nvPicPr>
          <p:cNvPr id="8" name="Content Placeholder 7" descr="Chart, map&#10;&#10;Description automatically generated">
            <a:extLst>
              <a:ext uri="{FF2B5EF4-FFF2-40B4-BE49-F238E27FC236}">
                <a16:creationId xmlns:a16="http://schemas.microsoft.com/office/drawing/2014/main" id="{AEEEC569-45C4-4E7E-9865-7CF67A892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84" t="3352" r="13554" b="3287"/>
          <a:stretch/>
        </p:blipFill>
        <p:spPr>
          <a:xfrm>
            <a:off x="1691266" y="1059366"/>
            <a:ext cx="4538546" cy="428317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5AA58E-BCCD-469E-A629-D0D207E08FB1}"/>
              </a:ext>
            </a:extLst>
          </p:cNvPr>
          <p:cNvSpPr txBox="1"/>
          <p:nvPr/>
        </p:nvSpPr>
        <p:spPr>
          <a:xfrm>
            <a:off x="1635511" y="55767"/>
            <a:ext cx="442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(seasonally) ice-free Arctic sea is in your future!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33762-A8F1-4671-A3EA-54877DC0C31C}"/>
              </a:ext>
            </a:extLst>
          </p:cNvPr>
          <p:cNvSpPr txBox="1"/>
          <p:nvPr/>
        </p:nvSpPr>
        <p:spPr>
          <a:xfrm>
            <a:off x="1635511" y="5352586"/>
            <a:ext cx="442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Int. Council on Clean Transportation (left); NSIDC (right)</a:t>
            </a:r>
          </a:p>
        </p:txBody>
      </p:sp>
    </p:spTree>
    <p:extLst>
      <p:ext uri="{BB962C8B-B14F-4D97-AF65-F5344CB8AC3E}">
        <p14:creationId xmlns:p14="http://schemas.microsoft.com/office/powerpoint/2010/main" val="30075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, map&#10;&#10;Description automatically generated with medium confidence">
            <a:extLst>
              <a:ext uri="{FF2B5EF4-FFF2-40B4-BE49-F238E27FC236}">
                <a16:creationId xmlns:a16="http://schemas.microsoft.com/office/drawing/2014/main" id="{B358F50A-69EB-4613-AE09-1D1F9B067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1" t="2124" r="-1" b="48352"/>
          <a:stretch/>
        </p:blipFill>
        <p:spPr>
          <a:xfrm>
            <a:off x="3354967" y="3221522"/>
            <a:ext cx="5759780" cy="2908631"/>
          </a:xfrm>
        </p:spPr>
      </p:pic>
      <p:pic>
        <p:nvPicPr>
          <p:cNvPr id="8" name="Content Placeholder 5" descr="Diagram, map&#10;&#10;Description automatically generated with medium confidence">
            <a:extLst>
              <a:ext uri="{FF2B5EF4-FFF2-40B4-BE49-F238E27FC236}">
                <a16:creationId xmlns:a16="http://schemas.microsoft.com/office/drawing/2014/main" id="{9174C113-7D9E-49A8-A23C-2472465B3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 t="51279"/>
          <a:stretch/>
        </p:blipFill>
        <p:spPr>
          <a:xfrm>
            <a:off x="9164753" y="3201013"/>
            <a:ext cx="2865863" cy="2854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C0330-2308-43D4-A921-859EFFCAFCB8}"/>
              </a:ext>
            </a:extLst>
          </p:cNvPr>
          <p:cNvSpPr txBox="1"/>
          <p:nvPr/>
        </p:nvSpPr>
        <p:spPr>
          <a:xfrm>
            <a:off x="3483018" y="2852189"/>
            <a:ext cx="256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2006-2015 (RCP 4.5)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C6EA6-1E93-4DBD-BCFE-857A3AC93554}"/>
              </a:ext>
            </a:extLst>
          </p:cNvPr>
          <p:cNvSpPr txBox="1"/>
          <p:nvPr/>
        </p:nvSpPr>
        <p:spPr>
          <a:xfrm>
            <a:off x="6443855" y="2852189"/>
            <a:ext cx="256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2040-2059 (RCP 4.5)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D51BE-CCFB-4E96-9841-F542C346B38E}"/>
              </a:ext>
            </a:extLst>
          </p:cNvPr>
          <p:cNvSpPr txBox="1"/>
          <p:nvPr/>
        </p:nvSpPr>
        <p:spPr>
          <a:xfrm>
            <a:off x="9315092" y="2852189"/>
            <a:ext cx="256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2040-2059 (RCP 8.5)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79C385-6D81-49AA-970A-D78F0E20761B}"/>
              </a:ext>
            </a:extLst>
          </p:cNvPr>
          <p:cNvSpPr txBox="1"/>
          <p:nvPr/>
        </p:nvSpPr>
        <p:spPr>
          <a:xfrm>
            <a:off x="5551757" y="6095721"/>
            <a:ext cx="647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 and Stevenson (2013,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Nat. Academy of Sciences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49CB57-E0DE-43EA-BE5D-4B12464E04AB}"/>
              </a:ext>
            </a:extLst>
          </p:cNvPr>
          <p:cNvSpPr txBox="1">
            <a:spLocks/>
          </p:cNvSpPr>
          <p:nvPr/>
        </p:nvSpPr>
        <p:spPr>
          <a:xfrm>
            <a:off x="438364" y="1187355"/>
            <a:ext cx="11441508" cy="498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Optimal shipping routes from Atlantic to Pacific will cross areas previously unnavigable due to sea ice, for current </a:t>
            </a:r>
            <a:r>
              <a:rPr lang="en-US" sz="2700" b="1" dirty="0">
                <a:solidFill>
                  <a:srgbClr val="0070C0"/>
                </a:solidFill>
              </a:rPr>
              <a:t>Open Water</a:t>
            </a:r>
            <a:r>
              <a:rPr lang="en-US" sz="2700" dirty="0"/>
              <a:t> ships and </a:t>
            </a:r>
            <a:br>
              <a:rPr lang="en-US" sz="2700" dirty="0"/>
            </a:br>
            <a:r>
              <a:rPr lang="en-US" sz="2700" b="1" dirty="0">
                <a:solidFill>
                  <a:srgbClr val="FF0000"/>
                </a:solidFill>
              </a:rPr>
              <a:t>Polar-Class</a:t>
            </a:r>
            <a:r>
              <a:rPr lang="en-US" sz="2700" dirty="0"/>
              <a:t> ships.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60FDB-D297-4A2A-898E-76B74D0EEEB8}"/>
              </a:ext>
            </a:extLst>
          </p:cNvPr>
          <p:cNvSpPr txBox="1"/>
          <p:nvPr/>
        </p:nvSpPr>
        <p:spPr>
          <a:xfrm>
            <a:off x="5551757" y="6396754"/>
            <a:ext cx="647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Stroeve and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(2018,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Env. Research Letters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76CD5E-3A9E-3B83-DF00-E705AAC4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Arctic Shipping Lanes by 2040</a:t>
            </a: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8AAB0FA1-4ED6-BF88-25B0-09D1F4031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814"/>
          <a:stretch/>
        </p:blipFill>
        <p:spPr>
          <a:xfrm>
            <a:off x="483540" y="2770897"/>
            <a:ext cx="5767352" cy="32834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3735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F5C055D-31B8-49B8-8568-A93335C2D31D}"/>
              </a:ext>
            </a:extLst>
          </p:cNvPr>
          <p:cNvSpPr txBox="1"/>
          <p:nvPr/>
        </p:nvSpPr>
        <p:spPr>
          <a:xfrm>
            <a:off x="830090" y="3322759"/>
            <a:ext cx="167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Council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22BF3A05-5ED1-47CD-A835-EC0F58FF6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8" t="4895" r="5572" b="7895"/>
          <a:stretch/>
        </p:blipFill>
        <p:spPr>
          <a:xfrm>
            <a:off x="4299129" y="324854"/>
            <a:ext cx="7062782" cy="572500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A5DE01-EBAB-4D6D-B4F7-282CB9E2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90" y="436997"/>
            <a:ext cx="3196480" cy="354398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Black carbon (BC) emissions are declining</a:t>
            </a:r>
            <a:r>
              <a:rPr lang="en-US" sz="2600" baseline="30000" dirty="0"/>
              <a:t>1</a:t>
            </a:r>
            <a:r>
              <a:rPr lang="en-US" sz="2600" dirty="0"/>
              <a:t> in all Arctic countries…</a:t>
            </a:r>
          </a:p>
          <a:p>
            <a:pPr marL="0" indent="0">
              <a:buNone/>
            </a:pPr>
            <a:r>
              <a:rPr lang="en-US" sz="2600" b="1" dirty="0"/>
              <a:t>But BC emissions from shipping are already increasing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518D7D-903B-4746-A3E2-6B2CBF6D3F15}"/>
              </a:ext>
            </a:extLst>
          </p:cNvPr>
          <p:cNvSpPr txBox="1"/>
          <p:nvPr/>
        </p:nvSpPr>
        <p:spPr>
          <a:xfrm>
            <a:off x="5530517" y="6075148"/>
            <a:ext cx="5831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BC emissions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International Council on Clean Transportation (2017)</a:t>
            </a:r>
          </a:p>
        </p:txBody>
      </p:sp>
    </p:spTree>
    <p:extLst>
      <p:ext uri="{BB962C8B-B14F-4D97-AF65-F5344CB8AC3E}">
        <p14:creationId xmlns:p14="http://schemas.microsoft.com/office/powerpoint/2010/main" val="26471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AACA-4106-453A-82D8-2B20857E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outdoor, snow, nature, ice&#10;&#10;Description automatically generated">
            <a:extLst>
              <a:ext uri="{FF2B5EF4-FFF2-40B4-BE49-F238E27FC236}">
                <a16:creationId xmlns:a16="http://schemas.microsoft.com/office/drawing/2014/main" id="{6191956D-E9A1-4A38-97D8-3C1F1B956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57" b="16096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7B1B8-DF67-4BA5-9127-336A8F00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B9D89-18A4-4247-BD41-E3747C38B184}"/>
              </a:ext>
            </a:extLst>
          </p:cNvPr>
          <p:cNvSpPr txBox="1"/>
          <p:nvPr/>
        </p:nvSpPr>
        <p:spPr>
          <a:xfrm>
            <a:off x="6228348" y="6343120"/>
            <a:ext cx="522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Arthur Endsley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ADE3-E2E3-4263-88CE-CDAC33E1F9BD}"/>
              </a:ext>
            </a:extLst>
          </p:cNvPr>
          <p:cNvSpPr txBox="1"/>
          <p:nvPr/>
        </p:nvSpPr>
        <p:spPr>
          <a:xfrm>
            <a:off x="1524001" y="3992137"/>
            <a:ext cx="9144000" cy="1661993"/>
          </a:xfrm>
          <a:prstGeom prst="rect">
            <a:avLst/>
          </a:prstGeom>
          <a:noFill/>
        </p:spPr>
        <p:txBody>
          <a:bodyPr wrap="square" lIns="457200" rIns="457200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does the decline in mountain snow and ice mean for water availability?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C6D38A-3470-876C-9209-AADC46B6A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0" y="6246808"/>
            <a:ext cx="2088597" cy="378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8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E3FD-4319-42DF-8CEA-BD19AA042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773" y="2235"/>
            <a:ext cx="8599470" cy="1325563"/>
          </a:xfrm>
        </p:spPr>
        <p:txBody>
          <a:bodyPr/>
          <a:lstStyle/>
          <a:p>
            <a:r>
              <a:rPr lang="en-US" dirty="0"/>
              <a:t>World’s “Water Towers” in Decline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59F13B8E-D3BD-4229-9395-17FEB612B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742" y="946735"/>
            <a:ext cx="7768516" cy="52648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018FA-DFAD-42C0-AB38-4AB27AEE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C6A24E-D2B4-40C4-A7DB-5321538AC8B1}"/>
              </a:ext>
            </a:extLst>
          </p:cNvPr>
          <p:cNvSpPr/>
          <p:nvPr/>
        </p:nvSpPr>
        <p:spPr>
          <a:xfrm>
            <a:off x="4345259" y="1092823"/>
            <a:ext cx="1856232" cy="936702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>
            <a:glow rad="101600">
              <a:schemeClr val="accent4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E0BF3-52F6-44E3-B29C-4282AD1E94F5}"/>
              </a:ext>
            </a:extLst>
          </p:cNvPr>
          <p:cNvSpPr txBox="1"/>
          <p:nvPr/>
        </p:nvSpPr>
        <p:spPr>
          <a:xfrm>
            <a:off x="4148864" y="6157506"/>
            <a:ext cx="5831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0819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eals lying on snow&#10;&#10;Description automatically generated with low confidence">
            <a:extLst>
              <a:ext uri="{FF2B5EF4-FFF2-40B4-BE49-F238E27FC236}">
                <a16:creationId xmlns:a16="http://schemas.microsoft.com/office/drawing/2014/main" id="{776508E4-AA7A-4D1E-A904-55E2FD360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9" r="-74" b="4141"/>
          <a:stretch/>
        </p:blipFill>
        <p:spPr>
          <a:xfrm>
            <a:off x="-4006" y="0"/>
            <a:ext cx="12207240" cy="68643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025B4C-C6AE-9D95-227F-DEE979D0AA1C}"/>
              </a:ext>
            </a:extLst>
          </p:cNvPr>
          <p:cNvSpPr/>
          <p:nvPr/>
        </p:nvSpPr>
        <p:spPr>
          <a:xfrm>
            <a:off x="1" y="-15784"/>
            <a:ext cx="9144000" cy="6885372"/>
          </a:xfrm>
          <a:prstGeom prst="rect">
            <a:avLst/>
          </a:prstGeom>
          <a:gradFill>
            <a:gsLst>
              <a:gs pos="0">
                <a:schemeClr val="tx1"/>
              </a:gs>
              <a:gs pos="57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DB4666-1192-7A44-BFA9-276E3588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4" y="2552417"/>
            <a:ext cx="3841895" cy="4311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0867-95F3-3947-A590-69D0F8783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06" y="2714522"/>
            <a:ext cx="3700244" cy="4155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2D03CC-FCB9-214C-ADE3-6D7256DE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46586" y="-15785"/>
            <a:ext cx="2453433" cy="2753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3BD61-49CA-3C49-9B66-2DEF2D3B6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"/>
          <a:stretch/>
        </p:blipFill>
        <p:spPr>
          <a:xfrm rot="10800000">
            <a:off x="9837043" y="-1"/>
            <a:ext cx="2362976" cy="26355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AFE26-C6F3-A642-BFED-19E29A7F5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08" y="5875390"/>
            <a:ext cx="1591541" cy="74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B299C-CF89-5E43-B50C-B05317791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97" y="270231"/>
            <a:ext cx="7772400" cy="2387600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33061-C8B7-F9E1-0DAE-217FA6994E11}"/>
              </a:ext>
            </a:extLst>
          </p:cNvPr>
          <p:cNvSpPr txBox="1"/>
          <p:nvPr/>
        </p:nvSpPr>
        <p:spPr>
          <a:xfrm>
            <a:off x="6829927" y="6381693"/>
            <a:ext cx="522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 by Arthur Endsley</a:t>
            </a:r>
          </a:p>
        </p:txBody>
      </p:sp>
    </p:spTree>
    <p:extLst>
      <p:ext uri="{BB962C8B-B14F-4D97-AF65-F5344CB8AC3E}">
        <p14:creationId xmlns:p14="http://schemas.microsoft.com/office/powerpoint/2010/main" val="11199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360FCEF3-591D-41A6-B7B4-F417498C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538" y="358157"/>
            <a:ext cx="5210589" cy="62527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AE426-238B-4FB7-88B8-F70D35C4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359B0-8ABC-46E6-90C8-7A27BF75C38C}"/>
              </a:ext>
            </a:extLst>
          </p:cNvPr>
          <p:cNvSpPr txBox="1"/>
          <p:nvPr/>
        </p:nvSpPr>
        <p:spPr>
          <a:xfrm>
            <a:off x="1326555" y="358157"/>
            <a:ext cx="3635979" cy="39667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northern latitudes are warming at least twice as fast as the rest of the planet.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at right produced with NOAA data from:</a:t>
            </a:r>
          </a:p>
          <a:p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http://iridl.ldeo.columbia.edu/ SOURCES/.NOAA/.NCEP/.CPC/</a:t>
            </a:r>
            <a:endParaRPr lang="en-US" dirty="0">
              <a:solidFill>
                <a:srgbClr val="8C8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IPCC 6</a:t>
            </a:r>
            <a:r>
              <a:rPr lang="en-US" baseline="30000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 Report</a:t>
            </a:r>
          </a:p>
        </p:txBody>
      </p:sp>
    </p:spTree>
    <p:extLst>
      <p:ext uri="{BB962C8B-B14F-4D97-AF65-F5344CB8AC3E}">
        <p14:creationId xmlns:p14="http://schemas.microsoft.com/office/powerpoint/2010/main" val="9896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A5B7-BB1C-471F-A6BC-532083EB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B50D816-034E-4E30-A645-2A106C33E69A}"/>
              </a:ext>
            </a:extLst>
          </p:cNvPr>
          <p:cNvSpPr>
            <a:spLocks noGrp="1"/>
          </p:cNvSpPr>
          <p:nvPr/>
        </p:nvSpPr>
        <p:spPr>
          <a:xfrm>
            <a:off x="1524000" y="21076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/>
              <a:t>Climate Effects on Fire Risk and Regime by 2050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37174617-BFD7-4BD9-9697-EE6251E50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4"/>
          <a:stretch/>
        </p:blipFill>
        <p:spPr>
          <a:xfrm>
            <a:off x="1525386" y="797596"/>
            <a:ext cx="9142615" cy="5056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E20175-9A82-42E9-8904-E9ADE66363A1}"/>
              </a:ext>
            </a:extLst>
          </p:cNvPr>
          <p:cNvSpPr txBox="1"/>
          <p:nvPr/>
        </p:nvSpPr>
        <p:spPr>
          <a:xfrm>
            <a:off x="4288109" y="6055109"/>
            <a:ext cx="566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58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courtesy of Dr. Jessica McCarty</a:t>
            </a:r>
          </a:p>
          <a:p>
            <a:pPr algn="r"/>
            <a:r>
              <a:rPr lang="en-US" dirty="0">
                <a:solidFill>
                  <a:srgbClr val="D58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@jmccarty_geo</a:t>
            </a:r>
          </a:p>
        </p:txBody>
      </p:sp>
    </p:spTree>
    <p:extLst>
      <p:ext uri="{BB962C8B-B14F-4D97-AF65-F5344CB8AC3E}">
        <p14:creationId xmlns:p14="http://schemas.microsoft.com/office/powerpoint/2010/main" val="11488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0D71-4713-4BB9-BA6D-5DBCF385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Carbon Transport to Arctic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41A7E-167B-42E3-B749-5C646B1F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E57F8-AD47-4AFC-A7CB-28F0353F3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2" t="26983" r="16971" b="20209"/>
          <a:stretch/>
        </p:blipFill>
        <p:spPr>
          <a:xfrm>
            <a:off x="1524002" y="1244160"/>
            <a:ext cx="9143999" cy="439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DDB57-0B2C-4BF1-AFF8-27D1B2546305}"/>
              </a:ext>
            </a:extLst>
          </p:cNvPr>
          <p:cNvSpPr txBox="1"/>
          <p:nvPr/>
        </p:nvSpPr>
        <p:spPr>
          <a:xfrm>
            <a:off x="6005654" y="564349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Quinn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2687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244F8-684A-4BCE-AC3C-D3F050895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8"/>
          <a:stretch/>
        </p:blipFill>
        <p:spPr>
          <a:xfrm>
            <a:off x="4880518" y="992650"/>
            <a:ext cx="5789345" cy="5865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0400F-DE89-419A-9D40-2141D4CD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Energy 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A3159-3B43-4A15-8385-AE98CBC2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7FBF79-0D22-4BE2-8500-2F3134D8C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846" y="2761043"/>
            <a:ext cx="2254426" cy="1128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More solar energy absorbed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F308B17-3916-4330-881B-37D25F905473}"/>
              </a:ext>
            </a:extLst>
          </p:cNvPr>
          <p:cNvSpPr/>
          <p:nvPr/>
        </p:nvSpPr>
        <p:spPr>
          <a:xfrm rot="19693421">
            <a:off x="4361238" y="1736564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A63EE7A-6646-4971-963D-2FA33E8271B0}"/>
              </a:ext>
            </a:extLst>
          </p:cNvPr>
          <p:cNvSpPr txBox="1">
            <a:spLocks/>
          </p:cNvSpPr>
          <p:nvPr/>
        </p:nvSpPr>
        <p:spPr>
          <a:xfrm>
            <a:off x="2493831" y="1335234"/>
            <a:ext cx="2254426" cy="69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Ice melt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4361D49-B2A9-4B43-A2B1-048D4BCAB713}"/>
              </a:ext>
            </a:extLst>
          </p:cNvPr>
          <p:cNvSpPr/>
          <p:nvPr/>
        </p:nvSpPr>
        <p:spPr>
          <a:xfrm rot="1906579" flipV="1">
            <a:off x="2439512" y="1710546"/>
            <a:ext cx="436729" cy="982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1764984-F577-493E-B6CE-2639CE68A76D}"/>
              </a:ext>
            </a:extLst>
          </p:cNvPr>
          <p:cNvSpPr/>
          <p:nvPr/>
        </p:nvSpPr>
        <p:spPr>
          <a:xfrm rot="5400000">
            <a:off x="3388805" y="2857676"/>
            <a:ext cx="436729" cy="740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C5BF291-2B90-4CF8-BFCC-7BABE473AD78}"/>
              </a:ext>
            </a:extLst>
          </p:cNvPr>
          <p:cNvSpPr txBox="1">
            <a:spLocks/>
          </p:cNvSpPr>
          <p:nvPr/>
        </p:nvSpPr>
        <p:spPr>
          <a:xfrm>
            <a:off x="1360258" y="2831447"/>
            <a:ext cx="2254426" cy="1057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Warmer    temps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84724F-85E2-4F23-8C13-8F5275673672}"/>
              </a:ext>
            </a:extLst>
          </p:cNvPr>
          <p:cNvSpPr/>
          <p:nvPr/>
        </p:nvSpPr>
        <p:spPr>
          <a:xfrm>
            <a:off x="9738602" y="1092820"/>
            <a:ext cx="931261" cy="8663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31DAA-C784-4593-9DD4-57A548151E6C}"/>
              </a:ext>
            </a:extLst>
          </p:cNvPr>
          <p:cNvSpPr txBox="1"/>
          <p:nvPr/>
        </p:nvSpPr>
        <p:spPr>
          <a:xfrm>
            <a:off x="1758174" y="4003292"/>
            <a:ext cx="3090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 albedo values: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Fresh snow		0.8-0.9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 ice			0.5-0.7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Trees			0.1-0.3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Soil				0.2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Ocean water	&lt;0.1</a:t>
            </a:r>
          </a:p>
        </p:txBody>
      </p:sp>
    </p:spTree>
    <p:extLst>
      <p:ext uri="{BB962C8B-B14F-4D97-AF65-F5344CB8AC3E}">
        <p14:creationId xmlns:p14="http://schemas.microsoft.com/office/powerpoint/2010/main" val="9537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/>
      <p:bldP spid="11" grpId="0" animBg="1"/>
      <p:bldP spid="12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83DF7AF9-9AF4-48D1-B744-4CD8F07DB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052" y="149179"/>
            <a:ext cx="5986588" cy="62495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9D222-E0DD-408D-880B-D1207C69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8E7B9-8777-4126-B023-2291A24661C5}"/>
              </a:ext>
            </a:extLst>
          </p:cNvPr>
          <p:cNvSpPr txBox="1"/>
          <p:nvPr/>
        </p:nvSpPr>
        <p:spPr>
          <a:xfrm>
            <a:off x="5537012" y="63394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Stroeve et al. (2012)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1475E-EF64-408A-A9B8-BA824BDA72EA}"/>
              </a:ext>
            </a:extLst>
          </p:cNvPr>
          <p:cNvSpPr txBox="1"/>
          <p:nvPr/>
        </p:nvSpPr>
        <p:spPr>
          <a:xfrm>
            <a:off x="1713573" y="415952"/>
            <a:ext cx="24086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Cumulative solar radiation absorbed in the Arctic over 2005-2010 relative to the 1970-2010 average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MJ per summer per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≈ 30 W per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2E425-CB81-4327-B1E8-B8A60CC06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87" y="199489"/>
            <a:ext cx="3697705" cy="5977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Trend in Greenland ice albedo (2000-2011) from satellite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B718F-D916-41E7-AB7B-38096584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D0B19-441F-454F-BCD1-F475DFDD2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8" r="7221" b="12147"/>
          <a:stretch/>
        </p:blipFill>
        <p:spPr>
          <a:xfrm>
            <a:off x="6854804" y="0"/>
            <a:ext cx="4860758" cy="569598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1B0CFCF-3D84-4FF8-9E32-CC353C8F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2" t="46" b="39657"/>
          <a:stretch/>
        </p:blipFill>
        <p:spPr>
          <a:xfrm>
            <a:off x="376986" y="1258267"/>
            <a:ext cx="3805990" cy="4252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27260-A361-4C19-9E72-EA770B56201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94634" b="3517"/>
          <a:stretch/>
        </p:blipFill>
        <p:spPr>
          <a:xfrm>
            <a:off x="6837030" y="6052321"/>
            <a:ext cx="4864608" cy="182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42DEF-54C7-4942-BA5B-4BF0D459A11B}"/>
              </a:ext>
            </a:extLst>
          </p:cNvPr>
          <p:cNvSpPr txBox="1"/>
          <p:nvPr/>
        </p:nvSpPr>
        <p:spPr>
          <a:xfrm>
            <a:off x="7972932" y="625995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Change in Albedo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82CA9-1926-4FF7-8CE6-FE91014D772C}"/>
              </a:ext>
            </a:extLst>
          </p:cNvPr>
          <p:cNvSpPr txBox="1"/>
          <p:nvPr/>
        </p:nvSpPr>
        <p:spPr>
          <a:xfrm>
            <a:off x="8958438" y="5663785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+18%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4E9BE-1E1F-4DFA-9E26-C60D9F92257C}"/>
              </a:ext>
            </a:extLst>
          </p:cNvPr>
          <p:cNvSpPr txBox="1"/>
          <p:nvPr/>
        </p:nvSpPr>
        <p:spPr>
          <a:xfrm>
            <a:off x="6948049" y="5679886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-18%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75CACD3-B03C-4F58-99DF-E87807B2E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2" t="59632" b="7174"/>
          <a:stretch/>
        </p:blipFill>
        <p:spPr>
          <a:xfrm>
            <a:off x="4091931" y="2702266"/>
            <a:ext cx="4655028" cy="2863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75FA44-8AEF-400A-A863-5DD2E04DA75A}"/>
              </a:ext>
            </a:extLst>
          </p:cNvPr>
          <p:cNvSpPr txBox="1"/>
          <p:nvPr/>
        </p:nvSpPr>
        <p:spPr>
          <a:xfrm>
            <a:off x="440345" y="5497467"/>
            <a:ext cx="4053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Pitcher and Smith (2019, photos); 2012 NOAA Arctic Report Card (map)</a:t>
            </a:r>
          </a:p>
        </p:txBody>
      </p:sp>
    </p:spTree>
    <p:extLst>
      <p:ext uri="{BB962C8B-B14F-4D97-AF65-F5344CB8AC3E}">
        <p14:creationId xmlns:p14="http://schemas.microsoft.com/office/powerpoint/2010/main" val="17723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AA51-4419-47EF-86EB-91E93AAC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524579"/>
            <a:ext cx="114659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Shrub and </a:t>
            </a:r>
            <a:br>
              <a:rPr lang="en-US" dirty="0"/>
            </a:br>
            <a:r>
              <a:rPr lang="en-US" dirty="0"/>
              <a:t>Woody </a:t>
            </a:r>
            <a:br>
              <a:rPr lang="en-US" dirty="0"/>
            </a:br>
            <a:r>
              <a:rPr lang="en-US" dirty="0"/>
              <a:t>Plant Growth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61708-F77A-46E7-B7CC-F64350B85A23}"/>
              </a:ext>
            </a:extLst>
          </p:cNvPr>
          <p:cNvGrpSpPr/>
          <p:nvPr/>
        </p:nvGrpSpPr>
        <p:grpSpPr>
          <a:xfrm>
            <a:off x="3874169" y="504989"/>
            <a:ext cx="8030156" cy="6015595"/>
            <a:chOff x="2300043" y="1223492"/>
            <a:chExt cx="6515184" cy="48806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4182DA-DB9C-4283-8042-1FE672EF6AA2}"/>
                </a:ext>
              </a:extLst>
            </p:cNvPr>
            <p:cNvSpPr/>
            <p:nvPr/>
          </p:nvSpPr>
          <p:spPr>
            <a:xfrm>
              <a:off x="5713090" y="3757753"/>
              <a:ext cx="3066041" cy="2285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45A5BD-0F3F-4EB9-933A-7226EDBAC272}"/>
                </a:ext>
              </a:extLst>
            </p:cNvPr>
            <p:cNvSpPr/>
            <p:nvPr/>
          </p:nvSpPr>
          <p:spPr>
            <a:xfrm>
              <a:off x="2300043" y="3753532"/>
              <a:ext cx="3066041" cy="2285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9DBBE9-A707-4AE1-93B0-5388D0FFAAB0}"/>
                </a:ext>
              </a:extLst>
            </p:cNvPr>
            <p:cNvSpPr/>
            <p:nvPr/>
          </p:nvSpPr>
          <p:spPr>
            <a:xfrm>
              <a:off x="2300043" y="1223492"/>
              <a:ext cx="3066041" cy="2285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076C55-8919-46D0-97A7-4579E6A3318B}"/>
                </a:ext>
              </a:extLst>
            </p:cNvPr>
            <p:cNvGrpSpPr/>
            <p:nvPr/>
          </p:nvGrpSpPr>
          <p:grpSpPr>
            <a:xfrm>
              <a:off x="2300043" y="1223492"/>
              <a:ext cx="6515184" cy="4880691"/>
              <a:chOff x="4764505" y="268825"/>
              <a:chExt cx="4218485" cy="3160175"/>
            </a:xfrm>
          </p:grpSpPr>
          <p:pic>
            <p:nvPicPr>
              <p:cNvPr id="7" name="Main graphic">
                <a:extLst>
                  <a:ext uri="{FF2B5EF4-FFF2-40B4-BE49-F238E27FC236}">
                    <a16:creationId xmlns:a16="http://schemas.microsoft.com/office/drawing/2014/main" id="{2380D7BF-E81C-40EF-8BD5-B39701CD6DDE}"/>
                  </a:ext>
                </a:extLst>
              </p:cNvPr>
              <p:cNvPicPr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76248"/>
              <a:stretch/>
            </p:blipFill>
            <p:spPr>
              <a:xfrm>
                <a:off x="4764505" y="268825"/>
                <a:ext cx="4218485" cy="15118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Main graphic">
                <a:extLst>
                  <a:ext uri="{FF2B5EF4-FFF2-40B4-BE49-F238E27FC236}">
                    <a16:creationId xmlns:a16="http://schemas.microsoft.com/office/drawing/2014/main" id="{E9E9214A-D1DE-4661-A008-3730C85AEDE3}"/>
                  </a:ext>
                </a:extLst>
              </p:cNvPr>
              <p:cNvPicPr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0657" b="24769"/>
              <a:stretch/>
            </p:blipFill>
            <p:spPr>
              <a:xfrm>
                <a:off x="4764505" y="1864894"/>
                <a:ext cx="4218485" cy="1564106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067B5B-18FB-28BD-88D1-D07EE47F138E}"/>
              </a:ext>
            </a:extLst>
          </p:cNvPr>
          <p:cNvSpPr txBox="1"/>
          <p:nvPr/>
        </p:nvSpPr>
        <p:spPr>
          <a:xfrm>
            <a:off x="-880490" y="5656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Myers-Smith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9898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FD46E-4223-470E-96CE-98743557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3121C-9D10-4E0C-AC44-8FF8D8B9A0CD}"/>
              </a:ext>
            </a:extLst>
          </p:cNvPr>
          <p:cNvSpPr txBox="1"/>
          <p:nvPr/>
        </p:nvSpPr>
        <p:spPr>
          <a:xfrm>
            <a:off x="5077326" y="6356354"/>
            <a:ext cx="643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Left: </a:t>
            </a:r>
            <a:r>
              <a:rPr lang="en-US" dirty="0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 </a:t>
            </a:r>
            <a:r>
              <a:rPr lang="en-US" dirty="0" err="1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Carns</a:t>
            </a:r>
            <a:r>
              <a:rPr lang="en-US" dirty="0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NASA; Right: Jason </a:t>
            </a:r>
            <a:r>
              <a:rPr lang="en-US" dirty="0" err="1" smtClean="0">
                <a:solidFill>
                  <a:srgbClr val="8C8E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DeFreitas</a:t>
            </a:r>
            <a:endParaRPr lang="en-US" dirty="0">
              <a:solidFill>
                <a:srgbClr val="8C8E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7" y="1902781"/>
            <a:ext cx="5351120" cy="37569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2261A1-F6B5-400C-ACC0-9B25E335A8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How Do We Know if the Arctic is Greening?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61795" y="1921831"/>
            <a:ext cx="594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way plant leaves interact </a:t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light tells us a lot!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" b="4048"/>
          <a:stretch/>
        </p:blipFill>
        <p:spPr>
          <a:xfrm>
            <a:off x="6057045" y="1381124"/>
            <a:ext cx="5315805" cy="48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0002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70002E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ontana_template" id="{2C542B10-B592-0B4F-8C91-DB0C05BFEF24}" vid="{16041A1D-B85D-A444-84DC-08F83D5972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7019</TotalTime>
  <Words>1292</Words>
  <Application>Microsoft Office PowerPoint</Application>
  <PresentationFormat>Widescreen</PresentationFormat>
  <Paragraphs>216</Paragraphs>
  <Slides>41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Cambria</vt:lpstr>
      <vt:lpstr>Helvetica Neue</vt:lpstr>
      <vt:lpstr>Office Theme</vt:lpstr>
      <vt:lpstr>Climate Change &amp; The Cryosphere</vt:lpstr>
      <vt:lpstr>What is the Cryosphere?</vt:lpstr>
      <vt:lpstr>PowerPoint Presentation</vt:lpstr>
      <vt:lpstr>PowerPoint Presentation</vt:lpstr>
      <vt:lpstr>Surface Energy Balance</vt:lpstr>
      <vt:lpstr>PowerPoint Presentation</vt:lpstr>
      <vt:lpstr>PowerPoint Presentation</vt:lpstr>
      <vt:lpstr>Shrub and  Woody  Plant Growth</vt:lpstr>
      <vt:lpstr>How Do We Know if the Arctic is Greening?</vt:lpstr>
      <vt:lpstr>Greening and Warming of the Arctic</vt:lpstr>
      <vt:lpstr>PowerPoint Presentation</vt:lpstr>
      <vt:lpstr>Global Loss of Land Ice?</vt:lpstr>
      <vt:lpstr>Monitoring Changes in Land Ice</vt:lpstr>
      <vt:lpstr>PowerPoint Presentation</vt:lpstr>
      <vt:lpstr>PowerPoint Presentation</vt:lpstr>
      <vt:lpstr>Permafrost</vt:lpstr>
      <vt:lpstr>PowerPoint Presentation</vt:lpstr>
      <vt:lpstr>PowerPoint Presentation</vt:lpstr>
      <vt:lpstr>Active Layer Thaw in Alaska</vt:lpstr>
      <vt:lpstr>Permafrost-Climate Feedback</vt:lpstr>
      <vt:lpstr>PowerPoint Presentation</vt:lpstr>
      <vt:lpstr>“The Earth is Faster Now”</vt:lpstr>
      <vt:lpstr>Traditional Ecological Knowledge (TEK)</vt:lpstr>
      <vt:lpstr>Cryosphere Telecoupling</vt:lpstr>
      <vt:lpstr>Cryosphere Telecoupling</vt:lpstr>
      <vt:lpstr>Cryosphere Telecoupling</vt:lpstr>
      <vt:lpstr>Climate Change and Telecoupling </vt:lpstr>
      <vt:lpstr>How changes in the Cryosphere affect weather at mid-latitudes</vt:lpstr>
      <vt:lpstr>Upper Stratospheric Warming</vt:lpstr>
      <vt:lpstr>Persistent Atmospheric Blocking</vt:lpstr>
      <vt:lpstr>Inhibition of Normal Ventilation</vt:lpstr>
      <vt:lpstr>Arctic Amplification</vt:lpstr>
      <vt:lpstr>Changes in the Cryosphere and their effects on economies and society</vt:lpstr>
      <vt:lpstr>PowerPoint Presentation</vt:lpstr>
      <vt:lpstr>New Arctic Shipping Lanes by 2040</vt:lpstr>
      <vt:lpstr>PowerPoint Presentation</vt:lpstr>
      <vt:lpstr>PowerPoint Presentation</vt:lpstr>
      <vt:lpstr>World’s “Water Towers” in Decline</vt:lpstr>
      <vt:lpstr>Questions?</vt:lpstr>
      <vt:lpstr>PowerPoint Presentation</vt:lpstr>
      <vt:lpstr>Black Carbon Transport to Arctic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change and differential drivers in weak housing markets:  Are shrinking cities exceptional?</dc:title>
  <dc:creator>K. Arthur Endsley</dc:creator>
  <cp:lastModifiedBy>Endsley, Arthur</cp:lastModifiedBy>
  <cp:revision>206</cp:revision>
  <cp:lastPrinted>2019-09-24T20:54:25Z</cp:lastPrinted>
  <dcterms:created xsi:type="dcterms:W3CDTF">2019-09-21T23:53:27Z</dcterms:created>
  <dcterms:modified xsi:type="dcterms:W3CDTF">2023-09-25T20:33:50Z</dcterms:modified>
</cp:coreProperties>
</file>