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6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6"/>
  </p:notesMasterIdLst>
  <p:sldIdLst>
    <p:sldId id="378" r:id="rId2"/>
    <p:sldId id="374" r:id="rId3"/>
    <p:sldId id="376" r:id="rId4"/>
    <p:sldId id="415" r:id="rId5"/>
    <p:sldId id="413" r:id="rId6"/>
    <p:sldId id="414" r:id="rId7"/>
    <p:sldId id="412" r:id="rId8"/>
    <p:sldId id="381" r:id="rId9"/>
    <p:sldId id="377" r:id="rId10"/>
    <p:sldId id="380" r:id="rId11"/>
    <p:sldId id="382" r:id="rId12"/>
    <p:sldId id="383" r:id="rId13"/>
    <p:sldId id="385" r:id="rId14"/>
    <p:sldId id="422" r:id="rId15"/>
    <p:sldId id="423" r:id="rId16"/>
    <p:sldId id="388" r:id="rId17"/>
    <p:sldId id="418" r:id="rId18"/>
    <p:sldId id="419" r:id="rId19"/>
    <p:sldId id="389" r:id="rId20"/>
    <p:sldId id="424" r:id="rId21"/>
    <p:sldId id="390" r:id="rId22"/>
    <p:sldId id="391" r:id="rId23"/>
    <p:sldId id="393" r:id="rId24"/>
    <p:sldId id="392" r:id="rId25"/>
    <p:sldId id="394" r:id="rId26"/>
    <p:sldId id="395" r:id="rId27"/>
    <p:sldId id="421" r:id="rId28"/>
    <p:sldId id="396" r:id="rId29"/>
    <p:sldId id="397" r:id="rId30"/>
    <p:sldId id="399" r:id="rId31"/>
    <p:sldId id="420" r:id="rId32"/>
    <p:sldId id="398" r:id="rId33"/>
    <p:sldId id="400" r:id="rId34"/>
    <p:sldId id="401" r:id="rId35"/>
    <p:sldId id="402" r:id="rId36"/>
    <p:sldId id="404" r:id="rId37"/>
    <p:sldId id="405" r:id="rId38"/>
    <p:sldId id="407" r:id="rId39"/>
    <p:sldId id="408" r:id="rId40"/>
    <p:sldId id="409" r:id="rId41"/>
    <p:sldId id="410" r:id="rId42"/>
    <p:sldId id="411" r:id="rId43"/>
    <p:sldId id="373" r:id="rId44"/>
    <p:sldId id="40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DC5"/>
    <a:srgbClr val="0000FF"/>
    <a:srgbClr val="70002E"/>
    <a:srgbClr val="FFFF99"/>
    <a:srgbClr val="FFFFFF"/>
    <a:srgbClr val="275024"/>
    <a:srgbClr val="D6D3AA"/>
    <a:srgbClr val="388AC2"/>
    <a:srgbClr val="72BDDC"/>
    <a:srgbClr val="AFD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84767" autoAdjust="0"/>
  </p:normalViewPr>
  <p:slideViewPr>
    <p:cSldViewPr snapToGrid="0" snapToObjects="1">
      <p:cViewPr varScale="1">
        <p:scale>
          <a:sx n="71" d="100"/>
          <a:sy n="71" d="100"/>
        </p:scale>
        <p:origin x="13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167A-E1E0-0949-9242-D06896BD62F2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BADD6-3619-2148-8F21-31A4B54FF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Many different kinds of models.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</a:t>
            </a:r>
            <a:r>
              <a:rPr lang="en-US" baseline="0" dirty="0" smtClean="0"/>
              <a:t> you’re trying to guess the number of pennies in a jar…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…Could get close to the true number by polling a large number of people and taking the average.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e.g., models of glacier mass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86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Defending against SLR</a:t>
            </a:r>
            <a:r>
              <a:rPr lang="en-US" baseline="0" dirty="0" smtClean="0"/>
              <a:t> is expensive!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When Boston’s mayor proposed an artificial harbor wall to protect the City they found it would cost $30 million dollars a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Consequently, no more than 13% of global coastline is likely to be defended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Cost of SLR can be cut in half by migration away from coastal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Migration rates could be as high as 72 million people, but this is less than previously thought now that local adaptation is being considered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46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“One reason is that while</a:t>
            </a:r>
            <a:r>
              <a:rPr lang="en-US" baseline="0" dirty="0" smtClean="0"/>
              <a:t> flooding does accelerate a transition from [ag to non-ag] income…” these opportunities are most abundant in coastal cities.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“Trapped populations”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96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8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2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Because of their higher heat capacity, oceans can</a:t>
            </a:r>
            <a:r>
              <a:rPr lang="en-US" baseline="0" dirty="0" smtClean="0"/>
              <a:t> hold 700 times more heat than the atmosphere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76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1950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4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What do you notice</a:t>
            </a:r>
            <a:r>
              <a:rPr lang="en-US" baseline="0" dirty="0" smtClean="0"/>
              <a:t> about the zones of highest productivity?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surface waters warm, they become less dense, enhancing the contrast between the surface and deeper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enhanced stratification suppresses vertical mixing, limiting nutrient exchange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1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Despite increased stratification, there’s evidence that the mixed</a:t>
            </a:r>
            <a:r>
              <a:rPr lang="en-US" baseline="0" dirty="0" smtClean="0"/>
              <a:t> layer is deepening.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are the consequences of this change? The surface layer is the most productive layer in the ocean.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7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consequence of global surface ocean warming is that the general circulation</a:t>
            </a:r>
            <a:r>
              <a:rPr lang="en-US" baseline="0" dirty="0" smtClean="0"/>
              <a:t> of the world’s oceans could be disrupted!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31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Warming surface waters and increased freshwater inputs into</a:t>
            </a:r>
            <a:r>
              <a:rPr lang="en-US" baseline="0" dirty="0" smtClean="0"/>
              <a:t> the North Atlantic </a:t>
            </a:r>
            <a:r>
              <a:rPr lang="en-US" baseline="0" smtClean="0"/>
              <a:t>may disrupt the AMOC.</a:t>
            </a:r>
            <a:endParaRPr lang="en-US" smtClean="0"/>
          </a:p>
          <a:p>
            <a:r>
              <a:rPr lang="en-US" dirty="0" smtClean="0"/>
              <a:t>Topographic </a:t>
            </a:r>
            <a:r>
              <a:rPr lang="en-US" dirty="0" smtClean="0"/>
              <a:t>rise in the plot on the left is a shallow sill between Greenland and Scotland.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3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If energy and mass are conserved, then we should be able to calculate</a:t>
            </a:r>
            <a:r>
              <a:rPr lang="en-US" baseline="0" dirty="0" smtClean="0"/>
              <a:t> where all the excess greenhouse gases and their associated heating ends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99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18-year record spanning</a:t>
            </a:r>
            <a:r>
              <a:rPr lang="en-US" baseline="0" dirty="0" smtClean="0"/>
              <a:t> three marine heat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slow response of sea</a:t>
            </a:r>
            <a:r>
              <a:rPr lang="en-US" baseline="0" dirty="0" smtClean="0"/>
              <a:t> level to warming leads to long-term committed sea-level rise, associated with ongoing ocean heat uptake and slow adjustment of the ice sheets, which will continue for millennia after cessation of emissions.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Mid-Pliocene, 2-5 MYA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Last Inter-glacial, 130,000 YA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the figure, p</a:t>
            </a:r>
            <a:r>
              <a:rPr lang="en-US" dirty="0" smtClean="0"/>
              <a:t>eak global surface temperatures</a:t>
            </a:r>
            <a:r>
              <a:rPr lang="en-US" baseline="0" dirty="0" smtClean="0"/>
              <a:t> are anomalies, relative to either a 2081-2100 baseline (100-year commitments) or a 1850-1900 baseline. Shaded areas show paleo constraints on temperature and sea-level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79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Rate of SLR in 1993 was 2.2 mm y-1; in 2014 it was 3.3 mm yr-1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Sea ice is not included here because the volume of water displaced by sea ice (90% of the ice volume is below</a:t>
            </a:r>
            <a:r>
              <a:rPr lang="en-US" baseline="0" dirty="0" smtClean="0"/>
              <a:t> the water line</a:t>
            </a:r>
            <a:r>
              <a:rPr lang="en-US" dirty="0" smtClean="0"/>
              <a:t>) is about equal to the relative density of the ice (91%</a:t>
            </a:r>
            <a:r>
              <a:rPr lang="en-US" baseline="0" dirty="0" smtClean="0"/>
              <a:t> as dense as water).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Big question for Greenland: Contribution dominated by surface melt or calving?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</a:t>
            </a:r>
            <a:r>
              <a:rPr lang="en-US" baseline="0" dirty="0" smtClean="0"/>
              <a:t> dominated by calving, under moderate warming, Greenland might contribute only 3 cm before 2200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Most extreme scenario: Greenland might contribute 6.3 inches to SLR by 2100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Eastern AIS has been stable for decades! Average surface temperatures, too!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Where temperatures have increased is very revealing…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…West Antarctica and the Antarctic Peninsula; because</a:t>
            </a:r>
            <a:r>
              <a:rPr lang="en-US" baseline="0" dirty="0" smtClean="0"/>
              <a:t> of their elevations, </a:t>
            </a:r>
            <a:r>
              <a:rPr lang="en-US" dirty="0" smtClean="0"/>
              <a:t>their climate is impacted by sea ice-atmosphere feedbacks.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Sea</a:t>
            </a:r>
            <a:r>
              <a:rPr lang="en-US" baseline="0" dirty="0" smtClean="0"/>
              <a:t> ice cover reduces the transfer of heat from ocean to atmosphere in winter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 reduces the amount of solar energy absorbed by the ocean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7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Between 2005 and 2015, we actually saw several</a:t>
            </a:r>
            <a:r>
              <a:rPr lang="en-US" baseline="0" dirty="0" smtClean="0"/>
              <a:t> years in which Antarctic sea ice area increased.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4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2020, a massive iceberg calved off of Pine Island Glacier; about as</a:t>
            </a:r>
            <a:r>
              <a:rPr lang="en-US" baseline="0" dirty="0" smtClean="0"/>
              <a:t> large as the Missoula valley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Pine Island Glacier itself is now moving at speeds of up to 33 feet per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Circumpolar deep water is to blame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 ice shelves melt: cool freshwater is released; combine with floating icebergs, this serves to insulate sea ice, promoting ice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some parts of Southern Ocean, layer of cold freshwater is 100 m thick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What’s another reason that surface freshwater might promote sea ice formation?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4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Lowest winter extent of sea ice in recorded history! 1.5 million km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less ice than this time last year.</a:t>
            </a:r>
          </a:p>
          <a:p>
            <a:endParaRPr lang="en-US" dirty="0" smtClean="0"/>
          </a:p>
          <a:p>
            <a:r>
              <a:rPr lang="en-US" dirty="0" smtClean="0"/>
              <a:t>Because of the connection between sea ice cover and Western</a:t>
            </a:r>
            <a:r>
              <a:rPr lang="en-US" baseline="0" dirty="0" smtClean="0"/>
              <a:t> Ice Sheet temperatures, we may be entering a period of greater AIS ice mass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BADD6-3619-2148-8F21-31A4B54FF0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50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2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EDF4158C-BF45-884E-AB50-D5A04F920792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D694ABBD-B6F6-7444-B381-FD1843F44C83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64" y="91447"/>
            <a:ext cx="1146596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67" y="1417003"/>
            <a:ext cx="11465959" cy="47599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3293723" cy="365125"/>
          </a:xfrm>
        </p:spPr>
        <p:txBody>
          <a:bodyPr/>
          <a:lstStyle>
            <a:lvl1pPr>
              <a:defRPr sz="1400"/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64" y="1709746"/>
            <a:ext cx="1146596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4" y="4589471"/>
            <a:ext cx="114659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1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F992FF-619C-EA43-BC43-79BD249D4D85}" type="datetime1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D6BD96-9CF8-9540-9D73-A757FC26C730}" type="datetime1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6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95B2BA26-3C46-0141-ADEC-0CBC19D49280}" type="datetime1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4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DFD99E94-1739-E241-B43E-1AF87C7C9BDE}" type="datetime1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2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B6BA917A-46D8-0E4C-8ED2-5DEC53F666B3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2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03A240C3-7D51-5F4E-9966-12C932597486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1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364" y="87735"/>
            <a:ext cx="114659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4" y="1485209"/>
            <a:ext cx="11465960" cy="4691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68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68403"/>
            <a:ext cx="3293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0002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4AC4D2-5A75-2E46-8DE1-7A2646E839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956A1B5-119D-4C3C-B422-3706ABC67B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8364" y="6249480"/>
            <a:ext cx="2108895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0002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eb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svg"/><Relationship Id="rId7" Type="http://schemas.openxmlformats.org/officeDocument/2006/relationships/image" Target="../media/image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4.svg"/><Relationship Id="rId10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A7F24-05E6-AC4D-B4DB-C4389798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9" y="5946308"/>
            <a:ext cx="3026006" cy="548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CEADC9-DD4E-F341-966E-B940A7D2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163" y="1041400"/>
            <a:ext cx="10691057" cy="23876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Climate Change &amp; </a:t>
            </a:r>
            <a:r>
              <a:rPr lang="en-US" sz="4400" b="1" dirty="0">
                <a:latin typeface="Arial"/>
              </a:rPr>
              <a:t/>
            </a:r>
            <a:br>
              <a:rPr lang="en-US" sz="4400" b="1" dirty="0">
                <a:latin typeface="Arial"/>
              </a:rPr>
            </a:br>
            <a: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The Oceans</a:t>
            </a:r>
            <a:b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</a:br>
            <a:r>
              <a:rPr lang="en-US" sz="4400" b="1" dirty="0">
                <a:latin typeface="Arial"/>
                <a:ea typeface="Cambria"/>
                <a:cs typeface="Arial"/>
              </a:rPr>
              <a:t>The Cryosphere Part II: The Wet Stuff</a:t>
            </a:r>
            <a:endParaRPr lang="en-US" b="1" dirty="0">
              <a:latin typeface="Arial"/>
              <a:ea typeface="Cambria"/>
              <a:cs typeface="Arial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0DADB4-75D1-A045-9342-9ED895DFB95D}"/>
              </a:ext>
            </a:extLst>
          </p:cNvPr>
          <p:cNvSpPr txBox="1">
            <a:spLocks/>
          </p:cNvSpPr>
          <p:nvPr/>
        </p:nvSpPr>
        <p:spPr>
          <a:xfrm>
            <a:off x="512329" y="3676980"/>
            <a:ext cx="8281556" cy="5813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September </a:t>
            </a:r>
            <a:r>
              <a:rPr lang="en-US" b="1" dirty="0" smtClean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28, 2023</a:t>
            </a:r>
            <a:endParaRPr lang="en-US" dirty="0">
              <a:solidFill>
                <a:srgbClr val="D5CDC5"/>
              </a:solidFill>
              <a:latin typeface="Arial"/>
              <a:ea typeface="Helvetica Neue" panose="02000503000000020004" pitchFamily="2" charset="0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A8638-EFA6-4D21-A42A-C6B05A01D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46" y="4252577"/>
            <a:ext cx="8238225" cy="1422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</a:rPr>
              <a:t>K. Arthur Endsley</a:t>
            </a:r>
          </a:p>
          <a:p>
            <a:pPr algn="l"/>
            <a:r>
              <a:rPr lang="en-US" dirty="0">
                <a:solidFill>
                  <a:srgbClr val="D5CDC5"/>
                </a:solidFill>
                <a:latin typeface="Arial"/>
              </a:rPr>
              <a:t>Research Scientist</a:t>
            </a:r>
            <a:br>
              <a:rPr lang="en-US" dirty="0">
                <a:solidFill>
                  <a:srgbClr val="D5CDC5"/>
                </a:solidFill>
                <a:latin typeface="Arial"/>
              </a:rPr>
            </a:br>
            <a:r>
              <a:rPr lang="en-US" dirty="0">
                <a:solidFill>
                  <a:srgbClr val="D5CDC5"/>
                </a:solidFill>
                <a:latin typeface="Arial"/>
              </a:rPr>
              <a:t>W.A. Franke College of Forestry 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247814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880B6-1904-41FD-B932-C8AA5F89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CFFCBDA7-6D8A-425B-BB4A-FD626670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01" y="887104"/>
            <a:ext cx="6964226" cy="5163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69E61-75F1-442B-8B4C-63DFA0D4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Antarctic Ice Sheet (AIS) Stable So Far…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C36E8-3693-4844-B13F-B3AD7D851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7" y="1417003"/>
            <a:ext cx="4925203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Though it contains far more ice, AIS has so far contributed the least to sea level rise.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D8977-74D6-40A3-ACC0-1A5B459AD708}"/>
              </a:ext>
            </a:extLst>
          </p:cNvPr>
          <p:cNvSpPr txBox="1"/>
          <p:nvPr/>
        </p:nvSpPr>
        <p:spPr>
          <a:xfrm>
            <a:off x="6691955" y="6339180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Meier et al. (2007,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0F67E-DCCA-4AAC-ABC6-1BC287E66867}"/>
              </a:ext>
            </a:extLst>
          </p:cNvPr>
          <p:cNvSpPr txBox="1"/>
          <p:nvPr/>
        </p:nvSpPr>
        <p:spPr>
          <a:xfrm>
            <a:off x="438364" y="3105835"/>
            <a:ext cx="4501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 1992…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Greenland ice sheet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(GIS) melt: 13.5 mm s.l.r.*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AIS melt: 7.4 mm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s.l.r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*sea level rise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D5B764-9D8F-4884-869E-F1D30EEC5C5B}"/>
              </a:ext>
            </a:extLst>
          </p:cNvPr>
          <p:cNvSpPr txBox="1"/>
          <p:nvPr/>
        </p:nvSpPr>
        <p:spPr>
          <a:xfrm>
            <a:off x="438364" y="5435316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et al. (2017,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Climate Change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54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C8E381F-9143-4D2E-ADE1-8D89D090D833}"/>
              </a:ext>
            </a:extLst>
          </p:cNvPr>
          <p:cNvSpPr/>
          <p:nvPr/>
        </p:nvSpPr>
        <p:spPr>
          <a:xfrm>
            <a:off x="1115123" y="2899316"/>
            <a:ext cx="4739267" cy="275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D0BCA-D819-420D-B656-BAE0B39EB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GIS Melting Faster than AIS?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1CFDE-A35F-417B-A175-78E28FF1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8" y="1293540"/>
            <a:ext cx="6099964" cy="1427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Recall that Arctic (including Greenland) is warming 3x faster than rest of the globe!</a:t>
            </a:r>
          </a:p>
          <a:p>
            <a:pPr marL="0" indent="0">
              <a:buNone/>
            </a:pPr>
            <a:r>
              <a:rPr lang="en-US" sz="2400" dirty="0"/>
              <a:t>High elevation of Eastern AIS?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75300-565F-4424-B200-F2F3310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E5E1208-6FC6-4448-B292-EA600385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32" y="1293541"/>
            <a:ext cx="5215300" cy="4754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7E7F70-C003-4520-A10E-ED15D44B8B0B}"/>
              </a:ext>
            </a:extLst>
          </p:cNvPr>
          <p:cNvSpPr txBox="1"/>
          <p:nvPr/>
        </p:nvSpPr>
        <p:spPr>
          <a:xfrm>
            <a:off x="6538332" y="6061703"/>
            <a:ext cx="507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Surface Temperature Trend (1957-2009, deg 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 (2009,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8AA25FE3-0D1E-47D6-8E5A-3A85AD7F5F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011" y="2720898"/>
            <a:ext cx="6101151" cy="3423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15686B-FC7F-4869-A95D-8F7A9B248FC0}"/>
              </a:ext>
            </a:extLst>
          </p:cNvPr>
          <p:cNvSpPr txBox="1"/>
          <p:nvPr/>
        </p:nvSpPr>
        <p:spPr>
          <a:xfrm>
            <a:off x="1682505" y="6061703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IMBIE (2018,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48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uiExpand="1" build="p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9B729D-6056-439C-AF4D-BA7F67628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123"/>
          <a:stretch/>
        </p:blipFill>
        <p:spPr>
          <a:xfrm>
            <a:off x="340722" y="2101041"/>
            <a:ext cx="11521063" cy="42244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CA38A-0569-4C8A-A06B-6A9CC2E1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and Growing Antarctic Sea 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8041D-15CF-429D-8267-4B684C53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B0B8D-982F-4096-84B7-D18085211B8E}"/>
              </a:ext>
            </a:extLst>
          </p:cNvPr>
          <p:cNvSpPr txBox="1"/>
          <p:nvPr/>
        </p:nvSpPr>
        <p:spPr>
          <a:xfrm>
            <a:off x="6845519" y="6352151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Assessment Report 6 (2021)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16706-7633-4A4B-9C48-A31F9D4E3FCE}"/>
              </a:ext>
            </a:extLst>
          </p:cNvPr>
          <p:cNvSpPr txBox="1"/>
          <p:nvPr/>
        </p:nvSpPr>
        <p:spPr>
          <a:xfrm>
            <a:off x="438364" y="1147580"/>
            <a:ext cx="11465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</a:rPr>
              <a:t>“No significant trend in annual mean Antarctic sea-ice area over the period of reliable satellite retrievals starting in 1979 (high confidence).”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F365B-D684-483F-AC2E-CA30D8F1569E}"/>
              </a:ext>
            </a:extLst>
          </p:cNvPr>
          <p:cNvSpPr/>
          <p:nvPr/>
        </p:nvSpPr>
        <p:spPr>
          <a:xfrm>
            <a:off x="10295286" y="1978577"/>
            <a:ext cx="1555992" cy="4346959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1BD0F-797D-46B7-9D06-7E21AEB9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215017"/>
            <a:ext cx="11465960" cy="1325563"/>
          </a:xfrm>
        </p:spPr>
        <p:txBody>
          <a:bodyPr/>
          <a:lstStyle/>
          <a:p>
            <a:r>
              <a:rPr lang="en-US" dirty="0"/>
              <a:t>If ice shelves are deteriorating, why is Antarctic sea ice growing?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9AEC4-548B-4DA1-AC08-7E136703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5" descr="A picture containing invertebrate, coelenterate, cake, jellyfish&#10;&#10;Description automatically generated">
            <a:extLst>
              <a:ext uri="{FF2B5EF4-FFF2-40B4-BE49-F238E27FC236}">
                <a16:creationId xmlns:a16="http://schemas.microsoft.com/office/drawing/2014/main" id="{8BA89F37-41B9-43A3-B01C-29AE898D2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7" r="35710" b="19288"/>
          <a:stretch/>
        </p:blipFill>
        <p:spPr>
          <a:xfrm>
            <a:off x="279028" y="1774950"/>
            <a:ext cx="4637641" cy="3656600"/>
          </a:xfrm>
          <a:prstGeom prst="rect">
            <a:avLst/>
          </a:prstGeom>
        </p:spPr>
      </p:pic>
      <p:pic>
        <p:nvPicPr>
          <p:cNvPr id="6" name="Content Placeholder 5" descr="A picture containing invertebrate, coelenterate, cake, jellyfish&#10;&#10;Description automatically generated">
            <a:extLst>
              <a:ext uri="{FF2B5EF4-FFF2-40B4-BE49-F238E27FC236}">
                <a16:creationId xmlns:a16="http://schemas.microsoft.com/office/drawing/2014/main" id="{D49F976E-6E75-45E8-B6EE-123690E09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68"/>
          <a:stretch/>
        </p:blipFill>
        <p:spPr>
          <a:xfrm>
            <a:off x="-27379" y="5478116"/>
            <a:ext cx="5430670" cy="7542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8C5BAA-5653-4C7D-B645-D428206D4848}"/>
              </a:ext>
            </a:extLst>
          </p:cNvPr>
          <p:cNvCxnSpPr/>
          <p:nvPr/>
        </p:nvCxnSpPr>
        <p:spPr>
          <a:xfrm flipV="1">
            <a:off x="992459" y="3836926"/>
            <a:ext cx="267629" cy="546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3D8F09-FE28-41D3-A758-90C73BF48BEF}"/>
              </a:ext>
            </a:extLst>
          </p:cNvPr>
          <p:cNvSpPr txBox="1"/>
          <p:nvPr/>
        </p:nvSpPr>
        <p:spPr>
          <a:xfrm>
            <a:off x="279028" y="4353884"/>
            <a:ext cx="1661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Pine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Island Glacier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44586F-21B6-43E8-ABEE-43D56DC6B1CB}"/>
              </a:ext>
            </a:extLst>
          </p:cNvPr>
          <p:cNvGrpSpPr/>
          <p:nvPr/>
        </p:nvGrpSpPr>
        <p:grpSpPr>
          <a:xfrm>
            <a:off x="3182875" y="1774950"/>
            <a:ext cx="3090486" cy="3116179"/>
            <a:chOff x="3974612" y="1374670"/>
            <a:chExt cx="3090486" cy="3116179"/>
          </a:xfrm>
        </p:grpSpPr>
        <p:pic>
          <p:nvPicPr>
            <p:cNvPr id="10" name="Picture 9" descr="A mountain covered in snow&#10;&#10;Description automatically generated with medium confidence">
              <a:extLst>
                <a:ext uri="{FF2B5EF4-FFF2-40B4-BE49-F238E27FC236}">
                  <a16:creationId xmlns:a16="http://schemas.microsoft.com/office/drawing/2014/main" id="{EA682FF1-099A-413A-9F11-25919B977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97" r="11722"/>
            <a:stretch/>
          </p:blipFill>
          <p:spPr>
            <a:xfrm>
              <a:off x="3974612" y="1374670"/>
              <a:ext cx="3090486" cy="31161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BDE98F7-08BE-4972-B68D-285383A73991}"/>
                </a:ext>
              </a:extLst>
            </p:cNvPr>
            <p:cNvCxnSpPr/>
            <p:nvPr/>
          </p:nvCxnSpPr>
          <p:spPr>
            <a:xfrm>
              <a:off x="4838884" y="3429000"/>
              <a:ext cx="1356144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A62F92-FD56-42AE-BEED-14225B6DAD87}"/>
                </a:ext>
              </a:extLst>
            </p:cNvPr>
            <p:cNvSpPr txBox="1"/>
            <p:nvPr/>
          </p:nvSpPr>
          <p:spPr>
            <a:xfrm>
              <a:off x="5081921" y="3528690"/>
              <a:ext cx="947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km</a:t>
              </a:r>
            </a:p>
          </p:txBody>
        </p:sp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35145DC-B93C-4B71-9063-D7656F012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349"/>
          <a:stretch/>
        </p:blipFill>
        <p:spPr>
          <a:xfrm>
            <a:off x="5159194" y="3246994"/>
            <a:ext cx="6653784" cy="29966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DC9CF1-003D-46B4-B898-1575B811C12D}"/>
              </a:ext>
            </a:extLst>
          </p:cNvPr>
          <p:cNvSpPr txBox="1"/>
          <p:nvPr/>
        </p:nvSpPr>
        <p:spPr>
          <a:xfrm>
            <a:off x="6400801" y="1586654"/>
            <a:ext cx="5352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Meltwater from ice shelves </a:t>
            </a:r>
            <a:r>
              <a:rPr lang="en-US" sz="2400" b="1" dirty="0">
                <a:solidFill>
                  <a:srgbClr val="388A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388A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freshens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Southern Ocean, increasing stratification and insulating sea ice, promoting growth.</a:t>
            </a:r>
          </a:p>
        </p:txBody>
      </p:sp>
    </p:spTree>
    <p:extLst>
      <p:ext uri="{BB962C8B-B14F-4D97-AF65-F5344CB8AC3E}">
        <p14:creationId xmlns:p14="http://schemas.microsoft.com/office/powerpoint/2010/main" val="1000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Surprises: A New Low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6" y="1265238"/>
            <a:ext cx="3836231" cy="47593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7" y="1265238"/>
            <a:ext cx="5964121" cy="5592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5238" y="3817938"/>
            <a:ext cx="2562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“We never thought extreme events could happen here.”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38A4C-7E92-4380-98A9-2CF75BDF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Impacts of Sea-Level Rise on Human Societies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25F21-7E0D-4054-A372-5F71D897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person, water&#10;&#10;Description automatically generated">
            <a:extLst>
              <a:ext uri="{FF2B5EF4-FFF2-40B4-BE49-F238E27FC236}">
                <a16:creationId xmlns:a16="http://schemas.microsoft.com/office/drawing/2014/main" id="{4646B96A-6B30-4D6A-A0C6-F0E1FED64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19"/>
            <a:ext cx="12192000" cy="68604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EC966-DB7F-4DC4-A5C4-C3CE58111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3AFF9D-C079-483F-9B63-5DFCF905E560}"/>
              </a:ext>
            </a:extLst>
          </p:cNvPr>
          <p:cNvSpPr/>
          <p:nvPr/>
        </p:nvSpPr>
        <p:spPr>
          <a:xfrm>
            <a:off x="0" y="2351699"/>
            <a:ext cx="12192000" cy="239872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2743200" rtlCol="0" anchor="ctr"/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“Blue sky flooding:”</a:t>
            </a:r>
            <a:r>
              <a:rPr lang="en-US" sz="340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rising waters regardless of precipitation, due to high tides; Charleston, SC now has 50 sunny-day floods a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2BAF1-2DC3-4F83-82B1-8E99FB52AC75}"/>
              </a:ext>
            </a:extLst>
          </p:cNvPr>
          <p:cNvSpPr txBox="1"/>
          <p:nvPr/>
        </p:nvSpPr>
        <p:spPr>
          <a:xfrm>
            <a:off x="7336173" y="6352151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Yale Environment 360</a:t>
            </a:r>
          </a:p>
        </p:txBody>
      </p:sp>
    </p:spTree>
    <p:extLst>
      <p:ext uri="{BB962C8B-B14F-4D97-AF65-F5344CB8AC3E}">
        <p14:creationId xmlns:p14="http://schemas.microsoft.com/office/powerpoint/2010/main" val="12746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B865-508E-426D-E6B9-0407AD24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 smtClean="0"/>
              <a:t>Sea-Level </a:t>
            </a:r>
            <a:r>
              <a:rPr lang="en-US" dirty="0"/>
              <a:t>Rise (SLR)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29FE9-3CDA-50E8-87FB-F39EA000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7" y="3286897"/>
            <a:ext cx="4294271" cy="2890066"/>
          </a:xfrm>
        </p:spPr>
        <p:txBody>
          <a:bodyPr/>
          <a:lstStyle/>
          <a:p>
            <a:r>
              <a:rPr lang="en-US" dirty="0"/>
              <a:t>Only 3-13% of the global coastline is likely to be defended.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90EFC-C097-6849-54B6-B5505189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7BBD0-18DE-2E81-5AD9-C7F201DF7F86}"/>
              </a:ext>
            </a:extLst>
          </p:cNvPr>
          <p:cNvSpPr txBox="1"/>
          <p:nvPr/>
        </p:nvSpPr>
        <p:spPr>
          <a:xfrm>
            <a:off x="460344" y="1228429"/>
            <a:ext cx="486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By 2100, total SLR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could be: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+1.3 ft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(RCP 2.6/ +1.8°C) </a:t>
            </a:r>
            <a:r>
              <a:rPr lang="en-US" sz="2800" b="1" dirty="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+2.6 ft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(RCP 8.5/ +3.7°C)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DA791-DF39-DE17-4087-68308242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92" y="1290213"/>
            <a:ext cx="7013006" cy="512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7F339-2D74-A2F6-3242-C8B48D114B05}"/>
              </a:ext>
            </a:extLst>
          </p:cNvPr>
          <p:cNvSpPr txBox="1"/>
          <p:nvPr/>
        </p:nvSpPr>
        <p:spPr>
          <a:xfrm>
            <a:off x="438364" y="5435316"/>
            <a:ext cx="468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Assessment Report 6 (2021);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Lincke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Hinkel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(2018, 2021)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5150" y="1228429"/>
            <a:ext cx="5143500" cy="4948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0EE3-323D-FD5E-9D8B-B551DFFD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548647"/>
            <a:ext cx="114659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But Migration to </a:t>
            </a:r>
            <a:br>
              <a:rPr lang="en-US" dirty="0"/>
            </a:br>
            <a:r>
              <a:rPr lang="en-US" dirty="0"/>
              <a:t>Coastal Cities </a:t>
            </a:r>
            <a:br>
              <a:rPr lang="en-US" dirty="0"/>
            </a:br>
            <a:r>
              <a:rPr lang="en-US" dirty="0"/>
              <a:t>Could Keep Rising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BC1213-0AC8-CEE3-48AD-784C15A35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09559" y="249651"/>
            <a:ext cx="5277031" cy="64718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90B42-A831-188E-0067-84B5FF4B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1BD40A-3B29-4FFC-8B19-40D4EEF37983}"/>
              </a:ext>
            </a:extLst>
          </p:cNvPr>
          <p:cNvSpPr txBox="1">
            <a:spLocks/>
          </p:cNvSpPr>
          <p:nvPr/>
        </p:nvSpPr>
        <p:spPr>
          <a:xfrm>
            <a:off x="438368" y="2261285"/>
            <a:ext cx="5671192" cy="3915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are some of the push/ pull factors that could drive net migration to coastal cities, despite rising floodwaters?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F5DAF-9D6D-6202-2C26-06EEDE8C8875}"/>
              </a:ext>
            </a:extLst>
          </p:cNvPr>
          <p:cNvSpPr txBox="1"/>
          <p:nvPr/>
        </p:nvSpPr>
        <p:spPr>
          <a:xfrm>
            <a:off x="438364" y="5435316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 et al. (2021,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Env. Research Letters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09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38A4C-7E92-4380-98A9-2CF75BDF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Circulation </a:t>
            </a:r>
            <a:br>
              <a:rPr lang="en-US" dirty="0"/>
            </a:br>
            <a:r>
              <a:rPr lang="en-US" dirty="0"/>
              <a:t>and the Carbon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25F21-7E0D-4054-A372-5F71D897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A7F24-05E6-AC4D-B4DB-C4389798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29" y="5946308"/>
            <a:ext cx="3026006" cy="548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CEADC9-DD4E-F341-966E-B940A7D2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163" y="1041400"/>
            <a:ext cx="10691057" cy="23876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Climate Change &amp; </a:t>
            </a:r>
            <a:r>
              <a:rPr lang="en-US" sz="4400" b="1" dirty="0">
                <a:latin typeface="Arial"/>
              </a:rPr>
              <a:t/>
            </a:r>
            <a:br>
              <a:rPr lang="en-US" sz="4400" b="1" dirty="0">
                <a:latin typeface="Arial"/>
              </a:rPr>
            </a:br>
            <a:r>
              <a:rPr lang="en-US" sz="4400" b="1" strike="sngStrike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The Oceans</a:t>
            </a:r>
            <a:br>
              <a:rPr lang="en-US" sz="4400" b="1" strike="sngStrike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</a:br>
            <a:r>
              <a:rPr lang="en-US" sz="4400" b="1" dirty="0">
                <a:solidFill>
                  <a:schemeClr val="bg1"/>
                </a:solidFill>
                <a:latin typeface="Arial"/>
                <a:ea typeface="Cambria"/>
                <a:cs typeface="Arial"/>
              </a:rPr>
              <a:t>The Cryosphere Part II: The Wet Stuff</a:t>
            </a:r>
            <a:endParaRPr lang="en-US" b="1" dirty="0">
              <a:solidFill>
                <a:schemeClr val="bg1"/>
              </a:solidFill>
              <a:latin typeface="Arial"/>
              <a:ea typeface="Cambria"/>
              <a:cs typeface="Arial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0DADB4-75D1-A045-9342-9ED895DFB95D}"/>
              </a:ext>
            </a:extLst>
          </p:cNvPr>
          <p:cNvSpPr txBox="1">
            <a:spLocks/>
          </p:cNvSpPr>
          <p:nvPr/>
        </p:nvSpPr>
        <p:spPr>
          <a:xfrm>
            <a:off x="512329" y="3676980"/>
            <a:ext cx="8281556" cy="5813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September </a:t>
            </a:r>
            <a:r>
              <a:rPr lang="en-US" b="1" dirty="0" smtClean="0">
                <a:solidFill>
                  <a:srgbClr val="D5CDC5"/>
                </a:solidFill>
                <a:latin typeface="Arial"/>
                <a:ea typeface="Helvetica Neue" panose="02000503000000020004" pitchFamily="2" charset="0"/>
                <a:cs typeface="Arial"/>
              </a:rPr>
              <a:t>28, 2023</a:t>
            </a:r>
            <a:endParaRPr lang="en-US" dirty="0">
              <a:solidFill>
                <a:srgbClr val="D5CDC5"/>
              </a:solidFill>
              <a:latin typeface="Arial"/>
              <a:ea typeface="Helvetica Neue" panose="02000503000000020004" pitchFamily="2" charset="0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A8638-EFA6-4D21-A42A-C6B05A01D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46" y="4252577"/>
            <a:ext cx="8238225" cy="1422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rial"/>
              </a:rPr>
              <a:t>K. Arthur Endsley</a:t>
            </a:r>
          </a:p>
          <a:p>
            <a:pPr algn="l"/>
            <a:r>
              <a:rPr lang="en-US" dirty="0">
                <a:solidFill>
                  <a:srgbClr val="D5CDC5"/>
                </a:solidFill>
                <a:latin typeface="Arial"/>
              </a:rPr>
              <a:t>Research Scientist</a:t>
            </a:r>
            <a:br>
              <a:rPr lang="en-US" dirty="0">
                <a:solidFill>
                  <a:srgbClr val="D5CDC5"/>
                </a:solidFill>
                <a:latin typeface="Arial"/>
              </a:rPr>
            </a:br>
            <a:r>
              <a:rPr lang="en-US" dirty="0">
                <a:solidFill>
                  <a:srgbClr val="D5CDC5"/>
                </a:solidFill>
                <a:latin typeface="Arial"/>
              </a:rPr>
              <a:t>W.A. Franke College of Forestry 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20509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6" b="22557"/>
          <a:stretch/>
        </p:blipFill>
        <p:spPr>
          <a:xfrm>
            <a:off x="0" y="-50800"/>
            <a:ext cx="12192000" cy="6908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EC966-DB7F-4DC4-A5C4-C3CE58111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3AFF9D-C079-483F-9B63-5DFCF905E560}"/>
              </a:ext>
            </a:extLst>
          </p:cNvPr>
          <p:cNvSpPr/>
          <p:nvPr/>
        </p:nvSpPr>
        <p:spPr>
          <a:xfrm>
            <a:off x="0" y="2351699"/>
            <a:ext cx="12192000" cy="239872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2743200" rtlCol="0" anchor="ctr"/>
          <a:lstStyle/>
          <a:p>
            <a:r>
              <a:rPr lang="en-US" sz="3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world’s oceans store 50 times more carbon than the atmosphere.</a:t>
            </a:r>
            <a:br>
              <a:rPr lang="en-US" sz="3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does ocean-absorbed CO</a:t>
            </a:r>
            <a:r>
              <a:rPr lang="en-US" sz="3400" b="1" baseline="-25000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end up?</a:t>
            </a:r>
            <a:endParaRPr lang="en-US" sz="340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B0B64E-5F37-4908-A4C6-2E367ADD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2239"/>
            <a:ext cx="11465960" cy="1325563"/>
          </a:xfrm>
        </p:spPr>
        <p:txBody>
          <a:bodyPr/>
          <a:lstStyle/>
          <a:p>
            <a:r>
              <a:rPr lang="en-US" dirty="0"/>
              <a:t>Biological C Pump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0F195-C6F6-4E2F-8029-94E9C5C9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D8B4AD3-5BCC-4EAD-813F-BB0D21A45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3" t="2546" r="2811" b="4669"/>
          <a:stretch/>
        </p:blipFill>
        <p:spPr>
          <a:xfrm>
            <a:off x="5553311" y="3493"/>
            <a:ext cx="5798636" cy="6854508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5BD3A4-E8F8-4DBC-B2F6-453F34B07DEC}"/>
              </a:ext>
            </a:extLst>
          </p:cNvPr>
          <p:cNvSpPr txBox="1">
            <a:spLocks/>
          </p:cNvSpPr>
          <p:nvPr/>
        </p:nvSpPr>
        <p:spPr>
          <a:xfrm>
            <a:off x="438368" y="1304693"/>
            <a:ext cx="4692432" cy="487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C </a:t>
            </a:r>
            <a:r>
              <a:rPr lang="en-US" dirty="0"/>
              <a:t>on ocean floor can be sequestered for millions of years</a:t>
            </a:r>
            <a:r>
              <a:rPr lang="en-US" dirty="0" smtClean="0"/>
              <a:t>!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When trying to explain historical changes in atmospheric C, we first look to the ocean carbon cycle.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8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12E91-7829-40EB-BBFC-94297CED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2239"/>
            <a:ext cx="11465960" cy="1325563"/>
          </a:xfrm>
        </p:spPr>
        <p:txBody>
          <a:bodyPr/>
          <a:lstStyle/>
          <a:p>
            <a:r>
              <a:rPr lang="en-US" dirty="0"/>
              <a:t>Physical C Pump (Thermohaline Circulation)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E0141C26-D996-435E-B0D6-E6D41E965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815" b="9610"/>
          <a:stretch/>
        </p:blipFill>
        <p:spPr>
          <a:xfrm>
            <a:off x="7035495" y="1210077"/>
            <a:ext cx="4817513" cy="46332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4049F-FD5E-48D5-8478-8A2BA980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9850B8E-D0EB-4C79-9F5C-213F85FE8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0"/>
          <a:stretch/>
        </p:blipFill>
        <p:spPr>
          <a:xfrm>
            <a:off x="487861" y="1662368"/>
            <a:ext cx="5608139" cy="4448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161A5-0E8A-4C2E-9DDC-F0C7D77D0077}"/>
              </a:ext>
            </a:extLst>
          </p:cNvPr>
          <p:cNvSpPr txBox="1"/>
          <p:nvPr/>
        </p:nvSpPr>
        <p:spPr>
          <a:xfrm>
            <a:off x="1427356" y="1477702"/>
            <a:ext cx="1483113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906D6-14D5-4521-B195-8B2748B1A5FF}"/>
              </a:ext>
            </a:extLst>
          </p:cNvPr>
          <p:cNvSpPr txBox="1"/>
          <p:nvPr/>
        </p:nvSpPr>
        <p:spPr>
          <a:xfrm>
            <a:off x="2319454" y="3288938"/>
            <a:ext cx="1148575" cy="3693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Halocline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7D973-5DAE-4DA0-9797-34AAC32D6482}"/>
              </a:ext>
            </a:extLst>
          </p:cNvPr>
          <p:cNvSpPr txBox="1"/>
          <p:nvPr/>
        </p:nvSpPr>
        <p:spPr>
          <a:xfrm>
            <a:off x="5757283" y="5380299"/>
            <a:ext cx="1970512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Dissolved C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486FED34-879B-4E5A-9785-065770E7766B}"/>
              </a:ext>
            </a:extLst>
          </p:cNvPr>
          <p:cNvSpPr/>
          <p:nvPr/>
        </p:nvSpPr>
        <p:spPr>
          <a:xfrm>
            <a:off x="5808390" y="3473604"/>
            <a:ext cx="757358" cy="1906695"/>
          </a:xfrm>
          <a:prstGeom prst="down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9E3C856-4B90-479E-B3E1-6CE89EA4E6E4}"/>
              </a:ext>
            </a:extLst>
          </p:cNvPr>
          <p:cNvSpPr/>
          <p:nvPr/>
        </p:nvSpPr>
        <p:spPr>
          <a:xfrm rot="3606200">
            <a:off x="8257482" y="4460732"/>
            <a:ext cx="757358" cy="1906695"/>
          </a:xfrm>
          <a:prstGeom prst="downArrow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79E257-CA8C-4A2D-BB21-CF1C0A0C8DC7}"/>
              </a:ext>
            </a:extLst>
          </p:cNvPr>
          <p:cNvSpPr txBox="1"/>
          <p:nvPr/>
        </p:nvSpPr>
        <p:spPr>
          <a:xfrm>
            <a:off x="8816159" y="5463256"/>
            <a:ext cx="3036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Coriolis effect!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654FC00-147F-4643-93DA-7D0E85748A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733259">
            <a:off x="4918160" y="958643"/>
            <a:ext cx="1009853" cy="1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C4B64-17CB-46E4-87A4-B053BBE6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E093374-AC9E-4BBB-B142-16B0337E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180" y="118315"/>
            <a:ext cx="6018911" cy="4800358"/>
          </a:xfr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4C7E72C-6E2E-4A36-8E37-C141E5A2F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7" t="4229" b="28924"/>
          <a:stretch/>
        </p:blipFill>
        <p:spPr>
          <a:xfrm>
            <a:off x="3338635" y="2934268"/>
            <a:ext cx="8220500" cy="3208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8C2175-E3B6-4684-B56D-80E25CA0849E}"/>
              </a:ext>
            </a:extLst>
          </p:cNvPr>
          <p:cNvSpPr txBox="1"/>
          <p:nvPr/>
        </p:nvSpPr>
        <p:spPr>
          <a:xfrm>
            <a:off x="11313993" y="2703435"/>
            <a:ext cx="92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 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6AF41-30F6-415C-94C8-54B34D757586}"/>
              </a:ext>
            </a:extLst>
          </p:cNvPr>
          <p:cNvSpPr txBox="1"/>
          <p:nvPr/>
        </p:nvSpPr>
        <p:spPr>
          <a:xfrm>
            <a:off x="11313993" y="5814448"/>
            <a:ext cx="92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 S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7B17CA1E-DDCA-4292-B95E-EBFC3529D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7" t="79950" b="2848"/>
          <a:stretch/>
        </p:blipFill>
        <p:spPr>
          <a:xfrm>
            <a:off x="6129725" y="2137638"/>
            <a:ext cx="6400800" cy="6429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E0345B-7EB4-4E2A-8436-72D23569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6" y="261551"/>
            <a:ext cx="7127608" cy="1325563"/>
          </a:xfrm>
        </p:spPr>
        <p:txBody>
          <a:bodyPr/>
          <a:lstStyle/>
          <a:p>
            <a:pPr algn="r"/>
            <a:r>
              <a:rPr lang="en-US" dirty="0"/>
              <a:t>Upwelling of Critical Nutrients</a:t>
            </a:r>
          </a:p>
        </p:txBody>
      </p:sp>
    </p:spTree>
    <p:extLst>
      <p:ext uri="{BB962C8B-B14F-4D97-AF65-F5344CB8AC3E}">
        <p14:creationId xmlns:p14="http://schemas.microsoft.com/office/powerpoint/2010/main" val="10955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BE42-5910-473A-BC72-6C35AE83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0EA3632-E771-49CD-8A2D-EBB5B492B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6" b="12429"/>
          <a:stretch/>
        </p:blipFill>
        <p:spPr>
          <a:xfrm>
            <a:off x="-26020" y="0"/>
            <a:ext cx="1221802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E94B-4AD9-40D5-8D5A-ACDCDC23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31CB90-79CB-4087-AFBB-E23251F43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69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138AC4-E23D-44BE-AC39-81F11925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Ocean Temperature, Salinity, and Acidity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CAE00-698F-4349-AD4E-F8128D4E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Graphic 7" descr="Thermometer with solid fill">
            <a:extLst>
              <a:ext uri="{FF2B5EF4-FFF2-40B4-BE49-F238E27FC236}">
                <a16:creationId xmlns:a16="http://schemas.microsoft.com/office/drawing/2014/main" id="{9E0C77A0-B5E4-4E37-A6CD-67C9AE45D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364" y="4733243"/>
            <a:ext cx="914400" cy="914400"/>
          </a:xfrm>
          <a:prstGeom prst="rect">
            <a:avLst/>
          </a:prstGeom>
        </p:spPr>
      </p:pic>
      <p:pic>
        <p:nvPicPr>
          <p:cNvPr id="10" name="Graphic 9" descr="Chemicals with solid fill">
            <a:extLst>
              <a:ext uri="{FF2B5EF4-FFF2-40B4-BE49-F238E27FC236}">
                <a16:creationId xmlns:a16="http://schemas.microsoft.com/office/drawing/2014/main" id="{15B41408-2937-4FC7-BB85-A92EEF8A0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5820" y="4738369"/>
            <a:ext cx="914400" cy="914400"/>
          </a:xfrm>
          <a:prstGeom prst="rect">
            <a:avLst/>
          </a:prstGeom>
        </p:spPr>
      </p:pic>
      <p:pic>
        <p:nvPicPr>
          <p:cNvPr id="12" name="Graphic 11" descr="Crystals with solid fill">
            <a:extLst>
              <a:ext uri="{FF2B5EF4-FFF2-40B4-BE49-F238E27FC236}">
                <a16:creationId xmlns:a16="http://schemas.microsoft.com/office/drawing/2014/main" id="{1C249CEB-3434-40EC-9B61-FE1A3DCD2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3639" y="47383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D2F644-FA04-4013-93A8-12A43EC018AA}"/>
              </a:ext>
            </a:extLst>
          </p:cNvPr>
          <p:cNvSpPr txBox="1">
            <a:spLocks/>
          </p:cNvSpPr>
          <p:nvPr/>
        </p:nvSpPr>
        <p:spPr>
          <a:xfrm>
            <a:off x="438367" y="1417003"/>
            <a:ext cx="4609121" cy="478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Oceans dominate Earth’s changing heat budget because of the high heat capacity of </a:t>
            </a:r>
            <a:r>
              <a:rPr lang="en-US" sz="2400" dirty="0" smtClean="0"/>
              <a:t>water </a:t>
            </a:r>
            <a:r>
              <a:rPr lang="en-US" sz="2400" dirty="0"/>
              <a:t>(and they cover 70% of Earth’s surface</a:t>
            </a:r>
            <a:r>
              <a:rPr lang="en-US" sz="2400" dirty="0" smtClean="0"/>
              <a:t>).</a:t>
            </a: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/>
              <a:t>Intuition: Has anyone lived in a coastal city?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79A7A6-B5A8-454C-A07F-77CD9A6DD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72" y="91447"/>
            <a:ext cx="10716152" cy="1325563"/>
          </a:xfrm>
        </p:spPr>
        <p:txBody>
          <a:bodyPr/>
          <a:lstStyle/>
          <a:p>
            <a:r>
              <a:rPr lang="en-US" dirty="0"/>
              <a:t>Rising Ocean Temperatures</a:t>
            </a:r>
          </a:p>
        </p:txBody>
      </p:sp>
      <p:pic>
        <p:nvPicPr>
          <p:cNvPr id="3" name="Content Placeholder 2" descr="Chart&#10;&#10;Description automatically generated">
            <a:extLst>
              <a:ext uri="{FF2B5EF4-FFF2-40B4-BE49-F238E27FC236}">
                <a16:creationId xmlns:a16="http://schemas.microsoft.com/office/drawing/2014/main" id="{2390981F-9F69-4C30-B4B0-1C22A3A8E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8924" y="1341669"/>
            <a:ext cx="6685400" cy="41746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D0A49-28C7-4A91-83CB-F582E3AB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Graphic 6" descr="Thermometer with solid fill">
            <a:extLst>
              <a:ext uri="{FF2B5EF4-FFF2-40B4-BE49-F238E27FC236}">
                <a16:creationId xmlns:a16="http://schemas.microsoft.com/office/drawing/2014/main" id="{8CD9119F-A17B-4EC1-85D3-4B22ABE6E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1DCF9-0CF3-4912-A8D4-9222CC8FDEBA}"/>
              </a:ext>
            </a:extLst>
          </p:cNvPr>
          <p:cNvSpPr txBox="1"/>
          <p:nvPr/>
        </p:nvSpPr>
        <p:spPr>
          <a:xfrm>
            <a:off x="6364225" y="5567012"/>
            <a:ext cx="55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Nucitelli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(2012,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Letters 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/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Levitus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(2012,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 descr="Map, scatter chart&#10;&#10;Description automatically generated">
            <a:extLst>
              <a:ext uri="{FF2B5EF4-FFF2-40B4-BE49-F238E27FC236}">
                <a16:creationId xmlns:a16="http://schemas.microsoft.com/office/drawing/2014/main" id="{BC9208A8-F11D-48C2-82C0-012A90D49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340"/>
          <a:stretch/>
        </p:blipFill>
        <p:spPr>
          <a:xfrm>
            <a:off x="487135" y="3428998"/>
            <a:ext cx="4539111" cy="22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6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72" y="91447"/>
            <a:ext cx="10716152" cy="132556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Oceans Absorbed 90% of GHG Warming</a:t>
            </a:r>
            <a:endParaRPr lang="en-US" sz="4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r="1207" b="31176"/>
          <a:stretch/>
        </p:blipFill>
        <p:spPr>
          <a:xfrm>
            <a:off x="1423988" y="1350335"/>
            <a:ext cx="9344025" cy="458770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171C1-64E3-3101-1EAA-5FB31897D4F9}"/>
              </a:ext>
            </a:extLst>
          </p:cNvPr>
          <p:cNvSpPr txBox="1"/>
          <p:nvPr/>
        </p:nvSpPr>
        <p:spPr>
          <a:xfrm>
            <a:off x="6845519" y="6352151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Assessment Report 6 (2021)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5025" y="1283660"/>
            <a:ext cx="5086350" cy="491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Thermometer with solid fill">
            <a:extLst>
              <a:ext uri="{FF2B5EF4-FFF2-40B4-BE49-F238E27FC236}">
                <a16:creationId xmlns:a16="http://schemas.microsoft.com/office/drawing/2014/main" id="{5FEF0DE2-EB69-4401-B086-45EABB91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21DA0088-BB00-4E6D-9A3D-F2007055E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55"/>
          <a:stretch/>
        </p:blipFill>
        <p:spPr>
          <a:xfrm>
            <a:off x="7016759" y="1221947"/>
            <a:ext cx="4958404" cy="54018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ED0546-1E86-40E1-A46B-69DF4D5BE18B}"/>
              </a:ext>
            </a:extLst>
          </p:cNvPr>
          <p:cNvSpPr/>
          <p:nvPr/>
        </p:nvSpPr>
        <p:spPr>
          <a:xfrm>
            <a:off x="6936059" y="3889432"/>
            <a:ext cx="5039104" cy="2935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A2017-DCD9-42DE-AA9B-BE2BB8B3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Graphic 7" descr="Thermometer with solid fill">
            <a:extLst>
              <a:ext uri="{FF2B5EF4-FFF2-40B4-BE49-F238E27FC236}">
                <a16:creationId xmlns:a16="http://schemas.microsoft.com/office/drawing/2014/main" id="{5FEF0DE2-EB69-4401-B086-45EABB91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9BD85-8091-6645-1321-80C85DCFA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995" y="1269808"/>
            <a:ext cx="7450923" cy="5588192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C406E0CF-810E-494E-A334-BACA9CAA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72" y="91447"/>
            <a:ext cx="10716152" cy="1325563"/>
          </a:xfrm>
        </p:spPr>
        <p:txBody>
          <a:bodyPr>
            <a:normAutofit/>
          </a:bodyPr>
          <a:lstStyle/>
          <a:p>
            <a:r>
              <a:rPr lang="en-US" sz="4200" dirty="0"/>
              <a:t>Productivity Linked to Ocean Temperatures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46FF0-5ECF-4E67-9E1F-12122119F2A2}"/>
              </a:ext>
            </a:extLst>
          </p:cNvPr>
          <p:cNvSpPr txBox="1"/>
          <p:nvPr/>
        </p:nvSpPr>
        <p:spPr>
          <a:xfrm>
            <a:off x="273772" y="4218760"/>
            <a:ext cx="6237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seas that are warming the fastest, particularly near the equator, declines in phytoplankton productivity are associated with warming events.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29EDD-3FAB-4269-8051-56322F22E755}"/>
              </a:ext>
            </a:extLst>
          </p:cNvPr>
          <p:cNvSpPr txBox="1"/>
          <p:nvPr/>
        </p:nvSpPr>
        <p:spPr>
          <a:xfrm>
            <a:off x="1689419" y="6254492"/>
            <a:ext cx="55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Behrenfeld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(2006, Nature)</a:t>
            </a: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9B7DB666-21F7-422D-807A-71E056A50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b="73998"/>
          <a:stretch/>
        </p:blipFill>
        <p:spPr>
          <a:xfrm>
            <a:off x="273772" y="1555051"/>
            <a:ext cx="6343315" cy="2663709"/>
          </a:xfrm>
        </p:spPr>
      </p:pic>
    </p:spTree>
    <p:extLst>
      <p:ext uri="{BB962C8B-B14F-4D97-AF65-F5344CB8AC3E}">
        <p14:creationId xmlns:p14="http://schemas.microsoft.com/office/powerpoint/2010/main" val="23727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CAF0451-329B-44E9-A114-41609E7E0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774"/>
          <a:stretch/>
        </p:blipFill>
        <p:spPr>
          <a:xfrm>
            <a:off x="4560848" y="1551559"/>
            <a:ext cx="7248657" cy="37729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235D5-5884-4EE9-A457-BD06D124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F4983A-D777-407B-9F42-86FE995548BD}"/>
              </a:ext>
            </a:extLst>
          </p:cNvPr>
          <p:cNvSpPr txBox="1">
            <a:spLocks/>
          </p:cNvSpPr>
          <p:nvPr/>
        </p:nvSpPr>
        <p:spPr>
          <a:xfrm>
            <a:off x="2085278" y="91447"/>
            <a:ext cx="9819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200" dirty="0"/>
              <a:t>Increasing Stratification, Inhibited Mixing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D5983A4A-7810-4393-AB6F-CE39CC5D6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pic>
        <p:nvPicPr>
          <p:cNvPr id="9" name="Graphic 8" descr="Crystals with solid fill">
            <a:extLst>
              <a:ext uri="{FF2B5EF4-FFF2-40B4-BE49-F238E27FC236}">
                <a16:creationId xmlns:a16="http://schemas.microsoft.com/office/drawing/2014/main" id="{892A3267-412E-4C73-9A42-4B6DD935C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717" y="30754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CF9DE7-BCB5-412C-A93D-BEB8094C89BD}"/>
              </a:ext>
            </a:extLst>
          </p:cNvPr>
          <p:cNvSpPr txBox="1"/>
          <p:nvPr/>
        </p:nvSpPr>
        <p:spPr>
          <a:xfrm>
            <a:off x="8720255" y="5344701"/>
            <a:ext cx="308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Sallée et al. (2021,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D1C2B-CE00-4AE2-9BFF-7312966F1143}"/>
              </a:ext>
            </a:extLst>
          </p:cNvPr>
          <p:cNvSpPr txBox="1"/>
          <p:nvPr/>
        </p:nvSpPr>
        <p:spPr>
          <a:xfrm>
            <a:off x="273772" y="1437166"/>
            <a:ext cx="40865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Stronger stratification → Harder to mix layers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(less nutrient and oxygen upwelling)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Deeper mixed layer → ???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(Counteracts stratification? Negative climate feedback? Or creates poor light conditions for primary productivity?)</a:t>
            </a:r>
          </a:p>
        </p:txBody>
      </p:sp>
    </p:spTree>
    <p:extLst>
      <p:ext uri="{BB962C8B-B14F-4D97-AF65-F5344CB8AC3E}">
        <p14:creationId xmlns:p14="http://schemas.microsoft.com/office/powerpoint/2010/main" val="25853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 descr="A large iceberg in the water&#10;&#10;Description automatically generated with low confidence">
            <a:extLst>
              <a:ext uri="{FF2B5EF4-FFF2-40B4-BE49-F238E27FC236}">
                <a16:creationId xmlns:a16="http://schemas.microsoft.com/office/drawing/2014/main" id="{4A900051-2AAB-46DC-9379-26C6B85EA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7" r="5976"/>
          <a:stretch/>
        </p:blipFill>
        <p:spPr>
          <a:xfrm>
            <a:off x="0" y="-1"/>
            <a:ext cx="12216286" cy="68580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0E380-778E-4F41-988D-8C916C0B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1AFA9A-7A1A-4E3A-88BE-4BAE88B2441F}"/>
              </a:ext>
            </a:extLst>
          </p:cNvPr>
          <p:cNvSpPr txBox="1">
            <a:spLocks/>
          </p:cNvSpPr>
          <p:nvPr/>
        </p:nvSpPr>
        <p:spPr>
          <a:xfrm>
            <a:off x="0" y="1567216"/>
            <a:ext cx="7820167" cy="356434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vert="horz" lIns="457200" tIns="91440" rIns="91440" bIns="9144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does climate change in the Cryosphere affects the world’s oceans?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What role do oceans and currents </a:t>
            </a:r>
            <a:b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play in the carbon cycle?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How does climate change affect ocean biogeochemistry?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73B3C-8E7C-4838-9FC0-4EAB6286B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accent1">
                <a:lumMod val="7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45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BE42-5910-473A-BC72-6C35AE83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0EA3632-E771-49CD-8A2D-EBB5B492B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06" b="12429"/>
          <a:stretch/>
        </p:blipFill>
        <p:spPr>
          <a:xfrm>
            <a:off x="-26020" y="0"/>
            <a:ext cx="1221802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E94B-4AD9-40D5-8D5A-ACDCDC23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31CB90-79CB-4087-AFBB-E23251F4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0E2FFB-25E5-46CE-9AC4-54775A423539}"/>
              </a:ext>
            </a:extLst>
          </p:cNvPr>
          <p:cNvSpPr/>
          <p:nvPr/>
        </p:nvSpPr>
        <p:spPr>
          <a:xfrm>
            <a:off x="1918010" y="568712"/>
            <a:ext cx="2798956" cy="286028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3CA302-023E-4474-B506-C80204A98841}"/>
              </a:ext>
            </a:extLst>
          </p:cNvPr>
          <p:cNvSpPr txBox="1"/>
          <p:nvPr/>
        </p:nvSpPr>
        <p:spPr>
          <a:xfrm>
            <a:off x="4939990" y="580984"/>
            <a:ext cx="398098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Atlantic Meridional Overturning Circulation (AMOC)</a:t>
            </a:r>
          </a:p>
        </p:txBody>
      </p:sp>
    </p:spTree>
    <p:extLst>
      <p:ext uri="{BB962C8B-B14F-4D97-AF65-F5344CB8AC3E}">
        <p14:creationId xmlns:p14="http://schemas.microsoft.com/office/powerpoint/2010/main" val="25974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195614-5556-05F6-39B1-6D70EFB80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F38AE-BBE3-46FF-96B2-AD3FA612A45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Coming to a Planet Near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1433A-72C1-1B1F-C70B-55CCE891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BFCAB-78C3-CAF3-569A-0F72304B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accent1">
                <a:lumMod val="7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79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 with low confidence">
            <a:extLst>
              <a:ext uri="{FF2B5EF4-FFF2-40B4-BE49-F238E27FC236}">
                <a16:creationId xmlns:a16="http://schemas.microsoft.com/office/drawing/2014/main" id="{531D3ECD-91BD-4719-9047-0F0D4436E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959" y="1685519"/>
            <a:ext cx="2919406" cy="44006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5FAD-B5D6-4114-A405-B74B9C43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6B671F-437C-47BD-AFAB-D44171C0B403}"/>
              </a:ext>
            </a:extLst>
          </p:cNvPr>
          <p:cNvSpPr txBox="1">
            <a:spLocks/>
          </p:cNvSpPr>
          <p:nvPr/>
        </p:nvSpPr>
        <p:spPr>
          <a:xfrm>
            <a:off x="2085278" y="91447"/>
            <a:ext cx="9819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200" dirty="0"/>
              <a:t>Disruption of Atlantic Ocean Circulation?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1AD3E339-2E4A-4CF1-9471-C433C243F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pic>
        <p:nvPicPr>
          <p:cNvPr id="7" name="Graphic 6" descr="Crystals with solid fill">
            <a:extLst>
              <a:ext uri="{FF2B5EF4-FFF2-40B4-BE49-F238E27FC236}">
                <a16:creationId xmlns:a16="http://schemas.microsoft.com/office/drawing/2014/main" id="{69CE5D43-EE91-40E9-9E38-6F301FCA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717" y="307547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D056E-2ED4-45E5-84F9-9B9612E76DC5}"/>
              </a:ext>
            </a:extLst>
          </p:cNvPr>
          <p:cNvSpPr txBox="1"/>
          <p:nvPr/>
        </p:nvSpPr>
        <p:spPr>
          <a:xfrm>
            <a:off x="511330" y="1392452"/>
            <a:ext cx="304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0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Gulf Stream →</a:t>
            </a:r>
          </a:p>
        </p:txBody>
      </p:sp>
      <p:pic>
        <p:nvPicPr>
          <p:cNvPr id="12" name="Picture 11" descr="A picture containing text, invertebrate, mollusk&#10;&#10;Description automatically generated">
            <a:extLst>
              <a:ext uri="{FF2B5EF4-FFF2-40B4-BE49-F238E27FC236}">
                <a16:creationId xmlns:a16="http://schemas.microsoft.com/office/drawing/2014/main" id="{ED8FB2AA-03BE-4087-ACAA-3A4C367AC8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05"/>
          <a:stretch/>
        </p:blipFill>
        <p:spPr>
          <a:xfrm>
            <a:off x="3397404" y="1851102"/>
            <a:ext cx="7965688" cy="47950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B3B1B4-21A4-470E-B661-01DAA517A548}"/>
              </a:ext>
            </a:extLst>
          </p:cNvPr>
          <p:cNvSpPr txBox="1"/>
          <p:nvPr/>
        </p:nvSpPr>
        <p:spPr>
          <a:xfrm>
            <a:off x="3783248" y="1177342"/>
            <a:ext cx="326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Trends Modeled by Rising Atmospheric CO2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443258-4280-49A4-9E85-5005B6A40F11}"/>
              </a:ext>
            </a:extLst>
          </p:cNvPr>
          <p:cNvSpPr txBox="1"/>
          <p:nvPr/>
        </p:nvSpPr>
        <p:spPr>
          <a:xfrm>
            <a:off x="7715912" y="1177342"/>
            <a:ext cx="326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Observed SST Trends: 1870-2016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3386F-5805-491A-91B5-4C57F394FEC6}"/>
              </a:ext>
            </a:extLst>
          </p:cNvPr>
          <p:cNvSpPr txBox="1"/>
          <p:nvPr/>
        </p:nvSpPr>
        <p:spPr>
          <a:xfrm>
            <a:off x="10257462" y="5452964"/>
            <a:ext cx="176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Rahmstorf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(left, 2002); Caesar et al. (right, 2018)</a:t>
            </a:r>
          </a:p>
        </p:txBody>
      </p:sp>
    </p:spTree>
    <p:extLst>
      <p:ext uri="{BB962C8B-B14F-4D97-AF65-F5344CB8AC3E}">
        <p14:creationId xmlns:p14="http://schemas.microsoft.com/office/powerpoint/2010/main" val="158653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B5FAD-B5D6-4114-A405-B74B9C43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6B671F-437C-47BD-AFAB-D44171C0B403}"/>
              </a:ext>
            </a:extLst>
          </p:cNvPr>
          <p:cNvSpPr txBox="1">
            <a:spLocks/>
          </p:cNvSpPr>
          <p:nvPr/>
        </p:nvSpPr>
        <p:spPr>
          <a:xfrm>
            <a:off x="2085278" y="91447"/>
            <a:ext cx="9819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7000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200" dirty="0"/>
              <a:t>Some Effects of AMOC Collapse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1AD3E339-2E4A-4CF1-9471-C433C243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pic>
        <p:nvPicPr>
          <p:cNvPr id="7" name="Graphic 6" descr="Crystals with solid fill">
            <a:extLst>
              <a:ext uri="{FF2B5EF4-FFF2-40B4-BE49-F238E27FC236}">
                <a16:creationId xmlns:a16="http://schemas.microsoft.com/office/drawing/2014/main" id="{69CE5D43-EE91-40E9-9E38-6F301FCAF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717" y="307547"/>
            <a:ext cx="914400" cy="9144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5772D1A-5BBE-40D6-A180-BF5E6C2BA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576" y="1283191"/>
            <a:ext cx="8007750" cy="4759960"/>
          </a:xfrm>
        </p:spPr>
        <p:txBody>
          <a:bodyPr>
            <a:normAutofit/>
          </a:bodyPr>
          <a:lstStyle/>
          <a:p>
            <a:r>
              <a:rPr lang="en-US" sz="2400" dirty="0"/>
              <a:t>Less precipitation in northern mid-latitudes</a:t>
            </a:r>
            <a:r>
              <a:rPr lang="en-US" sz="2400" baseline="30000" dirty="0"/>
              <a:t>1</a:t>
            </a:r>
          </a:p>
          <a:p>
            <a:r>
              <a:rPr lang="en-US" sz="2400" dirty="0"/>
              <a:t>Strengthening of the North Atlantic storm track</a:t>
            </a:r>
            <a:r>
              <a:rPr lang="en-US" sz="2400" baseline="30000" dirty="0"/>
              <a:t>1</a:t>
            </a:r>
          </a:p>
          <a:p>
            <a:r>
              <a:rPr lang="en-US" sz="2400" dirty="0"/>
              <a:t>Northward migration of Gulf Stream</a:t>
            </a:r>
            <a:r>
              <a:rPr lang="en-US" sz="2400" baseline="30000" dirty="0"/>
              <a:t>2,3</a:t>
            </a:r>
          </a:p>
        </p:txBody>
      </p:sp>
      <p:pic>
        <p:nvPicPr>
          <p:cNvPr id="1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D8D43DA0-388F-46D9-984F-9A6FB73F73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06" r="68756" b="12429"/>
          <a:stretch/>
        </p:blipFill>
        <p:spPr>
          <a:xfrm>
            <a:off x="-26020" y="1417002"/>
            <a:ext cx="3817435" cy="54409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3EE8E5-66EF-4ABD-A515-B5C0E1F16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F4A0A-75E7-41BB-B623-EC3CC1259587}"/>
              </a:ext>
            </a:extLst>
          </p:cNvPr>
          <p:cNvSpPr txBox="1"/>
          <p:nvPr/>
        </p:nvSpPr>
        <p:spPr>
          <a:xfrm>
            <a:off x="3896576" y="6356358"/>
            <a:ext cx="759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 et al. (2015); 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Caesar et al. (2018); </a:t>
            </a:r>
            <a:r>
              <a:rPr lang="en-US" sz="18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Skarke et al. (2014)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E32116A1-831E-4BBE-ADAB-18841222C4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38" b="30641"/>
          <a:stretch/>
        </p:blipFill>
        <p:spPr>
          <a:xfrm>
            <a:off x="3896575" y="2698599"/>
            <a:ext cx="5727083" cy="3556858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C33DB743-1C30-433C-A2C8-46C5CF6779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3723"/>
          <a:stretch/>
        </p:blipFill>
        <p:spPr>
          <a:xfrm>
            <a:off x="8483921" y="2588267"/>
            <a:ext cx="3693215" cy="37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EDE28BCA-23D3-4E2E-B729-1E131A43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741" y="2354001"/>
            <a:ext cx="5581583" cy="4106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8DF10-E979-4BA5-A520-F4733351F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7" y="1383550"/>
            <a:ext cx="11465959" cy="47599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billion(s of dollars) question: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Have warmer ocean temperatures contributed to extreme weather?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EEBE2-8EA3-4B6E-A276-8C92DE45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887999-18DD-4C35-BF6A-8E8CB394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172" y="91447"/>
            <a:ext cx="10716152" cy="1325563"/>
          </a:xfrm>
        </p:spPr>
        <p:txBody>
          <a:bodyPr>
            <a:normAutofit/>
          </a:bodyPr>
          <a:lstStyle/>
          <a:p>
            <a:r>
              <a:rPr lang="en-US" sz="4200" dirty="0"/>
              <a:t>Ocean Temperatures and Tropical Cyclones</a:t>
            </a:r>
          </a:p>
        </p:txBody>
      </p:sp>
      <p:pic>
        <p:nvPicPr>
          <p:cNvPr id="6" name="Graphic 5" descr="Thermometer with solid fill">
            <a:extLst>
              <a:ext uri="{FF2B5EF4-FFF2-40B4-BE49-F238E27FC236}">
                <a16:creationId xmlns:a16="http://schemas.microsoft.com/office/drawing/2014/main" id="{3C974E59-38FF-46FD-BEC8-B3020F1F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08D94-C84E-47F3-B434-A67315BA651D}"/>
              </a:ext>
            </a:extLst>
          </p:cNvPr>
          <p:cNvSpPr txBox="1"/>
          <p:nvPr/>
        </p:nvSpPr>
        <p:spPr>
          <a:xfrm>
            <a:off x="7092175" y="2720899"/>
            <a:ext cx="35014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Surface Temperature (SST)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Cyclone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C769B-857B-4C22-9630-C798CB7049CC}"/>
              </a:ext>
            </a:extLst>
          </p:cNvPr>
          <p:cNvSpPr txBox="1"/>
          <p:nvPr/>
        </p:nvSpPr>
        <p:spPr>
          <a:xfrm>
            <a:off x="3323063" y="6352151"/>
            <a:ext cx="814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Kerry Emanuel (2005);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Coumou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Rahmstorf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40B1AC-CD22-4C69-A06A-2BB42ECE9690}"/>
              </a:ext>
            </a:extLst>
          </p:cNvPr>
          <p:cNvSpPr txBox="1">
            <a:spLocks/>
          </p:cNvSpPr>
          <p:nvPr/>
        </p:nvSpPr>
        <p:spPr>
          <a:xfrm>
            <a:off x="438366" y="2354001"/>
            <a:ext cx="5962434" cy="3120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Cyclone frequency: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No trend, likely decrease globally; slight increase in North Atlantic</a:t>
            </a:r>
            <a:r>
              <a:rPr lang="en-US" baseline="30000" dirty="0"/>
              <a:t>1,2,3</a:t>
            </a:r>
          </a:p>
          <a:p>
            <a:r>
              <a:rPr lang="en-US" b="1" dirty="0"/>
              <a:t>Cyclone intensity (wind speeds):</a:t>
            </a:r>
            <a:br>
              <a:rPr lang="en-US" b="1" dirty="0"/>
            </a:br>
            <a:r>
              <a:rPr lang="en-US" dirty="0"/>
              <a:t>Likely increase</a:t>
            </a:r>
            <a:r>
              <a:rPr lang="en-US" baseline="30000" dirty="0"/>
              <a:t>3</a:t>
            </a:r>
            <a:endParaRPr lang="en-US" b="1" dirty="0"/>
          </a:p>
          <a:p>
            <a:r>
              <a:rPr lang="en-US" b="1" dirty="0"/>
              <a:t>Precipitation rates: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Likely increase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E971D-D1DD-9A14-622E-9CA392B60DE2}"/>
              </a:ext>
            </a:extLst>
          </p:cNvPr>
          <p:cNvSpPr txBox="1"/>
          <p:nvPr/>
        </p:nvSpPr>
        <p:spPr>
          <a:xfrm>
            <a:off x="438363" y="5447675"/>
            <a:ext cx="607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Patricola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Wehner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Walsh et al. (2015);</a:t>
            </a:r>
          </a:p>
          <a:p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Knutson et al. (2010,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Geoscience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93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uiExpand="1" build="p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DB59C-4A01-42E5-8BF9-034CE19C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DB3C403E-0FB1-4E0D-A17E-5F5EB47DF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94"/>
          <a:stretch/>
        </p:blipFill>
        <p:spPr>
          <a:xfrm>
            <a:off x="6323023" y="1417011"/>
            <a:ext cx="5581300" cy="4415077"/>
          </a:xfrm>
        </p:spPr>
      </p:pic>
      <p:pic>
        <p:nvPicPr>
          <p:cNvPr id="12" name="Graphic 11" descr="Thermometer with solid fill">
            <a:extLst>
              <a:ext uri="{FF2B5EF4-FFF2-40B4-BE49-F238E27FC236}">
                <a16:creationId xmlns:a16="http://schemas.microsoft.com/office/drawing/2014/main" id="{4584FFEC-AE97-4ECE-A1C1-3B54D1B4D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72" y="30754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F0454B-570E-482A-AF91-95A61664AB76}"/>
              </a:ext>
            </a:extLst>
          </p:cNvPr>
          <p:cNvSpPr txBox="1"/>
          <p:nvPr/>
        </p:nvSpPr>
        <p:spPr>
          <a:xfrm rot="16200000">
            <a:off x="3461023" y="3314963"/>
            <a:ext cx="5293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Change in Distance from Equator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EDE1A9B-7BFB-4678-9A1D-84538AB46631}"/>
              </a:ext>
            </a:extLst>
          </p:cNvPr>
          <p:cNvSpPr txBox="1">
            <a:spLocks/>
          </p:cNvSpPr>
          <p:nvPr/>
        </p:nvSpPr>
        <p:spPr>
          <a:xfrm>
            <a:off x="1188172" y="350561"/>
            <a:ext cx="10554062" cy="121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Future cyclone damage will be primarily due to rainfall and storm surges, not winds or frequency…</a:t>
            </a:r>
            <a:r>
              <a:rPr lang="en-US" baseline="30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6CC57-81A0-462B-ABAC-555252D1F175}"/>
              </a:ext>
            </a:extLst>
          </p:cNvPr>
          <p:cNvSpPr txBox="1"/>
          <p:nvPr/>
        </p:nvSpPr>
        <p:spPr>
          <a:xfrm>
            <a:off x="2832411" y="6352151"/>
            <a:ext cx="863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Bouwer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Jonkman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(2018); 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Garner et al. (2017) and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Rahmstorf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(2017)</a:t>
            </a:r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F62C25AD-22E4-41E8-9CB6-66DA8490A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68" y="2654798"/>
            <a:ext cx="5293001" cy="31862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08D9BD-848D-42D2-9928-0074EFDECB06}"/>
              </a:ext>
            </a:extLst>
          </p:cNvPr>
          <p:cNvSpPr txBox="1"/>
          <p:nvPr/>
        </p:nvSpPr>
        <p:spPr>
          <a:xfrm>
            <a:off x="5731369" y="5831417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Kossin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BA8EF7-AAE3-4363-8480-C0601678770A}"/>
              </a:ext>
            </a:extLst>
          </p:cNvPr>
          <p:cNvSpPr txBox="1"/>
          <p:nvPr/>
        </p:nvSpPr>
        <p:spPr>
          <a:xfrm>
            <a:off x="366491" y="5642587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Bouwer &amp;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Jonkman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F03F1A-44FE-40E0-AE35-86CA7388A9AA}"/>
              </a:ext>
            </a:extLst>
          </p:cNvPr>
          <p:cNvSpPr txBox="1">
            <a:spLocks/>
          </p:cNvSpPr>
          <p:nvPr/>
        </p:nvSpPr>
        <p:spPr>
          <a:xfrm>
            <a:off x="273772" y="1362933"/>
            <a:ext cx="5480755" cy="239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…But early warning, evacuation, and flood protection have reduced mortality so far.</a:t>
            </a:r>
            <a:r>
              <a:rPr lang="en-US" sz="26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4713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7422-50E9-43EF-9E25-4BAC3B5C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ECA4137-4366-4F70-AD81-139BAC7B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31" b="1"/>
          <a:stretch/>
        </p:blipFill>
        <p:spPr>
          <a:xfrm>
            <a:off x="2041135" y="2577709"/>
            <a:ext cx="9863191" cy="3289609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7FADEB26-F37D-4B31-B395-3603C890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90" y="91447"/>
            <a:ext cx="10621934" cy="1325563"/>
          </a:xfrm>
        </p:spPr>
        <p:txBody>
          <a:bodyPr/>
          <a:lstStyle/>
          <a:p>
            <a:r>
              <a:rPr lang="en-US" dirty="0"/>
              <a:t>Ocean Acidification</a:t>
            </a:r>
          </a:p>
        </p:txBody>
      </p:sp>
      <p:pic>
        <p:nvPicPr>
          <p:cNvPr id="10" name="Graphic 9" descr="Chemicals with solid fill">
            <a:extLst>
              <a:ext uri="{FF2B5EF4-FFF2-40B4-BE49-F238E27FC236}">
                <a16:creationId xmlns:a16="http://schemas.microsoft.com/office/drawing/2014/main" id="{E04AFFAB-F8B1-4B31-83D6-5D6515DF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676" y="30010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7D7658-9410-4AA1-A989-7CBCB300967B}"/>
              </a:ext>
            </a:extLst>
          </p:cNvPr>
          <p:cNvSpPr txBox="1"/>
          <p:nvPr/>
        </p:nvSpPr>
        <p:spPr>
          <a:xfrm>
            <a:off x="5029199" y="1828990"/>
            <a:ext cx="687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Change in mean surface pH (C) and in annual mean surface carbonate concentration (D) since 1700s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BC5D4-77CA-484B-B866-2A72ED3D5900}"/>
              </a:ext>
            </a:extLst>
          </p:cNvPr>
          <p:cNvSpPr txBox="1"/>
          <p:nvPr/>
        </p:nvSpPr>
        <p:spPr>
          <a:xfrm>
            <a:off x="6364225" y="5948985"/>
            <a:ext cx="55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Hoegh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-Guldberg and Bruno (2010,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4C9964-A1F2-4D7A-AA51-FF283793B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7" y="1417003"/>
            <a:ext cx="4691194" cy="4759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dissolves in water, raising ocean pH and reducing calcium carbonate concentrations.</a:t>
            </a:r>
          </a:p>
        </p:txBody>
      </p:sp>
    </p:spTree>
    <p:extLst>
      <p:ext uri="{BB962C8B-B14F-4D97-AF65-F5344CB8AC3E}">
        <p14:creationId xmlns:p14="http://schemas.microsoft.com/office/powerpoint/2010/main" val="1097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alendar&#10;&#10;Description automatically generated">
            <a:extLst>
              <a:ext uri="{FF2B5EF4-FFF2-40B4-BE49-F238E27FC236}">
                <a16:creationId xmlns:a16="http://schemas.microsoft.com/office/drawing/2014/main" id="{5E04E841-391F-4375-A4C6-A673496D4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4447" y="0"/>
            <a:ext cx="7587554" cy="68577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87422-50E9-43EF-9E25-4BAC3B5C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FADEB26-F37D-4B31-B395-3603C890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90" y="91447"/>
            <a:ext cx="1062193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Coral Reefs</a:t>
            </a:r>
          </a:p>
        </p:txBody>
      </p:sp>
      <p:pic>
        <p:nvPicPr>
          <p:cNvPr id="10" name="Graphic 9" descr="Chemicals with solid fill">
            <a:extLst>
              <a:ext uri="{FF2B5EF4-FFF2-40B4-BE49-F238E27FC236}">
                <a16:creationId xmlns:a16="http://schemas.microsoft.com/office/drawing/2014/main" id="{E04AFFAB-F8B1-4B31-83D6-5D6515DF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676" y="300107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2BC5D4-77CA-484B-B866-2A72ED3D5900}"/>
              </a:ext>
            </a:extLst>
          </p:cNvPr>
          <p:cNvSpPr txBox="1"/>
          <p:nvPr/>
        </p:nvSpPr>
        <p:spPr>
          <a:xfrm>
            <a:off x="287676" y="5412512"/>
            <a:ext cx="55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Pelejero et al. (2010,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Ecol. Evo.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Hoegh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-Guldberg et al. (2007,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FDACEEA-6965-46E3-8D31-0F0564B3E090}"/>
              </a:ext>
            </a:extLst>
          </p:cNvPr>
          <p:cNvSpPr txBox="1">
            <a:spLocks/>
          </p:cNvSpPr>
          <p:nvPr/>
        </p:nvSpPr>
        <p:spPr>
          <a:xfrm>
            <a:off x="378207" y="1417002"/>
            <a:ext cx="3988667" cy="399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Changes in pH and carbonate happening 100x faster than before.</a:t>
            </a:r>
            <a:r>
              <a:rPr lang="en-US" baseline="30000" dirty="0"/>
              <a:t>1</a:t>
            </a:r>
          </a:p>
          <a:p>
            <a:r>
              <a:rPr lang="en-US" dirty="0"/>
              <a:t>Mean ocean pH levels today have not been seen in at least 40 million years.</a:t>
            </a:r>
            <a:r>
              <a:rPr lang="en-US" baseline="30000" dirty="0"/>
              <a:t>1</a:t>
            </a:r>
          </a:p>
          <a:p>
            <a:r>
              <a:rPr lang="en-US" dirty="0"/>
              <a:t>Today: ~410 ppm CO</a:t>
            </a:r>
            <a:r>
              <a:rPr lang="en-US" baseline="-25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0CDB3-BF5C-47E1-9662-6F2412B5E018}"/>
              </a:ext>
            </a:extLst>
          </p:cNvPr>
          <p:cNvSpPr txBox="1"/>
          <p:nvPr/>
        </p:nvSpPr>
        <p:spPr>
          <a:xfrm>
            <a:off x="5650831" y="278743"/>
            <a:ext cx="8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 CO2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51C19-DE2F-4A72-8D51-65A0FB612679}"/>
              </a:ext>
            </a:extLst>
          </p:cNvPr>
          <p:cNvSpPr txBox="1"/>
          <p:nvPr/>
        </p:nvSpPr>
        <p:spPr>
          <a:xfrm>
            <a:off x="7038474" y="2403890"/>
            <a:ext cx="7106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119890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9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1CEF5-2F31-4035-9FE4-6D98DC3C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 descr="A body of water with clouds above it&#10;&#10;Description automatically generated with low confidence">
            <a:extLst>
              <a:ext uri="{FF2B5EF4-FFF2-40B4-BE49-F238E27FC236}">
                <a16:creationId xmlns:a16="http://schemas.microsoft.com/office/drawing/2014/main" id="{6EB9F8C1-2DFE-4595-A3D2-E73FF02E9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04A19-924A-45A4-8712-6FC6958F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9" y="6255457"/>
            <a:ext cx="2088597" cy="37868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35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B864AA-A29A-43B1-8C78-AF64AE44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 of Pacific Coral Reefs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0C4A2-6AA8-42C1-A405-E9891571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84C7D89A-44B4-4704-93D6-C13C86190567}"/>
              </a:ext>
            </a:extLst>
          </p:cNvPr>
          <p:cNvPicPr/>
          <p:nvPr/>
        </p:nvPicPr>
        <p:blipFill rotWithShape="1">
          <a:blip r:embed="rId3"/>
          <a:srcRect r="5919" b="53567"/>
          <a:stretch/>
        </p:blipFill>
        <p:spPr>
          <a:xfrm>
            <a:off x="263462" y="1648326"/>
            <a:ext cx="5571850" cy="4259180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131BFC4-90DE-4640-A024-AA89DDF56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32"/>
          <a:stretch/>
        </p:blipFill>
        <p:spPr>
          <a:xfrm>
            <a:off x="5835312" y="1308641"/>
            <a:ext cx="6236368" cy="4827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EA3606-B1F4-4B8E-9C0A-0CE1EC1A498D}"/>
              </a:ext>
            </a:extLst>
          </p:cNvPr>
          <p:cNvSpPr txBox="1"/>
          <p:nvPr/>
        </p:nvSpPr>
        <p:spPr>
          <a:xfrm>
            <a:off x="5835312" y="6352151"/>
            <a:ext cx="55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Fox et al. (2021,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Geophysical Research Letters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01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38A4C-7E92-4380-98A9-2CF75BDF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 in Projecting Future Changes Like </a:t>
            </a:r>
            <a:br>
              <a:rPr lang="en-US" dirty="0"/>
            </a:br>
            <a:r>
              <a:rPr lang="en-US" dirty="0"/>
              <a:t>Sea-Level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25F21-7E0D-4054-A372-5F71D897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5B488EB-C83F-4887-AFB1-F75259B1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838" y="1114183"/>
            <a:ext cx="4431795" cy="5483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36665-4133-4065-88B4-3DD158D1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Coral Protection is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9C20E-234D-4A69-8A5B-D49A0D3B2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8" y="1417003"/>
            <a:ext cx="6732779" cy="4759960"/>
          </a:xfrm>
        </p:spPr>
        <p:txBody>
          <a:bodyPr/>
          <a:lstStyle/>
          <a:p>
            <a:r>
              <a:rPr lang="en-US" dirty="0"/>
              <a:t>Primary causes of 27-year decline of Great Barrier Reef are cyclones and the Crown-of-Thorns Starfish.</a:t>
            </a:r>
          </a:p>
          <a:p>
            <a:r>
              <a:rPr lang="en-US" dirty="0"/>
              <a:t>Similarly, Caribbean corals most threatened by cyclones and disease, not bleaching!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1BBB9-3439-45F3-BF6B-743038F8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20FFE-62CD-4B1F-85C3-B0D70FFC2DD8}"/>
              </a:ext>
            </a:extLst>
          </p:cNvPr>
          <p:cNvSpPr txBox="1"/>
          <p:nvPr/>
        </p:nvSpPr>
        <p:spPr>
          <a:xfrm>
            <a:off x="6096000" y="805624"/>
            <a:ext cx="55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De’ath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(2012,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 descr="A blue sea creature&#10;&#10;Description automatically generated with low confidence">
            <a:extLst>
              <a:ext uri="{FF2B5EF4-FFF2-40B4-BE49-F238E27FC236}">
                <a16:creationId xmlns:a16="http://schemas.microsoft.com/office/drawing/2014/main" id="{8B1BF700-F0D3-48A7-B686-A0D178AF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954" y="3804986"/>
            <a:ext cx="3739193" cy="28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86447-DCB4-4985-8861-A6E0B811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D203FD41-E3F5-4B63-A381-DA162A3A38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31" y="22420"/>
            <a:ext cx="12187319" cy="6149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57DE15-736A-468F-B953-B5B2A5EB4DEC}"/>
              </a:ext>
            </a:extLst>
          </p:cNvPr>
          <p:cNvSpPr txBox="1"/>
          <p:nvPr/>
        </p:nvSpPr>
        <p:spPr>
          <a:xfrm>
            <a:off x="2832411" y="6352151"/>
            <a:ext cx="863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Pendleton et al. (2012,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0AB6976-EF1F-4096-B25A-1B70BCD50EE8}"/>
              </a:ext>
            </a:extLst>
          </p:cNvPr>
          <p:cNvSpPr txBox="1">
            <a:spLocks/>
          </p:cNvSpPr>
          <p:nvPr/>
        </p:nvSpPr>
        <p:spPr>
          <a:xfrm>
            <a:off x="0" y="2610851"/>
            <a:ext cx="6388768" cy="265305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vert="horz" lIns="457200" tIns="91440" rIns="182880" bIns="9144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Removal of coastal vegetation releases CO2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emissions around</a:t>
            </a:r>
            <a:b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3-19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% that of global deforestation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Also results in up to </a:t>
            </a: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$US 42 billion a year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in global damages!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1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603B-0971-415B-B814-DF990209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“Double Duty”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68123-B942-4FB7-AC8D-8D560F349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7" y="1272624"/>
            <a:ext cx="5553359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e.g., Protecting Indonesian coastal mangroves, alone, could offset 10-31% of </a:t>
            </a:r>
            <a:r>
              <a:rPr lang="en-US" sz="2400" i="1" dirty="0"/>
              <a:t>all</a:t>
            </a:r>
            <a:r>
              <a:rPr lang="en-US" sz="2400" dirty="0"/>
              <a:t> land-use change emissions.</a:t>
            </a:r>
            <a:r>
              <a:rPr lang="en-US" sz="2400" baseline="30000" dirty="0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CB7C3-0DEC-4586-B846-3E5F5500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B218143-240D-4D65-9F50-42B091BE9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6" t="49999" b="1"/>
          <a:stretch/>
        </p:blipFill>
        <p:spPr>
          <a:xfrm>
            <a:off x="5991726" y="476187"/>
            <a:ext cx="5912598" cy="588017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7F3E9EE-6F33-45C9-915D-08D888FD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12" y="2466252"/>
            <a:ext cx="5145168" cy="3058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DE6C4-8C86-41C7-AC15-A4B9CC0FF134}"/>
              </a:ext>
            </a:extLst>
          </p:cNvPr>
          <p:cNvSpPr txBox="1"/>
          <p:nvPr/>
        </p:nvSpPr>
        <p:spPr>
          <a:xfrm>
            <a:off x="3140242" y="6352151"/>
            <a:ext cx="823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Murdiyarso et al. (2015,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Sutton-Grier et al. (2015,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Env. Sci. &amp; Policy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85AE0-18DB-4777-B1BB-5A50DA7CB8B1}"/>
              </a:ext>
            </a:extLst>
          </p:cNvPr>
          <p:cNvSpPr txBox="1"/>
          <p:nvPr/>
        </p:nvSpPr>
        <p:spPr>
          <a:xfrm>
            <a:off x="287676" y="5544419"/>
            <a:ext cx="533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NCS = Natural Climate Solutions;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Griscom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(2017,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7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316250D0-586C-4CDD-9315-B93CAC446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09" b="214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DB4666-1192-7A44-BFA9-276E35881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" y="2564453"/>
            <a:ext cx="3841895" cy="4311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0867-95F3-3947-A590-69D0F8783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6554"/>
            <a:ext cx="3700244" cy="4155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2D03CC-FCB9-214C-ADE3-6D7256DE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30549" y="-27817"/>
            <a:ext cx="2453433" cy="27533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3BD61-49CA-3C49-9B66-2DEF2D3B6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"/>
          <a:stretch/>
        </p:blipFill>
        <p:spPr>
          <a:xfrm rot="10800000">
            <a:off x="9821006" y="-12033"/>
            <a:ext cx="2362976" cy="26355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8AFE26-C6F3-A642-BFED-19E29A7F5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18" y="5887426"/>
            <a:ext cx="1591541" cy="74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B299C-CF89-5E43-B50C-B05317791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50" y="244431"/>
            <a:ext cx="7772400" cy="2387600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199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in graphic">
            <a:extLst>
              <a:ext uri="{FF2B5EF4-FFF2-40B4-BE49-F238E27FC236}">
                <a16:creationId xmlns:a16="http://schemas.microsoft.com/office/drawing/2014/main" id="{06D259D3-B62A-4BD8-B8FD-5B4CE209D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76164" y="3243"/>
            <a:ext cx="11586117" cy="6854757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EEF9B-CB75-4638-AC00-AA8EB885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19344-D04B-46B3-8722-7649B0A1AC01}"/>
              </a:ext>
            </a:extLst>
          </p:cNvPr>
          <p:cNvSpPr txBox="1"/>
          <p:nvPr/>
        </p:nvSpPr>
        <p:spPr>
          <a:xfrm>
            <a:off x="267627" y="111512"/>
            <a:ext cx="262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Walsh et al. (2015)</a:t>
            </a:r>
          </a:p>
        </p:txBody>
      </p:sp>
    </p:spTree>
    <p:extLst>
      <p:ext uri="{BB962C8B-B14F-4D97-AF65-F5344CB8AC3E}">
        <p14:creationId xmlns:p14="http://schemas.microsoft.com/office/powerpoint/2010/main" val="14542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9670-DE6F-EB94-6189-75929910A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Future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B0CF-31B8-7041-AE38-EE46CDA70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8" y="1235676"/>
            <a:ext cx="5987146" cy="49412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 understanding climate change impacts, we try to match observations with models.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dirty="0"/>
              <a:t>The more models, the better!</a:t>
            </a:r>
          </a:p>
          <a:p>
            <a:r>
              <a:rPr lang="en-US" b="1" dirty="0"/>
              <a:t>Reconstruction: </a:t>
            </a:r>
            <a:r>
              <a:rPr lang="en-US" dirty="0"/>
              <a:t>We can simulate the past to determine how good models predict what we already know.</a:t>
            </a:r>
          </a:p>
          <a:p>
            <a:r>
              <a:rPr lang="en-US" b="1" dirty="0"/>
              <a:t>Scenarios: </a:t>
            </a:r>
            <a:r>
              <a:rPr lang="en-US" dirty="0"/>
              <a:t>Or what we </a:t>
            </a:r>
            <a:r>
              <a:rPr lang="en-US" i="1" dirty="0"/>
              <a:t>think</a:t>
            </a:r>
            <a:r>
              <a:rPr lang="en-US" dirty="0"/>
              <a:t> will happen under certain conditions.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8C05B-9AB1-B06F-0A17-9AF83FF04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7715E-505A-8B7A-3D05-C5F91ED2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452" y="1162862"/>
            <a:ext cx="5306808" cy="5193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171C1-64E3-3101-1EAA-5FB31897D4F9}"/>
              </a:ext>
            </a:extLst>
          </p:cNvPr>
          <p:cNvSpPr txBox="1"/>
          <p:nvPr/>
        </p:nvSpPr>
        <p:spPr>
          <a:xfrm>
            <a:off x="6845519" y="6352151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Assessment Report 6 (2021)</a:t>
            </a:r>
          </a:p>
        </p:txBody>
      </p:sp>
    </p:spTree>
    <p:extLst>
      <p:ext uri="{BB962C8B-B14F-4D97-AF65-F5344CB8AC3E}">
        <p14:creationId xmlns:p14="http://schemas.microsoft.com/office/powerpoint/2010/main" val="15729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91A7E-5843-B8E0-3DBD-28CB3512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81" y="200246"/>
            <a:ext cx="6199101" cy="6306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5094A-AF69-AC71-C2D7-07A9C332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4" y="350944"/>
            <a:ext cx="11465960" cy="1325563"/>
          </a:xfrm>
        </p:spPr>
        <p:txBody>
          <a:bodyPr/>
          <a:lstStyle/>
          <a:p>
            <a:r>
              <a:rPr lang="en-US" dirty="0"/>
              <a:t>Carbon, Energy, </a:t>
            </a:r>
            <a:br>
              <a:rPr lang="en-US" dirty="0"/>
            </a:br>
            <a:r>
              <a:rPr lang="en-US" dirty="0"/>
              <a:t>and Mass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D1EE-046B-D75C-2318-8AE61CEC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8" y="1767016"/>
            <a:ext cx="4677330" cy="44099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Conservation of energy and mass imply that we can calculate </a:t>
            </a:r>
            <a:r>
              <a:rPr lang="en-US" b="1" dirty="0"/>
              <a:t>budgets</a:t>
            </a:r>
            <a:r>
              <a:rPr lang="en-US" dirty="0"/>
              <a:t> for how carbon or heat are stored (in the oceans).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budget </a:t>
            </a:r>
            <a:r>
              <a:rPr lang="en-US" b="1" u="sng" dirty="0"/>
              <a:t>imbalance</a:t>
            </a:r>
            <a:r>
              <a:rPr lang="en-US" dirty="0"/>
              <a:t> is the mismatch between model estimates and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02148-C526-9D13-B98E-5E84F26F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371F5-BA9F-D379-8BAD-FA28D91F5DA5}"/>
              </a:ext>
            </a:extLst>
          </p:cNvPr>
          <p:cNvSpPr txBox="1"/>
          <p:nvPr/>
        </p:nvSpPr>
        <p:spPr>
          <a:xfrm>
            <a:off x="4707925" y="6352151"/>
            <a:ext cx="682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Friedlingstein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Global Carbon Budget (2020)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CE45A-56C8-01FC-7AA8-0409D94A070C}"/>
              </a:ext>
            </a:extLst>
          </p:cNvPr>
          <p:cNvSpPr txBox="1"/>
          <p:nvPr/>
        </p:nvSpPr>
        <p:spPr>
          <a:xfrm>
            <a:off x="6096000" y="4481556"/>
            <a:ext cx="297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Total emissions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7A263E-19C0-1EB5-309A-C720AC90D0E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9075778" y="3880022"/>
            <a:ext cx="92936" cy="832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7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85594B-5AF5-AC66-D12E-09C97DB06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843" y="495681"/>
            <a:ext cx="5732980" cy="60408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82EA6-4EB7-ED3D-6799-AD0978D08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66" y="1417010"/>
            <a:ext cx="5863579" cy="47599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Parts of the Earth System respond </a:t>
            </a:r>
            <a:r>
              <a:rPr lang="en-US" i="1" dirty="0"/>
              <a:t>slowly</a:t>
            </a:r>
            <a:r>
              <a:rPr lang="en-US" dirty="0"/>
              <a:t> to climate change; slower than surface temperatures. Consequently, there are already </a:t>
            </a:r>
            <a:r>
              <a:rPr lang="en-US" b="1" u="sng" dirty="0"/>
              <a:t>substantial committed changes</a:t>
            </a:r>
            <a:r>
              <a:rPr lang="en-US" dirty="0"/>
              <a:t> </a:t>
            </a:r>
            <a:r>
              <a:rPr lang="en-US" b="1" dirty="0"/>
              <a:t>(“commitments”) </a:t>
            </a:r>
            <a:r>
              <a:rPr lang="en-US" dirty="0"/>
              <a:t>caused by GHG emissions!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 will drive future changes in global mean sea level (GMSL)?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384D3-4721-E384-BA76-2F0EBF7B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A4F7CA-1070-E4E8-3DE6-A47EDFCF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and </a:t>
            </a:r>
            <a:r>
              <a:rPr lang="en-US" dirty="0" smtClean="0"/>
              <a:t>Sea-Level </a:t>
            </a:r>
            <a:r>
              <a:rPr lang="en-US" dirty="0"/>
              <a:t>Rise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0A3CD-3265-96FC-86A6-2D299236590C}"/>
              </a:ext>
            </a:extLst>
          </p:cNvPr>
          <p:cNvSpPr txBox="1"/>
          <p:nvPr/>
        </p:nvSpPr>
        <p:spPr>
          <a:xfrm>
            <a:off x="3237346" y="6346998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Assessment Report 6 (2021)</a:t>
            </a:r>
          </a:p>
        </p:txBody>
      </p:sp>
    </p:spTree>
    <p:extLst>
      <p:ext uri="{BB962C8B-B14F-4D97-AF65-F5344CB8AC3E}">
        <p14:creationId xmlns:p14="http://schemas.microsoft.com/office/powerpoint/2010/main" val="4073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BF9AE3EA-99AF-499E-8DDC-BBB874079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673"/>
          <a:stretch/>
        </p:blipFill>
        <p:spPr>
          <a:xfrm>
            <a:off x="3634074" y="1115123"/>
            <a:ext cx="8326006" cy="50618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6B68AE-025C-4EB6-9B89-2FAF4DCC7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Contributions to </a:t>
            </a:r>
            <a:r>
              <a:rPr lang="en-US" dirty="0" smtClean="0"/>
              <a:t>Sea-Level </a:t>
            </a:r>
            <a:r>
              <a:rPr lang="en-US" dirty="0"/>
              <a:t>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9B8CD-9295-4FA1-8175-1FF8D3E3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F611AD-F875-47F9-A640-2D1DEDE7AFC8}"/>
              </a:ext>
            </a:extLst>
          </p:cNvPr>
          <p:cNvSpPr txBox="1">
            <a:spLocks/>
          </p:cNvSpPr>
          <p:nvPr/>
        </p:nvSpPr>
        <p:spPr>
          <a:xfrm>
            <a:off x="438368" y="1417003"/>
            <a:ext cx="3293718" cy="4759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Main sources:</a:t>
            </a:r>
          </a:p>
          <a:p>
            <a:r>
              <a:rPr lang="en-US" dirty="0">
                <a:effectLst>
                  <a:glow rad="101600">
                    <a:srgbClr val="5BA4EE">
                      <a:alpha val="60000"/>
                    </a:srgbClr>
                  </a:glow>
                </a:effectLst>
              </a:rPr>
              <a:t>Ice sheets</a:t>
            </a:r>
          </a:p>
          <a:p>
            <a:r>
              <a:rPr lang="en-US" dirty="0">
                <a:effectLst>
                  <a:glow rad="101600">
                    <a:srgbClr val="AFD1E6">
                      <a:alpha val="60000"/>
                    </a:srgbClr>
                  </a:glow>
                </a:effectLst>
              </a:rPr>
              <a:t>Glaciers on land</a:t>
            </a:r>
          </a:p>
          <a:p>
            <a:r>
              <a:rPr lang="en-US" dirty="0">
                <a:effectLst/>
              </a:rPr>
              <a:t>Aquifer depletion</a:t>
            </a:r>
          </a:p>
          <a:p>
            <a:r>
              <a:rPr lang="en-US" dirty="0">
                <a:effectLst>
                  <a:glow rad="101600">
                    <a:srgbClr val="4EDFF1">
                      <a:alpha val="60000"/>
                    </a:srgbClr>
                  </a:glow>
                </a:effectLst>
              </a:rPr>
              <a:t>Density </a:t>
            </a:r>
            <a:br>
              <a:rPr lang="en-US" dirty="0">
                <a:effectLst>
                  <a:glow rad="101600">
                    <a:srgbClr val="4EDFF1">
                      <a:alpha val="60000"/>
                    </a:srgbClr>
                  </a:glow>
                </a:effectLst>
              </a:rPr>
            </a:br>
            <a:r>
              <a:rPr lang="en-US" dirty="0">
                <a:effectLst>
                  <a:glow rad="101600">
                    <a:srgbClr val="4EDFF1">
                      <a:alpha val="60000"/>
                    </a:srgbClr>
                  </a:glow>
                </a:effectLst>
              </a:rPr>
              <a:t>changes </a:t>
            </a:r>
            <a:br>
              <a:rPr lang="en-US" dirty="0">
                <a:effectLst>
                  <a:glow rad="101600">
                    <a:srgbClr val="4EDFF1">
                      <a:alpha val="60000"/>
                    </a:srgbClr>
                  </a:glow>
                </a:effectLst>
              </a:rPr>
            </a:br>
            <a:r>
              <a:rPr lang="en-US" dirty="0">
                <a:effectLst>
                  <a:glow rad="101600">
                    <a:srgbClr val="4EDFF1">
                      <a:alpha val="60000"/>
                    </a:srgbClr>
                  </a:glow>
                </a:effectLst>
              </a:rPr>
              <a:t>(e.g., thermal expansion of water)</a:t>
            </a:r>
          </a:p>
          <a:p>
            <a:r>
              <a:rPr lang="en-US" dirty="0">
                <a:effectLst/>
              </a:rPr>
              <a:t>Missing anything?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5D0C2B-8BBD-4634-9BB3-F16F98B0888B}"/>
              </a:ext>
            </a:extLst>
          </p:cNvPr>
          <p:cNvCxnSpPr>
            <a:cxnSpLocks/>
          </p:cNvCxnSpPr>
          <p:nvPr/>
        </p:nvCxnSpPr>
        <p:spPr>
          <a:xfrm>
            <a:off x="3044283" y="4827495"/>
            <a:ext cx="1984917" cy="16825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304E8F-6177-4694-9A13-17D5B42F7BE7}"/>
              </a:ext>
            </a:extLst>
          </p:cNvPr>
          <p:cNvCxnSpPr>
            <a:cxnSpLocks/>
          </p:cNvCxnSpPr>
          <p:nvPr/>
        </p:nvCxnSpPr>
        <p:spPr>
          <a:xfrm>
            <a:off x="2616820" y="2163337"/>
            <a:ext cx="5780048" cy="111552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2D5E08-91C8-4123-90D0-F76C92A93E3B}"/>
              </a:ext>
            </a:extLst>
          </p:cNvPr>
          <p:cNvSpPr txBox="1"/>
          <p:nvPr/>
        </p:nvSpPr>
        <p:spPr>
          <a:xfrm>
            <a:off x="7393259" y="4253725"/>
            <a:ext cx="173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(Glaciers)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AC66F54-9873-46AA-994D-0A2DE1B4F329}"/>
              </a:ext>
            </a:extLst>
          </p:cNvPr>
          <p:cNvCxnSpPr>
            <a:cxnSpLocks/>
          </p:cNvCxnSpPr>
          <p:nvPr/>
        </p:nvCxnSpPr>
        <p:spPr>
          <a:xfrm>
            <a:off x="3445727" y="3849765"/>
            <a:ext cx="3482065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82E47BE7-4856-4948-A86C-43B2BD7C7D3D}"/>
              </a:ext>
            </a:extLst>
          </p:cNvPr>
          <p:cNvCxnSpPr>
            <a:cxnSpLocks/>
          </p:cNvCxnSpPr>
          <p:nvPr/>
        </p:nvCxnSpPr>
        <p:spPr>
          <a:xfrm>
            <a:off x="2852853" y="3489365"/>
            <a:ext cx="589793" cy="360400"/>
          </a:xfrm>
          <a:prstGeom prst="curvedConnector3">
            <a:avLst/>
          </a:prstGeom>
          <a:ln w="285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C281881-A2AC-406C-870F-E38D7C709609}"/>
              </a:ext>
            </a:extLst>
          </p:cNvPr>
          <p:cNvSpPr txBox="1"/>
          <p:nvPr/>
        </p:nvSpPr>
        <p:spPr>
          <a:xfrm>
            <a:off x="3829015" y="6171692"/>
            <a:ext cx="468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et al. (2017,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Climate Change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55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1C86-A3AA-443B-81B0-DB8E88B4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of Ice Sheets to Sea Level Rise</a:t>
            </a:r>
          </a:p>
        </p:txBody>
      </p:sp>
      <p:pic>
        <p:nvPicPr>
          <p:cNvPr id="6" name="Content Placeholder 5" descr="A picture containing invertebrate, coelenterate, cake, jellyfish&#10;&#10;Description automatically generated">
            <a:extLst>
              <a:ext uri="{FF2B5EF4-FFF2-40B4-BE49-F238E27FC236}">
                <a16:creationId xmlns:a16="http://schemas.microsoft.com/office/drawing/2014/main" id="{4B6737AF-0B5E-4FA7-A9FC-C24FA3F6A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788"/>
          <a:stretch/>
        </p:blipFill>
        <p:spPr>
          <a:xfrm>
            <a:off x="279028" y="1651380"/>
            <a:ext cx="7213593" cy="46509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62525-1D90-4EF6-B271-84CB8753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C4D2-5A75-2E46-8DE1-7A2646E83910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8DE2EF6-A8B7-4361-A733-8B5B758F3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79204"/>
              </p:ext>
            </p:extLst>
          </p:nvPr>
        </p:nvGraphicFramePr>
        <p:xfrm>
          <a:off x="7219666" y="2768451"/>
          <a:ext cx="4684658" cy="219456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29301">
                  <a:extLst>
                    <a:ext uri="{9D8B030D-6E8A-4147-A177-3AD203B41FA5}">
                      <a16:colId xmlns:a16="http://schemas.microsoft.com/office/drawing/2014/main" val="481390167"/>
                    </a:ext>
                  </a:extLst>
                </a:gridCol>
                <a:gridCol w="2255357">
                  <a:extLst>
                    <a:ext uri="{9D8B030D-6E8A-4147-A177-3AD203B41FA5}">
                      <a16:colId xmlns:a16="http://schemas.microsoft.com/office/drawing/2014/main" val="71839170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on land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level equivalent (m)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6308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 (AIS)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57.9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851598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Greenland (GIS)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828518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other ice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2430892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6E6C4B8-4F8D-417D-A63F-5B1AB6CE5495}"/>
              </a:ext>
            </a:extLst>
          </p:cNvPr>
          <p:cNvSpPr txBox="1"/>
          <p:nvPr/>
        </p:nvSpPr>
        <p:spPr>
          <a:xfrm>
            <a:off x="627799" y="1247391"/>
            <a:ext cx="3603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Antarctic Ice Sheet (AIS)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C0D09-65CB-4277-A5D8-78F3D709B007}"/>
              </a:ext>
            </a:extLst>
          </p:cNvPr>
          <p:cNvSpPr txBox="1"/>
          <p:nvPr/>
        </p:nvSpPr>
        <p:spPr>
          <a:xfrm>
            <a:off x="4230807" y="1249552"/>
            <a:ext cx="3864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Greenland Ice Sheet (GIS)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9E959-B7FC-411F-BBDE-290E832504F5}"/>
              </a:ext>
            </a:extLst>
          </p:cNvPr>
          <p:cNvSpPr txBox="1"/>
          <p:nvPr/>
        </p:nvSpPr>
        <p:spPr>
          <a:xfrm>
            <a:off x="7219666" y="2191111"/>
            <a:ext cx="468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If ALL the land ice melted…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20413-A9C8-4B6C-8CC8-E863E54A18B0}"/>
              </a:ext>
            </a:extLst>
          </p:cNvPr>
          <p:cNvSpPr txBox="1"/>
          <p:nvPr/>
        </p:nvSpPr>
        <p:spPr>
          <a:xfrm>
            <a:off x="7275332" y="5078686"/>
            <a:ext cx="468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Left: Smith et al. (2019,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ScienceNews.org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Table: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Morligheim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(2017, 2019) and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Farinotti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40880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0002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ontana_template" id="{2C542B10-B592-0B4F-8C91-DB0C05BFEF24}" vid="{16041A1D-B85D-A444-84DC-08F83D5972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8200</TotalTime>
  <Words>2384</Words>
  <Application>Microsoft Office PowerPoint</Application>
  <PresentationFormat>Widescreen</PresentationFormat>
  <Paragraphs>285</Paragraphs>
  <Slides>44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Cambria</vt:lpstr>
      <vt:lpstr>Helvetica Neue</vt:lpstr>
      <vt:lpstr>Office Theme</vt:lpstr>
      <vt:lpstr>Climate Change &amp;  The Oceans The Cryosphere Part II: The Wet Stuff</vt:lpstr>
      <vt:lpstr>Climate Change &amp;  The Oceans The Cryosphere Part II: The Wet Stuff</vt:lpstr>
      <vt:lpstr>PowerPoint Presentation</vt:lpstr>
      <vt:lpstr>Key Concepts in Projecting Future Changes Like  Sea-Level Rise</vt:lpstr>
      <vt:lpstr>Modeling Future Changes</vt:lpstr>
      <vt:lpstr>Carbon, Energy,  and Mass Budgets</vt:lpstr>
      <vt:lpstr>Ice and Sea-Level Rise</vt:lpstr>
      <vt:lpstr>Present Contributions to Sea-Level Rise</vt:lpstr>
      <vt:lpstr>Contribution of Ice Sheets to Sea Level Rise</vt:lpstr>
      <vt:lpstr>Antarctic Ice Sheet (AIS) Stable So Far…</vt:lpstr>
      <vt:lpstr>Why is GIS Melting Faster than AIS?</vt:lpstr>
      <vt:lpstr>Stable and Growing Antarctic Sea Ice?</vt:lpstr>
      <vt:lpstr>If ice shelves are deteriorating, why is Antarctic sea ice growing?</vt:lpstr>
      <vt:lpstr>Climate Surprises: A New Low</vt:lpstr>
      <vt:lpstr>Impacts of Sea-Level Rise on Human Societies</vt:lpstr>
      <vt:lpstr>PowerPoint Presentation</vt:lpstr>
      <vt:lpstr>Future Sea-Level Rise (SLR)</vt:lpstr>
      <vt:lpstr>But Migration to  Coastal Cities  Could Keep Rising</vt:lpstr>
      <vt:lpstr>Ocean Circulation  and the Carbon Cycle</vt:lpstr>
      <vt:lpstr>PowerPoint Presentation</vt:lpstr>
      <vt:lpstr>Biological C Pump</vt:lpstr>
      <vt:lpstr>Physical C Pump (Thermohaline Circulation)</vt:lpstr>
      <vt:lpstr>Upwelling of Critical Nutrients</vt:lpstr>
      <vt:lpstr>PowerPoint Presentation</vt:lpstr>
      <vt:lpstr>Changes in Ocean Temperature, Salinity, and Acidity</vt:lpstr>
      <vt:lpstr>Rising Ocean Temperatures</vt:lpstr>
      <vt:lpstr>Oceans Absorbed 90% of GHG Warming</vt:lpstr>
      <vt:lpstr>Productivity Linked to Ocean Temperatures</vt:lpstr>
      <vt:lpstr>PowerPoint Presentation</vt:lpstr>
      <vt:lpstr>PowerPoint Presentation</vt:lpstr>
      <vt:lpstr>Coming to a Planet Near You?</vt:lpstr>
      <vt:lpstr>PowerPoint Presentation</vt:lpstr>
      <vt:lpstr>PowerPoint Presentation</vt:lpstr>
      <vt:lpstr>Ocean Temperatures and Tropical Cyclones</vt:lpstr>
      <vt:lpstr>PowerPoint Presentation</vt:lpstr>
      <vt:lpstr>Ocean Acidification</vt:lpstr>
      <vt:lpstr>Coral Reefs</vt:lpstr>
      <vt:lpstr>PowerPoint Presentation</vt:lpstr>
      <vt:lpstr>Resilience of Pacific Coral Reefs</vt:lpstr>
      <vt:lpstr>Coral Protection is Possible</vt:lpstr>
      <vt:lpstr>PowerPoint Presentation</vt:lpstr>
      <vt:lpstr>“Double Duty”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change and differential drivers in weak housing markets:  Are shrinking cities exceptional?</dc:title>
  <dc:creator>K. Arthur Endsley</dc:creator>
  <cp:lastModifiedBy>Endsley, Arthur</cp:lastModifiedBy>
  <cp:revision>282</cp:revision>
  <cp:lastPrinted>2019-09-24T20:54:25Z</cp:lastPrinted>
  <dcterms:created xsi:type="dcterms:W3CDTF">2019-09-21T23:53:27Z</dcterms:created>
  <dcterms:modified xsi:type="dcterms:W3CDTF">2023-09-27T21:32:30Z</dcterms:modified>
</cp:coreProperties>
</file>