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8" r:id="rId1"/>
  </p:sldMasterIdLst>
  <p:notesMasterIdLst>
    <p:notesMasterId r:id="rId58"/>
  </p:notesMasterIdLst>
  <p:sldIdLst>
    <p:sldId id="279" r:id="rId2"/>
    <p:sldId id="305" r:id="rId3"/>
    <p:sldId id="302" r:id="rId4"/>
    <p:sldId id="257" r:id="rId5"/>
    <p:sldId id="303" r:id="rId6"/>
    <p:sldId id="298" r:id="rId7"/>
    <p:sldId id="299" r:id="rId8"/>
    <p:sldId id="300" r:id="rId9"/>
    <p:sldId id="310" r:id="rId10"/>
    <p:sldId id="311" r:id="rId11"/>
    <p:sldId id="297" r:id="rId12"/>
    <p:sldId id="260" r:id="rId13"/>
    <p:sldId id="294" r:id="rId14"/>
    <p:sldId id="296" r:id="rId15"/>
    <p:sldId id="295" r:id="rId16"/>
    <p:sldId id="304" r:id="rId17"/>
    <p:sldId id="261" r:id="rId18"/>
    <p:sldId id="258" r:id="rId19"/>
    <p:sldId id="262" r:id="rId20"/>
    <p:sldId id="263" r:id="rId21"/>
    <p:sldId id="264" r:id="rId22"/>
    <p:sldId id="265" r:id="rId23"/>
    <p:sldId id="267" r:id="rId24"/>
    <p:sldId id="308" r:id="rId25"/>
    <p:sldId id="309" r:id="rId26"/>
    <p:sldId id="268" r:id="rId27"/>
    <p:sldId id="289" r:id="rId28"/>
    <p:sldId id="270" r:id="rId29"/>
    <p:sldId id="269" r:id="rId30"/>
    <p:sldId id="271" r:id="rId31"/>
    <p:sldId id="272" r:id="rId32"/>
    <p:sldId id="273" r:id="rId33"/>
    <p:sldId id="274" r:id="rId34"/>
    <p:sldId id="312" r:id="rId35"/>
    <p:sldId id="313" r:id="rId36"/>
    <p:sldId id="307" r:id="rId37"/>
    <p:sldId id="276" r:id="rId38"/>
    <p:sldId id="277" r:id="rId39"/>
    <p:sldId id="280" r:id="rId40"/>
    <p:sldId id="287" r:id="rId41"/>
    <p:sldId id="292" r:id="rId42"/>
    <p:sldId id="320" r:id="rId43"/>
    <p:sldId id="288" r:id="rId44"/>
    <p:sldId id="281" r:id="rId45"/>
    <p:sldId id="283" r:id="rId46"/>
    <p:sldId id="317" r:id="rId47"/>
    <p:sldId id="316" r:id="rId48"/>
    <p:sldId id="318" r:id="rId49"/>
    <p:sldId id="284" r:id="rId50"/>
    <p:sldId id="319" r:id="rId51"/>
    <p:sldId id="306" r:id="rId52"/>
    <p:sldId id="321" r:id="rId53"/>
    <p:sldId id="322" r:id="rId54"/>
    <p:sldId id="315" r:id="rId55"/>
    <p:sldId id="285" r:id="rId56"/>
    <p:sldId id="286" r:id="rId5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84871" autoAdjust="0"/>
  </p:normalViewPr>
  <p:slideViewPr>
    <p:cSldViewPr snapToGrid="0" snapToObjects="1">
      <p:cViewPr>
        <p:scale>
          <a:sx n="90" d="100"/>
          <a:sy n="90" d="100"/>
        </p:scale>
        <p:origin x="-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758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013A3EEC-E62F-FB46-B9BD-972667A3302C}" type="datetime1">
              <a:rPr lang="en-US"/>
              <a:pPr>
                <a:defRPr/>
              </a:pPr>
              <a:t>10/14/13</a:t>
            </a:fld>
            <a:endParaRPr lang="en-US"/>
          </a:p>
        </p:txBody>
      </p:sp>
      <p:sp>
        <p:nvSpPr>
          <p:cNvPr id="2458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759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759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E8FA1F8-411E-9744-A961-FA2A2C308566}" type="slidenum">
              <a:rPr lang="en-US"/>
              <a:pPr>
                <a:defRPr/>
              </a:pPr>
              <a:t>‹#›</a:t>
            </a:fld>
            <a:endParaRPr lang="en-US"/>
          </a:p>
        </p:txBody>
      </p:sp>
    </p:spTree>
    <p:extLst>
      <p:ext uri="{BB962C8B-B14F-4D97-AF65-F5344CB8AC3E}">
        <p14:creationId xmlns:p14="http://schemas.microsoft.com/office/powerpoint/2010/main" val="186195990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Helvetica"/>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perhaps the image of climate change you have is an image of protest/demonstration…</a:t>
            </a:r>
            <a:endParaRPr lang="en-US" dirty="0"/>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10</a:t>
            </a:fld>
            <a:endParaRPr lang="en-US"/>
          </a:p>
        </p:txBody>
      </p:sp>
    </p:spTree>
    <p:extLst>
      <p:ext uri="{BB962C8B-B14F-4D97-AF65-F5344CB8AC3E}">
        <p14:creationId xmlns:p14="http://schemas.microsoft.com/office/powerpoint/2010/main" val="1171116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dirty="0" smtClean="0"/>
              <a:t>This is</a:t>
            </a:r>
            <a:r>
              <a:rPr lang="en-US" baseline="0" dirty="0" smtClean="0"/>
              <a:t> the basic idea for the day…if I can help you see how climate change is an idea and not just a physical reality, we will have made some headway.</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Rot="1" noChangeAspect="1" noChangeArrowheads="1" noTextEdit="1"/>
          </p:cNvSpPr>
          <p:nvPr>
            <p:ph type="sldImg"/>
          </p:nvPr>
        </p:nvSpPr>
        <p:spPr>
          <a:ln/>
        </p:spPr>
      </p:sp>
      <p:sp>
        <p:nvSpPr>
          <p:cNvPr id="30723" name="Rectangle 1027"/>
          <p:cNvSpPr>
            <a:spLocks noGrp="1" noChangeArrowheads="1"/>
          </p:cNvSpPr>
          <p:nvPr>
            <p:ph type="body" idx="1"/>
          </p:nvPr>
        </p:nvSpPr>
        <p:spPr>
          <a:noFill/>
          <a:ln/>
        </p:spPr>
        <p:txBody>
          <a:bodyPr/>
          <a:lstStyle/>
          <a:p>
            <a:pPr eaLnBrk="1" hangingPunct="1"/>
            <a:r>
              <a:rPr lang="en-US" dirty="0" err="1" smtClean="0"/>
              <a:t>Hulme</a:t>
            </a:r>
            <a:r>
              <a:rPr lang="en-US" dirty="0" smtClean="0"/>
              <a:t> is one of the most prominent voices in the climate</a:t>
            </a:r>
            <a:r>
              <a:rPr lang="en-US" baseline="0" dirty="0" smtClean="0"/>
              <a:t> science community.</a:t>
            </a:r>
          </a:p>
          <a:p>
            <a:pPr eaLnBrk="1" hangingPunct="1"/>
            <a:endParaRPr lang="en-US" baseline="0" dirty="0" smtClean="0"/>
          </a:p>
          <a:p>
            <a:pPr eaLnBrk="1" hangingPunct="1"/>
            <a:r>
              <a:rPr lang="en-US" baseline="0" dirty="0" smtClean="0"/>
              <a:t>Went back to study the history and sociology of science after establishing his career as a geographer and environmental scientist.</a:t>
            </a:r>
          </a:p>
          <a:p>
            <a:pPr eaLnBrk="1" hangingPunct="1"/>
            <a:endParaRPr lang="en-US" baseline="0" dirty="0" smtClean="0"/>
          </a:p>
          <a:p>
            <a:pPr eaLnBrk="1" hangingPunct="1"/>
            <a:r>
              <a:rPr lang="en-US" baseline="0" dirty="0" smtClean="0"/>
              <a:t>A hard scientist who believes in numbers, but also believes in meaning.  Climates have both physical reality and cultural meaning…thus stories</a:t>
            </a:r>
          </a:p>
          <a:p>
            <a:pPr eaLnBrk="1" hangingPunct="1"/>
            <a:endParaRPr lang="en-US" baseline="0" dirty="0" smtClean="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baseline="0" dirty="0" smtClean="0"/>
              <a:t>This passage from the end of MH’s book really sums up his basic assumption-this is what my intro was trying to suggest. </a:t>
            </a:r>
          </a:p>
          <a:p>
            <a:pPr eaLnBrk="1" hangingPunct="1"/>
            <a:endParaRPr lang="en-US" baseline="0" dirty="0" smtClean="0"/>
          </a:p>
          <a:p>
            <a:pPr eaLnBrk="1" hangingPunct="1"/>
            <a:r>
              <a:rPr lang="en-US" baseline="0" dirty="0" smtClean="0"/>
              <a:t>Just like any of the big issues/ideas of the day, CC is wrapped up with all kinds of metaphors, stories, imagery that shapes how we think about it. Climate change is NOT ONE THING, means different things to different people.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dirty="0" smtClean="0"/>
              <a:t>The core</a:t>
            </a:r>
            <a:r>
              <a:rPr lang="en-US" baseline="0" dirty="0" smtClean="0"/>
              <a:t> issue for a communication scholar who comes at climate change from a humanistic perspective is this: </a:t>
            </a:r>
          </a:p>
          <a:p>
            <a:pPr eaLnBrk="1" hangingPunct="1"/>
            <a:endParaRPr lang="en-US" baseline="0" dirty="0" smtClean="0"/>
          </a:p>
          <a:p>
            <a:pPr eaLnBrk="1" hangingPunct="1"/>
            <a:r>
              <a:rPr lang="en-US" baseline="0" dirty="0" smtClean="0"/>
              <a:t>What does CC mean?</a:t>
            </a:r>
          </a:p>
          <a:p>
            <a:pPr eaLnBrk="1" hangingPunct="1"/>
            <a:r>
              <a:rPr lang="en-US" baseline="0" dirty="0" smtClean="0"/>
              <a:t>What are the meanings that we attach to our climate and to climate changes? </a:t>
            </a:r>
          </a:p>
          <a:p>
            <a:pPr eaLnBrk="1" hangingPunct="1"/>
            <a:r>
              <a:rPr lang="en-US" baseline="0" dirty="0" smtClean="0"/>
              <a:t>Whose interests get expressed, whose voices and interests are downplayed?</a:t>
            </a:r>
          </a:p>
          <a:p>
            <a:pPr eaLnBrk="1" hangingPunct="1"/>
            <a:endParaRPr lang="en-US" baseline="0" dirty="0" smtClean="0"/>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dirty="0" smtClean="0"/>
              <a:t>Not, what is the physical basis of climate</a:t>
            </a:r>
            <a:r>
              <a:rPr lang="en-US" baseline="0" dirty="0" smtClean="0"/>
              <a:t> change? Quantification and empirical science is only one way to understand climate and climate change.</a:t>
            </a:r>
          </a:p>
          <a:p>
            <a:pPr eaLnBrk="1" hangingPunct="1"/>
            <a:endParaRPr lang="en-US" baseline="0" dirty="0" smtClean="0"/>
          </a:p>
          <a:p>
            <a:pPr eaLnBrk="1" hangingPunct="1"/>
            <a:r>
              <a:rPr lang="en-US" baseline="0" dirty="0" smtClean="0"/>
              <a:t>In addition, the question of meaning is much broader than the other two questions. </a:t>
            </a:r>
          </a:p>
          <a:p>
            <a:pPr eaLnBrk="1" hangingPunct="1"/>
            <a:endParaRPr lang="en-US" baseline="0" dirty="0" smtClean="0"/>
          </a:p>
          <a:p>
            <a:pPr eaLnBrk="1" hangingPunct="1"/>
            <a:r>
              <a:rPr lang="en-US" baseline="0" dirty="0" smtClean="0"/>
              <a:t>These are important practical questions, but they do not exhaust the range of public discourses that address climate and climate change.</a:t>
            </a:r>
          </a:p>
          <a:p>
            <a:pPr eaLnBrk="1" hangingPunct="1"/>
            <a:endParaRPr lang="en-US" baseline="0" dirty="0" smtClean="0"/>
          </a:p>
          <a:p>
            <a:pPr eaLnBrk="1" hangingPunct="1"/>
            <a:r>
              <a:rPr lang="en-US" baseline="0" dirty="0" smtClean="0"/>
              <a:t>In order to make sense of the complex public discourses around climate changes, need a broader set of models and and concepts</a:t>
            </a:r>
          </a:p>
          <a:p>
            <a:pPr eaLnBrk="1" hangingPunct="1"/>
            <a:endParaRPr lang="en-US" baseline="0" dirty="0" smtClean="0"/>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endParaRPr lang="en-US" dirty="0" smtClean="0"/>
          </a:p>
          <a:p>
            <a:pPr eaLnBrk="1" hangingPunct="1"/>
            <a:r>
              <a:rPr lang="en-US" dirty="0" smtClean="0"/>
              <a:t>Framing as a useful</a:t>
            </a:r>
            <a:r>
              <a:rPr lang="en-US" baseline="0" dirty="0" smtClean="0"/>
              <a:t> concept for understanding Climate change</a:t>
            </a:r>
          </a:p>
          <a:p>
            <a:pPr eaLnBrk="1" hangingPunct="1"/>
            <a:endParaRPr lang="en-US" baseline="0" dirty="0" smtClean="0"/>
          </a:p>
          <a:p>
            <a:pPr eaLnBrk="1" hangingPunct="1"/>
            <a:r>
              <a:rPr lang="en-US" baseline="0" dirty="0" smtClean="0"/>
              <a:t>Journalistic Norms as patterns of </a:t>
            </a:r>
            <a:r>
              <a:rPr lang="en-US" baseline="0" dirty="0" err="1" smtClean="0"/>
              <a:t>newswriting</a:t>
            </a:r>
            <a:r>
              <a:rPr lang="en-US" baseline="0" dirty="0" smtClean="0"/>
              <a:t>—that journalism has a rhetoric all its own that shapes what you see and don’t see</a:t>
            </a:r>
          </a:p>
          <a:p>
            <a:pPr eaLnBrk="1" hangingPunct="1"/>
            <a:endParaRPr lang="en-US" baseline="0" dirty="0" smtClean="0"/>
          </a:p>
          <a:p>
            <a:pPr eaLnBrk="1" hangingPunct="1"/>
            <a:r>
              <a:rPr lang="en-US" baseline="0" dirty="0" smtClean="0"/>
              <a:t>Rhetorical appeals and strategies in C-change discourse</a:t>
            </a:r>
          </a:p>
          <a:p>
            <a:pPr eaLnBrk="1" hangingPunct="1"/>
            <a:endParaRPr lang="en-US" baseline="0" dirty="0" smtClean="0"/>
          </a:p>
          <a:p>
            <a:pPr eaLnBrk="1" hangingPunct="1"/>
            <a:endParaRPr lang="en-US" baseline="0" dirty="0" smtClean="0"/>
          </a:p>
          <a:p>
            <a:pPr eaLnBrk="1" hangingPunct="1"/>
            <a:r>
              <a:rPr lang="en-US" baseline="0" dirty="0" smtClean="0"/>
              <a:t>To get started on the right foot, need to understand that there are very different ways of thinking about communication itself</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smtClean="0"/>
              <a:t>Standard</a:t>
            </a:r>
            <a:r>
              <a:rPr lang="en-US" baseline="0" dirty="0" smtClean="0"/>
              <a:t> naïve model of information transfer or information deficit.</a:t>
            </a:r>
          </a:p>
          <a:p>
            <a:pPr eaLnBrk="1" hangingPunct="1"/>
            <a:endParaRPr lang="en-US" baseline="0" dirty="0" smtClean="0"/>
          </a:p>
          <a:p>
            <a:pPr eaLnBrk="1" hangingPunct="1"/>
            <a:r>
              <a:rPr lang="en-US" baseline="0" dirty="0" smtClean="0"/>
              <a:t>This is the model that has dominated science communication for the past 30 years</a:t>
            </a:r>
          </a:p>
          <a:p>
            <a:pPr eaLnBrk="1" hangingPunct="1"/>
            <a:endParaRPr lang="en-US" baseline="0" dirty="0" smtClean="0"/>
          </a:p>
          <a:p>
            <a:pPr eaLnBrk="1" hangingPunct="1"/>
            <a:r>
              <a:rPr lang="en-US" baseline="0" dirty="0" smtClean="0"/>
              <a:t>Good for some things, not others.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dirty="0" smtClean="0"/>
              <a:t>Get the ideas out of my head and</a:t>
            </a:r>
            <a:r>
              <a:rPr lang="en-US" baseline="0" dirty="0" smtClean="0"/>
              <a:t> into yours with the least amount of distortion.</a:t>
            </a:r>
          </a:p>
          <a:p>
            <a:pPr eaLnBrk="1" hangingPunct="1"/>
            <a:endParaRPr lang="en-US" baseline="0" dirty="0" smtClean="0"/>
          </a:p>
          <a:p>
            <a:pPr eaLnBrk="1" hangingPunct="1"/>
            <a:r>
              <a:rPr lang="en-US" baseline="0" dirty="0" smtClean="0"/>
              <a:t>This was a model that was developed by telephone engineers at Bell Labs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Terrible model</a:t>
            </a:r>
            <a:r>
              <a:rPr lang="en-US" baseline="0" dirty="0" smtClean="0"/>
              <a:t> of </a:t>
            </a:r>
            <a:r>
              <a:rPr lang="en-US" baseline="0" dirty="0" err="1" smtClean="0"/>
              <a:t>comm</a:t>
            </a:r>
            <a:endParaRPr lang="en-US" baseline="0" dirty="0" smtClean="0"/>
          </a:p>
          <a:p>
            <a:pPr eaLnBrk="1" hangingPunct="1"/>
            <a:endParaRPr lang="en-US" baseline="0" dirty="0" smtClean="0"/>
          </a:p>
          <a:p>
            <a:pPr eaLnBrk="1" hangingPunct="1"/>
            <a:r>
              <a:rPr lang="en-US" baseline="0" dirty="0" smtClean="0"/>
              <a:t>Mediating factors—things that “get in the way” but are actually crucial. These kinds of things don’t matter to telephone engineers. “That’s quite an outfit you’re wearing.”  “Al Gore”</a:t>
            </a:r>
          </a:p>
          <a:p>
            <a:pPr eaLnBrk="1" hangingPunct="1"/>
            <a:endParaRPr lang="en-US" baseline="0" dirty="0" smtClean="0"/>
          </a:p>
          <a:p>
            <a:pPr eaLnBrk="1" hangingPunct="1"/>
            <a:r>
              <a:rPr lang="en-US" baseline="0" dirty="0" smtClean="0"/>
              <a:t>Rational actors—the presumption that there is only one way to reason from information to conclusions…people always pursue self-interest, we all value the future in the same way</a:t>
            </a:r>
          </a:p>
          <a:p>
            <a:pPr eaLnBrk="1" hangingPunct="1"/>
            <a:endParaRPr lang="en-US" baseline="0" dirty="0" smtClean="0"/>
          </a:p>
          <a:p>
            <a:pPr eaLnBrk="1" hangingPunct="1"/>
            <a:r>
              <a:rPr lang="en-US" baseline="0" dirty="0" smtClean="0"/>
              <a:t>Privileges technocratic decision-making—essentially, let the experts decide (since of course they have the information). </a:t>
            </a:r>
            <a:r>
              <a:rPr lang="en-US" baseline="0" dirty="0" err="1" smtClean="0"/>
              <a:t>Comm</a:t>
            </a:r>
            <a:r>
              <a:rPr lang="en-US" baseline="0" dirty="0" smtClean="0"/>
              <a:t> is largely about getting everyone on board to support a conclusion that experts have already decided is best.</a:t>
            </a:r>
          </a:p>
          <a:p>
            <a:pPr eaLnBrk="1" hangingPunct="1"/>
            <a:endParaRPr lang="en-US" baseline="0" dirty="0" smtClean="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r>
              <a:rPr lang="en-US" dirty="0" smtClean="0"/>
              <a:t>Why would they end up</a:t>
            </a:r>
            <a:r>
              <a:rPr lang="en-US" baseline="0" dirty="0" smtClean="0"/>
              <a:t> frustrated?</a:t>
            </a:r>
          </a:p>
          <a:p>
            <a:pPr eaLnBrk="1" hangingPunct="1"/>
            <a:r>
              <a:rPr lang="en-US" baseline="0" dirty="0" smtClean="0"/>
              <a:t>The model shapes how we think that communication “Ought” to work.</a:t>
            </a:r>
          </a:p>
          <a:p>
            <a:pPr eaLnBrk="1" hangingPunct="1"/>
            <a:r>
              <a:rPr lang="en-US" baseline="0" dirty="0" smtClean="0"/>
              <a:t>In fact, it doesn’t even do a good job of modeling how communication does work!</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r>
              <a:rPr lang="en-US" dirty="0" smtClean="0"/>
              <a:t>A better model</a:t>
            </a:r>
            <a:r>
              <a:rPr lang="en-US" baseline="0" dirty="0" smtClean="0"/>
              <a:t> or metaphor</a:t>
            </a:r>
            <a:r>
              <a:rPr lang="en-US" dirty="0" smtClean="0"/>
              <a:t> for</a:t>
            </a:r>
            <a:r>
              <a:rPr lang="en-US" baseline="0" dirty="0" smtClean="0"/>
              <a:t> understanding the complexity of climate discourse is a CIRCULATION model</a:t>
            </a:r>
          </a:p>
          <a:p>
            <a:pPr eaLnBrk="1" hangingPunct="1"/>
            <a:endParaRPr lang="en-US" baseline="0" dirty="0" smtClean="0"/>
          </a:p>
          <a:p>
            <a:pPr eaLnBrk="1" hangingPunct="1"/>
            <a:r>
              <a:rPr lang="en-US" baseline="0" dirty="0" smtClean="0"/>
              <a:t>I take it as a model that emphasizes humility. Your message is not the only one out there and it’s probably not one that people really care about. Get over yourself.</a:t>
            </a:r>
          </a:p>
          <a:p>
            <a:pPr eaLnBrk="1" hangingPunct="1"/>
            <a:endParaRPr lang="en-US" baseline="0" dirty="0" smtClean="0"/>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spect="1" noChangeArrowheads="1" noTextEdit="1"/>
          </p:cNvSpPr>
          <p:nvPr>
            <p:ph type="sldImg"/>
          </p:nvPr>
        </p:nvSpPr>
        <p:spPr>
          <a:ln/>
        </p:spPr>
      </p:sp>
      <p:sp>
        <p:nvSpPr>
          <p:cNvPr id="45059" name="Rectangle 1027"/>
          <p:cNvSpPr>
            <a:spLocks noGrp="1" noChangeArrowheads="1"/>
          </p:cNvSpPr>
          <p:nvPr>
            <p:ph type="body" idx="1"/>
          </p:nvPr>
        </p:nvSpPr>
        <p:spPr>
          <a:noFill/>
          <a:ln/>
        </p:spPr>
        <p:txBody>
          <a:bodyPr/>
          <a:lstStyle/>
          <a:p>
            <a:pPr eaLnBrk="1" hangingPunct="1"/>
            <a:r>
              <a:rPr lang="en-US" dirty="0" smtClean="0"/>
              <a:t>Don’t bother</a:t>
            </a:r>
            <a:r>
              <a:rPr lang="en-US" baseline="0" dirty="0" smtClean="0"/>
              <a:t> trying to read this. The important point is, IT’S NOT LINEAR.  Texts are produced, but they are shaped by technology, social contexts, political constraints. </a:t>
            </a:r>
          </a:p>
          <a:p>
            <a:pPr eaLnBrk="1" hangingPunct="1"/>
            <a:endParaRPr lang="en-US" baseline="0" dirty="0" smtClean="0"/>
          </a:p>
          <a:p>
            <a:pPr eaLnBrk="1" hangingPunct="1"/>
            <a:r>
              <a:rPr lang="en-US" baseline="0" dirty="0" smtClean="0"/>
              <a:t>Gore could not have produced Inconvenient Truth while in office. Your powerful message about climate change is not as amplified as that of the Wall Street Journal. The appeal of the Polar Bear means something different to a native Alaskan than it does to someone in Bangladesh. </a:t>
            </a:r>
          </a:p>
          <a:p>
            <a:pPr eaLnBrk="1" hangingPunct="1"/>
            <a:endParaRPr lang="en-US" baseline="0" dirty="0" smtClean="0"/>
          </a:p>
          <a:p>
            <a:pPr eaLnBrk="1" hangingPunct="1"/>
            <a:r>
              <a:rPr lang="en-US" baseline="0" dirty="0" smtClean="0"/>
              <a:t>And all of this is occurring in the context of other messages that compete for your time, $, attention.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r>
              <a:rPr lang="en-US" dirty="0" smtClean="0"/>
              <a:t>So,</a:t>
            </a:r>
            <a:r>
              <a:rPr lang="en-US" baseline="0" dirty="0" smtClean="0"/>
              <a:t> how can we make sense of these messages? </a:t>
            </a: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Even as we receive multiple conflicting messages, there</a:t>
            </a:r>
            <a:r>
              <a:rPr lang="en-US" baseline="0" dirty="0" smtClean="0"/>
              <a:t> are still patterns that can be observed in these messages—that’s what a careful study of the rhetoric of climate change can help you observe.  </a:t>
            </a:r>
          </a:p>
          <a:p>
            <a:pPr marL="0" marR="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Both to be a better consumer and a better producer of messages.</a:t>
            </a:r>
            <a:endParaRPr lang="en-US" dirty="0" smtClean="0"/>
          </a:p>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24</a:t>
            </a:fld>
            <a:endParaRPr lang="en-US"/>
          </a:p>
        </p:txBody>
      </p:sp>
    </p:spTree>
    <p:extLst>
      <p:ext uri="{BB962C8B-B14F-4D97-AF65-F5344CB8AC3E}">
        <p14:creationId xmlns:p14="http://schemas.microsoft.com/office/powerpoint/2010/main" val="3477663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25</a:t>
            </a:fld>
            <a:endParaRPr lang="en-US"/>
          </a:p>
        </p:txBody>
      </p:sp>
    </p:spTree>
    <p:extLst>
      <p:ext uri="{BB962C8B-B14F-4D97-AF65-F5344CB8AC3E}">
        <p14:creationId xmlns:p14="http://schemas.microsoft.com/office/powerpoint/2010/main" val="2125638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dirty="0" smtClean="0"/>
              <a:t>Selection and deflection—here’s what’s important</a:t>
            </a:r>
          </a:p>
          <a:p>
            <a:pPr eaLnBrk="1" hangingPunct="1"/>
            <a:endParaRPr lang="en-US" dirty="0" smtClean="0"/>
          </a:p>
          <a:p>
            <a:pPr eaLnBrk="1" hangingPunct="1"/>
            <a:r>
              <a:rPr lang="en-US" dirty="0" smtClean="0"/>
              <a:t>Ca</a:t>
            </a:r>
            <a:r>
              <a:rPr lang="en-US" baseline="0" dirty="0" smtClean="0"/>
              <a:t>n encourage our thinking along certain lines.  War v. dance. Laboratory v. prison</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dirty="0"/>
              <a:t>Where is the focus of the story--what broader theme that drives it or</a:t>
            </a:r>
            <a:r>
              <a:rPr lang="en-US" dirty="0" smtClean="0"/>
              <a:t> helps</a:t>
            </a:r>
            <a:r>
              <a:rPr lang="en-US" baseline="0" dirty="0" smtClean="0"/>
              <a:t> it make sense</a:t>
            </a:r>
            <a:endParaRPr lang="en-US" dirty="0" smtClean="0"/>
          </a:p>
          <a:p>
            <a:pPr eaLnBrk="1" hangingPunct="1"/>
            <a:endParaRPr lang="en-US" dirty="0"/>
          </a:p>
          <a:p>
            <a:pPr eaLnBrk="1" hangingPunct="1"/>
            <a:r>
              <a:rPr lang="en-US" dirty="0"/>
              <a:t>Frames apply across topics--you can see these frames in lots of different controversies.</a:t>
            </a:r>
          </a:p>
          <a:p>
            <a:pPr eaLnBrk="1" hangingPunct="1"/>
            <a:endParaRPr lang="en-US" dirty="0"/>
          </a:p>
          <a:p>
            <a:pPr eaLnBrk="1" hangingPunct="1"/>
            <a:r>
              <a:rPr lang="en-US" dirty="0"/>
              <a:t>In other words…”we’ve already heard this story” even if the details, context is different</a:t>
            </a:r>
          </a:p>
          <a:p>
            <a:pPr eaLnBrk="1" hangingPunct="1"/>
            <a:endParaRPr lang="en-US" dirty="0"/>
          </a:p>
          <a:p>
            <a:pPr eaLnBrk="1" hangingPunct="1"/>
            <a:r>
              <a:rPr lang="en-US" dirty="0"/>
              <a:t>Initially used to characterize news stories/articles…BUT ALSO APPLIES TO ADVOCACY.  Frames migrate through the cultural circuits</a:t>
            </a:r>
            <a:r>
              <a:rPr lang="en-US" dirty="0" smtClean="0"/>
              <a:t>.</a:t>
            </a:r>
          </a:p>
          <a:p>
            <a:pPr eaLnBrk="1" hangingPunct="1"/>
            <a:endParaRPr lang="en-US" dirty="0" smtClean="0"/>
          </a:p>
          <a:p>
            <a:pPr eaLnBrk="1" hangingPunct="1"/>
            <a:r>
              <a:rPr lang="en-US" dirty="0" smtClean="0"/>
              <a:t>Frames</a:t>
            </a:r>
            <a:r>
              <a:rPr lang="en-US" baseline="0" dirty="0" smtClean="0"/>
              <a:t> are not policy positions—they can be used across the political spectrum, and debates can take place within a frame (ECON COMP, Pandora’s Box)</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dirty="0" smtClean="0"/>
              <a:t>You</a:t>
            </a:r>
            <a:r>
              <a:rPr lang="en-US" baseline="0" dirty="0" smtClean="0"/>
              <a:t> can see how frames are used strategically when you look at some of the documents that have been prepared for political advocates.</a:t>
            </a:r>
          </a:p>
          <a:p>
            <a:pPr eaLnBrk="1" hangingPunct="1"/>
            <a:endParaRPr lang="en-US" baseline="0" dirty="0" smtClean="0"/>
          </a:p>
          <a:p>
            <a:pPr eaLnBrk="1" hangingPunct="1"/>
            <a:r>
              <a:rPr lang="en-US" baseline="0" dirty="0" smtClean="0"/>
              <a:t>TWO EXAMPLES from the past decade…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you’re not angry, you’re</a:t>
            </a:r>
            <a:r>
              <a:rPr lang="en-US" baseline="0" dirty="0" smtClean="0"/>
              <a:t> not paying attention.</a:t>
            </a:r>
          </a:p>
          <a:p>
            <a:endParaRPr lang="en-US" baseline="0" dirty="0" smtClean="0"/>
          </a:p>
          <a:p>
            <a:r>
              <a:rPr lang="en-US" baseline="0" dirty="0" smtClean="0"/>
              <a:t>If you’re not completely confused, you’re not  digging into your work.  </a:t>
            </a:r>
            <a:r>
              <a:rPr lang="en-US" dirty="0" smtClean="0"/>
              <a:t>Part of the job of a</a:t>
            </a:r>
            <a:r>
              <a:rPr lang="en-US" baseline="0" dirty="0" smtClean="0"/>
              <a:t> liberal arts education is to completely confuse you. </a:t>
            </a:r>
          </a:p>
          <a:p>
            <a:endParaRPr lang="en-US" baseline="0" dirty="0" smtClean="0"/>
          </a:p>
          <a:p>
            <a:r>
              <a:rPr lang="en-US" dirty="0" smtClean="0"/>
              <a:t>From</a:t>
            </a:r>
            <a:r>
              <a:rPr lang="en-US" baseline="0" dirty="0" smtClean="0"/>
              <a:t> a climate advocacy group in the Southeastern US</a:t>
            </a:r>
            <a:endParaRPr lang="en-US" dirty="0"/>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dirty="0"/>
              <a:t>Free-open discussion…make the “right decision” not the quick decision</a:t>
            </a:r>
          </a:p>
          <a:p>
            <a:pPr eaLnBrk="1" hangingPunct="1"/>
            <a:r>
              <a:rPr lang="en-US" dirty="0"/>
              <a:t>Tech and innovation…agree that American ingenuity is premier, but disagree that it must be forced by </a:t>
            </a:r>
            <a:r>
              <a:rPr lang="en-US" dirty="0" err="1"/>
              <a:t>govt</a:t>
            </a:r>
            <a:r>
              <a:rPr lang="en-US" dirty="0"/>
              <a:t>…free-market!!</a:t>
            </a:r>
          </a:p>
          <a:p>
            <a:pPr eaLnBrk="1" hangingPunct="1"/>
            <a:r>
              <a:rPr lang="en-US" dirty="0"/>
              <a:t>International fairness--trying to turn the justice/equity argument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r>
              <a:rPr lang="en-US" dirty="0"/>
              <a:t>Appealing to certain kinds of values, national </a:t>
            </a:r>
            <a:r>
              <a:rPr lang="en-US" dirty="0" smtClean="0"/>
              <a:t>pride. </a:t>
            </a:r>
          </a:p>
          <a:p>
            <a:pPr eaLnBrk="1" hangingPunct="1"/>
            <a:endParaRPr lang="en-US" dirty="0" smtClean="0"/>
          </a:p>
          <a:p>
            <a:pPr eaLnBrk="1" hangingPunct="1"/>
            <a:r>
              <a:rPr lang="en-US" dirty="0" smtClean="0"/>
              <a:t>IF</a:t>
            </a:r>
            <a:r>
              <a:rPr lang="en-US" baseline="0" dirty="0" smtClean="0"/>
              <a:t> you want to address climate, you need to talk about ENERGY.</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dirty="0"/>
              <a:t>A turn on the same </a:t>
            </a:r>
            <a:r>
              <a:rPr lang="en-US" dirty="0" smtClean="0"/>
              <a:t>themes…emphasizing</a:t>
            </a:r>
            <a:r>
              <a:rPr lang="en-US" baseline="0" dirty="0" smtClean="0"/>
              <a:t> NATIONALISM</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Frames</a:t>
            </a:r>
            <a:r>
              <a:rPr lang="en-US" baseline="0" dirty="0" smtClean="0"/>
              <a:t> are not the same as a policy position---they can be deployed by anyone </a:t>
            </a:r>
            <a:r>
              <a:rPr lang="en-US" baseline="0" dirty="0" err="1" smtClean="0"/>
              <a:t>int</a:t>
            </a:r>
            <a:r>
              <a:rPr lang="en-US" baseline="0" dirty="0" smtClean="0"/>
              <a:t> eh cultural circuit.</a:t>
            </a:r>
          </a:p>
          <a:p>
            <a:endParaRPr lang="en-US" baseline="0" dirty="0" smtClean="0"/>
          </a:p>
          <a:p>
            <a:r>
              <a:rPr lang="en-US" baseline="0" dirty="0" smtClean="0"/>
              <a:t>Natural Gas industry: </a:t>
            </a:r>
            <a:r>
              <a:rPr lang="en-US" dirty="0" smtClean="0"/>
              <a:t>Where is America</a:t>
            </a:r>
            <a:r>
              <a:rPr lang="en-US" baseline="0" dirty="0" smtClean="0"/>
              <a:t> finding more than a century’s worth of clean domestic energy? Right Beneath our Feet?</a:t>
            </a:r>
            <a:endParaRPr lang="en-US" dirty="0"/>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34</a:t>
            </a:fld>
            <a:endParaRPr lang="en-US"/>
          </a:p>
        </p:txBody>
      </p:sp>
    </p:spTree>
    <p:extLst>
      <p:ext uri="{BB962C8B-B14F-4D97-AF65-F5344CB8AC3E}">
        <p14:creationId xmlns:p14="http://schemas.microsoft.com/office/powerpoint/2010/main" val="117111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Frames</a:t>
            </a:r>
            <a:r>
              <a:rPr lang="en-US" baseline="0" dirty="0" smtClean="0"/>
              <a:t> are not the same as a policy position---they can be deployed by anyone </a:t>
            </a:r>
            <a:r>
              <a:rPr lang="en-US" baseline="0" dirty="0" err="1" smtClean="0"/>
              <a:t>int</a:t>
            </a:r>
            <a:r>
              <a:rPr lang="en-US" baseline="0" dirty="0" smtClean="0"/>
              <a:t> eh cultural circuit.</a:t>
            </a:r>
          </a:p>
          <a:p>
            <a:endParaRPr lang="en-US" baseline="0" dirty="0" smtClean="0"/>
          </a:p>
          <a:p>
            <a:r>
              <a:rPr lang="en-US" baseline="0" dirty="0" smtClean="0"/>
              <a:t>Natural Gas industry: </a:t>
            </a:r>
            <a:r>
              <a:rPr lang="en-US" dirty="0" smtClean="0"/>
              <a:t>Where is America</a:t>
            </a:r>
            <a:r>
              <a:rPr lang="en-US" baseline="0" dirty="0" smtClean="0"/>
              <a:t> finding more than a century’s worth of clean domestic energy? Right Beneath our Feet?</a:t>
            </a:r>
            <a:endParaRPr lang="en-US" dirty="0"/>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35</a:t>
            </a:fld>
            <a:endParaRPr lang="en-US"/>
          </a:p>
        </p:txBody>
      </p:sp>
    </p:spTree>
    <p:extLst>
      <p:ext uri="{BB962C8B-B14F-4D97-AF65-F5344CB8AC3E}">
        <p14:creationId xmlns:p14="http://schemas.microsoft.com/office/powerpoint/2010/main" val="1171116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discussion in a journal</a:t>
            </a:r>
            <a:r>
              <a:rPr lang="en-US" baseline="0" dirty="0" smtClean="0"/>
              <a:t> I help edit</a:t>
            </a:r>
            <a:endParaRPr lang="en-US" dirty="0"/>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36</a:t>
            </a:fld>
            <a:endParaRPr lang="en-US"/>
          </a:p>
        </p:txBody>
      </p:sp>
    </p:spTree>
    <p:extLst>
      <p:ext uri="{BB962C8B-B14F-4D97-AF65-F5344CB8AC3E}">
        <p14:creationId xmlns:p14="http://schemas.microsoft.com/office/powerpoint/2010/main" val="2869222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Rot="1" noChangeAspect="1" noChangeArrowheads="1" noTextEdit="1"/>
          </p:cNvSpPr>
          <p:nvPr>
            <p:ph type="sldImg"/>
          </p:nvPr>
        </p:nvSpPr>
        <p:spPr>
          <a:ln/>
        </p:spPr>
      </p:sp>
      <p:sp>
        <p:nvSpPr>
          <p:cNvPr id="65539" name="Rectangle 1027"/>
          <p:cNvSpPr>
            <a:spLocks noGrp="1" noChangeArrowheads="1"/>
          </p:cNvSpPr>
          <p:nvPr>
            <p:ph type="body" idx="1"/>
          </p:nvPr>
        </p:nvSpPr>
        <p:spPr>
          <a:noFill/>
          <a:ln/>
        </p:spPr>
        <p:txBody>
          <a:bodyPr/>
          <a:lstStyle/>
          <a:p>
            <a:pPr eaLnBrk="1" hangingPunct="1"/>
            <a:r>
              <a:rPr lang="en-US" dirty="0" smtClean="0"/>
              <a:t>In the media,</a:t>
            </a:r>
            <a:r>
              <a:rPr lang="en-US" baseline="0" dirty="0" smtClean="0"/>
              <a:t> framing is also influence by journalistic norms. If you are practicing journalist, you can’t just tell any story—it has to be newsworthy.</a:t>
            </a:r>
          </a:p>
          <a:p>
            <a:pPr eaLnBrk="1" hangingPunct="1"/>
            <a:endParaRPr lang="en-US" baseline="0" dirty="0" smtClean="0"/>
          </a:p>
          <a:p>
            <a:pPr eaLnBrk="1" hangingPunct="1"/>
            <a:r>
              <a:rPr lang="en-US" dirty="0" smtClean="0"/>
              <a:t>The </a:t>
            </a:r>
            <a:r>
              <a:rPr lang="en-US" dirty="0"/>
              <a:t>first three are considered first-order (shape the other two). They can shape the framing of journalistic coverage by giving greater emphasis to certain issues over others, and certain aspects over others.  EX: novelty privileges unusual scientific findings over the steady drumbeat of those that confirm consensus thinking.</a:t>
            </a:r>
          </a:p>
          <a:p>
            <a:pPr eaLnBrk="1" hangingPunct="1"/>
            <a:endParaRPr lang="en-US" dirty="0"/>
          </a:p>
          <a:p>
            <a:pPr eaLnBrk="1" hangingPunct="1"/>
            <a:r>
              <a:rPr lang="en-US" dirty="0"/>
              <a:t>They also drive the second order norms. So, a focus on dramatic conflict b/w personalities can lead to a stories that are balanced, giving equal attention to both sides in a dispute, regardless of how meaningful or substantive that dispute 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r>
              <a:rPr lang="en-US" dirty="0"/>
              <a:t>NYT, LAT, WAPO&lt; WSJ</a:t>
            </a:r>
          </a:p>
          <a:p>
            <a:pPr eaLnBrk="1" hangingPunct="1"/>
            <a:endParaRPr lang="en-US" dirty="0"/>
          </a:p>
          <a:p>
            <a:pPr eaLnBrk="1" hangingPunct="1"/>
            <a:r>
              <a:rPr lang="en-US" dirty="0"/>
              <a:t>INACCURACY-creates an informational bias regarding scientific research on human contributions to climate change</a:t>
            </a:r>
          </a:p>
          <a:p>
            <a:pPr eaLnBrk="1" hangingPunct="1"/>
            <a:endParaRPr lang="en-US" dirty="0"/>
          </a:p>
          <a:p>
            <a:pPr eaLnBrk="1" hangingPunct="1"/>
            <a:r>
              <a:rPr lang="en-US" dirty="0"/>
              <a:t>On ACTION, significant incongruence between solutions discussed in articles and policy recommendations of scientific bodies. Explain in part by well-organized advocacy by fossil fuel industry (“contrarians” enlisted as spokespersons)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r>
              <a:rPr lang="en-US" dirty="0" err="1"/>
              <a:t>Boykoff</a:t>
            </a:r>
            <a:r>
              <a:rPr lang="en-US" dirty="0"/>
              <a:t> speculates that the shift is due to POLITICAL factors--potential shift in US position before G8, SCIENTIFIC--evidence of Cooney watering down a climate science report, and PHYSICAL--Katrina</a:t>
            </a:r>
          </a:p>
          <a:p>
            <a:pPr eaLnBrk="1" hangingPunct="1"/>
            <a:endParaRPr lang="en-US" dirty="0"/>
          </a:p>
          <a:p>
            <a:pPr eaLnBrk="1" hangingPunct="1"/>
            <a:r>
              <a:rPr lang="en-US" dirty="0"/>
              <a:t>But again, think in terms of journalistic norms…PERSONALIZATION, DRAMA/CONFLICT, attention to AUTHORITY</a:t>
            </a:r>
          </a:p>
          <a:p>
            <a:pPr eaLnBrk="1" hangingPunct="1"/>
            <a:endParaRPr lang="en-US" dirty="0"/>
          </a:p>
          <a:p>
            <a:pPr eaLnBrk="1" hangingPunct="1"/>
            <a:r>
              <a:rPr lang="en-US" dirty="0"/>
              <a:t>Also, a mix of CULTURAL and NATURAL </a:t>
            </a:r>
            <a:r>
              <a:rPr lang="en-US" dirty="0" smtClean="0"/>
              <a:t>forces</a:t>
            </a:r>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dirty="0" smtClean="0"/>
              <a:t>From the IPCC 4</a:t>
            </a:r>
            <a:r>
              <a:rPr lang="en-US" baseline="30000" dirty="0" smtClean="0"/>
              <a:t>th</a:t>
            </a:r>
            <a:r>
              <a:rPr lang="en-US" dirty="0" smtClean="0"/>
              <a:t> AR</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p:spPr>
        <p:txBody>
          <a:bodyPr/>
          <a:lstStyle/>
          <a:p>
            <a:pPr eaLnBrk="1" hangingPunct="1"/>
            <a:r>
              <a:rPr lang="en-US" dirty="0" smtClean="0"/>
              <a:t>Visual Rhetoric—a</a:t>
            </a:r>
            <a:r>
              <a:rPr lang="en-US" baseline="0" dirty="0" smtClean="0"/>
              <a:t> whole range of visual practices that are used to shape how we think about climate change and </a:t>
            </a:r>
            <a:r>
              <a:rPr lang="en-US" baseline="0" dirty="0" err="1" smtClean="0"/>
              <a:t>esp</a:t>
            </a:r>
            <a:r>
              <a:rPr lang="en-US" baseline="0" dirty="0" smtClean="0"/>
              <a:t> its impacts.</a:t>
            </a:r>
          </a:p>
          <a:p>
            <a:pPr eaLnBrk="1" hangingPunct="1"/>
            <a:endParaRPr lang="en-US" baseline="0" dirty="0" smtClean="0"/>
          </a:p>
          <a:p>
            <a:pPr eaLnBrk="1" hangingPunct="1"/>
            <a:r>
              <a:rPr lang="en-US" dirty="0" smtClean="0"/>
              <a:t>David Buckland: project called Cape Farewell, centered around a series of sailing voyages into Arctic through newly open routes</a:t>
            </a:r>
          </a:p>
          <a:p>
            <a:pPr eaLnBrk="1" hangingPunct="1"/>
            <a:endParaRPr lang="en-US" dirty="0" smtClean="0"/>
          </a:p>
          <a:p>
            <a:pPr eaLnBrk="1" hangingPunct="1"/>
            <a:r>
              <a:rPr lang="en-US" dirty="0" smtClean="0"/>
              <a:t>Take teams of artists, educators, writers, musicians…engage with scientists as an alternative way of drawing people’s attention to climate change</a:t>
            </a:r>
          </a:p>
          <a:p>
            <a:pPr eaLnBrk="1" hangingPunct="1"/>
            <a:endParaRPr lang="en-US" dirty="0" smtClean="0"/>
          </a:p>
          <a:p>
            <a:pPr eaLnBrk="1" hangingPunct="1"/>
            <a:endParaRPr lang="en-US" dirty="0" smtClean="0"/>
          </a:p>
          <a:p>
            <a:pPr eaLnBrk="1" hangingPunct="1"/>
            <a:r>
              <a:rPr lang="en-US" dirty="0" smtClean="0"/>
              <a:t>Second picture from NYT this weekend. The cabinet of the country of Maldives, Indian Ocean, 20ft under water. Calling on all countries to reduce emissions. </a:t>
            </a:r>
          </a:p>
        </p:txBody>
      </p:sp>
      <p:sp>
        <p:nvSpPr>
          <p:cNvPr id="81924" name="Slide Number Placeholder 3"/>
          <p:cNvSpPr>
            <a:spLocks noGrp="1"/>
          </p:cNvSpPr>
          <p:nvPr>
            <p:ph type="sldNum" sz="quarter" idx="5"/>
          </p:nvPr>
        </p:nvSpPr>
        <p:spPr>
          <a:noFill/>
        </p:spPr>
        <p:txBody>
          <a:bodyPr/>
          <a:lstStyle/>
          <a:p>
            <a:fld id="{D2FAEFCE-5DF2-6E41-93CF-DBC9520878CE}"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a:ln/>
        </p:spPr>
      </p:sp>
      <p:sp>
        <p:nvSpPr>
          <p:cNvPr id="83971" name="Notes Placeholder 2"/>
          <p:cNvSpPr>
            <a:spLocks noGrp="1"/>
          </p:cNvSpPr>
          <p:nvPr>
            <p:ph type="body" idx="1"/>
          </p:nvPr>
        </p:nvSpPr>
        <p:spPr>
          <a:noFill/>
          <a:ln/>
        </p:spPr>
        <p:txBody>
          <a:bodyPr/>
          <a:lstStyle/>
          <a:p>
            <a:r>
              <a:rPr lang="en-US" smtClean="0"/>
              <a:t>You may have seen these…</a:t>
            </a:r>
          </a:p>
          <a:p>
            <a:r>
              <a:rPr lang="en-US" smtClean="0"/>
              <a:t>The USGS has taken scores of repeat photos and posted them on their website that document changes in the glaciers over time.</a:t>
            </a:r>
          </a:p>
        </p:txBody>
      </p:sp>
      <p:sp>
        <p:nvSpPr>
          <p:cNvPr id="83972" name="Slide Number Placeholder 3"/>
          <p:cNvSpPr>
            <a:spLocks noGrp="1"/>
          </p:cNvSpPr>
          <p:nvPr>
            <p:ph type="sldNum" sz="quarter" idx="5"/>
          </p:nvPr>
        </p:nvSpPr>
        <p:spPr>
          <a:noFill/>
        </p:spPr>
        <p:txBody>
          <a:bodyPr/>
          <a:lstStyle/>
          <a:p>
            <a:fld id="{6CB4C427-3EC5-9A48-92BD-EC0BF4C426BE}"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Rot="1" noChangeAspect="1" noChangeArrowheads="1" noTextEdit="1"/>
          </p:cNvSpPr>
          <p:nvPr>
            <p:ph type="sldImg"/>
          </p:nvPr>
        </p:nvSpPr>
        <p:spPr>
          <a:ln/>
        </p:spPr>
      </p:sp>
      <p:sp>
        <p:nvSpPr>
          <p:cNvPr id="86019" name="Rectangle 1027"/>
          <p:cNvSpPr>
            <a:spLocks noGrp="1" noChangeArrowheads="1"/>
          </p:cNvSpPr>
          <p:nvPr>
            <p:ph type="body" idx="1"/>
          </p:nvPr>
        </p:nvSpPr>
        <p:spPr>
          <a:noFill/>
          <a:ln/>
        </p:spPr>
        <p:txBody>
          <a:bodyPr/>
          <a:lstStyle/>
          <a:p>
            <a:pPr eaLnBrk="1" hangingPunct="1"/>
            <a:r>
              <a:rPr lang="en-US" dirty="0" smtClean="0"/>
              <a:t>Image Events recognize </a:t>
            </a:r>
            <a:r>
              <a:rPr lang="en-US" baseline="0" dirty="0" smtClean="0"/>
              <a:t>the norms of journalism and figure out how to turn them on their head. Basically, clever PR for resource-poor </a:t>
            </a:r>
            <a:r>
              <a:rPr lang="en-US" baseline="0" dirty="0" err="1" smtClean="0"/>
              <a:t>enviros</a:t>
            </a:r>
            <a:r>
              <a:rPr lang="en-US" baseline="0" dirty="0" smtClean="0"/>
              <a:t>.</a:t>
            </a:r>
          </a:p>
          <a:p>
            <a:pPr eaLnBrk="1" hangingPunct="1"/>
            <a:endParaRPr lang="en-US" baseline="0" dirty="0" smtClean="0"/>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Rot="1" noChangeAspect="1" noChangeArrowheads="1" noTextEdit="1"/>
          </p:cNvSpPr>
          <p:nvPr>
            <p:ph type="sldImg"/>
          </p:nvPr>
        </p:nvSpPr>
        <p:spPr>
          <a:ln/>
        </p:spPr>
      </p:sp>
      <p:sp>
        <p:nvSpPr>
          <p:cNvPr id="86019" name="Rectangle 1027"/>
          <p:cNvSpPr>
            <a:spLocks noGrp="1" noChangeArrowheads="1"/>
          </p:cNvSpPr>
          <p:nvPr>
            <p:ph type="body" idx="1"/>
          </p:nvPr>
        </p:nvSpPr>
        <p:spPr>
          <a:noFill/>
          <a:ln/>
        </p:spPr>
        <p:txBody>
          <a:bodyPr/>
          <a:lstStyle/>
          <a:p>
            <a:pPr eaLnBrk="1" hangingPunct="1"/>
            <a:r>
              <a:rPr lang="en-US" dirty="0" smtClean="0"/>
              <a:t>Image Events recognize </a:t>
            </a:r>
            <a:r>
              <a:rPr lang="en-US" baseline="0" dirty="0" smtClean="0"/>
              <a:t>the norms of journalism and figure out how to turn them on their head. Basically, clever PR for resource-poor </a:t>
            </a:r>
            <a:r>
              <a:rPr lang="en-US" baseline="0" dirty="0" err="1" smtClean="0"/>
              <a:t>enviros</a:t>
            </a:r>
            <a:r>
              <a:rPr lang="en-US" baseline="0" dirty="0" smtClean="0"/>
              <a:t>.</a:t>
            </a:r>
          </a:p>
          <a:p>
            <a:pPr eaLnBrk="1" hangingPunct="1"/>
            <a:endParaRPr lang="en-US" baseline="0" dirty="0" smtClean="0"/>
          </a:p>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44</a:t>
            </a:fld>
            <a:endParaRPr lang="en-US"/>
          </a:p>
        </p:txBody>
      </p:sp>
    </p:spTree>
    <p:extLst>
      <p:ext uri="{BB962C8B-B14F-4D97-AF65-F5344CB8AC3E}">
        <p14:creationId xmlns:p14="http://schemas.microsoft.com/office/powerpoint/2010/main" val="424522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eaLnBrk="1" hangingPunct="1"/>
            <a:r>
              <a:rPr lang="en-US" dirty="0" smtClean="0"/>
              <a:t>Leading scholars on apocalyptic…point is not to predict the future but to change it…therefore, focusing solely on “accuracy” of the prediction is misplaced. </a:t>
            </a:r>
          </a:p>
          <a:p>
            <a:pPr eaLnBrk="1" hangingPunct="1"/>
            <a:endParaRPr lang="en-US" dirty="0" smtClean="0"/>
          </a:p>
          <a:p>
            <a:pPr eaLnBrk="1" hangingPunct="1"/>
            <a:r>
              <a:rPr lang="en-US" dirty="0" smtClean="0"/>
              <a:t>Historically, apocalyptic emerges at times when situation is static.</a:t>
            </a:r>
          </a:p>
        </p:txBody>
      </p:sp>
      <p:sp>
        <p:nvSpPr>
          <p:cNvPr id="73732" name="Slide Number Placeholder 3"/>
          <p:cNvSpPr>
            <a:spLocks noGrp="1"/>
          </p:cNvSpPr>
          <p:nvPr>
            <p:ph type="sldNum" sz="quarter" idx="5"/>
          </p:nvPr>
        </p:nvSpPr>
        <p:spPr>
          <a:noFill/>
        </p:spPr>
        <p:txBody>
          <a:bodyPr/>
          <a:lstStyle/>
          <a:p>
            <a:fld id="{9A3AD48C-02AC-294D-A068-48F4479B3B85}"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eaLnBrk="1" hangingPunct="1"/>
            <a:r>
              <a:rPr lang="en-US" dirty="0" smtClean="0"/>
              <a:t>Leading scholars on apocalyptic…point is not to predict the future but to change it…therefore, focusing solely on “accuracy” of the prediction is misplaced. </a:t>
            </a:r>
          </a:p>
          <a:p>
            <a:pPr eaLnBrk="1" hangingPunct="1"/>
            <a:endParaRPr lang="en-US" dirty="0" smtClean="0"/>
          </a:p>
          <a:p>
            <a:pPr eaLnBrk="1" hangingPunct="1"/>
            <a:r>
              <a:rPr lang="en-US" dirty="0" smtClean="0"/>
              <a:t>Historically, apocalyptic emerges at times when situation is static.</a:t>
            </a:r>
          </a:p>
        </p:txBody>
      </p:sp>
      <p:sp>
        <p:nvSpPr>
          <p:cNvPr id="73732" name="Slide Number Placeholder 3"/>
          <p:cNvSpPr>
            <a:spLocks noGrp="1"/>
          </p:cNvSpPr>
          <p:nvPr>
            <p:ph type="sldNum" sz="quarter" idx="5"/>
          </p:nvPr>
        </p:nvSpPr>
        <p:spPr>
          <a:noFill/>
        </p:spPr>
        <p:txBody>
          <a:bodyPr/>
          <a:lstStyle/>
          <a:p>
            <a:fld id="{9A3AD48C-02AC-294D-A068-48F4479B3B85}"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eaLnBrk="1" hangingPunct="1"/>
            <a:r>
              <a:rPr lang="en-US" dirty="0" smtClean="0"/>
              <a:t>Leading scholars on apocalyptic…point is not to predict the future but to change it…therefore, focusing solely on “accuracy” of the prediction is misplaced. </a:t>
            </a:r>
          </a:p>
          <a:p>
            <a:pPr eaLnBrk="1" hangingPunct="1"/>
            <a:endParaRPr lang="en-US" dirty="0" smtClean="0"/>
          </a:p>
          <a:p>
            <a:pPr eaLnBrk="1" hangingPunct="1"/>
            <a:r>
              <a:rPr lang="en-US" dirty="0" smtClean="0"/>
              <a:t>Historically, apocalyptic emerges at times when situation is static.</a:t>
            </a:r>
          </a:p>
        </p:txBody>
      </p:sp>
      <p:sp>
        <p:nvSpPr>
          <p:cNvPr id="73732" name="Slide Number Placeholder 3"/>
          <p:cNvSpPr>
            <a:spLocks noGrp="1"/>
          </p:cNvSpPr>
          <p:nvPr>
            <p:ph type="sldNum" sz="quarter" idx="5"/>
          </p:nvPr>
        </p:nvSpPr>
        <p:spPr>
          <a:noFill/>
        </p:spPr>
        <p:txBody>
          <a:bodyPr/>
          <a:lstStyle/>
          <a:p>
            <a:fld id="{9A3AD48C-02AC-294D-A068-48F4479B3B85}" type="slidenum">
              <a:rPr lang="en-US" smtClean="0"/>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p:spPr>
        <p:txBody>
          <a:bodyPr/>
          <a:lstStyle/>
          <a:p>
            <a:pPr eaLnBrk="1" hangingPunct="1"/>
            <a:r>
              <a:rPr lang="en-US" dirty="0" smtClean="0"/>
              <a:t>My work on Libby</a:t>
            </a:r>
          </a:p>
          <a:p>
            <a:pPr eaLnBrk="1" hangingPunct="1"/>
            <a:endParaRPr lang="en-US" dirty="0" smtClean="0"/>
          </a:p>
          <a:p>
            <a:pPr eaLnBrk="1" hangingPunct="1"/>
            <a:r>
              <a:rPr lang="en-US" dirty="0" smtClean="0"/>
              <a:t>Melodrama as a frame that translates private troubles into a clear moral framework that demands reform/change.</a:t>
            </a:r>
          </a:p>
          <a:p>
            <a:pPr eaLnBrk="1" hangingPunct="1"/>
            <a:r>
              <a:rPr lang="en-US" dirty="0" smtClean="0"/>
              <a:t>Pity for victims, anger at </a:t>
            </a:r>
            <a:r>
              <a:rPr lang="en-US" dirty="0" err="1" smtClean="0"/>
              <a:t>viillains</a:t>
            </a:r>
            <a:r>
              <a:rPr lang="en-US" dirty="0" smtClean="0"/>
              <a:t>, support for heroes</a:t>
            </a:r>
          </a:p>
          <a:p>
            <a:pPr eaLnBrk="1" hangingPunct="1"/>
            <a:endParaRPr lang="en-US" dirty="0" smtClean="0"/>
          </a:p>
        </p:txBody>
      </p:sp>
      <p:sp>
        <p:nvSpPr>
          <p:cNvPr id="75780" name="Slide Number Placeholder 3"/>
          <p:cNvSpPr>
            <a:spLocks noGrp="1"/>
          </p:cNvSpPr>
          <p:nvPr>
            <p:ph type="sldNum" sz="quarter" idx="5"/>
          </p:nvPr>
        </p:nvSpPr>
        <p:spPr>
          <a:noFill/>
        </p:spPr>
        <p:txBody>
          <a:bodyPr/>
          <a:lstStyle/>
          <a:p>
            <a:fld id="{F2605960-0303-CF46-AA74-C13AD8BA042B}" type="slidenum">
              <a:rPr lang="en-US" smtClean="0"/>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p:spPr>
        <p:txBody>
          <a:bodyPr/>
          <a:lstStyle/>
          <a:p>
            <a:pPr eaLnBrk="1" hangingPunct="1"/>
            <a:r>
              <a:rPr lang="en-US" dirty="0" smtClean="0"/>
              <a:t>My work on Libby</a:t>
            </a:r>
          </a:p>
          <a:p>
            <a:pPr eaLnBrk="1" hangingPunct="1"/>
            <a:endParaRPr lang="en-US" dirty="0" smtClean="0"/>
          </a:p>
          <a:p>
            <a:pPr eaLnBrk="1" hangingPunct="1"/>
            <a:r>
              <a:rPr lang="en-US" dirty="0" smtClean="0"/>
              <a:t>Melodrama as a frame that translates private troubles into a clear moral framework that demands reform/change.</a:t>
            </a:r>
          </a:p>
          <a:p>
            <a:pPr eaLnBrk="1" hangingPunct="1"/>
            <a:r>
              <a:rPr lang="en-US" dirty="0" smtClean="0"/>
              <a:t>Pity for victims, anger at </a:t>
            </a:r>
            <a:r>
              <a:rPr lang="en-US" dirty="0" err="1" smtClean="0"/>
              <a:t>viillains</a:t>
            </a:r>
            <a:r>
              <a:rPr lang="en-US" dirty="0" smtClean="0"/>
              <a:t>, support for heroes</a:t>
            </a:r>
          </a:p>
          <a:p>
            <a:pPr eaLnBrk="1" hangingPunct="1"/>
            <a:endParaRPr lang="en-US" dirty="0" smtClean="0"/>
          </a:p>
        </p:txBody>
      </p:sp>
      <p:sp>
        <p:nvSpPr>
          <p:cNvPr id="75780" name="Slide Number Placeholder 3"/>
          <p:cNvSpPr>
            <a:spLocks noGrp="1"/>
          </p:cNvSpPr>
          <p:nvPr>
            <p:ph type="sldNum" sz="quarter" idx="5"/>
          </p:nvPr>
        </p:nvSpPr>
        <p:spPr>
          <a:noFill/>
        </p:spPr>
        <p:txBody>
          <a:bodyPr/>
          <a:lstStyle/>
          <a:p>
            <a:fld id="{F2605960-0303-CF46-AA74-C13AD8BA042B}" type="slidenum">
              <a:rPr lang="en-US" smtClean="0"/>
              <a:pPr/>
              <a:t>50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5</a:t>
            </a:fld>
            <a:endParaRPr lang="en-US"/>
          </a:p>
        </p:txBody>
      </p:sp>
    </p:spTree>
    <p:extLst>
      <p:ext uri="{BB962C8B-B14F-4D97-AF65-F5344CB8AC3E}">
        <p14:creationId xmlns:p14="http://schemas.microsoft.com/office/powerpoint/2010/main" val="3399505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eaLnBrk="1" hangingPunct="1"/>
            <a:r>
              <a:rPr lang="en-US" dirty="0" smtClean="0"/>
              <a:t>For </a:t>
            </a:r>
          </a:p>
        </p:txBody>
      </p:sp>
      <p:sp>
        <p:nvSpPr>
          <p:cNvPr id="73732" name="Slide Number Placeholder 3"/>
          <p:cNvSpPr>
            <a:spLocks noGrp="1"/>
          </p:cNvSpPr>
          <p:nvPr>
            <p:ph type="sldNum" sz="quarter" idx="5"/>
          </p:nvPr>
        </p:nvSpPr>
        <p:spPr>
          <a:noFill/>
        </p:spPr>
        <p:txBody>
          <a:bodyPr/>
          <a:lstStyle/>
          <a:p>
            <a:fld id="{9A3AD48C-02AC-294D-A068-48F4479B3B85}" type="slidenum">
              <a:rPr lang="en-US" smtClean="0"/>
              <a:pPr/>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eaLnBrk="1" hangingPunct="1"/>
            <a:r>
              <a:rPr lang="en-US" dirty="0" smtClean="0"/>
              <a:t>For </a:t>
            </a:r>
          </a:p>
        </p:txBody>
      </p:sp>
      <p:sp>
        <p:nvSpPr>
          <p:cNvPr id="73732" name="Slide Number Placeholder 3"/>
          <p:cNvSpPr>
            <a:spLocks noGrp="1"/>
          </p:cNvSpPr>
          <p:nvPr>
            <p:ph type="sldNum" sz="quarter" idx="5"/>
          </p:nvPr>
        </p:nvSpPr>
        <p:spPr>
          <a:noFill/>
        </p:spPr>
        <p:txBody>
          <a:bodyPr/>
          <a:lstStyle/>
          <a:p>
            <a:fld id="{9A3AD48C-02AC-294D-A068-48F4479B3B85}" type="slidenum">
              <a:rPr lang="en-US" smtClean="0"/>
              <a:pPr/>
              <a:t>52</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eaLnBrk="1" hangingPunct="1"/>
            <a:r>
              <a:rPr lang="en-US" dirty="0" smtClean="0"/>
              <a:t>For </a:t>
            </a:r>
          </a:p>
        </p:txBody>
      </p:sp>
      <p:sp>
        <p:nvSpPr>
          <p:cNvPr id="73732" name="Slide Number Placeholder 3"/>
          <p:cNvSpPr>
            <a:spLocks noGrp="1"/>
          </p:cNvSpPr>
          <p:nvPr>
            <p:ph type="sldNum" sz="quarter" idx="5"/>
          </p:nvPr>
        </p:nvSpPr>
        <p:spPr>
          <a:noFill/>
        </p:spPr>
        <p:txBody>
          <a:bodyPr/>
          <a:lstStyle/>
          <a:p>
            <a:fld id="{9A3AD48C-02AC-294D-A068-48F4479B3B85}" type="slidenum">
              <a:rPr lang="en-US" smtClean="0"/>
              <a:pPr/>
              <a:t>53</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54</a:t>
            </a:fld>
            <a:endParaRPr lang="en-US"/>
          </a:p>
        </p:txBody>
      </p:sp>
    </p:spTree>
    <p:extLst>
      <p:ext uri="{BB962C8B-B14F-4D97-AF65-F5344CB8AC3E}">
        <p14:creationId xmlns:p14="http://schemas.microsoft.com/office/powerpoint/2010/main" val="1486082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a:ln/>
        </p:spPr>
      </p:sp>
      <p:sp>
        <p:nvSpPr>
          <p:cNvPr id="77827" name="Notes Placeholder 2"/>
          <p:cNvSpPr>
            <a:spLocks noGrp="1"/>
          </p:cNvSpPr>
          <p:nvPr>
            <p:ph type="body" idx="1"/>
          </p:nvPr>
        </p:nvSpPr>
        <p:spPr>
          <a:noFill/>
          <a:ln/>
        </p:spPr>
        <p:txBody>
          <a:bodyPr/>
          <a:lstStyle/>
          <a:p>
            <a:pPr eaLnBrk="1" hangingPunct="1"/>
            <a:r>
              <a:rPr lang="en-US" dirty="0" smtClean="0"/>
              <a:t>Johnson—impending doom, but tempered by his emphasis on science</a:t>
            </a:r>
          </a:p>
          <a:p>
            <a:pPr eaLnBrk="1" hangingPunct="1"/>
            <a:endParaRPr lang="en-US" dirty="0" smtClean="0"/>
          </a:p>
          <a:p>
            <a:pPr eaLnBrk="1" hangingPunct="1"/>
            <a:endParaRPr lang="en-US" dirty="0" smtClean="0"/>
          </a:p>
          <a:p>
            <a:pPr eaLnBrk="1" hangingPunct="1"/>
            <a:r>
              <a:rPr lang="en-US" dirty="0" err="1" smtClean="0"/>
              <a:t>Rosteck</a:t>
            </a:r>
            <a:r>
              <a:rPr lang="en-US" dirty="0" smtClean="0"/>
              <a:t> and </a:t>
            </a:r>
            <a:r>
              <a:rPr lang="en-US" dirty="0" err="1" smtClean="0"/>
              <a:t>Frentz</a:t>
            </a:r>
            <a:r>
              <a:rPr lang="en-US" dirty="0" smtClean="0"/>
              <a:t>: AIT unites jeremiad, auto-biog., documentary</a:t>
            </a:r>
          </a:p>
          <a:p>
            <a:pPr eaLnBrk="1" hangingPunct="1"/>
            <a:r>
              <a:rPr lang="en-US" dirty="0" smtClean="0"/>
              <a:t>	JEREMIAD: Political sermon. A covenanted people, break the covenant, but can be redeemed</a:t>
            </a:r>
          </a:p>
          <a:p>
            <a:pPr eaLnBrk="1" hangingPunct="1"/>
            <a:endParaRPr lang="en-US" dirty="0" smtClean="0"/>
          </a:p>
        </p:txBody>
      </p:sp>
      <p:sp>
        <p:nvSpPr>
          <p:cNvPr id="77828" name="Slide Number Placeholder 3"/>
          <p:cNvSpPr>
            <a:spLocks noGrp="1"/>
          </p:cNvSpPr>
          <p:nvPr>
            <p:ph type="sldNum" sz="quarter" idx="5"/>
          </p:nvPr>
        </p:nvSpPr>
        <p:spPr>
          <a:noFill/>
        </p:spPr>
        <p:txBody>
          <a:bodyPr/>
          <a:lstStyle/>
          <a:p>
            <a:fld id="{73AAC4D6-20FC-C347-BAD6-7BEE15FDDCB4}" type="slidenum">
              <a:rPr lang="en-US" smtClean="0"/>
              <a:pPr/>
              <a:t>55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a:ln/>
        </p:spPr>
      </p:sp>
      <p:sp>
        <p:nvSpPr>
          <p:cNvPr id="79875" name="Notes Placeholder 2"/>
          <p:cNvSpPr>
            <a:spLocks noGrp="1"/>
          </p:cNvSpPr>
          <p:nvPr>
            <p:ph type="body" idx="1"/>
          </p:nvPr>
        </p:nvSpPr>
        <p:spPr>
          <a:noFill/>
          <a:ln/>
        </p:spPr>
        <p:txBody>
          <a:bodyPr/>
          <a:lstStyle/>
          <a:p>
            <a:pPr eaLnBrk="1" hangingPunct="1"/>
            <a:r>
              <a:rPr lang="en-US" smtClean="0"/>
              <a:t>Johnson—impending doom, but tempered by his emphasis on science</a:t>
            </a:r>
          </a:p>
          <a:p>
            <a:pPr eaLnBrk="1" hangingPunct="1"/>
            <a:endParaRPr lang="en-US" smtClean="0"/>
          </a:p>
          <a:p>
            <a:pPr eaLnBrk="1" hangingPunct="1"/>
            <a:endParaRPr lang="en-US" smtClean="0"/>
          </a:p>
          <a:p>
            <a:pPr eaLnBrk="1" hangingPunct="1"/>
            <a:r>
              <a:rPr lang="en-US" smtClean="0"/>
              <a:t>Rosteck and Frentz: AIT unites jeremiad, auto-biog., documentary </a:t>
            </a:r>
          </a:p>
          <a:p>
            <a:pPr eaLnBrk="1" hangingPunct="1"/>
            <a:r>
              <a:rPr lang="en-US" smtClean="0"/>
              <a:t>	JEREMIAD: Political sermon. A covenanted people, break the covenant, but can be redeemed</a:t>
            </a:r>
          </a:p>
          <a:p>
            <a:pPr eaLnBrk="1" hangingPunct="1"/>
            <a:endParaRPr lang="en-US" smtClean="0"/>
          </a:p>
        </p:txBody>
      </p:sp>
      <p:sp>
        <p:nvSpPr>
          <p:cNvPr id="79876" name="Slide Number Placeholder 3"/>
          <p:cNvSpPr>
            <a:spLocks noGrp="1"/>
          </p:cNvSpPr>
          <p:nvPr>
            <p:ph type="sldNum" sz="quarter" idx="5"/>
          </p:nvPr>
        </p:nvSpPr>
        <p:spPr>
          <a:noFill/>
        </p:spPr>
        <p:txBody>
          <a:bodyPr/>
          <a:lstStyle/>
          <a:p>
            <a:fld id="{0A4E91A9-BE0F-344E-B188-00D68C40A72D}" type="slidenum">
              <a:rPr lang="en-US" smtClean="0"/>
              <a:pPr/>
              <a:t>56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dirty="0" smtClean="0"/>
              <a:t>2008 ad campaign by a group led by Al Gore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r>
              <a:rPr lang="en-US" dirty="0" smtClean="0"/>
              <a:t>Summary</a:t>
            </a:r>
            <a:r>
              <a:rPr lang="en-US" baseline="0" dirty="0" smtClean="0"/>
              <a:t> by one of the leading lights in the blogosphere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8</a:t>
            </a:fld>
            <a:endParaRPr lang="en-US"/>
          </a:p>
        </p:txBody>
      </p:sp>
    </p:spTree>
    <p:extLst>
      <p:ext uri="{BB962C8B-B14F-4D97-AF65-F5344CB8AC3E}">
        <p14:creationId xmlns:p14="http://schemas.microsoft.com/office/powerpoint/2010/main" val="144185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a:t>
            </a:r>
            <a:r>
              <a:rPr lang="en-US" baseline="0" dirty="0" smtClean="0"/>
              <a:t> Sands of northern </a:t>
            </a:r>
            <a:r>
              <a:rPr lang="en-US" baseline="0" dirty="0" err="1" smtClean="0"/>
              <a:t>alberta</a:t>
            </a:r>
            <a:endParaRPr lang="en-US" dirty="0"/>
          </a:p>
        </p:txBody>
      </p:sp>
      <p:sp>
        <p:nvSpPr>
          <p:cNvPr id="4" name="Slide Number Placeholder 3"/>
          <p:cNvSpPr>
            <a:spLocks noGrp="1"/>
          </p:cNvSpPr>
          <p:nvPr>
            <p:ph type="sldNum" sz="quarter" idx="10"/>
          </p:nvPr>
        </p:nvSpPr>
        <p:spPr/>
        <p:txBody>
          <a:bodyPr/>
          <a:lstStyle/>
          <a:p>
            <a:pPr>
              <a:defRPr/>
            </a:pPr>
            <a:fld id="{8E8FA1F8-411E-9744-A961-FA2A2C308566}" type="slidenum">
              <a:rPr lang="en-US" smtClean="0"/>
              <a:pPr>
                <a:defRPr/>
              </a:pPr>
              <a:t>9</a:t>
            </a:fld>
            <a:endParaRPr lang="en-US"/>
          </a:p>
        </p:txBody>
      </p:sp>
    </p:spTree>
    <p:extLst>
      <p:ext uri="{BB962C8B-B14F-4D97-AF65-F5344CB8AC3E}">
        <p14:creationId xmlns:p14="http://schemas.microsoft.com/office/powerpoint/2010/main" val="117111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400" kern="1200">
                <a:solidFill>
                  <a:schemeClr val="accent1"/>
                </a:solidFill>
                <a:latin typeface="Arial"/>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2400" kern="1200">
                <a:solidFill>
                  <a:schemeClr val="tx1"/>
                </a:solidFill>
                <a:latin typeface="Arial"/>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pPr>
              <a:defRPr/>
            </a:pPr>
            <a:fld id="{49E3883F-6DD8-6F49-951B-3640BE9EEED3}" type="datetime1">
              <a:rPr lang="en-US" smtClean="0"/>
              <a:pPr>
                <a:defRPr/>
              </a:pPr>
              <a:t>10/14/13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8561FEE-7A34-6D41-A96D-0EFAEB717977}" type="datetime1">
              <a:rPr lang="en-US" smtClean="0"/>
              <a:pPr>
                <a:defRPr/>
              </a:pPr>
              <a:t>10/14/13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A5FDA39-C073-3C47-9574-9026F28B7918}" type="slidenum">
              <a:rPr lang="en-US" smtClean="0"/>
              <a:pPr>
                <a:defRPr/>
              </a:pPr>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BE112055-3499-8044-B0A2-D33D80D55BDB}" type="datetime1">
              <a:rPr lang="en-US" smtClean="0"/>
              <a:pPr>
                <a:defRPr/>
              </a:pPr>
              <a:t>10/14/13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9013A6-C0E7-714F-916B-DD1B5ED593BA}"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C8561FEE-7A34-6D41-A96D-0EFAEB717977}" type="datetime1">
              <a:rPr lang="en-US" smtClean="0"/>
              <a:pPr>
                <a:defRPr/>
              </a:pPr>
              <a:t>10/14/13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A5FDA39-C073-3C47-9574-9026F28B7918}"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8813" y="455613"/>
            <a:ext cx="7824787" cy="13239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2286000"/>
            <a:ext cx="30226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61000" y="2286000"/>
            <a:ext cx="30226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1FF74E-3FA4-E64E-B406-9269EE7539EC}" type="datetime1">
              <a:rPr lang="en-US"/>
              <a:pPr>
                <a:defRPr/>
              </a:pPr>
              <a:t>10/14/13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25517C-F1BD-F448-AF5E-A3FC019BC24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8813" y="455613"/>
            <a:ext cx="7824787" cy="13239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0" y="2286000"/>
            <a:ext cx="30226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1000" y="2286000"/>
            <a:ext cx="30226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39FE0A-B9C7-E94C-9FF6-72186D796289}" type="datetime1">
              <a:rPr lang="en-US"/>
              <a:pPr>
                <a:defRPr/>
              </a:pPr>
              <a:t>10/14/13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D16893-3939-404A-87E6-76A937F1228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8813" y="455613"/>
            <a:ext cx="7824787" cy="13239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0" y="2286000"/>
            <a:ext cx="3022600" cy="1843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286000" y="4281488"/>
            <a:ext cx="3022600" cy="1844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461000" y="2286000"/>
            <a:ext cx="30226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EA7E3E3-9A3E-8D4A-9338-2085EF97E5A5}" type="datetime1">
              <a:rPr lang="en-US"/>
              <a:pPr>
                <a:defRPr/>
              </a:pPr>
              <a:t>10/14/13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2305C50-D4AB-0947-A8A0-F6158A4858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pPr>
              <a:defRPr/>
            </a:pPr>
            <a:fld id="{DEED9D12-59B4-8B46-8439-4DF1A6E191A4}" type="datetime1">
              <a:rPr lang="en-US" smtClean="0"/>
              <a:pPr>
                <a:defRPr/>
              </a:pPr>
              <a:t>10/14/13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57182E0-FC52-5441-B60E-05EE0349020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fld id="{72EA810D-9E8D-4149-9D7B-13054E5CDACB}" type="datetime1">
              <a:rPr lang="en-US" smtClean="0"/>
              <a:pPr>
                <a:defRPr/>
              </a:pPr>
              <a:t>10/14/13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54472D-AB01-4C4A-8AF4-7E005A200057}" type="slidenum">
              <a:rPr lang="en-US" smtClean="0"/>
              <a:pPr>
                <a:defRPr/>
              </a:pPr>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8561FEE-7A34-6D41-A96D-0EFAEB717977}" type="datetime1">
              <a:rPr lang="en-US" smtClean="0"/>
              <a:pPr>
                <a:defRPr/>
              </a:pPr>
              <a:t>10/14/13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A5FDA39-C073-3C47-9574-9026F28B791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E32EF841-2339-3A4F-A92A-008B5695CB0A}" type="datetime1">
              <a:rPr lang="en-US" smtClean="0"/>
              <a:pPr>
                <a:defRPr/>
              </a:pPr>
              <a:t>10/14/13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783D49-7B5B-A64B-B042-D6B936C42C34}"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fld id="{C8561FEE-7A34-6D41-A96D-0EFAEB717977}" type="datetime1">
              <a:rPr lang="en-US" smtClean="0"/>
              <a:pPr>
                <a:defRPr/>
              </a:pPr>
              <a:t>10/14/13</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A5FDA39-C073-3C47-9574-9026F28B7918}"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CAC63DD8-10B1-1144-BC2C-185F17DC2643}" type="datetime1">
              <a:rPr lang="en-US" smtClean="0"/>
              <a:pPr>
                <a:defRPr/>
              </a:pPr>
              <a:t>10/14/13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A9260CD-BEA1-C54C-965C-5747CE83469C}"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CCB2774-4EE5-9445-BBBC-45BCEE5FB302}" type="datetime1">
              <a:rPr lang="en-US" smtClean="0"/>
              <a:pPr>
                <a:defRPr/>
              </a:pPr>
              <a:t>10/14/13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7EB0C2B-2CC4-024E-93EB-F14986AD4D5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8561FEE-7A34-6D41-A96D-0EFAEB717977}" type="datetime1">
              <a:rPr lang="en-US" smtClean="0"/>
              <a:pPr>
                <a:defRPr/>
              </a:pPr>
              <a:t>10/14/13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fld id="{72EA810D-9E8D-4149-9D7B-13054E5CDACB}" type="datetime1">
              <a:rPr lang="en-US" smtClean="0"/>
              <a:pPr>
                <a:defRPr/>
              </a:pPr>
              <a:t>10/14/13</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4554472D-AB01-4C4A-8AF4-7E005A20005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Lst>
  <p:txStyles>
    <p:titleStyle>
      <a:lvl1pPr algn="ctr" defTabSz="914400" rtl="0" eaLnBrk="1" latinLnBrk="0" hangingPunct="1">
        <a:spcBef>
          <a:spcPct val="0"/>
        </a:spcBef>
        <a:buNone/>
        <a:defRPr sz="4400" kern="1200">
          <a:solidFill>
            <a:schemeClr val="accent1"/>
          </a:solidFill>
          <a:latin typeface="Arial"/>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Arial"/>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Arial"/>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Arial"/>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Arial"/>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Arial"/>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2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2.mp4"/><Relationship Id="rId2" Type="http://schemas.openxmlformats.org/officeDocument/2006/relationships/video" Target="../media/media2.mp4"/></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28.png"/><Relationship Id="rId1" Type="http://schemas.microsoft.com/office/2007/relationships/media" Target="../media/media3.mp4"/><Relationship Id="rId2" Type="http://schemas.openxmlformats.org/officeDocument/2006/relationships/video" Target="../media/media3.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ctrTitle"/>
          </p:nvPr>
        </p:nvSpPr>
        <p:spPr bwMode="auto">
          <a:xfrm>
            <a:off x="1368778" y="1890889"/>
            <a:ext cx="6477000" cy="1862667"/>
          </a:xfrm>
        </p:spPr>
        <p:txBody>
          <a:bodyPr>
            <a:normAutofit fontScale="90000"/>
          </a:bodyPr>
          <a:lstStyle/>
          <a:p>
            <a:pPr algn="ctr" eaLnBrk="1" hangingPunct="1">
              <a:defRPr/>
            </a:pPr>
            <a:r>
              <a:rPr lang="en-US" b="1" dirty="0" smtClean="0"/>
              <a:t>Public Discourse </a:t>
            </a:r>
            <a:br>
              <a:rPr lang="en-US" b="1" dirty="0" smtClean="0"/>
            </a:br>
            <a:r>
              <a:rPr lang="en-US" b="1" dirty="0" smtClean="0"/>
              <a:t>&amp; </a:t>
            </a:r>
            <a:br>
              <a:rPr lang="en-US" b="1" dirty="0" smtClean="0"/>
            </a:br>
            <a:r>
              <a:rPr lang="en-US" b="1" dirty="0" smtClean="0"/>
              <a:t>Climate Change</a:t>
            </a:r>
            <a:endParaRPr lang="en-US" b="1" dirty="0"/>
          </a:p>
        </p:txBody>
      </p:sp>
      <p:sp>
        <p:nvSpPr>
          <p:cNvPr id="25603" name="Rectangle 3"/>
          <p:cNvSpPr>
            <a:spLocks noGrp="1"/>
          </p:cNvSpPr>
          <p:nvPr>
            <p:ph type="subTitle" idx="1"/>
          </p:nvPr>
        </p:nvSpPr>
        <p:spPr>
          <a:xfrm>
            <a:off x="1066799" y="4684889"/>
            <a:ext cx="7095067" cy="1750836"/>
          </a:xfrm>
        </p:spPr>
        <p:txBody>
          <a:bodyPr>
            <a:normAutofit/>
          </a:bodyPr>
          <a:lstStyle/>
          <a:p>
            <a:pPr algn="l" eaLnBrk="1" hangingPunct="1">
              <a:spcBef>
                <a:spcPct val="0"/>
              </a:spcBef>
            </a:pPr>
            <a:r>
              <a:rPr lang="en-US" b="1" dirty="0"/>
              <a:t>Steve </a:t>
            </a:r>
            <a:r>
              <a:rPr lang="en-US" b="1" dirty="0" smtClean="0"/>
              <a:t>Schwarze</a:t>
            </a:r>
            <a:endParaRPr lang="en-US" dirty="0" smtClean="0"/>
          </a:p>
          <a:p>
            <a:pPr algn="l">
              <a:spcBef>
                <a:spcPct val="0"/>
              </a:spcBef>
            </a:pPr>
            <a:r>
              <a:rPr lang="en-US" dirty="0"/>
              <a:t>Chair &amp; Associate </a:t>
            </a:r>
            <a:r>
              <a:rPr lang="en-US" dirty="0" smtClean="0"/>
              <a:t>Professor</a:t>
            </a:r>
            <a:endParaRPr lang="en-US" dirty="0"/>
          </a:p>
          <a:p>
            <a:pPr algn="l">
              <a:spcBef>
                <a:spcPct val="0"/>
              </a:spcBef>
            </a:pPr>
            <a:r>
              <a:rPr lang="en-US" dirty="0" smtClean="0"/>
              <a:t>Dept. of Communication Studies</a:t>
            </a:r>
          </a:p>
          <a:p>
            <a:pPr algn="l" eaLnBrk="1" hangingPunct="1">
              <a:spcBef>
                <a:spcPct val="0"/>
              </a:spcBef>
            </a:pPr>
            <a:r>
              <a:rPr lang="en-US" dirty="0" smtClean="0"/>
              <a:t>CCS Intro course, October 2013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XL-Pipeline-Protest-Mar-2011 sierra nebras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6" y="609601"/>
            <a:ext cx="9184336" cy="5689600"/>
          </a:xfrm>
          <a:prstGeom prst="rect">
            <a:avLst/>
          </a:prstGeom>
        </p:spPr>
      </p:pic>
    </p:spTree>
    <p:extLst>
      <p:ext uri="{BB962C8B-B14F-4D97-AF65-F5344CB8AC3E}">
        <p14:creationId xmlns:p14="http://schemas.microsoft.com/office/powerpoint/2010/main" val="2216340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normAutofit fontScale="90000"/>
          </a:bodyPr>
          <a:lstStyle/>
          <a:p>
            <a:pPr algn="ctr" eaLnBrk="1" hangingPunct="1">
              <a:defRPr/>
            </a:pPr>
            <a:r>
              <a:rPr lang="en-US" dirty="0" smtClean="0"/>
              <a:t/>
            </a:r>
            <a:br>
              <a:rPr lang="en-US" dirty="0" smtClean="0"/>
            </a:br>
            <a:endParaRPr lang="en-US" dirty="0"/>
          </a:p>
        </p:txBody>
      </p:sp>
      <p:sp>
        <p:nvSpPr>
          <p:cNvPr id="27651" name="Rectangle 4"/>
          <p:cNvSpPr>
            <a:spLocks noGrp="1"/>
          </p:cNvSpPr>
          <p:nvPr>
            <p:ph idx="1"/>
          </p:nvPr>
        </p:nvSpPr>
        <p:spPr>
          <a:xfrm>
            <a:off x="321733" y="694267"/>
            <a:ext cx="8483600" cy="4047066"/>
          </a:xfrm>
        </p:spPr>
        <p:txBody>
          <a:bodyPr>
            <a:normAutofit fontScale="92500" lnSpcReduction="20000"/>
          </a:bodyPr>
          <a:lstStyle/>
          <a:p>
            <a:pPr algn="ctr" eaLnBrk="1" hangingPunct="1">
              <a:lnSpc>
                <a:spcPct val="90000"/>
              </a:lnSpc>
              <a:buNone/>
            </a:pPr>
            <a:endParaRPr lang="en-US" sz="4800" b="1" dirty="0" smtClean="0"/>
          </a:p>
          <a:p>
            <a:pPr algn="ctr" eaLnBrk="1" hangingPunct="1">
              <a:lnSpc>
                <a:spcPct val="90000"/>
              </a:lnSpc>
              <a:buNone/>
            </a:pPr>
            <a:r>
              <a:rPr lang="en-US" sz="4400" b="1" dirty="0" smtClean="0">
                <a:solidFill>
                  <a:schemeClr val="accent1"/>
                </a:solidFill>
              </a:rPr>
              <a:t>Climate change is a</a:t>
            </a:r>
            <a:r>
              <a:rPr lang="en-US" sz="4400" b="1" i="1" dirty="0" smtClean="0">
                <a:solidFill>
                  <a:schemeClr val="accent1"/>
                </a:solidFill>
              </a:rPr>
              <a:t> </a:t>
            </a:r>
          </a:p>
          <a:p>
            <a:pPr algn="ctr" eaLnBrk="1" hangingPunct="1">
              <a:lnSpc>
                <a:spcPct val="90000"/>
              </a:lnSpc>
              <a:buNone/>
            </a:pPr>
            <a:endParaRPr lang="en-US" sz="4400" b="1" i="1" dirty="0" smtClean="0">
              <a:solidFill>
                <a:schemeClr val="accent1"/>
              </a:solidFill>
            </a:endParaRPr>
          </a:p>
          <a:p>
            <a:pPr algn="ctr" eaLnBrk="1" hangingPunct="1">
              <a:lnSpc>
                <a:spcPct val="90000"/>
              </a:lnSpc>
              <a:buNone/>
            </a:pPr>
            <a:r>
              <a:rPr lang="en-US" sz="4400" b="1" i="1" dirty="0" smtClean="0">
                <a:solidFill>
                  <a:schemeClr val="accent1"/>
                </a:solidFill>
              </a:rPr>
              <a:t>cultural idea</a:t>
            </a:r>
            <a:r>
              <a:rPr lang="en-US" sz="4400" b="1" dirty="0" smtClean="0">
                <a:solidFill>
                  <a:schemeClr val="accent1"/>
                </a:solidFill>
              </a:rPr>
              <a:t>, </a:t>
            </a:r>
          </a:p>
          <a:p>
            <a:pPr algn="ctr" eaLnBrk="1" hangingPunct="1">
              <a:lnSpc>
                <a:spcPct val="90000"/>
              </a:lnSpc>
              <a:buNone/>
            </a:pPr>
            <a:endParaRPr lang="en-US" sz="4400" b="1" dirty="0" smtClean="0">
              <a:solidFill>
                <a:schemeClr val="accent1"/>
              </a:solidFill>
            </a:endParaRPr>
          </a:p>
          <a:p>
            <a:pPr algn="ctr" eaLnBrk="1" hangingPunct="1">
              <a:lnSpc>
                <a:spcPct val="90000"/>
              </a:lnSpc>
              <a:buNone/>
            </a:pPr>
            <a:r>
              <a:rPr lang="en-US" sz="4400" b="1" dirty="0" smtClean="0">
                <a:solidFill>
                  <a:schemeClr val="accent1"/>
                </a:solidFill>
              </a:rPr>
              <a:t>not simply a physical reality.</a:t>
            </a:r>
          </a:p>
          <a:p>
            <a:pPr marL="0" indent="0" eaLnBrk="1" hangingPunct="1">
              <a:lnSpc>
                <a:spcPct val="90000"/>
              </a:lnSpc>
              <a:buNone/>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p:cNvSpPr>
          <p:nvPr>
            <p:ph type="title"/>
          </p:nvPr>
        </p:nvSpPr>
        <p:spPr bwMode="auto">
          <a:xfrm>
            <a:off x="0" y="0"/>
            <a:ext cx="9144000" cy="1030111"/>
          </a:xfrm>
        </p:spPr>
        <p:txBody>
          <a:bodyPr>
            <a:noAutofit/>
          </a:bodyPr>
          <a:lstStyle/>
          <a:p>
            <a:pPr algn="ctr" eaLnBrk="1" hangingPunct="1">
              <a:defRPr/>
            </a:pPr>
            <a:r>
              <a:rPr lang="en-US" sz="3200" b="1" dirty="0" smtClean="0"/>
              <a:t>Why We Disagree about Climate Change</a:t>
            </a:r>
            <a:endParaRPr lang="en-US" sz="3200" b="1" dirty="0"/>
          </a:p>
        </p:txBody>
      </p:sp>
      <p:pic>
        <p:nvPicPr>
          <p:cNvPr id="29701" name="Picture 1033"/>
          <p:cNvPicPr>
            <a:picLocks noGrp="1" noChangeAspect="1" noChangeArrowheads="1"/>
          </p:cNvPicPr>
          <p:nvPr>
            <p:ph sz="half" idx="1"/>
          </p:nvPr>
        </p:nvPicPr>
        <p:blipFill>
          <a:blip r:embed="rId3"/>
          <a:srcRect/>
          <a:stretch>
            <a:fillRect/>
          </a:stretch>
        </p:blipFill>
        <p:spPr>
          <a:xfrm>
            <a:off x="747713" y="1648178"/>
            <a:ext cx="2949398" cy="4456100"/>
          </a:xfrm>
          <a:noFill/>
        </p:spPr>
      </p:pic>
      <p:sp>
        <p:nvSpPr>
          <p:cNvPr id="29700" name="Rectangle 1032"/>
          <p:cNvSpPr>
            <a:spLocks noGrp="1"/>
          </p:cNvSpPr>
          <p:nvPr>
            <p:ph type="body" sz="half" idx="2"/>
          </p:nvPr>
        </p:nvSpPr>
        <p:spPr>
          <a:xfrm>
            <a:off x="3960813" y="1648178"/>
            <a:ext cx="4675187" cy="4456100"/>
          </a:xfrm>
        </p:spPr>
        <p:txBody>
          <a:bodyPr>
            <a:normAutofit/>
          </a:bodyPr>
          <a:lstStyle/>
          <a:p>
            <a:pPr eaLnBrk="1" hangingPunct="1">
              <a:lnSpc>
                <a:spcPct val="90000"/>
              </a:lnSpc>
            </a:pPr>
            <a:r>
              <a:rPr lang="en-US" sz="3200" dirty="0" smtClean="0"/>
              <a:t>Mike </a:t>
            </a:r>
            <a:r>
              <a:rPr lang="en-US" sz="3200" dirty="0" err="1" smtClean="0"/>
              <a:t>Hulme</a:t>
            </a:r>
            <a:r>
              <a:rPr lang="en-US" sz="3200" dirty="0" smtClean="0"/>
              <a:t>; Tyndall Centre, UK</a:t>
            </a:r>
          </a:p>
          <a:p>
            <a:pPr eaLnBrk="1" hangingPunct="1">
              <a:lnSpc>
                <a:spcPct val="90000"/>
              </a:lnSpc>
            </a:pPr>
            <a:r>
              <a:rPr lang="en-US" sz="3200" dirty="0"/>
              <a:t>E</a:t>
            </a:r>
            <a:r>
              <a:rPr lang="en-US" sz="3200" dirty="0" smtClean="0"/>
              <a:t>nvironmental scientist by training</a:t>
            </a:r>
          </a:p>
          <a:p>
            <a:pPr eaLnBrk="1" hangingPunct="1">
              <a:lnSpc>
                <a:spcPct val="90000"/>
              </a:lnSpc>
            </a:pPr>
            <a:r>
              <a:rPr lang="en-US" sz="3200" dirty="0" smtClean="0"/>
              <a:t>Climates have both physical reality </a:t>
            </a:r>
            <a:r>
              <a:rPr lang="en-US" sz="3200" i="1" dirty="0" smtClean="0"/>
              <a:t>and </a:t>
            </a:r>
            <a:r>
              <a:rPr lang="en-US" sz="3200" dirty="0" smtClean="0"/>
              <a:t>cultural meaning</a:t>
            </a:r>
          </a:p>
        </p:txBody>
      </p:sp>
      <p:sp>
        <p:nvSpPr>
          <p:cNvPr id="29699" name="Rectangle 1030"/>
          <p:cNvSpPr>
            <a:spLocks noChangeArrowheads="1"/>
          </p:cNvSpPr>
          <p:nvPr/>
        </p:nvSpPr>
        <p:spPr bwMode="auto">
          <a:xfrm>
            <a:off x="3960813" y="2184400"/>
            <a:ext cx="184150" cy="366713"/>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bwMode="auto">
          <a:xfrm>
            <a:off x="747890" y="1693333"/>
            <a:ext cx="8043332" cy="2427112"/>
          </a:xfrm>
        </p:spPr>
        <p:txBody>
          <a:bodyPr/>
          <a:lstStyle/>
          <a:p>
            <a:pPr algn="l">
              <a:spcAft>
                <a:spcPts val="600"/>
              </a:spcAft>
            </a:pPr>
            <a:r>
              <a:rPr lang="en-US" sz="2800" b="1" dirty="0"/>
              <a:t>Climate change is an idea </a:t>
            </a:r>
            <a:r>
              <a:rPr lang="en-US" sz="2800" b="1" dirty="0" smtClean="0"/>
              <a:t>that </a:t>
            </a:r>
            <a:r>
              <a:rPr lang="en-US" sz="2800" b="1" dirty="0"/>
              <a:t>carries as many different </a:t>
            </a:r>
            <a:r>
              <a:rPr lang="en-US" sz="2800" b="1" i="1" dirty="0" smtClean="0"/>
              <a:t>meanings </a:t>
            </a:r>
            <a:r>
              <a:rPr lang="en-US" sz="2800" b="1" dirty="0"/>
              <a:t>and </a:t>
            </a:r>
            <a:r>
              <a:rPr lang="en-US" sz="2800" b="1" i="1" dirty="0"/>
              <a:t>interpretations </a:t>
            </a:r>
            <a:br>
              <a:rPr lang="en-US" sz="2800" b="1" i="1" dirty="0"/>
            </a:br>
            <a:r>
              <a:rPr lang="en-US" sz="2800" b="1" dirty="0"/>
              <a:t>in contemporary political and cultural </a:t>
            </a:r>
            <a:r>
              <a:rPr lang="en-US" sz="2800" b="1" dirty="0" smtClean="0"/>
              <a:t>life </a:t>
            </a:r>
            <a:r>
              <a:rPr lang="en-US" sz="2800" b="1" dirty="0"/>
              <a:t>as do [“democracy,” “terrorism,” </a:t>
            </a:r>
            <a:r>
              <a:rPr lang="en-US" sz="2800" b="1" dirty="0" smtClean="0"/>
              <a:t>or “</a:t>
            </a:r>
            <a:r>
              <a:rPr lang="en-US" sz="2800" b="1" dirty="0"/>
              <a:t>nationalism”]. </a:t>
            </a:r>
            <a:r>
              <a:rPr lang="en-US" sz="2400" b="1" dirty="0"/>
              <a:t>	</a:t>
            </a:r>
          </a:p>
        </p:txBody>
      </p:sp>
      <p:sp>
        <p:nvSpPr>
          <p:cNvPr id="27651" name="Rectangle 4"/>
          <p:cNvSpPr>
            <a:spLocks noGrp="1"/>
          </p:cNvSpPr>
          <p:nvPr>
            <p:ph type="subTitle" idx="4294967295"/>
          </p:nvPr>
        </p:nvSpPr>
        <p:spPr>
          <a:xfrm>
            <a:off x="5531556" y="4693091"/>
            <a:ext cx="2229555" cy="547687"/>
          </a:xfrm>
        </p:spPr>
        <p:txBody>
          <a:bodyPr>
            <a:normAutofit fontScale="77500" lnSpcReduction="20000"/>
          </a:bodyPr>
          <a:lstStyle/>
          <a:p>
            <a:pPr indent="0" algn="r" eaLnBrk="1" hangingPunct="1">
              <a:lnSpc>
                <a:spcPct val="90000"/>
              </a:lnSpc>
              <a:buNone/>
            </a:pPr>
            <a:r>
              <a:rPr lang="en-US" sz="3600" dirty="0" smtClean="0"/>
              <a:t>	</a:t>
            </a:r>
            <a:r>
              <a:rPr lang="en-US" sz="3400" dirty="0" smtClean="0"/>
              <a:t>(pg. 322)</a:t>
            </a:r>
            <a:endParaRPr lang="en-US" sz="34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pPr eaLnBrk="1" hangingPunct="1">
              <a:defRPr/>
            </a:pPr>
            <a:r>
              <a:rPr lang="en-US" b="1" dirty="0" smtClean="0"/>
              <a:t>The Fundamental Issues</a:t>
            </a:r>
            <a:endParaRPr lang="en-US" b="1" dirty="0"/>
          </a:p>
        </p:txBody>
      </p:sp>
      <p:sp>
        <p:nvSpPr>
          <p:cNvPr id="27651" name="Rectangle 4"/>
          <p:cNvSpPr>
            <a:spLocks noGrp="1"/>
          </p:cNvSpPr>
          <p:nvPr>
            <p:ph idx="1"/>
          </p:nvPr>
        </p:nvSpPr>
        <p:spPr>
          <a:xfrm>
            <a:off x="463552" y="1868310"/>
            <a:ext cx="8127999" cy="3759200"/>
          </a:xfrm>
        </p:spPr>
        <p:txBody>
          <a:bodyPr/>
          <a:lstStyle/>
          <a:p>
            <a:pPr algn="ctr" eaLnBrk="1" hangingPunct="1">
              <a:lnSpc>
                <a:spcPct val="90000"/>
              </a:lnSpc>
              <a:buNone/>
            </a:pPr>
            <a:r>
              <a:rPr lang="en-US" sz="3600" b="1" dirty="0" smtClean="0"/>
              <a:t>What meanings get attached to climate and climate change?</a:t>
            </a:r>
            <a:endParaRPr lang="en-US" sz="3600" b="1" i="1" dirty="0" smtClean="0"/>
          </a:p>
          <a:p>
            <a:pPr algn="ctr" eaLnBrk="1" hangingPunct="1">
              <a:lnSpc>
                <a:spcPct val="90000"/>
              </a:lnSpc>
              <a:buNone/>
            </a:pPr>
            <a:r>
              <a:rPr lang="en-US" sz="3600" b="1" dirty="0" smtClean="0"/>
              <a:t>How do these meanings shape belief and action?</a:t>
            </a:r>
          </a:p>
          <a:p>
            <a:pPr algn="ctr" eaLnBrk="1" hangingPunct="1">
              <a:lnSpc>
                <a:spcPct val="90000"/>
              </a:lnSpc>
              <a:buNone/>
            </a:pPr>
            <a:r>
              <a:rPr lang="en-US" sz="3600" b="1" dirty="0" smtClean="0"/>
              <a:t>How do these meanings empower some interests over others?</a:t>
            </a:r>
            <a:endParaRPr lang="en-US" sz="3600" b="1"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pPr eaLnBrk="1" hangingPunct="1">
              <a:defRPr/>
            </a:pPr>
            <a:r>
              <a:rPr lang="en-US" b="1" dirty="0" smtClean="0"/>
              <a:t>Not…</a:t>
            </a:r>
            <a:endParaRPr lang="en-US" b="1" dirty="0"/>
          </a:p>
        </p:txBody>
      </p:sp>
      <p:sp>
        <p:nvSpPr>
          <p:cNvPr id="27651" name="Rectangle 4"/>
          <p:cNvSpPr>
            <a:spLocks noGrp="1"/>
          </p:cNvSpPr>
          <p:nvPr>
            <p:ph idx="1"/>
          </p:nvPr>
        </p:nvSpPr>
        <p:spPr>
          <a:xfrm>
            <a:off x="1092200" y="1906764"/>
            <a:ext cx="6992937" cy="3370263"/>
          </a:xfrm>
        </p:spPr>
        <p:txBody>
          <a:bodyPr>
            <a:normAutofit fontScale="85000" lnSpcReduction="10000"/>
          </a:bodyPr>
          <a:lstStyle/>
          <a:p>
            <a:pPr eaLnBrk="1" hangingPunct="1"/>
            <a:r>
              <a:rPr lang="en-US" sz="3600" b="1" dirty="0" smtClean="0"/>
              <a:t>What is the physical reality of climate change?</a:t>
            </a:r>
          </a:p>
          <a:p>
            <a:pPr eaLnBrk="1" hangingPunct="1"/>
            <a:r>
              <a:rPr lang="en-US" sz="3600" b="1" dirty="0" smtClean="0"/>
              <a:t>What will get people to accept the scientific evidence?</a:t>
            </a:r>
          </a:p>
          <a:p>
            <a:pPr eaLnBrk="1" hangingPunct="1"/>
            <a:r>
              <a:rPr lang="en-US" sz="3600" b="1" dirty="0" smtClean="0"/>
              <a:t>How do we persuade people to support climate-related policies?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pPr eaLnBrk="1" hangingPunct="1">
              <a:defRPr/>
            </a:pPr>
            <a:r>
              <a:rPr lang="en-US" b="1" dirty="0"/>
              <a:t>Today’s</a:t>
            </a:r>
            <a:r>
              <a:rPr lang="en-US" b="1" dirty="0" smtClean="0"/>
              <a:t> Agenda</a:t>
            </a:r>
            <a:endParaRPr lang="en-US" b="1" dirty="0"/>
          </a:p>
        </p:txBody>
      </p:sp>
      <p:sp>
        <p:nvSpPr>
          <p:cNvPr id="27651" name="Rectangle 4"/>
          <p:cNvSpPr>
            <a:spLocks noGrp="1"/>
          </p:cNvSpPr>
          <p:nvPr>
            <p:ph idx="1"/>
          </p:nvPr>
        </p:nvSpPr>
        <p:spPr>
          <a:xfrm>
            <a:off x="832556" y="2003777"/>
            <a:ext cx="7605889" cy="3937000"/>
          </a:xfrm>
        </p:spPr>
        <p:txBody>
          <a:bodyPr>
            <a:normAutofit/>
          </a:bodyPr>
          <a:lstStyle/>
          <a:p>
            <a:pPr eaLnBrk="1" hangingPunct="1">
              <a:lnSpc>
                <a:spcPct val="90000"/>
              </a:lnSpc>
            </a:pPr>
            <a:r>
              <a:rPr lang="en-US" sz="2800" b="1" dirty="0" smtClean="0"/>
              <a:t>Provide models of </a:t>
            </a:r>
            <a:r>
              <a:rPr lang="en-US" sz="2800" b="1" dirty="0" err="1" smtClean="0"/>
              <a:t>comm</a:t>
            </a:r>
            <a:r>
              <a:rPr lang="en-US" sz="2800" b="1" dirty="0" smtClean="0"/>
              <a:t> relevant to CΔ</a:t>
            </a:r>
          </a:p>
          <a:p>
            <a:pPr eaLnBrk="1" hangingPunct="1">
              <a:lnSpc>
                <a:spcPct val="90000"/>
              </a:lnSpc>
            </a:pPr>
            <a:r>
              <a:rPr lang="en-US" sz="2800" b="1" dirty="0" smtClean="0"/>
              <a:t>Explain framing</a:t>
            </a:r>
          </a:p>
          <a:p>
            <a:pPr eaLnBrk="1" hangingPunct="1">
              <a:lnSpc>
                <a:spcPct val="90000"/>
              </a:lnSpc>
            </a:pPr>
            <a:r>
              <a:rPr lang="en-US" sz="2800" b="1" dirty="0" smtClean="0"/>
              <a:t>Observe rhetorical strategies</a:t>
            </a:r>
          </a:p>
          <a:p>
            <a:pPr lvl="1">
              <a:lnSpc>
                <a:spcPct val="90000"/>
              </a:lnSpc>
            </a:pPr>
            <a:r>
              <a:rPr lang="en-US" sz="2600" b="1" dirty="0" smtClean="0"/>
              <a:t>Visual rhetoric—images and image events </a:t>
            </a:r>
          </a:p>
          <a:p>
            <a:pPr lvl="1">
              <a:lnSpc>
                <a:spcPct val="90000"/>
              </a:lnSpc>
            </a:pPr>
            <a:r>
              <a:rPr lang="en-US" sz="2600" b="1" dirty="0" smtClean="0"/>
              <a:t>Narrative patterns</a:t>
            </a:r>
          </a:p>
          <a:p>
            <a:pPr marL="0" indent="0" eaLnBrk="1" hangingPunct="1">
              <a:lnSpc>
                <a:spcPct val="90000"/>
              </a:lnSpc>
              <a:buNone/>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bwMode="auto"/>
        <p:txBody>
          <a:bodyPr/>
          <a:lstStyle/>
          <a:p>
            <a:pPr eaLnBrk="1" hangingPunct="1">
              <a:defRPr/>
            </a:pPr>
            <a:r>
              <a:rPr lang="en-US" b="1" dirty="0"/>
              <a:t>Information-Deficit Model</a:t>
            </a:r>
          </a:p>
        </p:txBody>
      </p:sp>
      <p:sp>
        <p:nvSpPr>
          <p:cNvPr id="33795" name="Rectangle 4"/>
          <p:cNvSpPr>
            <a:spLocks noGrp="1"/>
          </p:cNvSpPr>
          <p:nvPr>
            <p:ph idx="1"/>
          </p:nvPr>
        </p:nvSpPr>
        <p:spPr>
          <a:xfrm>
            <a:off x="1622777" y="2060222"/>
            <a:ext cx="6471885" cy="3584222"/>
          </a:xfrm>
        </p:spPr>
        <p:txBody>
          <a:bodyPr/>
          <a:lstStyle/>
          <a:p>
            <a:pPr eaLnBrk="1" hangingPunct="1">
              <a:lnSpc>
                <a:spcPct val="90000"/>
              </a:lnSpc>
            </a:pPr>
            <a:r>
              <a:rPr lang="en-US" sz="2800" dirty="0" smtClean="0"/>
              <a:t>Scientists possess information</a:t>
            </a:r>
          </a:p>
          <a:p>
            <a:pPr eaLnBrk="1" hangingPunct="1">
              <a:lnSpc>
                <a:spcPct val="90000"/>
              </a:lnSpc>
            </a:pPr>
            <a:r>
              <a:rPr lang="en-US" sz="2800" dirty="0" smtClean="0"/>
              <a:t>Public lacks information (“deficit”)</a:t>
            </a:r>
          </a:p>
          <a:p>
            <a:pPr eaLnBrk="1" hangingPunct="1">
              <a:lnSpc>
                <a:spcPct val="90000"/>
              </a:lnSpc>
            </a:pPr>
            <a:r>
              <a:rPr lang="en-US" sz="2800" dirty="0" smtClean="0"/>
              <a:t>Correct info leads to “right” action decisions</a:t>
            </a:r>
          </a:p>
          <a:p>
            <a:pPr eaLnBrk="1" hangingPunct="1">
              <a:lnSpc>
                <a:spcPct val="90000"/>
              </a:lnSpc>
            </a:pPr>
            <a:r>
              <a:rPr lang="en-US" sz="2800" dirty="0" smtClean="0"/>
              <a:t>Media’s job: conduit for information </a:t>
            </a:r>
          </a:p>
          <a:p>
            <a:pPr eaLnBrk="1" hangingPunct="1">
              <a:lnSpc>
                <a:spcPct val="90000"/>
              </a:lnSpc>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bwMode="auto"/>
        <p:txBody>
          <a:bodyPr/>
          <a:lstStyle/>
          <a:p>
            <a:pPr eaLnBrk="1" hangingPunct="1">
              <a:defRPr/>
            </a:pPr>
            <a:r>
              <a:rPr lang="en-US" b="1" dirty="0"/>
              <a:t>Deficit Model</a:t>
            </a:r>
          </a:p>
        </p:txBody>
      </p:sp>
      <p:pic>
        <p:nvPicPr>
          <p:cNvPr id="35843" name="Picture 5"/>
          <p:cNvPicPr>
            <a:picLocks noGrp="1" noChangeAspect="1" noChangeArrowheads="1"/>
          </p:cNvPicPr>
          <p:nvPr>
            <p:ph idx="1"/>
          </p:nvPr>
        </p:nvPicPr>
        <p:blipFill>
          <a:blip r:embed="rId3"/>
          <a:srcRect t="1689" b="1689"/>
          <a:stretch>
            <a:fillRect/>
          </a:stretch>
        </p:blipFill>
        <p:spPr>
          <a:noFill/>
        </p:spPr>
      </p:pic>
      <p:sp>
        <p:nvSpPr>
          <p:cNvPr id="35844" name="Rectangle 6"/>
          <p:cNvSpPr>
            <a:spLocks noChangeArrowheads="1"/>
          </p:cNvSpPr>
          <p:nvPr/>
        </p:nvSpPr>
        <p:spPr bwMode="auto">
          <a:xfrm>
            <a:off x="4548188" y="5859463"/>
            <a:ext cx="184150" cy="366712"/>
          </a:xfrm>
          <a:prstGeom prst="rect">
            <a:avLst/>
          </a:prstGeom>
          <a:noFill/>
          <a:ln w="9525">
            <a:noFill/>
            <a:miter lim="800000"/>
            <a:headEnd/>
            <a:tailEnd/>
          </a:ln>
        </p:spPr>
        <p:txBody>
          <a:bodyPr>
            <a:prstTxWarp prst="textNoShape">
              <a:avLst/>
            </a:prstTxWarp>
            <a:spAutoFit/>
          </a:bodyPr>
          <a:lstStyle/>
          <a:p>
            <a:endParaRPr lang="en-US"/>
          </a:p>
        </p:txBody>
      </p:sp>
      <p:sp>
        <p:nvSpPr>
          <p:cNvPr id="35845" name="Rectangle 8"/>
          <p:cNvSpPr>
            <a:spLocks noChangeArrowheads="1"/>
          </p:cNvSpPr>
          <p:nvPr/>
        </p:nvSpPr>
        <p:spPr bwMode="auto">
          <a:xfrm>
            <a:off x="0" y="6121073"/>
            <a:ext cx="9143999" cy="523220"/>
          </a:xfrm>
          <a:prstGeom prst="rect">
            <a:avLst/>
          </a:prstGeom>
          <a:noFill/>
          <a:ln w="9525">
            <a:noFill/>
            <a:miter lim="800000"/>
            <a:headEnd/>
            <a:tailEnd/>
          </a:ln>
        </p:spPr>
        <p:txBody>
          <a:bodyPr wrap="square">
            <a:prstTxWarp prst="textNoShape">
              <a:avLst/>
            </a:prstTxWarp>
            <a:spAutoFit/>
          </a:bodyPr>
          <a:lstStyle/>
          <a:p>
            <a:pPr algn="ctr"/>
            <a:r>
              <a:rPr lang="en-US" sz="2800" dirty="0">
                <a:latin typeface="Helvetica"/>
              </a:rPr>
              <a:t>Communication as “transmission” </a:t>
            </a:r>
            <a:r>
              <a:rPr lang="en-US" sz="2800" dirty="0" smtClean="0">
                <a:latin typeface="Helvetica"/>
              </a:rPr>
              <a:t>or “transfer”</a:t>
            </a:r>
            <a:endParaRPr lang="en-US" sz="2400" dirty="0">
              <a:latin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bwMode="auto"/>
        <p:txBody>
          <a:bodyPr/>
          <a:lstStyle/>
          <a:p>
            <a:pPr eaLnBrk="1" hangingPunct="1">
              <a:defRPr/>
            </a:pPr>
            <a:r>
              <a:rPr lang="en-US" dirty="0"/>
              <a:t>Deficit Model: Problems</a:t>
            </a:r>
          </a:p>
        </p:txBody>
      </p:sp>
      <p:sp>
        <p:nvSpPr>
          <p:cNvPr id="37891" name="Rectangle 3"/>
          <p:cNvSpPr>
            <a:spLocks noGrp="1"/>
          </p:cNvSpPr>
          <p:nvPr>
            <p:ph idx="1"/>
          </p:nvPr>
        </p:nvSpPr>
        <p:spPr>
          <a:xfrm>
            <a:off x="1340555" y="1820333"/>
            <a:ext cx="6903156" cy="4199467"/>
          </a:xfrm>
        </p:spPr>
        <p:txBody>
          <a:bodyPr/>
          <a:lstStyle/>
          <a:p>
            <a:pPr eaLnBrk="1" hangingPunct="1">
              <a:lnSpc>
                <a:spcPct val="90000"/>
              </a:lnSpc>
            </a:pPr>
            <a:r>
              <a:rPr lang="en-US" dirty="0" smtClean="0"/>
              <a:t>Views communication as one-way flow </a:t>
            </a:r>
          </a:p>
          <a:p>
            <a:pPr eaLnBrk="1" hangingPunct="1">
              <a:lnSpc>
                <a:spcPct val="90000"/>
              </a:lnSpc>
            </a:pPr>
            <a:r>
              <a:rPr lang="en-US" dirty="0" smtClean="0"/>
              <a:t>Treats mediating factors as “noise”</a:t>
            </a:r>
          </a:p>
          <a:p>
            <a:pPr lvl="1" eaLnBrk="1" hangingPunct="1">
              <a:lnSpc>
                <a:spcPct val="90000"/>
              </a:lnSpc>
            </a:pPr>
            <a:r>
              <a:rPr lang="en-US" dirty="0" smtClean="0"/>
              <a:t>Individual attitudes &amp; values</a:t>
            </a:r>
          </a:p>
          <a:p>
            <a:pPr lvl="1" eaLnBrk="1" hangingPunct="1">
              <a:lnSpc>
                <a:spcPct val="90000"/>
              </a:lnSpc>
            </a:pPr>
            <a:r>
              <a:rPr lang="en-US" dirty="0" smtClean="0"/>
              <a:t>Social &amp; political contexts</a:t>
            </a:r>
          </a:p>
          <a:p>
            <a:pPr lvl="1" eaLnBrk="1" hangingPunct="1">
              <a:lnSpc>
                <a:spcPct val="90000"/>
              </a:lnSpc>
            </a:pPr>
            <a:r>
              <a:rPr lang="en-US" dirty="0" smtClean="0"/>
              <a:t>Other messages			…</a:t>
            </a:r>
            <a:r>
              <a:rPr lang="en-US" i="1" dirty="0" smtClean="0"/>
              <a:t>Al Gore…</a:t>
            </a:r>
            <a:endParaRPr lang="en-US" dirty="0" smtClean="0"/>
          </a:p>
          <a:p>
            <a:pPr eaLnBrk="1" hangingPunct="1">
              <a:lnSpc>
                <a:spcPct val="90000"/>
              </a:lnSpc>
            </a:pPr>
            <a:r>
              <a:rPr lang="en-US" dirty="0" smtClean="0"/>
              <a:t>Presumes “rational actors”</a:t>
            </a:r>
          </a:p>
          <a:p>
            <a:pPr eaLnBrk="1" hangingPunct="1">
              <a:lnSpc>
                <a:spcPct val="90000"/>
              </a:lnSpc>
            </a:pPr>
            <a:r>
              <a:rPr lang="en-US" dirty="0" smtClean="0"/>
              <a:t>Privileges “technocratic” </a:t>
            </a:r>
            <a:r>
              <a:rPr lang="en-US" dirty="0"/>
              <a:t>(</a:t>
            </a:r>
            <a:r>
              <a:rPr lang="en-US" dirty="0" smtClean="0"/>
              <a:t>expert-driven) decision-making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89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ctrTitle"/>
          </p:nvPr>
        </p:nvSpPr>
        <p:spPr bwMode="auto">
          <a:xfrm>
            <a:off x="1371600" y="2045054"/>
            <a:ext cx="6400800" cy="1143000"/>
          </a:xfrm>
        </p:spPr>
        <p:txBody>
          <a:bodyPr>
            <a:normAutofit fontScale="90000"/>
          </a:bodyPr>
          <a:lstStyle/>
          <a:p>
            <a:pPr algn="ctr" eaLnBrk="1" hangingPunct="1">
              <a:defRPr/>
            </a:pPr>
            <a:r>
              <a:rPr lang="en-US" sz="4400" b="1" dirty="0" smtClean="0"/>
              <a:t>How do we communicate about climate change?</a:t>
            </a:r>
            <a:endParaRPr lang="en-US" b="1" dirty="0"/>
          </a:p>
        </p:txBody>
      </p:sp>
      <p:sp>
        <p:nvSpPr>
          <p:cNvPr id="25603" name="Rectangle 3"/>
          <p:cNvSpPr>
            <a:spLocks noGrp="1"/>
          </p:cNvSpPr>
          <p:nvPr>
            <p:ph type="subTitle" idx="1"/>
          </p:nvPr>
        </p:nvSpPr>
        <p:spPr>
          <a:xfrm>
            <a:off x="1879600" y="3654777"/>
            <a:ext cx="5331178" cy="563915"/>
          </a:xfrm>
        </p:spPr>
        <p:txBody>
          <a:bodyPr>
            <a:normAutofit/>
          </a:bodyPr>
          <a:lstStyle/>
          <a:p>
            <a:pPr eaLnBrk="1" hangingPunct="1">
              <a:spcBef>
                <a:spcPct val="0"/>
              </a:spcBef>
            </a:pPr>
            <a:r>
              <a:rPr lang="en-US" sz="2400" b="1" dirty="0" smtClean="0"/>
              <a:t>Let me count the ways…</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p:cNvSpPr>
          <p:nvPr>
            <p:ph type="ctrTitle"/>
          </p:nvPr>
        </p:nvSpPr>
        <p:spPr bwMode="auto">
          <a:xfrm>
            <a:off x="1411110" y="1420990"/>
            <a:ext cx="6321779" cy="2953456"/>
          </a:xfrm>
        </p:spPr>
        <p:txBody>
          <a:bodyPr>
            <a:normAutofit/>
          </a:bodyPr>
          <a:lstStyle/>
          <a:p>
            <a:pPr algn="l" eaLnBrk="1" hangingPunct="1"/>
            <a:r>
              <a:rPr lang="en-US" sz="3600" b="1" dirty="0"/>
              <a:t>“People and organizations who adopt this mode of reasoning are very likely to end up frustrated.”</a:t>
            </a:r>
            <a:r>
              <a:rPr lang="en-US" sz="3600" dirty="0"/>
              <a:t/>
            </a:r>
            <a:br>
              <a:rPr lang="en-US" sz="3600" dirty="0"/>
            </a:br>
            <a:endParaRPr lang="en-US" sz="3600" dirty="0"/>
          </a:p>
        </p:txBody>
      </p:sp>
      <p:sp>
        <p:nvSpPr>
          <p:cNvPr id="39939" name="Rectangle 6"/>
          <p:cNvSpPr>
            <a:spLocks noChangeArrowheads="1"/>
          </p:cNvSpPr>
          <p:nvPr/>
        </p:nvSpPr>
        <p:spPr bwMode="auto">
          <a:xfrm>
            <a:off x="5726671" y="3778603"/>
            <a:ext cx="1929284"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accent1"/>
                </a:solidFill>
                <a:latin typeface="Helvetica"/>
              </a:rPr>
              <a:t>(</a:t>
            </a:r>
            <a:r>
              <a:rPr lang="en-US" sz="2400" b="1" dirty="0" err="1">
                <a:solidFill>
                  <a:schemeClr val="accent1"/>
                </a:solidFill>
                <a:latin typeface="Helvetica"/>
              </a:rPr>
              <a:t>Hulme</a:t>
            </a:r>
            <a:r>
              <a:rPr lang="en-US" sz="2400" b="1" dirty="0">
                <a:solidFill>
                  <a:schemeClr val="accent1"/>
                </a:solidFill>
                <a:latin typeface="Helvetica"/>
              </a:rPr>
              <a:t> 218)</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bwMode="auto"/>
        <p:txBody>
          <a:bodyPr/>
          <a:lstStyle/>
          <a:p>
            <a:pPr eaLnBrk="1" hangingPunct="1">
              <a:defRPr/>
            </a:pPr>
            <a:r>
              <a:rPr lang="en-US" b="1" dirty="0"/>
              <a:t>Cultural Circuits Model</a:t>
            </a:r>
          </a:p>
        </p:txBody>
      </p:sp>
      <p:sp>
        <p:nvSpPr>
          <p:cNvPr id="41987" name="Rectangle 3"/>
          <p:cNvSpPr>
            <a:spLocks noGrp="1"/>
          </p:cNvSpPr>
          <p:nvPr>
            <p:ph idx="1"/>
          </p:nvPr>
        </p:nvSpPr>
        <p:spPr>
          <a:xfrm>
            <a:off x="1171222" y="1930929"/>
            <a:ext cx="7075135" cy="2909182"/>
          </a:xfrm>
        </p:spPr>
        <p:txBody>
          <a:bodyPr/>
          <a:lstStyle/>
          <a:p>
            <a:pPr eaLnBrk="1" hangingPunct="1"/>
            <a:r>
              <a:rPr lang="en-US" dirty="0"/>
              <a:t>Communication viewed as “circulation”</a:t>
            </a:r>
          </a:p>
          <a:p>
            <a:pPr eaLnBrk="1" hangingPunct="1"/>
            <a:r>
              <a:rPr lang="en-US" dirty="0"/>
              <a:t>Multiple </a:t>
            </a:r>
            <a:r>
              <a:rPr lang="en-US" dirty="0" smtClean="0"/>
              <a:t>messages, constantly reinterpreted</a:t>
            </a:r>
            <a:endParaRPr lang="en-US" dirty="0"/>
          </a:p>
          <a:p>
            <a:pPr eaLnBrk="1" hangingPunct="1"/>
            <a:r>
              <a:rPr lang="en-US" dirty="0"/>
              <a:t>Everyone is sender and receiver</a:t>
            </a:r>
          </a:p>
          <a:p>
            <a:pPr eaLnBrk="1" hangingPunct="1"/>
            <a:r>
              <a:rPr lang="en-US" dirty="0"/>
              <a:t>Media as </a:t>
            </a:r>
            <a:r>
              <a:rPr lang="en-US" dirty="0" smtClean="0"/>
              <a:t>main “</a:t>
            </a:r>
            <a:r>
              <a:rPr lang="en-US" dirty="0"/>
              <a:t>site of struggle” </a:t>
            </a:r>
            <a:r>
              <a:rPr lang="en-US" dirty="0" smtClean="0"/>
              <a:t>over </a:t>
            </a:r>
            <a:r>
              <a:rPr lang="en-US" dirty="0"/>
              <a:t>meaning</a:t>
            </a:r>
          </a:p>
        </p:txBody>
      </p:sp>
      <p:sp>
        <p:nvSpPr>
          <p:cNvPr id="41988" name="Rectangle 4"/>
          <p:cNvSpPr>
            <a:spLocks noChangeArrowheads="1"/>
          </p:cNvSpPr>
          <p:nvPr/>
        </p:nvSpPr>
        <p:spPr bwMode="auto">
          <a:xfrm>
            <a:off x="4243388" y="5715000"/>
            <a:ext cx="184150" cy="366713"/>
          </a:xfrm>
          <a:prstGeom prst="rect">
            <a:avLst/>
          </a:prstGeom>
          <a:noFill/>
          <a:ln w="9525">
            <a:noFill/>
            <a:miter lim="800000"/>
            <a:headEnd/>
            <a:tailEnd/>
          </a:ln>
        </p:spPr>
        <p:txBody>
          <a:bodyPr wrap="none">
            <a:prstTxWarp prst="textNoShape">
              <a:avLst/>
            </a:prstTxWarp>
            <a:spAutoFit/>
          </a:bodyPr>
          <a:lstStyle/>
          <a:p>
            <a:endParaRPr lang="en-US"/>
          </a:p>
        </p:txBody>
      </p:sp>
      <p:sp>
        <p:nvSpPr>
          <p:cNvPr id="41989" name="Rectangle 5"/>
          <p:cNvSpPr>
            <a:spLocks noChangeArrowheads="1"/>
          </p:cNvSpPr>
          <p:nvPr/>
        </p:nvSpPr>
        <p:spPr bwMode="auto">
          <a:xfrm>
            <a:off x="2402237" y="5074769"/>
            <a:ext cx="6189314" cy="461665"/>
          </a:xfrm>
          <a:prstGeom prst="rect">
            <a:avLst/>
          </a:prstGeom>
          <a:noFill/>
          <a:ln w="9525">
            <a:noFill/>
            <a:miter lim="800000"/>
            <a:headEnd/>
            <a:tailEnd/>
          </a:ln>
        </p:spPr>
        <p:txBody>
          <a:bodyPr wrap="none">
            <a:prstTxWarp prst="textNoShape">
              <a:avLst/>
            </a:prstTxWarp>
            <a:spAutoFit/>
          </a:bodyPr>
          <a:lstStyle/>
          <a:p>
            <a:r>
              <a:rPr lang="en-US" sz="2400" dirty="0" smtClean="0">
                <a:latin typeface="Helvetica"/>
              </a:rPr>
              <a:t>(</a:t>
            </a:r>
            <a:r>
              <a:rPr lang="en-US" sz="2400" dirty="0" err="1" smtClean="0">
                <a:latin typeface="Helvetica"/>
              </a:rPr>
              <a:t>Carvalho</a:t>
            </a:r>
            <a:r>
              <a:rPr lang="en-US" sz="2400" dirty="0" smtClean="0">
                <a:latin typeface="Helvetica"/>
              </a:rPr>
              <a:t> </a:t>
            </a:r>
            <a:r>
              <a:rPr lang="en-US" sz="2400" dirty="0">
                <a:latin typeface="Helvetica"/>
              </a:rPr>
              <a:t>and Burgess, </a:t>
            </a:r>
            <a:r>
              <a:rPr lang="en-US" sz="2400" i="1" dirty="0">
                <a:latin typeface="Helvetica"/>
              </a:rPr>
              <a:t>Risk Analysis </a:t>
            </a:r>
            <a:r>
              <a:rPr lang="en-US" sz="2400" dirty="0" smtClean="0">
                <a:latin typeface="Helvetica"/>
              </a:rPr>
              <a:t>2005)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29"/>
          <p:cNvPicPr>
            <a:picLocks noGrp="1" noChangeAspect="1" noChangeArrowheads="1"/>
          </p:cNvPicPr>
          <p:nvPr>
            <p:ph idx="4294967295"/>
          </p:nvPr>
        </p:nvPicPr>
        <p:blipFill>
          <a:blip r:embed="rId3"/>
          <a:srcRect/>
          <a:stretch>
            <a:fillRect/>
          </a:stretch>
        </p:blipFill>
        <p:spPr>
          <a:xfrm>
            <a:off x="0" y="212725"/>
            <a:ext cx="9144000" cy="6573838"/>
          </a:xfr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p:cNvSpPr>
          <p:nvPr>
            <p:ph type="title"/>
          </p:nvPr>
        </p:nvSpPr>
        <p:spPr bwMode="auto"/>
        <p:txBody>
          <a:bodyPr>
            <a:normAutofit/>
          </a:bodyPr>
          <a:lstStyle/>
          <a:p>
            <a:pPr eaLnBrk="1" hangingPunct="1"/>
            <a:r>
              <a:rPr lang="en-US" sz="3600" b="1" dirty="0"/>
              <a:t>One of the reasons we disagree…</a:t>
            </a:r>
          </a:p>
        </p:txBody>
      </p:sp>
      <p:sp>
        <p:nvSpPr>
          <p:cNvPr id="2" name="TextBox 1"/>
          <p:cNvSpPr txBox="1"/>
          <p:nvPr/>
        </p:nvSpPr>
        <p:spPr>
          <a:xfrm>
            <a:off x="549275" y="1975556"/>
            <a:ext cx="7931503" cy="4278094"/>
          </a:xfrm>
          <a:prstGeom prst="rect">
            <a:avLst/>
          </a:prstGeom>
          <a:noFill/>
        </p:spPr>
        <p:txBody>
          <a:bodyPr wrap="square" rtlCol="0">
            <a:spAutoFit/>
          </a:bodyPr>
          <a:lstStyle/>
          <a:p>
            <a:pPr algn="ctr"/>
            <a:r>
              <a:rPr lang="en-US" sz="3200" b="1" dirty="0"/>
              <a:t>“…we receive </a:t>
            </a:r>
            <a:r>
              <a:rPr lang="en-US" sz="3200" b="1" i="1" dirty="0"/>
              <a:t>multiple </a:t>
            </a:r>
            <a:r>
              <a:rPr lang="en-US" sz="3200" b="1" dirty="0"/>
              <a:t>and </a:t>
            </a:r>
            <a:r>
              <a:rPr lang="en-US" sz="3200" b="1" i="1" dirty="0"/>
              <a:t>conflicting </a:t>
            </a:r>
            <a:r>
              <a:rPr lang="en-US" sz="3200" b="1" dirty="0"/>
              <a:t>messages about climate change </a:t>
            </a:r>
            <a:endParaRPr lang="en-US" sz="3200" b="1" dirty="0" smtClean="0"/>
          </a:p>
          <a:p>
            <a:pPr algn="ctr"/>
            <a:endParaRPr lang="en-US" sz="3200" b="1" dirty="0" smtClean="0"/>
          </a:p>
          <a:p>
            <a:pPr algn="ctr"/>
            <a:r>
              <a:rPr lang="en-US" sz="3200" b="1" dirty="0"/>
              <a:t>and</a:t>
            </a:r>
            <a:endParaRPr lang="en-US" sz="3200" b="1" dirty="0" smtClean="0"/>
          </a:p>
          <a:p>
            <a:pPr algn="ctr"/>
            <a:endParaRPr lang="en-US" sz="3200" b="1" dirty="0" smtClean="0"/>
          </a:p>
          <a:p>
            <a:pPr algn="ctr"/>
            <a:r>
              <a:rPr lang="en-US" sz="3200" b="1" dirty="0" smtClean="0"/>
              <a:t>we </a:t>
            </a:r>
            <a:r>
              <a:rPr lang="en-US" sz="3200" b="1" i="1" dirty="0"/>
              <a:t>interpret </a:t>
            </a:r>
            <a:r>
              <a:rPr lang="en-US" sz="3200" b="1" dirty="0"/>
              <a:t>them in different ways.”</a:t>
            </a:r>
          </a:p>
          <a:p>
            <a:pPr algn="ctr"/>
            <a:endParaRPr lang="en-US" sz="2400" b="1" dirty="0" smtClean="0">
              <a:latin typeface="Helvetica"/>
            </a:endParaRPr>
          </a:p>
          <a:p>
            <a:pPr algn="r"/>
            <a:r>
              <a:rPr lang="en-US" sz="2400" b="1" dirty="0" smtClean="0">
                <a:latin typeface="Helvetica"/>
              </a:rPr>
              <a:t>(</a:t>
            </a:r>
            <a:r>
              <a:rPr lang="en-US" sz="2400" b="1" dirty="0" err="1" smtClean="0">
                <a:latin typeface="Helvetica"/>
              </a:rPr>
              <a:t>Hulme</a:t>
            </a:r>
            <a:r>
              <a:rPr lang="en-US" sz="2400" b="1" dirty="0" smtClean="0">
                <a:latin typeface="Helvetica"/>
              </a:rPr>
              <a:t> 215)</a:t>
            </a:r>
            <a:endParaRPr lang="en-US" sz="2400" b="1" dirty="0">
              <a:latin typeface="Helvetica"/>
            </a:endParaRPr>
          </a:p>
          <a:p>
            <a:pPr algn="ct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Steve’s Top Ten</a:t>
            </a:r>
            <a:endParaRPr lang="en-US" b="1" dirty="0"/>
          </a:p>
        </p:txBody>
      </p:sp>
      <p:sp>
        <p:nvSpPr>
          <p:cNvPr id="6" name="Content Placeholder 5"/>
          <p:cNvSpPr>
            <a:spLocks noGrp="1"/>
          </p:cNvSpPr>
          <p:nvPr>
            <p:ph idx="1"/>
          </p:nvPr>
        </p:nvSpPr>
        <p:spPr>
          <a:xfrm>
            <a:off x="1783646" y="1947333"/>
            <a:ext cx="5441244" cy="3840163"/>
          </a:xfrm>
        </p:spPr>
        <p:txBody>
          <a:bodyPr/>
          <a:lstStyle/>
          <a:p>
            <a:r>
              <a:rPr lang="en-US" dirty="0" smtClean="0"/>
              <a:t>Know your audience</a:t>
            </a:r>
          </a:p>
          <a:p>
            <a:r>
              <a:rPr lang="en-US" dirty="0" smtClean="0"/>
              <a:t>Identify credible messengers</a:t>
            </a:r>
          </a:p>
          <a:p>
            <a:r>
              <a:rPr lang="en-US" dirty="0" smtClean="0"/>
              <a:t>Focus on local/observable impacts</a:t>
            </a:r>
          </a:p>
          <a:p>
            <a:r>
              <a:rPr lang="en-US" dirty="0" smtClean="0"/>
              <a:t>Focus on immediate impacts</a:t>
            </a:r>
          </a:p>
          <a:p>
            <a:r>
              <a:rPr lang="en-US" dirty="0" smtClean="0"/>
              <a:t>Focus on health impacts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Steve’s Top Ten</a:t>
            </a:r>
            <a:endParaRPr lang="en-US" b="1" dirty="0"/>
          </a:p>
        </p:txBody>
      </p:sp>
      <p:sp>
        <p:nvSpPr>
          <p:cNvPr id="6" name="Content Placeholder 5"/>
          <p:cNvSpPr>
            <a:spLocks noGrp="1"/>
          </p:cNvSpPr>
          <p:nvPr>
            <p:ph idx="1"/>
          </p:nvPr>
        </p:nvSpPr>
        <p:spPr>
          <a:xfrm>
            <a:off x="1778000" y="1933222"/>
            <a:ext cx="5715000" cy="3840163"/>
          </a:xfrm>
        </p:spPr>
        <p:txBody>
          <a:bodyPr/>
          <a:lstStyle/>
          <a:p>
            <a:r>
              <a:rPr lang="en-US" dirty="0" smtClean="0"/>
              <a:t>Focus on solutions, not just problems</a:t>
            </a:r>
          </a:p>
          <a:p>
            <a:r>
              <a:rPr lang="en-US" dirty="0" smtClean="0"/>
              <a:t>Link personal action to political action</a:t>
            </a:r>
          </a:p>
          <a:p>
            <a:r>
              <a:rPr lang="en-US" dirty="0" smtClean="0"/>
              <a:t>Link climate change to related issues</a:t>
            </a:r>
          </a:p>
          <a:p>
            <a:r>
              <a:rPr lang="en-US" dirty="0" smtClean="0"/>
              <a:t>Build communication among peers</a:t>
            </a:r>
          </a:p>
          <a:p>
            <a:r>
              <a:rPr lang="en-US" dirty="0" smtClean="0"/>
              <a:t>Tell stories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p:txBody>
          <a:bodyPr/>
          <a:lstStyle/>
          <a:p>
            <a:pPr eaLnBrk="1" hangingPunct="1">
              <a:defRPr/>
            </a:pPr>
            <a:r>
              <a:rPr lang="en-US" b="1" dirty="0"/>
              <a:t>Frames</a:t>
            </a:r>
          </a:p>
        </p:txBody>
      </p:sp>
      <p:sp>
        <p:nvSpPr>
          <p:cNvPr id="48131" name="Rectangle 3"/>
          <p:cNvSpPr>
            <a:spLocks noGrp="1"/>
          </p:cNvSpPr>
          <p:nvPr>
            <p:ph idx="1"/>
          </p:nvPr>
        </p:nvSpPr>
        <p:spPr>
          <a:xfrm>
            <a:off x="1016000" y="1978377"/>
            <a:ext cx="7298266" cy="2861734"/>
          </a:xfrm>
        </p:spPr>
        <p:txBody>
          <a:bodyPr/>
          <a:lstStyle/>
          <a:p>
            <a:pPr eaLnBrk="1" hangingPunct="1">
              <a:lnSpc>
                <a:spcPct val="90000"/>
              </a:lnSpc>
            </a:pPr>
            <a:r>
              <a:rPr lang="en-US" sz="2800" dirty="0" smtClean="0"/>
              <a:t>Frames = organizing themes or storylines that give meaning to events</a:t>
            </a:r>
          </a:p>
          <a:p>
            <a:pPr eaLnBrk="1" hangingPunct="1">
              <a:lnSpc>
                <a:spcPct val="90000"/>
              </a:lnSpc>
            </a:pPr>
            <a:r>
              <a:rPr lang="en-US" sz="2800" dirty="0" smtClean="0"/>
              <a:t>Used by journalists to tell a familiar story</a:t>
            </a:r>
          </a:p>
          <a:p>
            <a:pPr eaLnBrk="1" hangingPunct="1">
              <a:lnSpc>
                <a:spcPct val="90000"/>
              </a:lnSpc>
            </a:pPr>
            <a:r>
              <a:rPr lang="en-US" sz="2800" dirty="0" smtClean="0"/>
              <a:t>Used by advocates to strategically advance interests, preferred policies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p:txBody>
          <a:bodyPr/>
          <a:lstStyle/>
          <a:p>
            <a:pPr eaLnBrk="1" hangingPunct="1">
              <a:defRPr/>
            </a:pPr>
            <a:r>
              <a:rPr lang="en-US" b="1" dirty="0"/>
              <a:t>Frames</a:t>
            </a:r>
          </a:p>
        </p:txBody>
      </p:sp>
      <p:sp>
        <p:nvSpPr>
          <p:cNvPr id="50179" name="Rectangle 3"/>
          <p:cNvSpPr>
            <a:spLocks noGrp="1"/>
          </p:cNvSpPr>
          <p:nvPr>
            <p:ph idx="1"/>
          </p:nvPr>
        </p:nvSpPr>
        <p:spPr>
          <a:xfrm>
            <a:off x="1219200" y="1919110"/>
            <a:ext cx="6672263" cy="4332112"/>
          </a:xfrm>
        </p:spPr>
        <p:txBody>
          <a:bodyPr>
            <a:normAutofit/>
          </a:bodyPr>
          <a:lstStyle/>
          <a:p>
            <a:pPr eaLnBrk="1" hangingPunct="1">
              <a:lnSpc>
                <a:spcPct val="90000"/>
              </a:lnSpc>
            </a:pPr>
            <a:r>
              <a:rPr lang="en-US" sz="2800" dirty="0" smtClean="0"/>
              <a:t>“To frame is to </a:t>
            </a:r>
            <a:r>
              <a:rPr lang="en-US" sz="2800" i="1" dirty="0" smtClean="0"/>
              <a:t>select </a:t>
            </a:r>
            <a:r>
              <a:rPr lang="en-US" sz="2800" dirty="0" smtClean="0"/>
              <a:t>some aspects of a perceived reality and make them more </a:t>
            </a:r>
            <a:r>
              <a:rPr lang="en-US" sz="2800" i="1" dirty="0" smtClean="0"/>
              <a:t>salient </a:t>
            </a:r>
            <a:r>
              <a:rPr lang="en-US" sz="2800" dirty="0" smtClean="0"/>
              <a:t>in a communicating text, </a:t>
            </a:r>
          </a:p>
          <a:p>
            <a:pPr eaLnBrk="1" hangingPunct="1">
              <a:lnSpc>
                <a:spcPct val="90000"/>
              </a:lnSpc>
              <a:buFont typeface="Wingdings" charset="2"/>
              <a:buNone/>
            </a:pPr>
            <a:r>
              <a:rPr lang="en-US" sz="2800" dirty="0" smtClean="0"/>
              <a:t>	in such a way as to promote a particular problem definition, causal interpretation, moral evaluation, and/or treatment recommendation.”    </a:t>
            </a:r>
          </a:p>
          <a:p>
            <a:pPr algn="r" eaLnBrk="1" hangingPunct="1">
              <a:lnSpc>
                <a:spcPct val="90000"/>
              </a:lnSpc>
              <a:buFont typeface="Wingdings" charset="2"/>
              <a:buNone/>
            </a:pPr>
            <a:endParaRPr lang="en-US" sz="2400" dirty="0" smtClean="0"/>
          </a:p>
          <a:p>
            <a:pPr algn="r" eaLnBrk="1" hangingPunct="1">
              <a:lnSpc>
                <a:spcPct val="90000"/>
              </a:lnSpc>
              <a:buFont typeface="Wingdings" charset="2"/>
              <a:buNone/>
            </a:pPr>
            <a:r>
              <a:rPr lang="en-US" dirty="0"/>
              <a:t>(</a:t>
            </a:r>
            <a:r>
              <a:rPr lang="en-US" sz="2400" dirty="0" err="1" smtClean="0"/>
              <a:t>Entman</a:t>
            </a:r>
            <a:r>
              <a:rPr lang="en-US" sz="2400" dirty="0" smtClean="0"/>
              <a:t>, </a:t>
            </a:r>
            <a:r>
              <a:rPr lang="en-US" sz="2400" i="1" dirty="0" smtClean="0"/>
              <a:t>J of </a:t>
            </a:r>
            <a:r>
              <a:rPr lang="en-US" sz="2400" i="1" dirty="0" err="1" smtClean="0"/>
              <a:t>Comm</a:t>
            </a:r>
            <a:r>
              <a:rPr lang="en-US" sz="2400" dirty="0" smtClean="0"/>
              <a:t> 1993)</a:t>
            </a:r>
          </a:p>
          <a:p>
            <a:pPr eaLnBrk="1" hangingPunct="1">
              <a:lnSpc>
                <a:spcPct val="90000"/>
              </a:lnSpc>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bwMode="auto">
          <a:xfrm>
            <a:off x="549275" y="107576"/>
            <a:ext cx="8042276" cy="1063646"/>
          </a:xfrm>
        </p:spPr>
        <p:txBody>
          <a:bodyPr/>
          <a:lstStyle/>
          <a:p>
            <a:pPr eaLnBrk="1" hangingPunct="1">
              <a:defRPr/>
            </a:pPr>
            <a:r>
              <a:rPr lang="en-US" b="1" dirty="0"/>
              <a:t>“This is a story about…”</a:t>
            </a:r>
          </a:p>
        </p:txBody>
      </p:sp>
      <p:sp>
        <p:nvSpPr>
          <p:cNvPr id="52227" name="Rectangle 3"/>
          <p:cNvSpPr>
            <a:spLocks noGrp="1"/>
          </p:cNvSpPr>
          <p:nvPr>
            <p:ph idx="1"/>
          </p:nvPr>
        </p:nvSpPr>
        <p:spPr>
          <a:xfrm>
            <a:off x="1763889" y="1509889"/>
            <a:ext cx="5531555" cy="4065941"/>
          </a:xfrm>
        </p:spPr>
        <p:txBody>
          <a:bodyPr>
            <a:noAutofit/>
          </a:bodyPr>
          <a:lstStyle/>
          <a:p>
            <a:pPr eaLnBrk="1" hangingPunct="1">
              <a:lnSpc>
                <a:spcPct val="90000"/>
              </a:lnSpc>
            </a:pPr>
            <a:r>
              <a:rPr lang="en-US" sz="2800" dirty="0"/>
              <a:t>Scientific uncertainty </a:t>
            </a:r>
          </a:p>
          <a:p>
            <a:pPr eaLnBrk="1" hangingPunct="1">
              <a:lnSpc>
                <a:spcPct val="90000"/>
              </a:lnSpc>
            </a:pPr>
            <a:r>
              <a:rPr lang="en-US" sz="2800" dirty="0"/>
              <a:t>Progress/innovation</a:t>
            </a:r>
          </a:p>
          <a:p>
            <a:pPr eaLnBrk="1" hangingPunct="1">
              <a:lnSpc>
                <a:spcPct val="90000"/>
              </a:lnSpc>
            </a:pPr>
            <a:r>
              <a:rPr lang="en-US" sz="2800" dirty="0"/>
              <a:t>Economic competitiveness</a:t>
            </a:r>
          </a:p>
          <a:p>
            <a:pPr eaLnBrk="1" hangingPunct="1">
              <a:lnSpc>
                <a:spcPct val="90000"/>
              </a:lnSpc>
            </a:pPr>
            <a:r>
              <a:rPr lang="en-US" sz="2800" dirty="0"/>
              <a:t>Justice/equity</a:t>
            </a:r>
          </a:p>
          <a:p>
            <a:pPr eaLnBrk="1" hangingPunct="1">
              <a:lnSpc>
                <a:spcPct val="90000"/>
              </a:lnSpc>
            </a:pPr>
            <a:r>
              <a:rPr lang="en-US" sz="2800" dirty="0"/>
              <a:t>Pandora’s box</a:t>
            </a:r>
          </a:p>
          <a:p>
            <a:pPr eaLnBrk="1" hangingPunct="1">
              <a:lnSpc>
                <a:spcPct val="90000"/>
              </a:lnSpc>
            </a:pPr>
            <a:r>
              <a:rPr lang="en-US" sz="2800" dirty="0"/>
              <a:t>Public accountability</a:t>
            </a:r>
          </a:p>
          <a:p>
            <a:pPr eaLnBrk="1" hangingPunct="1">
              <a:lnSpc>
                <a:spcPct val="90000"/>
              </a:lnSpc>
            </a:pPr>
            <a:r>
              <a:rPr lang="en-US" sz="2800" dirty="0"/>
              <a:t>Political tactics &amp; personalities</a:t>
            </a:r>
          </a:p>
        </p:txBody>
      </p:sp>
      <p:sp>
        <p:nvSpPr>
          <p:cNvPr id="52228" name="TextBox 3"/>
          <p:cNvSpPr txBox="1">
            <a:spLocks noChangeArrowheads="1"/>
          </p:cNvSpPr>
          <p:nvPr/>
        </p:nvSpPr>
        <p:spPr bwMode="auto">
          <a:xfrm>
            <a:off x="4530725" y="6126163"/>
            <a:ext cx="4239562" cy="369332"/>
          </a:xfrm>
          <a:prstGeom prst="rect">
            <a:avLst/>
          </a:prstGeom>
          <a:noFill/>
          <a:ln w="9525">
            <a:noFill/>
            <a:miter lim="800000"/>
            <a:headEnd/>
            <a:tailEnd/>
          </a:ln>
        </p:spPr>
        <p:txBody>
          <a:bodyPr wrap="none">
            <a:prstTxWarp prst="textNoShape">
              <a:avLst/>
            </a:prstTxWarp>
            <a:spAutoFit/>
          </a:bodyPr>
          <a:lstStyle/>
          <a:p>
            <a:r>
              <a:rPr lang="en-US" dirty="0">
                <a:latin typeface="Helvetica"/>
              </a:rPr>
              <a:t>Adapted from </a:t>
            </a:r>
            <a:r>
              <a:rPr lang="en-US" dirty="0" err="1">
                <a:latin typeface="Helvetica"/>
              </a:rPr>
              <a:t>Nisbet</a:t>
            </a:r>
            <a:r>
              <a:rPr lang="en-US" dirty="0">
                <a:latin typeface="Helvetica"/>
              </a:rPr>
              <a:t> &amp; </a:t>
            </a:r>
            <a:r>
              <a:rPr lang="en-US" dirty="0" err="1">
                <a:latin typeface="Helvetica"/>
              </a:rPr>
              <a:t>Scheufele</a:t>
            </a:r>
            <a:r>
              <a:rPr lang="en-US" dirty="0">
                <a:latin typeface="Helvetica"/>
              </a:rPr>
              <a:t>, 2007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bwMode="auto">
          <a:xfrm>
            <a:off x="658813" y="455613"/>
            <a:ext cx="7824787" cy="913165"/>
          </a:xfrm>
        </p:spPr>
        <p:txBody>
          <a:bodyPr/>
          <a:lstStyle/>
          <a:p>
            <a:pPr eaLnBrk="1" hangingPunct="1">
              <a:defRPr/>
            </a:pPr>
            <a:r>
              <a:rPr lang="en-US" dirty="0"/>
              <a:t>The </a:t>
            </a:r>
            <a:r>
              <a:rPr lang="en-US" dirty="0" smtClean="0"/>
              <a:t>“</a:t>
            </a:r>
            <a:r>
              <a:rPr lang="en-US" dirty="0" err="1" smtClean="0"/>
              <a:t>Luntz</a:t>
            </a:r>
            <a:r>
              <a:rPr lang="en-US" dirty="0" smtClean="0"/>
              <a:t> Memo”</a:t>
            </a:r>
            <a:endParaRPr lang="en-US" dirty="0"/>
          </a:p>
        </p:txBody>
      </p:sp>
      <p:pic>
        <p:nvPicPr>
          <p:cNvPr id="54276" name="Picture 5" descr="luntz memo"/>
          <p:cNvPicPr>
            <a:picLocks noGrp="1" noChangeAspect="1" noChangeArrowheads="1"/>
          </p:cNvPicPr>
          <p:nvPr>
            <p:ph sz="half" idx="1"/>
          </p:nvPr>
        </p:nvPicPr>
        <p:blipFill>
          <a:blip r:embed="rId3"/>
          <a:srcRect/>
          <a:stretch>
            <a:fillRect/>
          </a:stretch>
        </p:blipFill>
        <p:spPr>
          <a:xfrm>
            <a:off x="475368" y="1645885"/>
            <a:ext cx="3829050" cy="4487862"/>
          </a:xfrm>
          <a:effectLst>
            <a:glow rad="101600">
              <a:schemeClr val="accent1">
                <a:alpha val="75000"/>
              </a:schemeClr>
            </a:glow>
          </a:effectLst>
        </p:spPr>
      </p:pic>
      <p:sp>
        <p:nvSpPr>
          <p:cNvPr id="54275" name="Rectangle 3"/>
          <p:cNvSpPr>
            <a:spLocks noGrp="1"/>
          </p:cNvSpPr>
          <p:nvPr>
            <p:ph type="body" sz="half" idx="2"/>
          </p:nvPr>
        </p:nvSpPr>
        <p:spPr>
          <a:xfrm>
            <a:off x="4487863" y="1772885"/>
            <a:ext cx="3995737" cy="3840163"/>
          </a:xfrm>
        </p:spPr>
        <p:txBody>
          <a:bodyPr>
            <a:normAutofit/>
          </a:bodyPr>
          <a:lstStyle/>
          <a:p>
            <a:pPr eaLnBrk="1" hangingPunct="1"/>
            <a:r>
              <a:rPr lang="en-US" sz="2800" dirty="0">
                <a:solidFill>
                  <a:schemeClr val="tx1"/>
                </a:solidFill>
              </a:rPr>
              <a:t>Frank </a:t>
            </a:r>
            <a:r>
              <a:rPr lang="en-US" sz="2800" dirty="0" err="1">
                <a:solidFill>
                  <a:schemeClr val="tx1"/>
                </a:solidFill>
              </a:rPr>
              <a:t>Luntz</a:t>
            </a:r>
            <a:r>
              <a:rPr lang="en-US" sz="2800" dirty="0">
                <a:solidFill>
                  <a:schemeClr val="tx1"/>
                </a:solidFill>
              </a:rPr>
              <a:t>, 2001-02</a:t>
            </a:r>
          </a:p>
          <a:p>
            <a:pPr eaLnBrk="1" hangingPunct="1"/>
            <a:r>
              <a:rPr lang="en-US" sz="2800" dirty="0">
                <a:solidFill>
                  <a:schemeClr val="tx1"/>
                </a:solidFill>
              </a:rPr>
              <a:t>Rhetorical handbook for </a:t>
            </a:r>
            <a:r>
              <a:rPr lang="en-US" sz="2800" dirty="0" smtClean="0">
                <a:solidFill>
                  <a:schemeClr val="tx1"/>
                </a:solidFill>
              </a:rPr>
              <a:t>Republican candidates</a:t>
            </a:r>
            <a:endParaRPr lang="en-US" sz="2800" dirty="0">
              <a:solidFill>
                <a:schemeClr val="tx1"/>
              </a:solidFill>
            </a:endParaRPr>
          </a:p>
          <a:p>
            <a:pPr eaLnBrk="1" hangingPunct="1"/>
            <a:r>
              <a:rPr lang="en-US" sz="2800" dirty="0">
                <a:solidFill>
                  <a:schemeClr val="tx1"/>
                </a:solidFill>
              </a:rPr>
              <a:t>Based on survey </a:t>
            </a:r>
            <a:r>
              <a:rPr lang="en-US" sz="2800" dirty="0" err="1">
                <a:solidFill>
                  <a:schemeClr val="tx1"/>
                </a:solidFill>
              </a:rPr>
              <a:t>rsch</a:t>
            </a:r>
            <a:r>
              <a:rPr lang="en-US" sz="2800" dirty="0">
                <a:solidFill>
                  <a:schemeClr val="tx1"/>
                </a:solidFill>
              </a:rPr>
              <a:t>, in-depth focus groups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Content Placeholder 5" descr="capitolturbine.jpg"/>
          <p:cNvPicPr>
            <a:picLocks noGrp="1" noChangeAspect="1"/>
          </p:cNvPicPr>
          <p:nvPr>
            <p:ph idx="1"/>
          </p:nvPr>
        </p:nvPicPr>
        <p:blipFill>
          <a:blip r:embed="rId3"/>
          <a:srcRect l="-40729" r="-40729"/>
          <a:stretch>
            <a:fillRect/>
          </a:stretch>
        </p:blipFill>
        <p:spPr>
          <a:xfrm>
            <a:off x="-381000" y="846667"/>
            <a:ext cx="9855578" cy="5322712"/>
          </a:xfr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bwMode="auto">
          <a:xfrm>
            <a:off x="169332" y="107576"/>
            <a:ext cx="8875889" cy="1204757"/>
          </a:xfrm>
        </p:spPr>
        <p:txBody>
          <a:bodyPr>
            <a:normAutofit/>
          </a:bodyPr>
          <a:lstStyle/>
          <a:p>
            <a:pPr eaLnBrk="1" hangingPunct="1">
              <a:defRPr/>
            </a:pPr>
            <a:r>
              <a:rPr lang="en-US" sz="3800" dirty="0"/>
              <a:t>“Winning the Global Warming Debate”</a:t>
            </a:r>
            <a:endParaRPr lang="en-US" dirty="0"/>
          </a:p>
        </p:txBody>
      </p:sp>
      <p:sp>
        <p:nvSpPr>
          <p:cNvPr id="56323" name="Rectangle 3"/>
          <p:cNvSpPr>
            <a:spLocks noGrp="1"/>
          </p:cNvSpPr>
          <p:nvPr>
            <p:ph idx="1"/>
          </p:nvPr>
        </p:nvSpPr>
        <p:spPr>
          <a:xfrm>
            <a:off x="658813" y="1924755"/>
            <a:ext cx="7824787" cy="4436534"/>
          </a:xfrm>
        </p:spPr>
        <p:txBody>
          <a:bodyPr>
            <a:normAutofit/>
          </a:bodyPr>
          <a:lstStyle/>
          <a:p>
            <a:pPr eaLnBrk="1" hangingPunct="1">
              <a:lnSpc>
                <a:spcPct val="90000"/>
              </a:lnSpc>
            </a:pPr>
            <a:r>
              <a:rPr lang="en-US" sz="2800" dirty="0"/>
              <a:t>“The scientific debate remains open</a:t>
            </a:r>
            <a:r>
              <a:rPr lang="en-US" sz="2800" dirty="0" smtClean="0"/>
              <a:t>.”</a:t>
            </a:r>
          </a:p>
          <a:p>
            <a:pPr eaLnBrk="1" hangingPunct="1">
              <a:lnSpc>
                <a:spcPct val="90000"/>
              </a:lnSpc>
            </a:pPr>
            <a:r>
              <a:rPr lang="en-US" sz="2800" dirty="0"/>
              <a:t>“Americans want a free and open discussion</a:t>
            </a:r>
            <a:r>
              <a:rPr lang="en-US" sz="2800" dirty="0" smtClean="0"/>
              <a:t>.”</a:t>
            </a:r>
          </a:p>
          <a:p>
            <a:pPr eaLnBrk="1" hangingPunct="1">
              <a:lnSpc>
                <a:spcPct val="90000"/>
              </a:lnSpc>
            </a:pPr>
            <a:r>
              <a:rPr lang="en-US" sz="2800" dirty="0"/>
              <a:t>“Technology and innovation are the key in arguments on both sides</a:t>
            </a:r>
            <a:r>
              <a:rPr lang="en-US" sz="2800" dirty="0" smtClean="0"/>
              <a:t>.”</a:t>
            </a:r>
          </a:p>
          <a:p>
            <a:pPr eaLnBrk="1" hangingPunct="1">
              <a:lnSpc>
                <a:spcPct val="90000"/>
              </a:lnSpc>
            </a:pPr>
            <a:r>
              <a:rPr lang="en-US" sz="2800" dirty="0"/>
              <a:t>“The ‘international fairness’ issue is the emotional home run</a:t>
            </a:r>
            <a:r>
              <a:rPr lang="en-US" sz="2800" dirty="0" smtClean="0"/>
              <a:t>.”</a:t>
            </a:r>
          </a:p>
          <a:p>
            <a:pPr eaLnBrk="1" hangingPunct="1">
              <a:lnSpc>
                <a:spcPct val="90000"/>
              </a:lnSpc>
            </a:pPr>
            <a:r>
              <a:rPr lang="en-US" sz="2800" dirty="0"/>
              <a:t>“There is still a window of opportunity to challenge the science.”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bwMode="auto">
          <a:xfrm>
            <a:off x="658813" y="465667"/>
            <a:ext cx="7824787" cy="918810"/>
          </a:xfrm>
        </p:spPr>
        <p:txBody>
          <a:bodyPr>
            <a:normAutofit fontScale="90000"/>
          </a:bodyPr>
          <a:lstStyle/>
          <a:p>
            <a:pPr eaLnBrk="1" hangingPunct="1">
              <a:defRPr/>
            </a:pPr>
            <a:r>
              <a:rPr lang="en-US" dirty="0"/>
              <a:t/>
            </a:r>
            <a:br>
              <a:rPr lang="en-US" dirty="0"/>
            </a:br>
            <a:r>
              <a:rPr lang="en-US" i="1" dirty="0"/>
              <a:t>Climate &amp; Energy Truths </a:t>
            </a:r>
            <a:endParaRPr lang="en-US" dirty="0"/>
          </a:p>
        </p:txBody>
      </p:sp>
      <p:sp>
        <p:nvSpPr>
          <p:cNvPr id="58371" name="Rectangle 3"/>
          <p:cNvSpPr>
            <a:spLocks noGrp="1"/>
          </p:cNvSpPr>
          <p:nvPr>
            <p:ph type="body" sz="half" idx="1"/>
          </p:nvPr>
        </p:nvSpPr>
        <p:spPr>
          <a:xfrm>
            <a:off x="658813" y="1890888"/>
            <a:ext cx="3659187" cy="4334934"/>
          </a:xfrm>
        </p:spPr>
        <p:txBody>
          <a:bodyPr>
            <a:normAutofit lnSpcReduction="10000"/>
          </a:bodyPr>
          <a:lstStyle/>
          <a:p>
            <a:pPr eaLnBrk="1" hangingPunct="1"/>
            <a:r>
              <a:rPr lang="en-US" sz="2800" dirty="0" err="1">
                <a:solidFill>
                  <a:schemeClr val="tx1"/>
                </a:solidFill>
              </a:rPr>
              <a:t>ecoAmerica</a:t>
            </a:r>
            <a:r>
              <a:rPr lang="en-US" sz="2800" dirty="0">
                <a:solidFill>
                  <a:schemeClr val="tx1"/>
                </a:solidFill>
              </a:rPr>
              <a:t> 2009, with Lake </a:t>
            </a:r>
            <a:r>
              <a:rPr lang="en-US" sz="2800" dirty="0" err="1" smtClean="0">
                <a:solidFill>
                  <a:schemeClr val="tx1"/>
                </a:solidFill>
              </a:rPr>
              <a:t>Rsch</a:t>
            </a:r>
            <a:r>
              <a:rPr lang="en-US" sz="2800" dirty="0">
                <a:solidFill>
                  <a:schemeClr val="tx1"/>
                </a:solidFill>
              </a:rPr>
              <a:t>, </a:t>
            </a:r>
            <a:r>
              <a:rPr lang="en-US" sz="2800" dirty="0" err="1">
                <a:solidFill>
                  <a:schemeClr val="tx1"/>
                </a:solidFill>
              </a:rPr>
              <a:t>Westen</a:t>
            </a:r>
            <a:r>
              <a:rPr lang="en-US" sz="2800" dirty="0">
                <a:solidFill>
                  <a:schemeClr val="tx1"/>
                </a:solidFill>
              </a:rPr>
              <a:t> Strategies</a:t>
            </a:r>
          </a:p>
          <a:p>
            <a:pPr eaLnBrk="1" hangingPunct="1"/>
            <a:r>
              <a:rPr lang="en-US" sz="2800" dirty="0">
                <a:solidFill>
                  <a:schemeClr val="tx1"/>
                </a:solidFill>
              </a:rPr>
              <a:t>Rhetorical handbook for climate advocates</a:t>
            </a:r>
          </a:p>
          <a:p>
            <a:pPr eaLnBrk="1" hangingPunct="1"/>
            <a:r>
              <a:rPr lang="en-US" sz="2800" dirty="0">
                <a:solidFill>
                  <a:schemeClr val="tx1"/>
                </a:solidFill>
              </a:rPr>
              <a:t>Based on survey </a:t>
            </a:r>
            <a:r>
              <a:rPr lang="en-US" sz="2800" dirty="0" err="1">
                <a:solidFill>
                  <a:schemeClr val="tx1"/>
                </a:solidFill>
              </a:rPr>
              <a:t>rsch</a:t>
            </a:r>
            <a:r>
              <a:rPr lang="en-US" sz="2800" dirty="0">
                <a:solidFill>
                  <a:schemeClr val="tx1"/>
                </a:solidFill>
              </a:rPr>
              <a:t>, in-depth focus groups</a:t>
            </a:r>
          </a:p>
        </p:txBody>
      </p:sp>
      <p:pic>
        <p:nvPicPr>
          <p:cNvPr id="58372" name="Picture 6" descr="ecoAm_Climate_Energy_Truths"/>
          <p:cNvPicPr>
            <a:picLocks noGrp="1" noChangeAspect="1" noChangeArrowheads="1"/>
          </p:cNvPicPr>
          <p:nvPr>
            <p:ph sz="half" idx="2"/>
          </p:nvPr>
        </p:nvPicPr>
        <p:blipFill>
          <a:blip r:embed="rId3"/>
          <a:srcRect/>
          <a:stretch>
            <a:fillRect/>
          </a:stretch>
        </p:blipFill>
        <p:spPr>
          <a:xfrm>
            <a:off x="4741863" y="1890888"/>
            <a:ext cx="3521075" cy="4341813"/>
          </a:xfrm>
          <a:effectLst>
            <a:glow rad="101600">
              <a:schemeClr val="accent1">
                <a:alpha val="75000"/>
              </a:schemeClr>
            </a:glow>
          </a:effec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bwMode="auto">
          <a:xfrm>
            <a:off x="549275" y="262798"/>
            <a:ext cx="8042276" cy="1336956"/>
          </a:xfrm>
        </p:spPr>
        <p:txBody>
          <a:bodyPr>
            <a:normAutofit/>
          </a:bodyPr>
          <a:lstStyle/>
          <a:p>
            <a:pPr algn="ctr" eaLnBrk="1" hangingPunct="1">
              <a:defRPr/>
            </a:pPr>
            <a:r>
              <a:rPr lang="en-US" sz="3800" dirty="0"/>
              <a:t>“</a:t>
            </a:r>
            <a:r>
              <a:rPr lang="en-US" sz="3600" dirty="0"/>
              <a:t>Trans-Partisan, Winning </a:t>
            </a:r>
            <a:r>
              <a:rPr lang="en-US" sz="3600" dirty="0" smtClean="0"/>
              <a:t>Messages:”</a:t>
            </a:r>
            <a:r>
              <a:rPr lang="en-US" sz="3600" dirty="0"/>
              <a:t/>
            </a:r>
            <a:br>
              <a:rPr lang="en-US" sz="3600" dirty="0"/>
            </a:br>
            <a:r>
              <a:rPr lang="en-US" sz="3600" dirty="0"/>
              <a:t>Freedom &amp; self-sufficiency </a:t>
            </a:r>
          </a:p>
        </p:txBody>
      </p:sp>
      <p:sp>
        <p:nvSpPr>
          <p:cNvPr id="60419" name="Rectangle 3"/>
          <p:cNvSpPr>
            <a:spLocks noGrp="1"/>
          </p:cNvSpPr>
          <p:nvPr>
            <p:ph idx="1"/>
          </p:nvPr>
        </p:nvSpPr>
        <p:spPr>
          <a:xfrm>
            <a:off x="1166813" y="1975555"/>
            <a:ext cx="6749520" cy="4249738"/>
          </a:xfrm>
        </p:spPr>
        <p:txBody>
          <a:bodyPr/>
          <a:lstStyle/>
          <a:p>
            <a:pPr eaLnBrk="1" hangingPunct="1">
              <a:lnSpc>
                <a:spcPct val="90000"/>
              </a:lnSpc>
            </a:pPr>
            <a:r>
              <a:rPr lang="en-US" sz="2800" dirty="0"/>
              <a:t>Key finding: Voters are more </a:t>
            </a:r>
            <a:r>
              <a:rPr lang="en-US" sz="2800" dirty="0" smtClean="0"/>
              <a:t>engaged around </a:t>
            </a:r>
            <a:r>
              <a:rPr lang="en-US" sz="2800" dirty="0"/>
              <a:t>the energy debate than the climate change debate. </a:t>
            </a:r>
          </a:p>
          <a:p>
            <a:pPr eaLnBrk="1" hangingPunct="1">
              <a:buFont typeface="Wingdings" charset="2"/>
              <a:buNone/>
            </a:pPr>
            <a:r>
              <a:rPr lang="en-US" sz="2400" i="1" dirty="0">
                <a:solidFill>
                  <a:schemeClr val="tx1"/>
                </a:solidFill>
              </a:rPr>
              <a:t>	</a:t>
            </a:r>
            <a:r>
              <a:rPr lang="en-US" sz="2800" dirty="0">
                <a:solidFill>
                  <a:schemeClr val="tx1"/>
                </a:solidFill>
              </a:rPr>
              <a:t>“Freedom, independence, and self-sufficiency are at the heart of who we are as a nation, and they should be at the heart of our strategy for energy independence in the 21st century.”</a:t>
            </a:r>
            <a:endParaRPr lang="en-US" dirty="0">
              <a:solidFill>
                <a:schemeClr val="tx1"/>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bwMode="auto">
          <a:xfrm>
            <a:off x="549275" y="418020"/>
            <a:ext cx="8042276" cy="1336956"/>
          </a:xfrm>
        </p:spPr>
        <p:txBody>
          <a:bodyPr>
            <a:normAutofit/>
          </a:bodyPr>
          <a:lstStyle/>
          <a:p>
            <a:pPr algn="ctr" eaLnBrk="1" hangingPunct="1">
              <a:defRPr/>
            </a:pPr>
            <a:r>
              <a:rPr lang="en-US" sz="3600" dirty="0"/>
              <a:t>“Trans-Partisan, Winning </a:t>
            </a:r>
            <a:r>
              <a:rPr lang="en-US" sz="3600" dirty="0" smtClean="0"/>
              <a:t>Messages:”</a:t>
            </a:r>
            <a:r>
              <a:rPr lang="en-US" sz="3600" dirty="0"/>
              <a:t/>
            </a:r>
            <a:br>
              <a:rPr lang="en-US" sz="3600" dirty="0"/>
            </a:br>
            <a:r>
              <a:rPr lang="en-US" sz="3600" dirty="0"/>
              <a:t>Made in America </a:t>
            </a:r>
          </a:p>
        </p:txBody>
      </p:sp>
      <p:sp>
        <p:nvSpPr>
          <p:cNvPr id="62467" name="Rectangle 3"/>
          <p:cNvSpPr>
            <a:spLocks noGrp="1"/>
          </p:cNvSpPr>
          <p:nvPr>
            <p:ph idx="1"/>
          </p:nvPr>
        </p:nvSpPr>
        <p:spPr>
          <a:xfrm>
            <a:off x="757591" y="2300110"/>
            <a:ext cx="7706253" cy="3605213"/>
          </a:xfrm>
        </p:spPr>
        <p:txBody>
          <a:bodyPr/>
          <a:lstStyle/>
          <a:p>
            <a:pPr eaLnBrk="1" hangingPunct="1">
              <a:buFont typeface="Wingdings" charset="2"/>
              <a:buNone/>
            </a:pPr>
            <a:r>
              <a:rPr lang="en-US" sz="2400" dirty="0">
                <a:solidFill>
                  <a:schemeClr val="tx1"/>
                </a:solidFill>
              </a:rPr>
              <a:t>	“</a:t>
            </a:r>
            <a:r>
              <a:rPr lang="en-US" sz="2800" dirty="0">
                <a:solidFill>
                  <a:schemeClr val="tx1"/>
                </a:solidFill>
              </a:rPr>
              <a:t>The best way to bring jobs and prosperity back to this country is also the best way to end our dependence on foreign oil and protect the Earth we leave our children</a:t>
            </a:r>
            <a:r>
              <a:rPr lang="en-US" sz="2800" dirty="0" smtClean="0">
                <a:solidFill>
                  <a:schemeClr val="tx1"/>
                </a:solidFill>
              </a:rPr>
              <a:t>:</a:t>
            </a:r>
          </a:p>
          <a:p>
            <a:pPr eaLnBrk="1" hangingPunct="1">
              <a:buFont typeface="Wingdings" charset="2"/>
              <a:buNone/>
            </a:pPr>
            <a:r>
              <a:rPr lang="en-US" sz="2800" dirty="0"/>
              <a:t>	</a:t>
            </a:r>
            <a:r>
              <a:rPr lang="en-US" sz="2800" dirty="0" smtClean="0">
                <a:solidFill>
                  <a:schemeClr val="tx1"/>
                </a:solidFill>
              </a:rPr>
              <a:t>to </a:t>
            </a:r>
            <a:r>
              <a:rPr lang="en-US" sz="2800" dirty="0">
                <a:solidFill>
                  <a:schemeClr val="tx1"/>
                </a:solidFill>
              </a:rPr>
              <a:t>build things in America again, starting with wind turbines, solar panels, and energy-efficient products that say ‘Made in America.’”</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F_Magnifying_Glass_7_29_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33" y="0"/>
            <a:ext cx="4639734" cy="6858000"/>
          </a:xfrm>
          <a:prstGeom prst="rect">
            <a:avLst/>
          </a:prstGeom>
        </p:spPr>
      </p:pic>
    </p:spTree>
    <p:extLst>
      <p:ext uri="{BB962C8B-B14F-4D97-AF65-F5344CB8AC3E}">
        <p14:creationId xmlns:p14="http://schemas.microsoft.com/office/powerpoint/2010/main" val="21712796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IRLINEAD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0"/>
            <a:ext cx="5159624" cy="6858000"/>
          </a:xfrm>
          <a:prstGeom prst="rect">
            <a:avLst/>
          </a:prstGeom>
        </p:spPr>
      </p:pic>
    </p:spTree>
    <p:extLst>
      <p:ext uri="{BB962C8B-B14F-4D97-AF65-F5344CB8AC3E}">
        <p14:creationId xmlns:p14="http://schemas.microsoft.com/office/powerpoint/2010/main" val="6009978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35424"/>
          </a:xfrm>
        </p:spPr>
        <p:txBody>
          <a:bodyPr/>
          <a:lstStyle/>
          <a:p>
            <a:r>
              <a:rPr lang="en-US" dirty="0" smtClean="0"/>
              <a:t>Are Frames Enough?</a:t>
            </a:r>
            <a:endParaRPr lang="en-US" dirty="0"/>
          </a:p>
        </p:txBody>
      </p:sp>
      <p:pic>
        <p:nvPicPr>
          <p:cNvPr id="5" name="Content Placeholder 4" descr="EC cover.gif"/>
          <p:cNvPicPr>
            <a:picLocks noGrp="1" noChangeAspect="1"/>
          </p:cNvPicPr>
          <p:nvPr>
            <p:ph sz="half" idx="1"/>
          </p:nvPr>
        </p:nvPicPr>
        <p:blipFill>
          <a:blip r:embed="rId3"/>
          <a:srcRect l="-15426" r="-15426"/>
          <a:stretch>
            <a:fillRect/>
          </a:stretch>
        </p:blipFill>
        <p:spPr>
          <a:xfrm>
            <a:off x="225778" y="1587086"/>
            <a:ext cx="4423166" cy="5002803"/>
          </a:xfrm>
        </p:spPr>
      </p:pic>
      <p:sp>
        <p:nvSpPr>
          <p:cNvPr id="4" name="Content Placeholder 3"/>
          <p:cNvSpPr>
            <a:spLocks noGrp="1"/>
          </p:cNvSpPr>
          <p:nvPr>
            <p:ph sz="half" idx="2"/>
          </p:nvPr>
        </p:nvSpPr>
        <p:spPr>
          <a:xfrm>
            <a:off x="4555067" y="1735665"/>
            <a:ext cx="4222044" cy="4854224"/>
          </a:xfrm>
        </p:spPr>
        <p:txBody>
          <a:bodyPr>
            <a:normAutofit/>
          </a:bodyPr>
          <a:lstStyle/>
          <a:p>
            <a:r>
              <a:rPr lang="en-US" sz="2400" i="1" dirty="0" err="1" smtClean="0"/>
              <a:t>Env</a:t>
            </a:r>
            <a:r>
              <a:rPr lang="en-US" sz="2400" i="1" dirty="0" smtClean="0"/>
              <a:t> </a:t>
            </a:r>
            <a:r>
              <a:rPr lang="en-US" sz="2400" i="1" dirty="0" err="1" smtClean="0"/>
              <a:t>Comm</a:t>
            </a:r>
            <a:r>
              <a:rPr lang="en-US" sz="2400" i="1" dirty="0" smtClean="0"/>
              <a:t> </a:t>
            </a:r>
            <a:r>
              <a:rPr lang="en-US" sz="2400" dirty="0" smtClean="0"/>
              <a:t>4.1 (2010)</a:t>
            </a:r>
          </a:p>
          <a:p>
            <a:r>
              <a:rPr lang="en-US" sz="2400" dirty="0" smtClean="0"/>
              <a:t>Perpetuates top-down, one-way communication</a:t>
            </a:r>
          </a:p>
          <a:p>
            <a:r>
              <a:rPr lang="en-US" sz="2400" dirty="0" smtClean="0"/>
              <a:t>Generates weak support for means, rather than deliberation about ends.</a:t>
            </a:r>
          </a:p>
          <a:p>
            <a:r>
              <a:rPr lang="en-US" sz="2400" dirty="0" smtClean="0"/>
              <a:t>Fails to mobilize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1028"/>
          <p:cNvSpPr>
            <a:spLocks noGrp="1"/>
          </p:cNvSpPr>
          <p:nvPr>
            <p:ph type="title"/>
          </p:nvPr>
        </p:nvSpPr>
        <p:spPr bwMode="auto"/>
        <p:txBody>
          <a:bodyPr/>
          <a:lstStyle/>
          <a:p>
            <a:pPr eaLnBrk="1" hangingPunct="1">
              <a:defRPr/>
            </a:pPr>
            <a:r>
              <a:rPr lang="en-US" b="1" dirty="0"/>
              <a:t>Journalistic Norms</a:t>
            </a:r>
          </a:p>
        </p:txBody>
      </p:sp>
      <p:sp>
        <p:nvSpPr>
          <p:cNvPr id="64515" name="Rectangle 1029"/>
          <p:cNvSpPr>
            <a:spLocks noGrp="1"/>
          </p:cNvSpPr>
          <p:nvPr>
            <p:ph idx="1"/>
          </p:nvPr>
        </p:nvSpPr>
        <p:spPr>
          <a:xfrm>
            <a:off x="658813" y="1959151"/>
            <a:ext cx="7932738" cy="4588405"/>
          </a:xfrm>
        </p:spPr>
        <p:txBody>
          <a:bodyPr>
            <a:normAutofit/>
          </a:bodyPr>
          <a:lstStyle/>
          <a:p>
            <a:pPr eaLnBrk="1" hangingPunct="1">
              <a:lnSpc>
                <a:spcPct val="90000"/>
              </a:lnSpc>
            </a:pPr>
            <a:r>
              <a:rPr lang="en-US" sz="2800" dirty="0" smtClean="0"/>
              <a:t>Personalization—</a:t>
            </a:r>
            <a:r>
              <a:rPr lang="en-US" sz="2800" i="1" dirty="0" smtClean="0"/>
              <a:t>persons</a:t>
            </a:r>
            <a:r>
              <a:rPr lang="en-US" sz="2800" dirty="0" smtClean="0"/>
              <a:t>, not issues</a:t>
            </a:r>
          </a:p>
          <a:p>
            <a:pPr eaLnBrk="1" hangingPunct="1">
              <a:lnSpc>
                <a:spcPct val="90000"/>
              </a:lnSpc>
            </a:pPr>
            <a:r>
              <a:rPr lang="en-US" sz="2800" dirty="0" smtClean="0"/>
              <a:t>Dramatization—</a:t>
            </a:r>
            <a:r>
              <a:rPr lang="en-US" sz="2800" i="1" dirty="0" smtClean="0"/>
              <a:t>conflict</a:t>
            </a:r>
            <a:r>
              <a:rPr lang="en-US" sz="2800" dirty="0" smtClean="0"/>
              <a:t>, not continuity</a:t>
            </a:r>
          </a:p>
          <a:p>
            <a:pPr eaLnBrk="1" hangingPunct="1">
              <a:lnSpc>
                <a:spcPct val="90000"/>
              </a:lnSpc>
            </a:pPr>
            <a:r>
              <a:rPr lang="en-US" sz="2800" dirty="0" smtClean="0"/>
              <a:t>Novelty—what’s </a:t>
            </a:r>
            <a:r>
              <a:rPr lang="en-US" sz="2800" i="1" dirty="0" smtClean="0"/>
              <a:t>new</a:t>
            </a:r>
            <a:r>
              <a:rPr lang="en-US" sz="2800" dirty="0" smtClean="0"/>
              <a:t>, not what’s chronic</a:t>
            </a:r>
          </a:p>
          <a:p>
            <a:pPr eaLnBrk="1" hangingPunct="1">
              <a:lnSpc>
                <a:spcPct val="90000"/>
              </a:lnSpc>
            </a:pPr>
            <a:r>
              <a:rPr lang="en-US" sz="2800" dirty="0" smtClean="0"/>
              <a:t>Authority-Order—voices of establishment, reassurance </a:t>
            </a:r>
          </a:p>
          <a:p>
            <a:pPr eaLnBrk="1" hangingPunct="1">
              <a:lnSpc>
                <a:spcPct val="90000"/>
              </a:lnSpc>
            </a:pPr>
            <a:r>
              <a:rPr lang="en-US" sz="2800" dirty="0" smtClean="0"/>
              <a:t>Balance—equal coverage, regardless of </a:t>
            </a:r>
            <a:r>
              <a:rPr lang="en-US" sz="2800" dirty="0"/>
              <a:t>validity    </a:t>
            </a:r>
            <a:endParaRPr lang="en-US" sz="2800" dirty="0" smtClean="0"/>
          </a:p>
          <a:p>
            <a:pPr marL="0" indent="0" algn="r" eaLnBrk="1" hangingPunct="1">
              <a:lnSpc>
                <a:spcPct val="90000"/>
              </a:lnSpc>
              <a:buNone/>
            </a:pPr>
            <a:r>
              <a:rPr lang="en-US" sz="2200" dirty="0" smtClean="0"/>
              <a:t>Bennett</a:t>
            </a:r>
            <a:r>
              <a:rPr lang="en-US" sz="2200" dirty="0"/>
              <a:t>, </a:t>
            </a:r>
            <a:r>
              <a:rPr lang="en-US" sz="2200" i="1" dirty="0" err="1" smtClean="0"/>
              <a:t>Pol.Comm</a:t>
            </a:r>
            <a:r>
              <a:rPr lang="en-US" sz="2200" i="1" dirty="0" smtClean="0"/>
              <a:t> </a:t>
            </a:r>
            <a:r>
              <a:rPr lang="fr-FR" sz="2200" dirty="0" smtClean="0"/>
              <a:t>’</a:t>
            </a:r>
            <a:r>
              <a:rPr lang="en-US" sz="2200" dirty="0" smtClean="0"/>
              <a:t>96, ‘02 </a:t>
            </a:r>
            <a:endParaRPr lang="en-US" sz="2200" dirty="0"/>
          </a:p>
          <a:p>
            <a:pPr eaLnBrk="1" hangingPunct="1">
              <a:lnSpc>
                <a:spcPct val="90000"/>
              </a:lnSpc>
            </a:pPr>
            <a:endParaRPr lang="en-US" sz="2800" dirty="0" smtClean="0"/>
          </a:p>
          <a:p>
            <a:pPr algn="r" eaLnBrk="1" hangingPunct="1">
              <a:lnSpc>
                <a:spcPct val="90000"/>
              </a:lnSpc>
              <a:buNone/>
            </a:pPr>
            <a:endParaRPr lang="en-US" sz="2800" dirty="0" smtClean="0"/>
          </a:p>
          <a:p>
            <a:pPr algn="r" eaLnBrk="1" hangingPunct="1">
              <a:lnSpc>
                <a:spcPct val="90000"/>
              </a:lnSpc>
              <a:buFont typeface="Wingdings" charset="2"/>
              <a:buNone/>
            </a:pPr>
            <a:endParaRPr lang="en-US" sz="2400" dirty="0" smtClean="0"/>
          </a:p>
          <a:p>
            <a:pPr lvl="1" eaLnBrk="1" hangingPunct="1">
              <a:lnSpc>
                <a:spcPct val="90000"/>
              </a:lnSpc>
            </a:pPr>
            <a:endParaRPr lang="en-US" sz="2000" dirty="0" smtClean="0"/>
          </a:p>
          <a:p>
            <a:pPr eaLnBrk="1" hangingPunct="1">
              <a:lnSpc>
                <a:spcPct val="90000"/>
              </a:lnSpc>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bwMode="auto">
          <a:xfrm>
            <a:off x="549275" y="107576"/>
            <a:ext cx="8042276" cy="1204757"/>
          </a:xfrm>
        </p:spPr>
        <p:txBody>
          <a:bodyPr/>
          <a:lstStyle/>
          <a:p>
            <a:pPr eaLnBrk="1" hangingPunct="1">
              <a:defRPr/>
            </a:pPr>
            <a:r>
              <a:rPr lang="en-US" b="1" dirty="0"/>
              <a:t>“Balance as Bias”</a:t>
            </a:r>
          </a:p>
        </p:txBody>
      </p:sp>
      <p:sp>
        <p:nvSpPr>
          <p:cNvPr id="66563" name="Rectangle 3"/>
          <p:cNvSpPr>
            <a:spLocks noGrp="1"/>
          </p:cNvSpPr>
          <p:nvPr>
            <p:ph idx="1"/>
          </p:nvPr>
        </p:nvSpPr>
        <p:spPr>
          <a:xfrm>
            <a:off x="658813" y="1777118"/>
            <a:ext cx="7824787" cy="3725862"/>
          </a:xfrm>
        </p:spPr>
        <p:txBody>
          <a:bodyPr/>
          <a:lstStyle/>
          <a:p>
            <a:pPr eaLnBrk="1" hangingPunct="1"/>
            <a:r>
              <a:rPr lang="en-US" sz="2800" dirty="0" smtClean="0"/>
              <a:t>Prestige press 1988-2002</a:t>
            </a:r>
          </a:p>
          <a:p>
            <a:pPr eaLnBrk="1" hangingPunct="1"/>
            <a:r>
              <a:rPr lang="en-US" sz="2800" dirty="0" smtClean="0">
                <a:solidFill>
                  <a:schemeClr val="tx1"/>
                </a:solidFill>
              </a:rPr>
              <a:t>On causes of warming, majority (52%) of articles gave “balanced” treatment (human v. natural)</a:t>
            </a:r>
          </a:p>
          <a:p>
            <a:pPr eaLnBrk="1" hangingPunct="1"/>
            <a:r>
              <a:rPr lang="en-US" sz="2800" dirty="0" smtClean="0">
                <a:solidFill>
                  <a:schemeClr val="tx1"/>
                </a:solidFill>
              </a:rPr>
              <a:t>On solutions, 78% gave balanced treatment (immediate &amp; mandatory vs. voluntary, cautious)</a:t>
            </a:r>
            <a:endParaRPr lang="en-US" dirty="0" smtClean="0"/>
          </a:p>
        </p:txBody>
      </p:sp>
      <p:sp>
        <p:nvSpPr>
          <p:cNvPr id="66564" name="Rectangle 4"/>
          <p:cNvSpPr>
            <a:spLocks noChangeArrowheads="1"/>
          </p:cNvSpPr>
          <p:nvPr/>
        </p:nvSpPr>
        <p:spPr bwMode="auto">
          <a:xfrm>
            <a:off x="5343525" y="6067425"/>
            <a:ext cx="3140075" cy="366713"/>
          </a:xfrm>
          <a:prstGeom prst="rect">
            <a:avLst/>
          </a:prstGeom>
          <a:noFill/>
          <a:ln w="9525">
            <a:noFill/>
            <a:miter lim="800000"/>
            <a:headEnd/>
            <a:tailEnd/>
          </a:ln>
        </p:spPr>
        <p:txBody>
          <a:bodyPr>
            <a:prstTxWarp prst="textNoShape">
              <a:avLst/>
            </a:prstTxWarp>
            <a:spAutoFit/>
          </a:bodyPr>
          <a:lstStyle/>
          <a:p>
            <a:endParaRPr lang="en-US"/>
          </a:p>
        </p:txBody>
      </p:sp>
      <p:sp>
        <p:nvSpPr>
          <p:cNvPr id="66565" name="Rectangle 5"/>
          <p:cNvSpPr>
            <a:spLocks noChangeArrowheads="1"/>
          </p:cNvSpPr>
          <p:nvPr/>
        </p:nvSpPr>
        <p:spPr bwMode="auto">
          <a:xfrm>
            <a:off x="3369733" y="5686015"/>
            <a:ext cx="5401205" cy="461665"/>
          </a:xfrm>
          <a:prstGeom prst="rect">
            <a:avLst/>
          </a:prstGeom>
          <a:noFill/>
          <a:ln w="9525">
            <a:noFill/>
            <a:miter lim="800000"/>
            <a:headEnd/>
            <a:tailEnd/>
          </a:ln>
        </p:spPr>
        <p:txBody>
          <a:bodyPr wrap="square">
            <a:prstTxWarp prst="textNoShape">
              <a:avLst/>
            </a:prstTxWarp>
            <a:spAutoFit/>
          </a:bodyPr>
          <a:lstStyle/>
          <a:p>
            <a:r>
              <a:rPr lang="en-US" sz="2400" dirty="0" err="1" smtClean="0">
                <a:latin typeface="Helvetica"/>
              </a:rPr>
              <a:t>Boykoff</a:t>
            </a:r>
            <a:r>
              <a:rPr lang="en-US" sz="2400" dirty="0" smtClean="0">
                <a:latin typeface="Helvetica"/>
              </a:rPr>
              <a:t> &amp; </a:t>
            </a:r>
            <a:r>
              <a:rPr lang="en-US" sz="2400" dirty="0" err="1" smtClean="0">
                <a:latin typeface="Helvetica"/>
              </a:rPr>
              <a:t>Boykoff</a:t>
            </a:r>
            <a:r>
              <a:rPr lang="en-US" sz="2400" dirty="0">
                <a:latin typeface="Helvetica"/>
              </a:rPr>
              <a:t>, </a:t>
            </a:r>
            <a:r>
              <a:rPr lang="en-US" sz="2400" i="1" dirty="0" err="1">
                <a:latin typeface="Helvetica"/>
              </a:rPr>
              <a:t>GlobEnvChg</a:t>
            </a:r>
            <a:r>
              <a:rPr lang="en-US" sz="2400" dirty="0">
                <a:latin typeface="Helvetica"/>
              </a:rPr>
              <a:t> 2004</a:t>
            </a:r>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bwMode="auto"/>
        <p:txBody>
          <a:bodyPr/>
          <a:lstStyle/>
          <a:p>
            <a:pPr eaLnBrk="1" hangingPunct="1"/>
            <a:r>
              <a:rPr lang="en-US"/>
              <a:t>But things have changed…</a:t>
            </a:r>
          </a:p>
        </p:txBody>
      </p:sp>
      <p:pic>
        <p:nvPicPr>
          <p:cNvPr id="68611" name="Picture 5"/>
          <p:cNvPicPr>
            <a:picLocks noGrp="1" noChangeAspect="1" noChangeArrowheads="1"/>
          </p:cNvPicPr>
          <p:nvPr>
            <p:ph idx="1"/>
          </p:nvPr>
        </p:nvPicPr>
        <p:blipFill>
          <a:blip r:embed="rId3"/>
          <a:srcRect t="-11103" b="-11103"/>
          <a:stretch>
            <a:fillRect/>
          </a:stretch>
        </p:blipFill>
        <p:spPr>
          <a:xfrm>
            <a:off x="98778" y="1600200"/>
            <a:ext cx="9045222" cy="4885062"/>
          </a:xfrm>
          <a:noFill/>
        </p:spPr>
      </p:pic>
      <p:sp>
        <p:nvSpPr>
          <p:cNvPr id="68612" name="Rectangle 6"/>
          <p:cNvSpPr>
            <a:spLocks noChangeArrowheads="1"/>
          </p:cNvSpPr>
          <p:nvPr/>
        </p:nvSpPr>
        <p:spPr bwMode="auto">
          <a:xfrm>
            <a:off x="5934075" y="5930900"/>
            <a:ext cx="2797010" cy="461665"/>
          </a:xfrm>
          <a:prstGeom prst="rect">
            <a:avLst/>
          </a:prstGeom>
          <a:noFill/>
          <a:ln w="9525">
            <a:noFill/>
            <a:miter lim="800000"/>
            <a:headEnd/>
            <a:tailEnd/>
          </a:ln>
        </p:spPr>
        <p:txBody>
          <a:bodyPr wrap="none">
            <a:prstTxWarp prst="textNoShape">
              <a:avLst/>
            </a:prstTxWarp>
            <a:spAutoFit/>
          </a:bodyPr>
          <a:lstStyle/>
          <a:p>
            <a:r>
              <a:rPr lang="en-US" sz="2400" dirty="0" err="1">
                <a:latin typeface="Helvetica"/>
              </a:rPr>
              <a:t>Boykoff</a:t>
            </a:r>
            <a:r>
              <a:rPr lang="en-US" sz="2400" dirty="0">
                <a:latin typeface="Helvetica"/>
              </a:rPr>
              <a:t>, </a:t>
            </a:r>
            <a:r>
              <a:rPr lang="en-US" sz="2400" i="1" dirty="0">
                <a:latin typeface="Helvetica"/>
              </a:rPr>
              <a:t>Area </a:t>
            </a:r>
            <a:r>
              <a:rPr lang="en-US" sz="2400" dirty="0">
                <a:latin typeface="Helvetica"/>
              </a:rPr>
              <a:t>2007</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pPr eaLnBrk="1" hangingPunct="1">
              <a:defRPr/>
            </a:pPr>
            <a:endParaRPr lang="en-US" dirty="0"/>
          </a:p>
        </p:txBody>
      </p:sp>
      <p:sp>
        <p:nvSpPr>
          <p:cNvPr id="27651" name="Rectangle 4"/>
          <p:cNvSpPr>
            <a:spLocks noGrp="1"/>
          </p:cNvSpPr>
          <p:nvPr>
            <p:ph idx="1"/>
          </p:nvPr>
        </p:nvSpPr>
        <p:spPr>
          <a:xfrm>
            <a:off x="658813" y="1032932"/>
            <a:ext cx="7824787" cy="5020733"/>
          </a:xfrm>
        </p:spPr>
        <p:txBody>
          <a:bodyPr>
            <a:normAutofit/>
          </a:bodyPr>
          <a:lstStyle/>
          <a:p>
            <a:pPr>
              <a:lnSpc>
                <a:spcPct val="90000"/>
              </a:lnSpc>
              <a:buNone/>
            </a:pPr>
            <a:endParaRPr lang="en-US" sz="2800" b="1" dirty="0" smtClean="0"/>
          </a:p>
          <a:p>
            <a:pPr>
              <a:lnSpc>
                <a:spcPct val="90000"/>
              </a:lnSpc>
              <a:buNone/>
            </a:pPr>
            <a:r>
              <a:rPr lang="en-US" sz="2800" b="1" dirty="0" smtClean="0"/>
              <a:t>Based on concentration changes, the RF of  all WMGHG in 2011 is 2.83 [2.54 to 3.12 W W m-2 (</a:t>
            </a:r>
            <a:r>
              <a:rPr lang="en-US" sz="2800" b="1" i="1" dirty="0" smtClean="0"/>
              <a:t>very high confidence</a:t>
            </a:r>
            <a:r>
              <a:rPr lang="en-US" sz="2800" b="1" dirty="0" smtClean="0"/>
              <a:t>). This is an increase since AR4 of 0.20 [0.18 to 0.22] </a:t>
            </a:r>
            <a:r>
              <a:rPr lang="en-US" sz="2800" b="1" dirty="0"/>
              <a:t>W m-</a:t>
            </a:r>
            <a:r>
              <a:rPr lang="en-US" sz="2800" b="1" dirty="0" smtClean="0"/>
              <a:t>2, with nearly all of the increase due to the increased abundance of CO2 since 2005.</a:t>
            </a:r>
          </a:p>
          <a:p>
            <a:pPr eaLnBrk="1" hangingPunct="1">
              <a:lnSpc>
                <a:spcPct val="90000"/>
              </a:lnSpc>
              <a:buNone/>
            </a:pPr>
            <a:r>
              <a:rPr lang="en-US" sz="2800" b="1" dirty="0" smtClean="0"/>
              <a:t>			</a:t>
            </a:r>
            <a:r>
              <a:rPr lang="en-US" sz="2400" b="1" dirty="0" smtClean="0"/>
              <a:t>IPCC AR5 Technical Summary, 2013</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63646"/>
          </a:xfrm>
        </p:spPr>
        <p:txBody>
          <a:bodyPr/>
          <a:lstStyle/>
          <a:p>
            <a:pPr eaLnBrk="1" hangingPunct="1">
              <a:defRPr/>
            </a:pPr>
            <a:r>
              <a:rPr lang="en-US" b="1" dirty="0" smtClean="0"/>
              <a:t>Visual Rhetoric</a:t>
            </a:r>
            <a:endParaRPr lang="en-US" b="1" dirty="0"/>
          </a:p>
        </p:txBody>
      </p:sp>
      <p:pic>
        <p:nvPicPr>
          <p:cNvPr id="80899" name="Content Placeholder 5" descr="Buckland ice sheet.jpg"/>
          <p:cNvPicPr>
            <a:picLocks noGrp="1" noChangeAspect="1"/>
          </p:cNvPicPr>
          <p:nvPr>
            <p:ph sz="half" idx="1"/>
          </p:nvPr>
        </p:nvPicPr>
        <p:blipFill>
          <a:blip r:embed="rId3"/>
          <a:srcRect t="5484" b="5484"/>
          <a:stretch>
            <a:fillRect/>
          </a:stretch>
        </p:blipFill>
        <p:spPr/>
      </p:pic>
      <p:pic>
        <p:nvPicPr>
          <p:cNvPr id="80900" name="Content Placeholder 6" descr="18maldives_600.jpg"/>
          <p:cNvPicPr>
            <a:picLocks noGrp="1" noChangeAspect="1"/>
          </p:cNvPicPr>
          <p:nvPr>
            <p:ph sz="half" idx="2"/>
          </p:nvPr>
        </p:nvPicPr>
        <p:blipFill>
          <a:blip r:embed="rId4"/>
          <a:srcRect l="22444" r="22444"/>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extBox 1"/>
          <p:cNvSpPr txBox="1">
            <a:spLocks noChangeArrowheads="1"/>
          </p:cNvSpPr>
          <p:nvPr/>
        </p:nvSpPr>
        <p:spPr bwMode="auto">
          <a:xfrm>
            <a:off x="2643188" y="228600"/>
            <a:ext cx="3859212" cy="944563"/>
          </a:xfrm>
          <a:prstGeom prst="rect">
            <a:avLst/>
          </a:prstGeom>
          <a:noFill/>
          <a:ln w="9525">
            <a:noFill/>
            <a:miter lim="800000"/>
            <a:headEnd/>
            <a:tailEnd/>
          </a:ln>
        </p:spPr>
        <p:txBody>
          <a:bodyPr wrap="none">
            <a:prstTxWarp prst="textNoShape">
              <a:avLst/>
            </a:prstTxWarp>
            <a:spAutoFit/>
          </a:bodyPr>
          <a:lstStyle/>
          <a:p>
            <a:pPr algn="ctr"/>
            <a:r>
              <a:rPr lang="en-US" sz="3200" b="1">
                <a:solidFill>
                  <a:srgbClr val="F2F2F2"/>
                </a:solidFill>
                <a:latin typeface="Arno Pro Light Display" charset="0"/>
              </a:rPr>
              <a:t>Shepard Glacier</a:t>
            </a:r>
          </a:p>
          <a:p>
            <a:pPr algn="ctr"/>
            <a:r>
              <a:rPr lang="en-US" sz="2400" b="1">
                <a:solidFill>
                  <a:srgbClr val="F2F2F2"/>
                </a:solidFill>
                <a:latin typeface="Arno Pro Light Display" charset="0"/>
              </a:rPr>
              <a:t>Glacier National Park, MT</a:t>
            </a:r>
          </a:p>
        </p:txBody>
      </p:sp>
      <p:sp>
        <p:nvSpPr>
          <p:cNvPr id="3" name="Rectangle 2"/>
          <p:cNvSpPr/>
          <p:nvPr/>
        </p:nvSpPr>
        <p:spPr>
          <a:xfrm>
            <a:off x="0" y="5943600"/>
            <a:ext cx="9144000"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a:p>
            <a:pPr algn="ctr" fontAlgn="auto">
              <a:spcBef>
                <a:spcPts val="0"/>
              </a:spcBef>
              <a:spcAft>
                <a:spcPts val="0"/>
              </a:spcAft>
              <a:defRPr/>
            </a:pPr>
            <a:r>
              <a:rPr lang="en-US" b="1">
                <a:solidFill>
                  <a:srgbClr val="4F6228"/>
                </a:solidFill>
              </a:rPr>
              <a:t>USGS  Repeat Photography Project</a:t>
            </a:r>
          </a:p>
          <a:p>
            <a:pPr algn="ctr" fontAlgn="auto">
              <a:spcBef>
                <a:spcPts val="0"/>
              </a:spcBef>
              <a:spcAft>
                <a:spcPts val="0"/>
              </a:spcAft>
              <a:defRPr/>
            </a:pPr>
            <a:r>
              <a:rPr lang="en-US">
                <a:solidFill>
                  <a:srgbClr val="4F6228"/>
                </a:solidFill>
              </a:rPr>
              <a:t>http://nrmsc.usgs.gov/repeatphoto/</a:t>
            </a:r>
          </a:p>
          <a:p>
            <a:pPr algn="ctr" fontAlgn="auto">
              <a:spcBef>
                <a:spcPts val="0"/>
              </a:spcBef>
              <a:spcAft>
                <a:spcPts val="0"/>
              </a:spcAft>
              <a:defRPr/>
            </a:pPr>
            <a:endParaRPr lang="en-US">
              <a:solidFill>
                <a:srgbClr val="FFFFFF"/>
              </a:solidFill>
            </a:endParaRPr>
          </a:p>
        </p:txBody>
      </p:sp>
      <p:grpSp>
        <p:nvGrpSpPr>
          <p:cNvPr id="82948" name="Group 3"/>
          <p:cNvGrpSpPr>
            <a:grpSpLocks/>
          </p:cNvGrpSpPr>
          <p:nvPr/>
        </p:nvGrpSpPr>
        <p:grpSpPr bwMode="auto">
          <a:xfrm>
            <a:off x="457200" y="5984875"/>
            <a:ext cx="8224838" cy="603250"/>
            <a:chOff x="457200" y="5985326"/>
            <a:chExt cx="8225609" cy="602348"/>
          </a:xfrm>
        </p:grpSpPr>
        <p:pic>
          <p:nvPicPr>
            <p:cNvPr id="82955" name="Picture 4" descr="USGS_meddium-green-trans.gif"/>
            <p:cNvPicPr>
              <a:picLocks noChangeAspect="1"/>
            </p:cNvPicPr>
            <p:nvPr/>
          </p:nvPicPr>
          <p:blipFill>
            <a:blip r:embed="rId3"/>
            <a:srcRect/>
            <a:stretch>
              <a:fillRect/>
            </a:stretch>
          </p:blipFill>
          <p:spPr bwMode="auto">
            <a:xfrm>
              <a:off x="457200" y="6066683"/>
              <a:ext cx="1197901" cy="439634"/>
            </a:xfrm>
            <a:prstGeom prst="rect">
              <a:avLst/>
            </a:prstGeom>
            <a:noFill/>
            <a:ln w="9525">
              <a:noFill/>
              <a:miter lim="800000"/>
              <a:headEnd/>
              <a:tailEnd/>
            </a:ln>
          </p:spPr>
        </p:pic>
        <p:pic>
          <p:nvPicPr>
            <p:cNvPr id="82956" name="Picture 5" descr="CCMELogo_stream_transback.gif"/>
            <p:cNvPicPr>
              <a:picLocks noChangeAspect="1"/>
            </p:cNvPicPr>
            <p:nvPr/>
          </p:nvPicPr>
          <p:blipFill>
            <a:blip r:embed="rId4"/>
            <a:srcRect/>
            <a:stretch>
              <a:fillRect/>
            </a:stretch>
          </p:blipFill>
          <p:spPr bwMode="auto">
            <a:xfrm>
              <a:off x="7467600" y="5985326"/>
              <a:ext cx="1215209" cy="602348"/>
            </a:xfrm>
            <a:prstGeom prst="rect">
              <a:avLst/>
            </a:prstGeom>
            <a:noFill/>
            <a:ln w="9525">
              <a:noFill/>
              <a:miter lim="800000"/>
              <a:headEnd/>
              <a:tailEnd/>
            </a:ln>
          </p:spPr>
        </p:pic>
      </p:grpSp>
      <p:sp>
        <p:nvSpPr>
          <p:cNvPr id="7" name="TextBox 10"/>
          <p:cNvSpPr txBox="1">
            <a:spLocks noChangeArrowheads="1"/>
          </p:cNvSpPr>
          <p:nvPr/>
        </p:nvSpPr>
        <p:spPr bwMode="auto">
          <a:xfrm>
            <a:off x="7196138" y="4343400"/>
            <a:ext cx="1639887" cy="428625"/>
          </a:xfrm>
          <a:prstGeom prst="rect">
            <a:avLst/>
          </a:prstGeom>
          <a:noFill/>
          <a:ln w="9525">
            <a:noFill/>
            <a:miter lim="800000"/>
            <a:headEnd/>
            <a:tailEnd/>
          </a:ln>
        </p:spPr>
        <p:txBody>
          <a:bodyPr>
            <a:spAutoFit/>
          </a:bodyPr>
          <a:lstStyle/>
          <a:p>
            <a:pPr algn="r" fontAlgn="auto">
              <a:spcBef>
                <a:spcPts val="0"/>
              </a:spcBef>
              <a:spcAft>
                <a:spcPts val="0"/>
              </a:spcAft>
              <a:defRPr/>
            </a:pPr>
            <a:r>
              <a:rPr lang="en-US" sz="1100" i="1" dirty="0" err="1">
                <a:solidFill>
                  <a:schemeClr val="bg1">
                    <a:lumMod val="65000"/>
                  </a:schemeClr>
                </a:solidFill>
                <a:latin typeface="Helvetica"/>
                <a:ea typeface="+mn-ea"/>
                <a:cs typeface="+mn-cs"/>
              </a:rPr>
              <a:t>Blase</a:t>
            </a:r>
            <a:r>
              <a:rPr lang="en-US" sz="1100" i="1" dirty="0">
                <a:solidFill>
                  <a:schemeClr val="bg1">
                    <a:lumMod val="65000"/>
                  </a:schemeClr>
                </a:solidFill>
                <a:latin typeface="Helvetica"/>
                <a:ea typeface="+mn-ea"/>
                <a:cs typeface="+mn-cs"/>
              </a:rPr>
              <a:t> Reardon photo</a:t>
            </a:r>
          </a:p>
          <a:p>
            <a:pPr algn="r" fontAlgn="auto">
              <a:spcBef>
                <a:spcPts val="0"/>
              </a:spcBef>
              <a:spcAft>
                <a:spcPts val="0"/>
              </a:spcAft>
              <a:defRPr/>
            </a:pPr>
            <a:r>
              <a:rPr lang="en-US" sz="1100" i="1" dirty="0">
                <a:solidFill>
                  <a:schemeClr val="bg1">
                    <a:lumMod val="65000"/>
                  </a:schemeClr>
                </a:solidFill>
                <a:latin typeface="Helvetica"/>
                <a:ea typeface="+mn-ea"/>
                <a:cs typeface="+mn-cs"/>
              </a:rPr>
              <a:t>USGS</a:t>
            </a:r>
          </a:p>
        </p:txBody>
      </p:sp>
      <p:sp>
        <p:nvSpPr>
          <p:cNvPr id="8" name="TextBox 7"/>
          <p:cNvSpPr txBox="1">
            <a:spLocks noChangeArrowheads="1"/>
          </p:cNvSpPr>
          <p:nvPr/>
        </p:nvSpPr>
        <p:spPr bwMode="auto">
          <a:xfrm>
            <a:off x="4800600" y="4343400"/>
            <a:ext cx="869349" cy="46166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400" b="1" dirty="0">
                <a:solidFill>
                  <a:schemeClr val="bg1">
                    <a:lumMod val="85000"/>
                  </a:schemeClr>
                </a:solidFill>
                <a:latin typeface="Helvetica"/>
                <a:ea typeface="+mn-ea"/>
                <a:cs typeface="+mn-cs"/>
              </a:rPr>
              <a:t>2005</a:t>
            </a:r>
          </a:p>
        </p:txBody>
      </p:sp>
      <p:sp>
        <p:nvSpPr>
          <p:cNvPr id="9" name="TextBox 8"/>
          <p:cNvSpPr txBox="1">
            <a:spLocks noChangeArrowheads="1"/>
          </p:cNvSpPr>
          <p:nvPr/>
        </p:nvSpPr>
        <p:spPr bwMode="auto">
          <a:xfrm>
            <a:off x="2392893" y="4343400"/>
            <a:ext cx="1955270" cy="430887"/>
          </a:xfrm>
          <a:prstGeom prst="rect">
            <a:avLst/>
          </a:prstGeom>
          <a:noFill/>
          <a:ln w="9525">
            <a:noFill/>
            <a:miter lim="800000"/>
            <a:headEnd/>
            <a:tailEnd/>
          </a:ln>
        </p:spPr>
        <p:txBody>
          <a:bodyPr wrap="none">
            <a:spAutoFit/>
          </a:bodyPr>
          <a:lstStyle/>
          <a:p>
            <a:pPr algn="r" fontAlgn="auto">
              <a:spcBef>
                <a:spcPts val="0"/>
              </a:spcBef>
              <a:spcAft>
                <a:spcPts val="0"/>
              </a:spcAft>
              <a:defRPr/>
            </a:pPr>
            <a:r>
              <a:rPr lang="en-US" sz="1100" i="1" dirty="0">
                <a:solidFill>
                  <a:schemeClr val="bg1">
                    <a:lumMod val="65000"/>
                  </a:schemeClr>
                </a:solidFill>
                <a:latin typeface="Helvetica"/>
                <a:ea typeface="+mn-ea"/>
                <a:cs typeface="+mn-cs"/>
              </a:rPr>
              <a:t>W. C. Alden photo</a:t>
            </a:r>
          </a:p>
          <a:p>
            <a:pPr algn="r" fontAlgn="auto">
              <a:spcBef>
                <a:spcPts val="0"/>
              </a:spcBef>
              <a:spcAft>
                <a:spcPts val="0"/>
              </a:spcAft>
              <a:defRPr/>
            </a:pPr>
            <a:r>
              <a:rPr lang="en-US" sz="1100" i="1" dirty="0">
                <a:solidFill>
                  <a:schemeClr val="bg1">
                    <a:lumMod val="65000"/>
                  </a:schemeClr>
                </a:solidFill>
                <a:latin typeface="Helvetica"/>
                <a:ea typeface="+mn-ea"/>
                <a:cs typeface="+mn-cs"/>
              </a:rPr>
              <a:t>USGS Photographic Library</a:t>
            </a:r>
          </a:p>
        </p:txBody>
      </p:sp>
      <p:sp>
        <p:nvSpPr>
          <p:cNvPr id="82952" name="TextBox 9"/>
          <p:cNvSpPr txBox="1">
            <a:spLocks noChangeArrowheads="1"/>
          </p:cNvSpPr>
          <p:nvPr/>
        </p:nvSpPr>
        <p:spPr bwMode="auto">
          <a:xfrm>
            <a:off x="304800" y="4343400"/>
            <a:ext cx="869349"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D9D9D9"/>
                </a:solidFill>
                <a:latin typeface="Helvetica"/>
              </a:rPr>
              <a:t>1913</a:t>
            </a:r>
            <a:endParaRPr lang="en-US" sz="2000" b="1" dirty="0">
              <a:solidFill>
                <a:srgbClr val="D9D9D9"/>
              </a:solidFill>
              <a:latin typeface="Helvetica"/>
            </a:endParaRPr>
          </a:p>
        </p:txBody>
      </p:sp>
      <p:pic>
        <p:nvPicPr>
          <p:cNvPr id="82953" name="Picture 13" descr="Shp913_Alden.tif"/>
          <p:cNvPicPr>
            <a:picLocks noChangeAspect="1"/>
          </p:cNvPicPr>
          <p:nvPr/>
        </p:nvPicPr>
        <p:blipFill>
          <a:blip r:embed="rId5"/>
          <a:srcRect/>
          <a:stretch>
            <a:fillRect/>
          </a:stretch>
        </p:blipFill>
        <p:spPr bwMode="auto">
          <a:xfrm>
            <a:off x="304800" y="1447800"/>
            <a:ext cx="4043363" cy="2895600"/>
          </a:xfrm>
          <a:prstGeom prst="rect">
            <a:avLst/>
          </a:prstGeom>
          <a:noFill/>
          <a:ln w="9525">
            <a:noFill/>
            <a:miter lim="800000"/>
            <a:headEnd/>
            <a:tailEnd/>
          </a:ln>
        </p:spPr>
      </p:pic>
      <p:pic>
        <p:nvPicPr>
          <p:cNvPr id="82954" name="Picture 14" descr="Shepard_2005_reardon.JPG"/>
          <p:cNvPicPr>
            <a:picLocks noChangeAspect="1"/>
          </p:cNvPicPr>
          <p:nvPr/>
        </p:nvPicPr>
        <p:blipFill>
          <a:blip r:embed="rId6">
            <a:lum bright="-2000" contrast="22000"/>
          </a:blip>
          <a:srcRect/>
          <a:stretch>
            <a:fillRect/>
          </a:stretch>
        </p:blipFill>
        <p:spPr bwMode="auto">
          <a:xfrm>
            <a:off x="4800600" y="1463675"/>
            <a:ext cx="4035425" cy="2863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1028"/>
          <p:cNvSpPr>
            <a:spLocks noGrp="1"/>
          </p:cNvSpPr>
          <p:nvPr>
            <p:ph type="title"/>
          </p:nvPr>
        </p:nvSpPr>
        <p:spPr bwMode="auto"/>
        <p:txBody>
          <a:bodyPr/>
          <a:lstStyle/>
          <a:p>
            <a:pPr eaLnBrk="1" hangingPunct="1">
              <a:defRPr/>
            </a:pPr>
            <a:r>
              <a:rPr lang="en-US" b="1" dirty="0" smtClean="0"/>
              <a:t>Images</a:t>
            </a:r>
            <a:endParaRPr lang="en-US" b="1" dirty="0"/>
          </a:p>
        </p:txBody>
      </p:sp>
      <p:sp>
        <p:nvSpPr>
          <p:cNvPr id="84995" name="Rectangle 1029"/>
          <p:cNvSpPr>
            <a:spLocks noGrp="1"/>
          </p:cNvSpPr>
          <p:nvPr>
            <p:ph idx="1"/>
          </p:nvPr>
        </p:nvSpPr>
        <p:spPr>
          <a:xfrm>
            <a:off x="959557" y="1806222"/>
            <a:ext cx="7267222" cy="4238978"/>
          </a:xfrm>
        </p:spPr>
        <p:txBody>
          <a:bodyPr>
            <a:normAutofit/>
          </a:bodyPr>
          <a:lstStyle/>
          <a:p>
            <a:pPr marL="349250" lvl="1" indent="0" eaLnBrk="1" hangingPunct="1">
              <a:lnSpc>
                <a:spcPct val="90000"/>
              </a:lnSpc>
              <a:buNone/>
            </a:pPr>
            <a:r>
              <a:rPr lang="en-US" sz="2800" dirty="0" smtClean="0"/>
              <a:t>Not just neutral “icons” that reflect reality!</a:t>
            </a:r>
          </a:p>
          <a:p>
            <a:pPr marL="349250" lvl="1" indent="0" eaLnBrk="1" hangingPunct="1">
              <a:lnSpc>
                <a:spcPct val="90000"/>
              </a:lnSpc>
              <a:buNone/>
            </a:pPr>
            <a:endParaRPr lang="en-US" sz="2800" dirty="0" smtClean="0"/>
          </a:p>
          <a:p>
            <a:pPr lvl="1" eaLnBrk="1" hangingPunct="1">
              <a:lnSpc>
                <a:spcPct val="90000"/>
              </a:lnSpc>
            </a:pPr>
            <a:r>
              <a:rPr lang="en-US" sz="2800" dirty="0" smtClean="0"/>
              <a:t>Inhabit a point-of-view</a:t>
            </a:r>
          </a:p>
          <a:p>
            <a:pPr lvl="1" eaLnBrk="1" hangingPunct="1">
              <a:lnSpc>
                <a:spcPct val="90000"/>
              </a:lnSpc>
            </a:pPr>
            <a:r>
              <a:rPr lang="en-US" sz="2800" dirty="0" smtClean="0"/>
              <a:t>Resonate with certain ways of seeing nature (as resource, as ‘sublime’)</a:t>
            </a:r>
          </a:p>
          <a:p>
            <a:pPr lvl="1" eaLnBrk="1" hangingPunct="1">
              <a:lnSpc>
                <a:spcPct val="90000"/>
              </a:lnSpc>
            </a:pPr>
            <a:r>
              <a:rPr lang="en-US" sz="2800" dirty="0" smtClean="0"/>
              <a:t>Leave things out of the frame</a:t>
            </a:r>
          </a:p>
          <a:p>
            <a:pPr lvl="1" eaLnBrk="1" hangingPunct="1">
              <a:lnSpc>
                <a:spcPct val="90000"/>
              </a:lnSpc>
            </a:pPr>
            <a:r>
              <a:rPr lang="en-US" sz="2800" dirty="0" smtClean="0"/>
              <a:t>Are interpreted differently by different people</a:t>
            </a:r>
            <a:endParaRPr lang="en-US" sz="2800" dirty="0"/>
          </a:p>
          <a:p>
            <a:pPr lvl="1" eaLnBrk="1" hangingPunct="1">
              <a:lnSpc>
                <a:spcPct val="90000"/>
              </a:lnSpc>
            </a:pPr>
            <a:endParaRPr lang="en-US" sz="2800" dirty="0" smtClean="0"/>
          </a:p>
          <a:p>
            <a:pPr algn="r" eaLnBrk="1" hangingPunct="1">
              <a:lnSpc>
                <a:spcPct val="90000"/>
              </a:lnSpc>
              <a:buFont typeface="Wingdings" charset="2"/>
              <a:buNone/>
            </a:pPr>
            <a:endParaRPr lang="en-US" sz="2400" dirty="0" smtClean="0"/>
          </a:p>
          <a:p>
            <a:pPr lvl="1" eaLnBrk="1" hangingPunct="1">
              <a:lnSpc>
                <a:spcPct val="90000"/>
              </a:lnSpc>
              <a:buFont typeface="Wingdings" charset="2"/>
              <a:buNone/>
            </a:pPr>
            <a:endParaRPr lang="en-US" sz="20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0922688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1028"/>
          <p:cNvSpPr>
            <a:spLocks noGrp="1"/>
          </p:cNvSpPr>
          <p:nvPr>
            <p:ph type="title"/>
          </p:nvPr>
        </p:nvSpPr>
        <p:spPr bwMode="auto"/>
        <p:txBody>
          <a:bodyPr/>
          <a:lstStyle/>
          <a:p>
            <a:pPr eaLnBrk="1" hangingPunct="1">
              <a:defRPr/>
            </a:pPr>
            <a:r>
              <a:rPr lang="en-US" b="1" dirty="0" smtClean="0"/>
              <a:t>Image Events</a:t>
            </a:r>
            <a:endParaRPr lang="en-US" b="1" dirty="0"/>
          </a:p>
        </p:txBody>
      </p:sp>
      <p:sp>
        <p:nvSpPr>
          <p:cNvPr id="84995" name="Rectangle 1029"/>
          <p:cNvSpPr>
            <a:spLocks noGrp="1"/>
          </p:cNvSpPr>
          <p:nvPr>
            <p:ph idx="1"/>
          </p:nvPr>
        </p:nvSpPr>
        <p:spPr>
          <a:xfrm>
            <a:off x="898702" y="1744134"/>
            <a:ext cx="7569200" cy="3793066"/>
          </a:xfrm>
        </p:spPr>
        <p:txBody>
          <a:bodyPr>
            <a:normAutofit lnSpcReduction="10000"/>
          </a:bodyPr>
          <a:lstStyle/>
          <a:p>
            <a:pPr marL="0" indent="0" eaLnBrk="1" hangingPunct="1">
              <a:lnSpc>
                <a:spcPct val="90000"/>
              </a:lnSpc>
              <a:buNone/>
            </a:pPr>
            <a:r>
              <a:rPr lang="en-US" sz="2800" dirty="0" smtClean="0"/>
              <a:t>Staged events that attract TV, photojournalists</a:t>
            </a:r>
          </a:p>
          <a:p>
            <a:pPr lvl="1" eaLnBrk="1" hangingPunct="1">
              <a:lnSpc>
                <a:spcPct val="90000"/>
              </a:lnSpc>
            </a:pPr>
            <a:r>
              <a:rPr lang="en-US" sz="2800" dirty="0" smtClean="0"/>
              <a:t>Capitalize on journalistic norms </a:t>
            </a:r>
          </a:p>
          <a:p>
            <a:pPr lvl="1" eaLnBrk="1" hangingPunct="1">
              <a:lnSpc>
                <a:spcPct val="90000"/>
              </a:lnSpc>
            </a:pPr>
            <a:r>
              <a:rPr lang="en-US" sz="2800" dirty="0" smtClean="0"/>
              <a:t>Function as an attention-getting device</a:t>
            </a:r>
          </a:p>
          <a:p>
            <a:pPr lvl="1" eaLnBrk="1" hangingPunct="1">
              <a:lnSpc>
                <a:spcPct val="90000"/>
              </a:lnSpc>
            </a:pPr>
            <a:endParaRPr lang="en-US" sz="2800" dirty="0" smtClean="0"/>
          </a:p>
          <a:p>
            <a:pPr eaLnBrk="1" hangingPunct="1">
              <a:lnSpc>
                <a:spcPct val="90000"/>
              </a:lnSpc>
              <a:buNone/>
            </a:pPr>
            <a:r>
              <a:rPr lang="en-US" sz="2800" dirty="0" smtClean="0"/>
              <a:t>But what else can they do…?</a:t>
            </a:r>
          </a:p>
          <a:p>
            <a:pPr lvl="1" eaLnBrk="1" hangingPunct="1">
              <a:lnSpc>
                <a:spcPct val="90000"/>
              </a:lnSpc>
            </a:pPr>
            <a:r>
              <a:rPr lang="en-US" sz="2800" dirty="0" smtClean="0"/>
              <a:t>Reveal hidden practices</a:t>
            </a:r>
          </a:p>
          <a:p>
            <a:pPr lvl="1" eaLnBrk="1" hangingPunct="1">
              <a:lnSpc>
                <a:spcPct val="90000"/>
              </a:lnSpc>
            </a:pPr>
            <a:r>
              <a:rPr lang="en-US" sz="2800" dirty="0" smtClean="0"/>
              <a:t>Reach far-flung audiences</a:t>
            </a:r>
          </a:p>
          <a:p>
            <a:pPr lvl="1" eaLnBrk="1" hangingPunct="1">
              <a:lnSpc>
                <a:spcPct val="90000"/>
              </a:lnSpc>
            </a:pPr>
            <a:r>
              <a:rPr lang="en-US" sz="2800" dirty="0" smtClean="0"/>
              <a:t>Contest dominant meanings</a:t>
            </a:r>
          </a:p>
          <a:p>
            <a:pPr eaLnBrk="1" hangingPunct="1">
              <a:lnSpc>
                <a:spcPct val="90000"/>
              </a:lnSpc>
            </a:pPr>
            <a:endParaRPr lang="en-US" sz="2800" dirty="0" smtClean="0"/>
          </a:p>
          <a:p>
            <a:pPr algn="r" eaLnBrk="1" hangingPunct="1">
              <a:lnSpc>
                <a:spcPct val="90000"/>
              </a:lnSpc>
              <a:buFont typeface="Wingdings" charset="2"/>
              <a:buNone/>
            </a:pPr>
            <a:endParaRPr lang="en-US" sz="2400" dirty="0" smtClean="0"/>
          </a:p>
          <a:p>
            <a:pPr lvl="1" eaLnBrk="1" hangingPunct="1">
              <a:lnSpc>
                <a:spcPct val="90000"/>
              </a:lnSpc>
              <a:buFont typeface="Wingdings" charset="2"/>
              <a:buNone/>
            </a:pPr>
            <a:endParaRPr lang="en-US" sz="2000" dirty="0" smtClean="0"/>
          </a:p>
          <a:p>
            <a:pPr eaLnBrk="1" hangingPunct="1">
              <a:lnSpc>
                <a:spcPct val="90000"/>
              </a:lnSpc>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bwMode="auto"/>
        <p:txBody>
          <a:bodyPr>
            <a:normAutofit fontScale="90000"/>
          </a:bodyPr>
          <a:lstStyle/>
          <a:p>
            <a:pPr eaLnBrk="1" hangingPunct="1">
              <a:defRPr/>
            </a:pPr>
            <a:r>
              <a:rPr lang="en-US" b="1" dirty="0" smtClean="0"/>
              <a:t>Rhetorical Strategies:</a:t>
            </a:r>
            <a:br>
              <a:rPr lang="en-US" b="1" dirty="0" smtClean="0"/>
            </a:br>
            <a:r>
              <a:rPr lang="en-US" b="1" dirty="0" smtClean="0"/>
              <a:t>Narratives</a:t>
            </a:r>
            <a:endParaRPr lang="en-US" b="1" dirty="0"/>
          </a:p>
        </p:txBody>
      </p:sp>
      <p:pic>
        <p:nvPicPr>
          <p:cNvPr id="71684" name="Content Placeholder 6" descr="Aninconvenienttruth.jpg"/>
          <p:cNvPicPr>
            <a:picLocks noGrp="1" noChangeAspect="1"/>
          </p:cNvPicPr>
          <p:nvPr>
            <p:ph sz="quarter" idx="1"/>
          </p:nvPr>
        </p:nvPicPr>
        <p:blipFill>
          <a:blip r:embed="rId3"/>
          <a:srcRect l="-8188" r="-8188"/>
          <a:stretch>
            <a:fillRect/>
          </a:stretch>
        </p:blipFill>
        <p:spPr>
          <a:xfrm>
            <a:off x="658813" y="2286000"/>
            <a:ext cx="3022600" cy="3840163"/>
          </a:xfrm>
        </p:spPr>
      </p:pic>
      <p:sp>
        <p:nvSpPr>
          <p:cNvPr id="71683" name="Rectangle 5"/>
          <p:cNvSpPr>
            <a:spLocks noGrp="1"/>
          </p:cNvSpPr>
          <p:nvPr>
            <p:ph type="body" sz="half" idx="3"/>
          </p:nvPr>
        </p:nvSpPr>
        <p:spPr>
          <a:xfrm>
            <a:off x="4183063" y="2286000"/>
            <a:ext cx="3759200" cy="3840163"/>
          </a:xfrm>
        </p:spPr>
        <p:txBody>
          <a:bodyPr>
            <a:normAutofit fontScale="92500"/>
          </a:bodyPr>
          <a:lstStyle/>
          <a:p>
            <a:pPr eaLnBrk="1" hangingPunct="1"/>
            <a:r>
              <a:rPr lang="en-US" sz="2800" smtClean="0"/>
              <a:t>Recurring stories with similar plotlines, conflicts, characters</a:t>
            </a:r>
          </a:p>
          <a:p>
            <a:pPr eaLnBrk="1" hangingPunct="1"/>
            <a:r>
              <a:rPr lang="en-US" sz="2800" smtClean="0"/>
              <a:t>Can be fictional or factual (or both)</a:t>
            </a:r>
          </a:p>
          <a:p>
            <a:pPr eaLnBrk="1" hangingPunct="1"/>
            <a:r>
              <a:rPr lang="en-US" sz="2800" smtClean="0"/>
              <a:t>Can shape perception, motivate action</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455614"/>
            <a:ext cx="7824787" cy="899054"/>
          </a:xfrm>
        </p:spPr>
        <p:txBody>
          <a:bodyPr/>
          <a:lstStyle/>
          <a:p>
            <a:pPr eaLnBrk="1" hangingPunct="1">
              <a:defRPr/>
            </a:pPr>
            <a:r>
              <a:rPr lang="en-US" b="1" dirty="0" smtClean="0"/>
              <a:t>Apocalyptic Rhetoric</a:t>
            </a:r>
            <a:endParaRPr lang="en-US" b="1" dirty="0"/>
          </a:p>
        </p:txBody>
      </p:sp>
      <p:pic>
        <p:nvPicPr>
          <p:cNvPr id="72708" name="Content Placeholder 6" descr="200px-The_Day_After_Tomorrow_movie.jpg"/>
          <p:cNvPicPr>
            <a:picLocks noGrp="1" noChangeAspect="1"/>
          </p:cNvPicPr>
          <p:nvPr>
            <p:ph sz="half" idx="1"/>
          </p:nvPr>
        </p:nvPicPr>
        <p:blipFill>
          <a:blip r:embed="rId3"/>
          <a:srcRect l="-8640" r="-8640"/>
          <a:stretch>
            <a:fillRect/>
          </a:stretch>
        </p:blipFill>
        <p:spPr>
          <a:xfrm>
            <a:off x="658813" y="1884715"/>
            <a:ext cx="3443287" cy="3962400"/>
          </a:xfrm>
        </p:spPr>
      </p:pic>
      <p:sp>
        <p:nvSpPr>
          <p:cNvPr id="72707" name="Text Placeholder 4"/>
          <p:cNvSpPr>
            <a:spLocks noGrp="1"/>
          </p:cNvSpPr>
          <p:nvPr>
            <p:ph type="body" sz="half" idx="2"/>
          </p:nvPr>
        </p:nvSpPr>
        <p:spPr>
          <a:xfrm>
            <a:off x="3979333" y="1824920"/>
            <a:ext cx="4775200" cy="3979862"/>
          </a:xfrm>
        </p:spPr>
        <p:txBody>
          <a:bodyPr>
            <a:normAutofit/>
          </a:bodyPr>
          <a:lstStyle/>
          <a:p>
            <a:pPr eaLnBrk="1" hangingPunct="1"/>
            <a:r>
              <a:rPr lang="en-US" sz="2800" dirty="0" smtClean="0"/>
              <a:t>Issues warnings of crisis, catastrophe</a:t>
            </a:r>
          </a:p>
          <a:p>
            <a:pPr eaLnBrk="1" hangingPunct="1"/>
            <a:r>
              <a:rPr lang="en-US" sz="2800" dirty="0" smtClean="0"/>
              <a:t>Challenges assumptions of Progress</a:t>
            </a:r>
          </a:p>
          <a:p>
            <a:pPr eaLnBrk="1" hangingPunct="1"/>
            <a:r>
              <a:rPr lang="en-US" sz="2800" dirty="0" smtClean="0"/>
              <a:t>Invites charges of exaggeration, alarmism, </a:t>
            </a:r>
          </a:p>
        </p:txBody>
      </p:sp>
      <p:sp>
        <p:nvSpPr>
          <p:cNvPr id="72709" name="TextBox 8"/>
          <p:cNvSpPr txBox="1">
            <a:spLocks noChangeArrowheads="1"/>
          </p:cNvSpPr>
          <p:nvPr/>
        </p:nvSpPr>
        <p:spPr bwMode="auto">
          <a:xfrm>
            <a:off x="4373565" y="6045200"/>
            <a:ext cx="4245502" cy="461665"/>
          </a:xfrm>
          <a:prstGeom prst="rect">
            <a:avLst/>
          </a:prstGeom>
          <a:noFill/>
          <a:ln w="9525">
            <a:noFill/>
            <a:miter lim="800000"/>
            <a:headEnd/>
            <a:tailEnd/>
          </a:ln>
        </p:spPr>
        <p:txBody>
          <a:bodyPr wrap="square">
            <a:prstTxWarp prst="textNoShape">
              <a:avLst/>
            </a:prstTxWarp>
            <a:spAutoFit/>
          </a:bodyPr>
          <a:lstStyle/>
          <a:p>
            <a:r>
              <a:rPr lang="en-US" sz="2400" dirty="0" err="1">
                <a:latin typeface="Helvetica"/>
              </a:rPr>
              <a:t>Killingsworth</a:t>
            </a:r>
            <a:r>
              <a:rPr lang="en-US" sz="2400" dirty="0">
                <a:latin typeface="Helvetica"/>
              </a:rPr>
              <a:t> &amp; Palmer 1996</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t>Industrial Apocalyptic</a:t>
            </a:r>
            <a:endParaRPr lang="en-US" b="1" dirty="0"/>
          </a:p>
        </p:txBody>
      </p:sp>
      <p:sp>
        <p:nvSpPr>
          <p:cNvPr id="72707" name="Text Placeholder 4"/>
          <p:cNvSpPr>
            <a:spLocks noGrp="1"/>
          </p:cNvSpPr>
          <p:nvPr>
            <p:ph idx="1"/>
          </p:nvPr>
        </p:nvSpPr>
        <p:spPr>
          <a:xfrm>
            <a:off x="1157111" y="1848556"/>
            <a:ext cx="7069667" cy="4318000"/>
          </a:xfrm>
        </p:spPr>
        <p:txBody>
          <a:bodyPr>
            <a:normAutofit/>
          </a:bodyPr>
          <a:lstStyle/>
          <a:p>
            <a:r>
              <a:rPr lang="en-US" sz="2800" dirty="0" smtClean="0"/>
              <a:t>Narratives </a:t>
            </a:r>
            <a:r>
              <a:rPr lang="en-US" sz="2800" dirty="0"/>
              <a:t>that constitute the imminent demise of </a:t>
            </a:r>
            <a:r>
              <a:rPr lang="en-US" sz="2800" dirty="0" smtClean="0"/>
              <a:t>an industry </a:t>
            </a:r>
            <a:r>
              <a:rPr lang="en-US" sz="2800" dirty="0"/>
              <a:t>or a broader economic system</a:t>
            </a:r>
          </a:p>
          <a:p>
            <a:pPr marL="0" indent="0" eaLnBrk="1" hangingPunct="1">
              <a:buNone/>
            </a:pPr>
            <a:r>
              <a:rPr lang="en-US" sz="2800" dirty="0" smtClean="0"/>
              <a:t>Combines with burlesque frame:</a:t>
            </a:r>
          </a:p>
          <a:p>
            <a:pPr eaLnBrk="1" hangingPunct="1"/>
            <a:r>
              <a:rPr lang="en-US" sz="2800" dirty="0" smtClean="0"/>
              <a:t>Gross violation of traditional principles</a:t>
            </a:r>
          </a:p>
          <a:p>
            <a:pPr eaLnBrk="1" hangingPunct="1"/>
            <a:r>
              <a:rPr lang="en-US" sz="2800" dirty="0" smtClean="0"/>
              <a:t>Caricature and scoffing dismissal of one’s opponents</a:t>
            </a:r>
          </a:p>
        </p:txBody>
      </p:sp>
      <p:sp>
        <p:nvSpPr>
          <p:cNvPr id="8" name="TextBox 7"/>
          <p:cNvSpPr txBox="1"/>
          <p:nvPr/>
        </p:nvSpPr>
        <p:spPr>
          <a:xfrm>
            <a:off x="4473223" y="6204003"/>
            <a:ext cx="4118328" cy="461665"/>
          </a:xfrm>
          <a:prstGeom prst="rect">
            <a:avLst/>
          </a:prstGeom>
          <a:noFill/>
        </p:spPr>
        <p:txBody>
          <a:bodyPr wrap="square" rtlCol="0">
            <a:spAutoFit/>
          </a:bodyPr>
          <a:lstStyle/>
          <a:p>
            <a:r>
              <a:rPr lang="en-US" sz="2400" dirty="0" err="1" smtClean="0"/>
              <a:t>Peeples</a:t>
            </a:r>
            <a:r>
              <a:rPr lang="en-US" sz="2400" dirty="0" smtClean="0"/>
              <a:t> et al, under revision</a:t>
            </a:r>
            <a:endParaRPr lang="en-US" sz="2400" dirty="0"/>
          </a:p>
        </p:txBody>
      </p:sp>
    </p:spTree>
    <p:extLst>
      <p:ext uri="{BB962C8B-B14F-4D97-AF65-F5344CB8AC3E}">
        <p14:creationId xmlns:p14="http://schemas.microsoft.com/office/powerpoint/2010/main" val="323653800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4576"/>
            <a:ext cx="8042276" cy="922535"/>
          </a:xfrm>
        </p:spPr>
        <p:txBody>
          <a:bodyPr/>
          <a:lstStyle/>
          <a:p>
            <a:r>
              <a:rPr lang="en-US" b="1" dirty="0" smtClean="0"/>
              <a:t>Industrial Apocalyptic</a:t>
            </a:r>
            <a:endParaRPr lang="en-US" b="1" dirty="0"/>
          </a:p>
        </p:txBody>
      </p:sp>
      <p:pic>
        <p:nvPicPr>
          <p:cNvPr id="4" name="&quot;If I wanted America to fail&quo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8668" y="1600199"/>
            <a:ext cx="8480776" cy="4770437"/>
          </a:xfrm>
        </p:spPr>
      </p:pic>
    </p:spTree>
    <p:extLst>
      <p:ext uri="{BB962C8B-B14F-4D97-AF65-F5344CB8AC3E}">
        <p14:creationId xmlns:p14="http://schemas.microsoft.com/office/powerpoint/2010/main" val="335651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t>Industrial Apocalyptic</a:t>
            </a:r>
            <a:endParaRPr lang="en-US" b="1" dirty="0"/>
          </a:p>
        </p:txBody>
      </p:sp>
      <p:sp>
        <p:nvSpPr>
          <p:cNvPr id="72707" name="Text Placeholder 4"/>
          <p:cNvSpPr>
            <a:spLocks noGrp="1"/>
          </p:cNvSpPr>
          <p:nvPr>
            <p:ph idx="1"/>
          </p:nvPr>
        </p:nvSpPr>
        <p:spPr>
          <a:xfrm>
            <a:off x="1171221" y="1905001"/>
            <a:ext cx="7575551" cy="3273778"/>
          </a:xfrm>
        </p:spPr>
        <p:txBody>
          <a:bodyPr>
            <a:normAutofit/>
          </a:bodyPr>
          <a:lstStyle/>
          <a:p>
            <a:r>
              <a:rPr lang="en-US" sz="2800" dirty="0" smtClean="0"/>
              <a:t>Neoliberal (anti-regulatory, free market) appeals</a:t>
            </a:r>
            <a:endParaRPr lang="en-US" sz="2800" dirty="0"/>
          </a:p>
          <a:p>
            <a:pPr eaLnBrk="1" hangingPunct="1"/>
            <a:r>
              <a:rPr lang="en-US" sz="2800" dirty="0" smtClean="0"/>
              <a:t>Neoconservative (patriotic) appeals</a:t>
            </a:r>
          </a:p>
          <a:p>
            <a:pPr eaLnBrk="1" hangingPunct="1"/>
            <a:r>
              <a:rPr lang="en-US" sz="2800" dirty="0" smtClean="0"/>
              <a:t>Solution: not radical social change, but rejection of opponents &amp; return to tradition</a:t>
            </a:r>
          </a:p>
        </p:txBody>
      </p:sp>
    </p:spTree>
    <p:extLst>
      <p:ext uri="{BB962C8B-B14F-4D97-AF65-F5344CB8AC3E}">
        <p14:creationId xmlns:p14="http://schemas.microsoft.com/office/powerpoint/2010/main" val="16620843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455614"/>
            <a:ext cx="7824787" cy="899054"/>
          </a:xfrm>
        </p:spPr>
        <p:txBody>
          <a:bodyPr/>
          <a:lstStyle/>
          <a:p>
            <a:pPr eaLnBrk="1" hangingPunct="1">
              <a:defRPr/>
            </a:pPr>
            <a:r>
              <a:rPr lang="en-US" b="1" dirty="0" smtClean="0"/>
              <a:t>Environmental Melodrama</a:t>
            </a:r>
            <a:endParaRPr lang="en-US" b="1" dirty="0"/>
          </a:p>
        </p:txBody>
      </p:sp>
      <p:pic>
        <p:nvPicPr>
          <p:cNvPr id="74756" name="Content Placeholder 6" descr="200px-The_Day_After_Tomorrow_movie.jpg"/>
          <p:cNvPicPr>
            <a:picLocks noGrp="1" noChangeAspect="1"/>
          </p:cNvPicPr>
          <p:nvPr>
            <p:ph sz="half" idx="1"/>
          </p:nvPr>
        </p:nvPicPr>
        <p:blipFill>
          <a:blip r:embed="rId3"/>
          <a:srcRect/>
          <a:stretch>
            <a:fillRect/>
          </a:stretch>
        </p:blipFill>
        <p:spPr>
          <a:xfrm>
            <a:off x="346075" y="1910646"/>
            <a:ext cx="3912573" cy="2604910"/>
          </a:xfrm>
        </p:spPr>
      </p:pic>
      <p:sp>
        <p:nvSpPr>
          <p:cNvPr id="74755" name="Text Placeholder 4"/>
          <p:cNvSpPr>
            <a:spLocks noGrp="1"/>
          </p:cNvSpPr>
          <p:nvPr>
            <p:ph type="body" sz="half" idx="2"/>
          </p:nvPr>
        </p:nvSpPr>
        <p:spPr>
          <a:xfrm>
            <a:off x="4521200" y="1797757"/>
            <a:ext cx="4524022" cy="3170237"/>
          </a:xfrm>
        </p:spPr>
        <p:txBody>
          <a:bodyPr>
            <a:normAutofit/>
          </a:bodyPr>
          <a:lstStyle/>
          <a:p>
            <a:pPr eaLnBrk="1" hangingPunct="1"/>
            <a:r>
              <a:rPr lang="en-US" sz="2800" dirty="0" smtClean="0"/>
              <a:t>Clear hero, victim, and villain roles</a:t>
            </a:r>
          </a:p>
          <a:p>
            <a:pPr eaLnBrk="1" hangingPunct="1"/>
            <a:r>
              <a:rPr lang="en-US" sz="2800" dirty="0" smtClean="0"/>
              <a:t>Moral, emotional appeals sharpen conflict</a:t>
            </a:r>
          </a:p>
          <a:p>
            <a:pPr eaLnBrk="1" hangingPunct="1"/>
            <a:r>
              <a:rPr lang="en-US" sz="2800" dirty="0" smtClean="0"/>
              <a:t>Invites charges of polarization</a:t>
            </a:r>
          </a:p>
          <a:p>
            <a:pPr marL="0" indent="0" eaLnBrk="1" hangingPunct="1">
              <a:buNone/>
            </a:pPr>
            <a:endParaRPr lang="en-US" dirty="0" smtClean="0"/>
          </a:p>
        </p:txBody>
      </p:sp>
      <p:sp>
        <p:nvSpPr>
          <p:cNvPr id="6" name="TextBox 5"/>
          <p:cNvSpPr txBox="1"/>
          <p:nvPr/>
        </p:nvSpPr>
        <p:spPr>
          <a:xfrm>
            <a:off x="4521200" y="5854807"/>
            <a:ext cx="4198937" cy="738664"/>
          </a:xfrm>
          <a:prstGeom prst="rect">
            <a:avLst/>
          </a:prstGeom>
          <a:noFill/>
        </p:spPr>
        <p:txBody>
          <a:bodyPr wrap="square" rtlCol="0">
            <a:spAutoFit/>
          </a:bodyPr>
          <a:lstStyle/>
          <a:p>
            <a:pPr lvl="0"/>
            <a:r>
              <a:rPr lang="en-US" sz="2400" dirty="0" smtClean="0">
                <a:solidFill>
                  <a:prstClr val="black"/>
                </a:solidFill>
                <a:latin typeface="Helvetica"/>
              </a:rPr>
              <a:t>Schwarze, </a:t>
            </a:r>
            <a:r>
              <a:rPr lang="en-US" sz="2400" i="1" dirty="0" err="1" smtClean="0">
                <a:solidFill>
                  <a:prstClr val="black"/>
                </a:solidFill>
                <a:latin typeface="Helvetica"/>
              </a:rPr>
              <a:t>QtlyJSpch</a:t>
            </a:r>
            <a:r>
              <a:rPr lang="en-US" sz="2400" dirty="0" smtClean="0">
                <a:solidFill>
                  <a:prstClr val="black"/>
                </a:solidFill>
                <a:latin typeface="Helvetica"/>
              </a:rPr>
              <a:t> 2006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descr="rollingstone climate idiots.jpg"/>
          <p:cNvPicPr>
            <a:picLocks noGrp="1" noChangeAspect="1"/>
          </p:cNvPicPr>
          <p:nvPr>
            <p:ph idx="1"/>
          </p:nvPr>
        </p:nvPicPr>
        <p:blipFill>
          <a:blip r:embed="rId3"/>
          <a:srcRect l="-75782" r="-75782"/>
          <a:stretch>
            <a:fillRect/>
          </a:stretch>
        </p:blipFill>
        <p:spPr>
          <a:xfrm>
            <a:off x="-339085" y="781756"/>
            <a:ext cx="9735386" cy="5257800"/>
          </a:xfr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187503"/>
            <a:ext cx="7824787" cy="899054"/>
          </a:xfrm>
        </p:spPr>
        <p:txBody>
          <a:bodyPr/>
          <a:lstStyle/>
          <a:p>
            <a:pPr eaLnBrk="1" hangingPunct="1">
              <a:defRPr/>
            </a:pPr>
            <a:r>
              <a:rPr lang="en-US" b="1" dirty="0" smtClean="0"/>
              <a:t>Environmental Melodrama</a:t>
            </a:r>
            <a:endParaRPr lang="en-US" b="1" dirty="0"/>
          </a:p>
        </p:txBody>
      </p:sp>
      <p:sp>
        <p:nvSpPr>
          <p:cNvPr id="74755" name="Text Placeholder 4"/>
          <p:cNvSpPr>
            <a:spLocks noGrp="1"/>
          </p:cNvSpPr>
          <p:nvPr>
            <p:ph type="body" sz="half" idx="2"/>
          </p:nvPr>
        </p:nvSpPr>
        <p:spPr>
          <a:xfrm>
            <a:off x="658812" y="1120425"/>
            <a:ext cx="7824787" cy="2477908"/>
          </a:xfrm>
        </p:spPr>
        <p:txBody>
          <a:bodyPr>
            <a:normAutofit fontScale="92500"/>
          </a:bodyPr>
          <a:lstStyle/>
          <a:p>
            <a:pPr marL="0" indent="0">
              <a:buNone/>
            </a:pPr>
            <a:r>
              <a:rPr lang="en-US" dirty="0" smtClean="0">
                <a:solidFill>
                  <a:schemeClr val="tx1"/>
                </a:solidFill>
              </a:rPr>
              <a:t>“But </a:t>
            </a:r>
            <a:r>
              <a:rPr lang="en-US" dirty="0">
                <a:solidFill>
                  <a:schemeClr val="tx1"/>
                </a:solidFill>
              </a:rPr>
              <a:t>what all these climate numbers make painfully, usefully clear is that the planet does indeed have an enemy – one far more committed to action than governments or individuals. Given this hard math, we need to view the fossil-fuel industry in a new light. It has become a rogue industry, reckless like no other force on Earth. It is Public Enemy Number One to the survival of our planetary civilization</a:t>
            </a:r>
            <a:r>
              <a:rPr lang="en-US" dirty="0" smtClean="0">
                <a:solidFill>
                  <a:schemeClr val="tx1"/>
                </a:solidFill>
              </a:rPr>
              <a:t>.”</a:t>
            </a:r>
          </a:p>
        </p:txBody>
      </p:sp>
      <p:pic>
        <p:nvPicPr>
          <p:cNvPr id="4" name="Content Placeholder 3"/>
          <p:cNvPicPr>
            <a:picLocks noGrp="1" noChangeAspect="1"/>
          </p:cNvPicPr>
          <p:nvPr>
            <p:ph sz="half" idx="1"/>
          </p:nvPr>
        </p:nvPicPr>
        <p:blipFill>
          <a:blip r:embed="rId3"/>
          <a:srcRect l="6857" r="6857"/>
          <a:stretch>
            <a:fillRect/>
          </a:stretch>
        </p:blipFill>
        <p:spPr>
          <a:xfrm>
            <a:off x="0" y="3829050"/>
            <a:ext cx="3862387" cy="3028950"/>
          </a:xfrm>
        </p:spPr>
      </p:pic>
      <p:sp>
        <p:nvSpPr>
          <p:cNvPr id="5" name="TextBox 4"/>
          <p:cNvSpPr txBox="1"/>
          <p:nvPr/>
        </p:nvSpPr>
        <p:spPr>
          <a:xfrm>
            <a:off x="4120444" y="4374442"/>
            <a:ext cx="4755445" cy="1107996"/>
          </a:xfrm>
          <a:prstGeom prst="rect">
            <a:avLst/>
          </a:prstGeom>
          <a:noFill/>
        </p:spPr>
        <p:txBody>
          <a:bodyPr wrap="square" rtlCol="0">
            <a:spAutoFit/>
          </a:bodyPr>
          <a:lstStyle/>
          <a:p>
            <a:r>
              <a:rPr lang="en-US" sz="2200" dirty="0" smtClean="0"/>
              <a:t>Bill </a:t>
            </a:r>
            <a:r>
              <a:rPr lang="en-US" sz="2200" dirty="0" err="1" smtClean="0"/>
              <a:t>McKibben</a:t>
            </a:r>
            <a:r>
              <a:rPr lang="en-US" sz="2200" dirty="0" smtClean="0"/>
              <a:t>, “Global Warming’s Terrifying New Math,” </a:t>
            </a:r>
            <a:r>
              <a:rPr lang="en-US" sz="2200" i="1" dirty="0" smtClean="0"/>
              <a:t>Rolling Stone </a:t>
            </a:r>
            <a:r>
              <a:rPr lang="en-US" sz="2200" dirty="0" smtClean="0"/>
              <a:t>July 19, 2012</a:t>
            </a:r>
            <a:r>
              <a:rPr lang="en-US" sz="2200" i="1" dirty="0" smtClean="0"/>
              <a:t> </a:t>
            </a:r>
            <a:endParaRPr lang="en-US" sz="2200" dirty="0"/>
          </a:p>
        </p:txBody>
      </p:sp>
    </p:spTree>
    <p:extLst>
      <p:ext uri="{BB962C8B-B14F-4D97-AF65-F5344CB8AC3E}">
        <p14:creationId xmlns:p14="http://schemas.microsoft.com/office/powerpoint/2010/main" val="13590517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Question of Conflict</a:t>
            </a:r>
            <a:endParaRPr lang="en-US" b="1" dirty="0"/>
          </a:p>
        </p:txBody>
      </p:sp>
      <p:sp>
        <p:nvSpPr>
          <p:cNvPr id="72707" name="Text Placeholder 4"/>
          <p:cNvSpPr>
            <a:spLocks noGrp="1"/>
          </p:cNvSpPr>
          <p:nvPr>
            <p:ph idx="1"/>
          </p:nvPr>
        </p:nvSpPr>
        <p:spPr>
          <a:xfrm>
            <a:off x="1185333" y="1933222"/>
            <a:ext cx="7298266" cy="3840163"/>
          </a:xfrm>
        </p:spPr>
        <p:txBody>
          <a:bodyPr/>
          <a:lstStyle/>
          <a:p>
            <a:r>
              <a:rPr lang="en-US" dirty="0"/>
              <a:t>Which conflicts are emphasized/</a:t>
            </a:r>
            <a:r>
              <a:rPr lang="en-US" dirty="0" smtClean="0"/>
              <a:t>downplayed?</a:t>
            </a:r>
            <a:endParaRPr lang="en-US" dirty="0"/>
          </a:p>
          <a:p>
            <a:pPr eaLnBrk="1" hangingPunct="1"/>
            <a:r>
              <a:rPr lang="en-US" dirty="0" smtClean="0"/>
              <a:t>How does the conflict shed light on a larger, more systemic problem?</a:t>
            </a:r>
          </a:p>
          <a:p>
            <a:pPr eaLnBrk="1" hangingPunct="1"/>
            <a:r>
              <a:rPr lang="en-US" dirty="0"/>
              <a:t>D</a:t>
            </a:r>
            <a:r>
              <a:rPr lang="en-US" dirty="0" smtClean="0"/>
              <a:t>oes the conflict focus on short-term problems or long-term challenges?</a:t>
            </a:r>
          </a:p>
          <a:p>
            <a:pPr eaLnBrk="1" hangingPunct="1"/>
            <a:r>
              <a:rPr lang="en-US" dirty="0" smtClean="0"/>
              <a:t>Whose voices are included/ignored?</a:t>
            </a:r>
          </a:p>
          <a:p>
            <a:pPr eaLnBrk="1" hangingPunct="1"/>
            <a:endParaRPr lang="en-US" dirty="0" smtClean="0"/>
          </a:p>
        </p:txBody>
      </p:sp>
      <p:sp>
        <p:nvSpPr>
          <p:cNvPr id="72709" name="TextBox 8"/>
          <p:cNvSpPr txBox="1">
            <a:spLocks noChangeArrowheads="1"/>
          </p:cNvSpPr>
          <p:nvPr/>
        </p:nvSpPr>
        <p:spPr bwMode="auto">
          <a:xfrm>
            <a:off x="3522134" y="6045200"/>
            <a:ext cx="5232930" cy="461665"/>
          </a:xfrm>
          <a:prstGeom prst="rect">
            <a:avLst/>
          </a:prstGeom>
          <a:noFill/>
          <a:ln w="9525">
            <a:noFill/>
            <a:miter lim="800000"/>
            <a:headEnd/>
            <a:tailEnd/>
          </a:ln>
        </p:spPr>
        <p:txBody>
          <a:bodyPr wrap="square">
            <a:prstTxWarp prst="textNoShape">
              <a:avLst/>
            </a:prstTxWarp>
            <a:spAutoFit/>
          </a:bodyPr>
          <a:lstStyle/>
          <a:p>
            <a:r>
              <a:rPr lang="en-US" sz="2400" dirty="0" smtClean="0">
                <a:latin typeface="Helvetica"/>
              </a:rPr>
              <a:t>Foust &amp; Murphy, </a:t>
            </a:r>
            <a:r>
              <a:rPr lang="en-US" sz="2400" i="1" dirty="0" err="1" smtClean="0">
                <a:latin typeface="Helvetica"/>
              </a:rPr>
              <a:t>EnvComm</a:t>
            </a:r>
            <a:r>
              <a:rPr lang="en-US" sz="2400" dirty="0" smtClean="0">
                <a:latin typeface="Helvetica"/>
              </a:rPr>
              <a:t> 2009</a:t>
            </a:r>
            <a:endParaRPr lang="en-US" sz="2400" dirty="0">
              <a:latin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120091"/>
          </a:xfrm>
        </p:spPr>
        <p:txBody>
          <a:bodyPr/>
          <a:lstStyle/>
          <a:p>
            <a:r>
              <a:rPr lang="en-US" b="1" dirty="0" smtClean="0"/>
              <a:t>Parting Thoughts</a:t>
            </a:r>
            <a:endParaRPr lang="en-US" b="1" dirty="0"/>
          </a:p>
        </p:txBody>
      </p:sp>
      <p:sp>
        <p:nvSpPr>
          <p:cNvPr id="72707" name="Text Placeholder 4"/>
          <p:cNvSpPr>
            <a:spLocks noGrp="1"/>
          </p:cNvSpPr>
          <p:nvPr>
            <p:ph idx="1"/>
          </p:nvPr>
        </p:nvSpPr>
        <p:spPr>
          <a:xfrm>
            <a:off x="832556" y="1820334"/>
            <a:ext cx="8043332" cy="3005666"/>
          </a:xfrm>
        </p:spPr>
        <p:txBody>
          <a:bodyPr>
            <a:normAutofit lnSpcReduction="10000"/>
          </a:bodyPr>
          <a:lstStyle/>
          <a:p>
            <a:pPr marL="0" indent="0">
              <a:buNone/>
            </a:pPr>
            <a:r>
              <a:rPr lang="en-US" b="1" dirty="0" smtClean="0"/>
              <a:t>What are the fundamental barriers to climate action?</a:t>
            </a:r>
          </a:p>
          <a:p>
            <a:pPr marL="0" indent="0">
              <a:buNone/>
            </a:pPr>
            <a:endParaRPr lang="en-US" dirty="0" smtClean="0"/>
          </a:p>
          <a:p>
            <a:pPr marL="0" indent="0">
              <a:buNone/>
            </a:pPr>
            <a:r>
              <a:rPr lang="en-US" dirty="0" smtClean="0"/>
              <a:t>“</a:t>
            </a:r>
            <a:r>
              <a:rPr lang="en-US" dirty="0"/>
              <a:t>[The] state of public opinion raises critical questions as to the effectiveness of 20 or more years of public education, outreach, and engagement approaches used to render a complex scientific issue meaningful and actionable for lay </a:t>
            </a:r>
            <a:r>
              <a:rPr lang="en-US" dirty="0" smtClean="0"/>
              <a:t>audiences.” </a:t>
            </a:r>
          </a:p>
          <a:p>
            <a:pPr marL="0" indent="0" eaLnBrk="1" hangingPunct="1">
              <a:buNone/>
            </a:pPr>
            <a:endParaRPr lang="en-US" dirty="0" smtClean="0"/>
          </a:p>
          <a:p>
            <a:pPr marL="0" indent="0" eaLnBrk="1" hangingPunct="1">
              <a:buNone/>
            </a:pPr>
            <a:endParaRPr lang="en-US" dirty="0" smtClean="0"/>
          </a:p>
        </p:txBody>
      </p:sp>
      <p:sp>
        <p:nvSpPr>
          <p:cNvPr id="72709" name="TextBox 8"/>
          <p:cNvSpPr txBox="1">
            <a:spLocks noChangeArrowheads="1"/>
          </p:cNvSpPr>
          <p:nvPr/>
        </p:nvSpPr>
        <p:spPr bwMode="auto">
          <a:xfrm>
            <a:off x="4684888" y="5069388"/>
            <a:ext cx="3906663" cy="830997"/>
          </a:xfrm>
          <a:prstGeom prst="rect">
            <a:avLst/>
          </a:prstGeom>
          <a:noFill/>
          <a:ln w="9525">
            <a:noFill/>
            <a:miter lim="800000"/>
            <a:headEnd/>
            <a:tailEnd/>
          </a:ln>
        </p:spPr>
        <p:txBody>
          <a:bodyPr wrap="square">
            <a:prstTxWarp prst="textNoShape">
              <a:avLst/>
            </a:prstTxWarp>
            <a:spAutoFit/>
          </a:bodyPr>
          <a:lstStyle/>
          <a:p>
            <a:r>
              <a:rPr lang="en-US" sz="2400" dirty="0" smtClean="0"/>
              <a:t>Moser </a:t>
            </a:r>
            <a:r>
              <a:rPr lang="en-US" sz="2400" dirty="0"/>
              <a:t>and </a:t>
            </a:r>
            <a:r>
              <a:rPr lang="en-US" sz="2400" dirty="0" err="1" smtClean="0"/>
              <a:t>Dilling</a:t>
            </a:r>
            <a:r>
              <a:rPr lang="en-US" sz="2400" dirty="0" smtClean="0"/>
              <a:t>, </a:t>
            </a:r>
            <a:r>
              <a:rPr lang="en-US" sz="2400" i="1" dirty="0" smtClean="0"/>
              <a:t>Oxford </a:t>
            </a:r>
            <a:r>
              <a:rPr lang="en-US" sz="2400" i="1" dirty="0" err="1" smtClean="0"/>
              <a:t>Hbk</a:t>
            </a:r>
            <a:r>
              <a:rPr lang="en-US" sz="2400" i="1" dirty="0" smtClean="0"/>
              <a:t> Climate Society, </a:t>
            </a:r>
            <a:r>
              <a:rPr lang="en-US" sz="2400" dirty="0" smtClean="0"/>
              <a:t> </a:t>
            </a:r>
            <a:r>
              <a:rPr lang="en-US" sz="2400" dirty="0"/>
              <a:t>2011</a:t>
            </a:r>
            <a:endParaRPr lang="en-US" sz="2400" dirty="0">
              <a:latin typeface="Helvetica"/>
            </a:endParaRPr>
          </a:p>
        </p:txBody>
      </p:sp>
    </p:spTree>
    <p:extLst>
      <p:ext uri="{BB962C8B-B14F-4D97-AF65-F5344CB8AC3E}">
        <p14:creationId xmlns:p14="http://schemas.microsoft.com/office/powerpoint/2010/main" val="33018706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Stories are Needed?</a:t>
            </a:r>
            <a:endParaRPr lang="en-US" b="1" dirty="0"/>
          </a:p>
        </p:txBody>
      </p:sp>
      <p:pic>
        <p:nvPicPr>
          <p:cNvPr id="3" name="Coal 150 Coal Plants Dow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0755" y="1444532"/>
            <a:ext cx="8060796" cy="4534667"/>
          </a:xfrm>
        </p:spPr>
      </p:pic>
    </p:spTree>
    <p:extLst>
      <p:ext uri="{BB962C8B-B14F-4D97-AF65-F5344CB8AC3E}">
        <p14:creationId xmlns:p14="http://schemas.microsoft.com/office/powerpoint/2010/main" val="36015392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 2014</a:t>
            </a:r>
            <a:endParaRPr lang="en-US" dirty="0"/>
          </a:p>
        </p:txBody>
      </p:sp>
      <p:sp>
        <p:nvSpPr>
          <p:cNvPr id="3" name="Content Placeholder 2"/>
          <p:cNvSpPr>
            <a:spLocks noGrp="1"/>
          </p:cNvSpPr>
          <p:nvPr>
            <p:ph idx="1"/>
          </p:nvPr>
        </p:nvSpPr>
        <p:spPr>
          <a:xfrm>
            <a:off x="549275" y="1938421"/>
            <a:ext cx="8042276" cy="2624667"/>
          </a:xfrm>
        </p:spPr>
        <p:txBody>
          <a:bodyPr>
            <a:normAutofit/>
          </a:bodyPr>
          <a:lstStyle/>
          <a:p>
            <a:pPr marL="0" indent="0">
              <a:buNone/>
            </a:pPr>
            <a:endParaRPr lang="en-US" dirty="0"/>
          </a:p>
          <a:p>
            <a:pPr marL="0" indent="0" algn="ctr">
              <a:buNone/>
            </a:pPr>
            <a:r>
              <a:rPr lang="en-US" sz="2800" b="1" dirty="0" smtClean="0"/>
              <a:t>COMX 347/ CCS 379/ ENST 391</a:t>
            </a:r>
          </a:p>
          <a:p>
            <a:pPr marL="0" indent="0" algn="ctr">
              <a:buNone/>
            </a:pPr>
            <a:r>
              <a:rPr lang="en-US" sz="2800" b="1" dirty="0" smtClean="0"/>
              <a:t>Communication, Consumption, and Climate</a:t>
            </a:r>
          </a:p>
          <a:p>
            <a:pPr marL="0" indent="0" algn="ctr">
              <a:buNone/>
            </a:pPr>
            <a:r>
              <a:rPr lang="en-US" sz="2800" b="1" dirty="0" smtClean="0"/>
              <a:t>TR 9:40-11:00 am</a:t>
            </a:r>
          </a:p>
          <a:p>
            <a:endParaRPr lang="en-US" dirty="0"/>
          </a:p>
        </p:txBody>
      </p:sp>
    </p:spTree>
    <p:extLst>
      <p:ext uri="{BB962C8B-B14F-4D97-AF65-F5344CB8AC3E}">
        <p14:creationId xmlns:p14="http://schemas.microsoft.com/office/powerpoint/2010/main" val="5148002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bwMode="auto"/>
        <p:txBody>
          <a:bodyPr/>
          <a:lstStyle/>
          <a:p>
            <a:pPr eaLnBrk="1" hangingPunct="1">
              <a:defRPr/>
            </a:pPr>
            <a:r>
              <a:rPr lang="en-US" i="1" dirty="0" smtClean="0"/>
              <a:t>An Inconvenient Truth</a:t>
            </a:r>
            <a:endParaRPr lang="en-US" i="1" dirty="0"/>
          </a:p>
        </p:txBody>
      </p:sp>
      <p:pic>
        <p:nvPicPr>
          <p:cNvPr id="76804" name="Content Placeholder 6" descr="Aninconvenienttruth.jpg"/>
          <p:cNvPicPr>
            <a:picLocks noGrp="1" noChangeAspect="1"/>
          </p:cNvPicPr>
          <p:nvPr>
            <p:ph sz="quarter" idx="1"/>
          </p:nvPr>
        </p:nvPicPr>
        <p:blipFill>
          <a:blip r:embed="rId3"/>
          <a:srcRect l="-8188" r="-8188"/>
          <a:stretch>
            <a:fillRect/>
          </a:stretch>
        </p:blipFill>
        <p:spPr>
          <a:xfrm>
            <a:off x="658813" y="2286000"/>
            <a:ext cx="3022600" cy="3840163"/>
          </a:xfrm>
        </p:spPr>
      </p:pic>
      <p:sp>
        <p:nvSpPr>
          <p:cNvPr id="76803" name="Rectangle 5"/>
          <p:cNvSpPr>
            <a:spLocks noGrp="1"/>
          </p:cNvSpPr>
          <p:nvPr>
            <p:ph type="body" sz="half" idx="3"/>
          </p:nvPr>
        </p:nvSpPr>
        <p:spPr>
          <a:xfrm>
            <a:off x="4183063" y="2286000"/>
            <a:ext cx="4300537" cy="3840163"/>
          </a:xfrm>
        </p:spPr>
        <p:txBody>
          <a:bodyPr>
            <a:normAutofit lnSpcReduction="10000"/>
          </a:bodyPr>
          <a:lstStyle/>
          <a:p>
            <a:pPr eaLnBrk="1" hangingPunct="1"/>
            <a:r>
              <a:rPr lang="en-US" sz="2800" smtClean="0"/>
              <a:t>“Tempered” apocalyptic for scientific citizenship </a:t>
            </a:r>
            <a:r>
              <a:rPr lang="en-US" sz="2400" smtClean="0"/>
              <a:t>(Johnson, </a:t>
            </a:r>
            <a:r>
              <a:rPr lang="en-US" sz="2400" i="1" smtClean="0"/>
              <a:t>RhetRvw 2009; </a:t>
            </a:r>
            <a:r>
              <a:rPr lang="en-US" sz="2400" smtClean="0"/>
              <a:t>Spoel et al., </a:t>
            </a:r>
            <a:r>
              <a:rPr lang="en-US" sz="2400" i="1" smtClean="0"/>
              <a:t>TechCQ </a:t>
            </a:r>
            <a:r>
              <a:rPr lang="en-US" sz="2400" smtClean="0"/>
              <a:t>2009)</a:t>
            </a:r>
          </a:p>
          <a:p>
            <a:pPr eaLnBrk="1" hangingPunct="1"/>
            <a:r>
              <a:rPr lang="en-US" sz="2800" smtClean="0"/>
              <a:t>Mythic quest uniting jeremiad, autobiography, documentary </a:t>
            </a:r>
            <a:r>
              <a:rPr lang="en-US" sz="2400" smtClean="0"/>
              <a:t>(Rosteck &amp; Frentz, </a:t>
            </a:r>
            <a:r>
              <a:rPr lang="en-US" sz="2400" i="1" smtClean="0"/>
              <a:t>QJSpch </a:t>
            </a:r>
            <a:r>
              <a:rPr lang="en-US" sz="2400" smtClean="0"/>
              <a:t>2009)</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ctrTitle"/>
          </p:nvPr>
        </p:nvSpPr>
        <p:spPr bwMode="auto">
          <a:xfrm>
            <a:off x="685800" y="914400"/>
            <a:ext cx="7772400" cy="788988"/>
          </a:xfrm>
        </p:spPr>
        <p:txBody>
          <a:bodyPr/>
          <a:lstStyle/>
          <a:p>
            <a:pPr eaLnBrk="1" hangingPunct="1">
              <a:defRPr/>
            </a:pPr>
            <a:r>
              <a:rPr lang="en-US" i="1" dirty="0" smtClean="0"/>
              <a:t>An Inconvenient Truth</a:t>
            </a:r>
            <a:endParaRPr lang="en-US" i="1" dirty="0"/>
          </a:p>
        </p:txBody>
      </p:sp>
      <p:sp>
        <p:nvSpPr>
          <p:cNvPr id="78851" name="Subtitle 7"/>
          <p:cNvSpPr>
            <a:spLocks noGrp="1"/>
          </p:cNvSpPr>
          <p:nvPr>
            <p:ph type="subTitle" idx="1"/>
          </p:nvPr>
        </p:nvSpPr>
        <p:spPr>
          <a:xfrm>
            <a:off x="685800" y="2306638"/>
            <a:ext cx="7772400" cy="3213100"/>
          </a:xfrm>
        </p:spPr>
        <p:txBody>
          <a:bodyPr/>
          <a:lstStyle/>
          <a:p>
            <a:pPr algn="l" eaLnBrk="1" hangingPunct="1"/>
            <a:r>
              <a:rPr lang="en-US" i="1" smtClean="0"/>
              <a:t>As this popular documentary reflects, our contemporary cultural meanings of nature [climate change??] may not be either one or the other, but may well be as contradictory and as incongruous as the symbolic action that animates this film.</a:t>
            </a:r>
          </a:p>
          <a:p>
            <a:pPr algn="l" eaLnBrk="1" hangingPunct="1"/>
            <a:endParaRPr lang="en-US" smtClean="0"/>
          </a:p>
        </p:txBody>
      </p:sp>
      <p:sp>
        <p:nvSpPr>
          <p:cNvPr id="78852" name="TextBox 4"/>
          <p:cNvSpPr txBox="1">
            <a:spLocks noChangeArrowheads="1"/>
          </p:cNvSpPr>
          <p:nvPr/>
        </p:nvSpPr>
        <p:spPr bwMode="auto">
          <a:xfrm>
            <a:off x="4097338" y="2811463"/>
            <a:ext cx="185737"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78853" name="TextBox 9"/>
          <p:cNvSpPr txBox="1">
            <a:spLocks noChangeArrowheads="1"/>
          </p:cNvSpPr>
          <p:nvPr/>
        </p:nvSpPr>
        <p:spPr bwMode="auto">
          <a:xfrm>
            <a:off x="5303838" y="5943600"/>
            <a:ext cx="3263900" cy="461963"/>
          </a:xfrm>
          <a:prstGeom prst="rect">
            <a:avLst/>
          </a:prstGeom>
          <a:noFill/>
          <a:ln w="9525">
            <a:noFill/>
            <a:miter lim="800000"/>
            <a:headEnd/>
            <a:tailEnd/>
          </a:ln>
        </p:spPr>
        <p:txBody>
          <a:bodyPr wrap="none">
            <a:prstTxWarp prst="textNoShape">
              <a:avLst/>
            </a:prstTxWarp>
            <a:spAutoFit/>
          </a:bodyPr>
          <a:lstStyle/>
          <a:p>
            <a:r>
              <a:rPr lang="en-US" sz="2400"/>
              <a:t>(Rosteck &amp; Frentz, 16)</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549275" y="107576"/>
            <a:ext cx="8042276" cy="950757"/>
          </a:xfrm>
        </p:spPr>
        <p:txBody>
          <a:bodyPr/>
          <a:lstStyle/>
          <a:p>
            <a:pPr eaLnBrk="1" hangingPunct="1">
              <a:defRPr/>
            </a:pPr>
            <a:r>
              <a:rPr lang="en-US" b="1" dirty="0" smtClean="0"/>
              <a:t>We Can Solve It (2008)</a:t>
            </a:r>
            <a:endParaRPr lang="en-US" b="1" dirty="0"/>
          </a:p>
        </p:txBody>
      </p:sp>
      <p:pic>
        <p:nvPicPr>
          <p:cNvPr id="3" name="We Can Solve It TV Ad (We Campaig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73138" y="1582738"/>
            <a:ext cx="7196137" cy="4048125"/>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58813" y="455613"/>
            <a:ext cx="7824787" cy="712787"/>
          </a:xfrm>
        </p:spPr>
        <p:txBody>
          <a:bodyPr>
            <a:normAutofit fontScale="90000"/>
          </a:bodyPr>
          <a:lstStyle/>
          <a:p>
            <a:pPr eaLnBrk="1" hangingPunct="1">
              <a:defRPr/>
            </a:pPr>
            <a:endParaRPr lang="en-US" dirty="0"/>
          </a:p>
        </p:txBody>
      </p:sp>
      <p:sp>
        <p:nvSpPr>
          <p:cNvPr id="27651" name="Rectangle 4"/>
          <p:cNvSpPr>
            <a:spLocks noGrp="1"/>
          </p:cNvSpPr>
          <p:nvPr>
            <p:ph idx="1"/>
          </p:nvPr>
        </p:nvSpPr>
        <p:spPr>
          <a:xfrm>
            <a:off x="658813" y="1439333"/>
            <a:ext cx="7824787" cy="4502679"/>
          </a:xfrm>
        </p:spPr>
        <p:txBody>
          <a:bodyPr>
            <a:normAutofit/>
          </a:bodyPr>
          <a:lstStyle/>
          <a:p>
            <a:pPr eaLnBrk="1" hangingPunct="1">
              <a:lnSpc>
                <a:spcPct val="90000"/>
              </a:lnSpc>
              <a:buNone/>
            </a:pPr>
            <a:r>
              <a:rPr lang="en-US" b="1" dirty="0" smtClean="0">
                <a:solidFill>
                  <a:schemeClr val="accent1"/>
                </a:solidFill>
              </a:rPr>
              <a:t>A massive carbon tax or a cap-and-trade rationing system would likely cost more than the damages it would prevent. </a:t>
            </a:r>
          </a:p>
          <a:p>
            <a:pPr eaLnBrk="1" hangingPunct="1">
              <a:lnSpc>
                <a:spcPct val="90000"/>
              </a:lnSpc>
              <a:buNone/>
            </a:pPr>
            <a:r>
              <a:rPr lang="en-US" b="1" dirty="0" smtClean="0">
                <a:solidFill>
                  <a:schemeClr val="accent1"/>
                </a:solidFill>
              </a:rPr>
              <a:t>Either would be an impractical, panicky reaction that would be both more expensive and less effective than targeted technology development.</a:t>
            </a:r>
            <a:endParaRPr lang="en-US" sz="2800" b="1" dirty="0" smtClean="0"/>
          </a:p>
          <a:p>
            <a:pPr algn="r" eaLnBrk="1" hangingPunct="1">
              <a:lnSpc>
                <a:spcPct val="90000"/>
              </a:lnSpc>
              <a:buNone/>
            </a:pPr>
            <a:endParaRPr lang="en-US" b="1" dirty="0" smtClean="0"/>
          </a:p>
          <a:p>
            <a:pPr algn="r" eaLnBrk="1" hangingPunct="1">
              <a:lnSpc>
                <a:spcPct val="90000"/>
              </a:lnSpc>
              <a:buNone/>
            </a:pPr>
            <a:r>
              <a:rPr lang="en-US" b="1" dirty="0" smtClean="0"/>
              <a:t>~Jim </a:t>
            </a:r>
            <a:r>
              <a:rPr lang="en-US" b="1" dirty="0" err="1" smtClean="0"/>
              <a:t>Manzi</a:t>
            </a:r>
            <a:r>
              <a:rPr lang="en-US" b="1" dirty="0" smtClean="0"/>
              <a:t>, </a:t>
            </a:r>
            <a:r>
              <a:rPr lang="en-US" b="1" i="1" dirty="0" smtClean="0"/>
              <a:t>The New Republic</a:t>
            </a:r>
            <a:r>
              <a:rPr lang="en-US" b="1" dirty="0" smtClean="0"/>
              <a:t> June 22, 2010</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549275" y="107576"/>
            <a:ext cx="8042276" cy="1336956"/>
          </a:xfrm>
        </p:spPr>
        <p:txBody>
          <a:bodyPr/>
          <a:lstStyle/>
          <a:p>
            <a:r>
              <a:rPr lang="en-US" sz="3200" b="1" dirty="0" smtClean="0"/>
              <a:t>Vanishing Act: How Climate Change is Causing a New Age of Extinction</a:t>
            </a:r>
            <a:endParaRPr lang="en-US" sz="3200" b="1" dirty="0"/>
          </a:p>
        </p:txBody>
      </p:sp>
      <p:pic>
        <p:nvPicPr>
          <p:cNvPr id="8" name="Content Placeholder 7" descr="time-cover-tiger climate.gif"/>
          <p:cNvPicPr>
            <a:picLocks noGrp="1" noChangeAspect="1"/>
          </p:cNvPicPr>
          <p:nvPr>
            <p:ph idx="1"/>
          </p:nvPr>
        </p:nvPicPr>
        <p:blipFill>
          <a:blip r:embed="rId3"/>
          <a:srcRect l="-72894" r="-72894"/>
          <a:stretch>
            <a:fillRect/>
          </a:stretch>
        </p:blipFill>
        <p:spPr>
          <a:xfrm>
            <a:off x="230179" y="1686624"/>
            <a:ext cx="8744487" cy="4722644"/>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tars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1733"/>
            <a:ext cx="9144000" cy="6103620"/>
          </a:xfrm>
          <a:prstGeom prst="rect">
            <a:avLst/>
          </a:prstGeom>
        </p:spPr>
      </p:pic>
    </p:spTree>
    <p:extLst>
      <p:ext uri="{BB962C8B-B14F-4D97-AF65-F5344CB8AC3E}">
        <p14:creationId xmlns:p14="http://schemas.microsoft.com/office/powerpoint/2010/main" val="7195181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6556</TotalTime>
  <Words>3488</Words>
  <Application>Microsoft Macintosh PowerPoint</Application>
  <PresentationFormat>On-screen Show (4:3)</PresentationFormat>
  <Paragraphs>408</Paragraphs>
  <Slides>56</Slides>
  <Notes>55</Notes>
  <HiddenSlides>0</HiddenSlides>
  <MMClips>3</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Breeze</vt:lpstr>
      <vt:lpstr>Public Discourse  &amp;  Climate Change</vt:lpstr>
      <vt:lpstr>How do we communicate about climate change?</vt:lpstr>
      <vt:lpstr>PowerPoint Presentation</vt:lpstr>
      <vt:lpstr>PowerPoint Presentation</vt:lpstr>
      <vt:lpstr>PowerPoint Presentation</vt:lpstr>
      <vt:lpstr>We Can Solve It (2008)</vt:lpstr>
      <vt:lpstr>PowerPoint Presentation</vt:lpstr>
      <vt:lpstr>Vanishing Act: How Climate Change is Causing a New Age of Extinction</vt:lpstr>
      <vt:lpstr>PowerPoint Presentation</vt:lpstr>
      <vt:lpstr>PowerPoint Presentation</vt:lpstr>
      <vt:lpstr> </vt:lpstr>
      <vt:lpstr>Why We Disagree about Climate Change</vt:lpstr>
      <vt:lpstr>Climate change is an idea that carries as many different meanings and interpretations  in contemporary political and cultural life as do [“democracy,” “terrorism,” or “nationalism”].  </vt:lpstr>
      <vt:lpstr>The Fundamental Issues</vt:lpstr>
      <vt:lpstr>Not…</vt:lpstr>
      <vt:lpstr>Today’s Agenda</vt:lpstr>
      <vt:lpstr>Information-Deficit Model</vt:lpstr>
      <vt:lpstr>Deficit Model</vt:lpstr>
      <vt:lpstr>Deficit Model: Problems</vt:lpstr>
      <vt:lpstr>“People and organizations who adopt this mode of reasoning are very likely to end up frustrated.” </vt:lpstr>
      <vt:lpstr>Cultural Circuits Model</vt:lpstr>
      <vt:lpstr>PowerPoint Presentation</vt:lpstr>
      <vt:lpstr>One of the reasons we disagree…</vt:lpstr>
      <vt:lpstr>Steve’s Top Ten</vt:lpstr>
      <vt:lpstr>Steve’s Top Ten</vt:lpstr>
      <vt:lpstr>Frames</vt:lpstr>
      <vt:lpstr>Frames</vt:lpstr>
      <vt:lpstr>“This is a story about…”</vt:lpstr>
      <vt:lpstr>The “Luntz Memo”</vt:lpstr>
      <vt:lpstr>“Winning the Global Warming Debate”</vt:lpstr>
      <vt:lpstr> Climate &amp; Energy Truths </vt:lpstr>
      <vt:lpstr>“Trans-Partisan, Winning Messages:” Freedom &amp; self-sufficiency </vt:lpstr>
      <vt:lpstr>“Trans-Partisan, Winning Messages:” Made in America </vt:lpstr>
      <vt:lpstr>PowerPoint Presentation</vt:lpstr>
      <vt:lpstr>PowerPoint Presentation</vt:lpstr>
      <vt:lpstr>Are Frames Enough?</vt:lpstr>
      <vt:lpstr>Journalistic Norms</vt:lpstr>
      <vt:lpstr>“Balance as Bias”</vt:lpstr>
      <vt:lpstr>But things have changed…</vt:lpstr>
      <vt:lpstr>Visual Rhetoric</vt:lpstr>
      <vt:lpstr>PowerPoint Presentation</vt:lpstr>
      <vt:lpstr>Images</vt:lpstr>
      <vt:lpstr>Image Events</vt:lpstr>
      <vt:lpstr>Rhetorical Strategies: Narratives</vt:lpstr>
      <vt:lpstr>Apocalyptic Rhetoric</vt:lpstr>
      <vt:lpstr>Industrial Apocalyptic</vt:lpstr>
      <vt:lpstr>Industrial Apocalyptic</vt:lpstr>
      <vt:lpstr>Industrial Apocalyptic</vt:lpstr>
      <vt:lpstr>Environmental Melodrama</vt:lpstr>
      <vt:lpstr>Environmental Melodrama</vt:lpstr>
      <vt:lpstr>A Question of Conflict</vt:lpstr>
      <vt:lpstr>Parting Thoughts</vt:lpstr>
      <vt:lpstr>What Stories are Needed?</vt:lpstr>
      <vt:lpstr>Spring 2014</vt:lpstr>
      <vt:lpstr>An Inconvenient Truth</vt:lpstr>
      <vt:lpstr>An Inconvenient Truth</vt:lpstr>
    </vt:vector>
  </TitlesOfParts>
  <Company>University of Montana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Schwarze</dc:creator>
  <cp:lastModifiedBy>Steve Schwarze</cp:lastModifiedBy>
  <cp:revision>115</cp:revision>
  <cp:lastPrinted>2012-10-10T21:34:13Z</cp:lastPrinted>
  <dcterms:created xsi:type="dcterms:W3CDTF">2010-10-11T21:15:26Z</dcterms:created>
  <dcterms:modified xsi:type="dcterms:W3CDTF">2013-10-14T23:07:22Z</dcterms:modified>
</cp:coreProperties>
</file>