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40" r:id="rId1"/>
  </p:sldMasterIdLst>
  <p:notesMasterIdLst>
    <p:notesMasterId r:id="rId47"/>
  </p:notesMasterIdLst>
  <p:sldIdLst>
    <p:sldId id="256" r:id="rId2"/>
    <p:sldId id="319" r:id="rId3"/>
    <p:sldId id="282" r:id="rId4"/>
    <p:sldId id="307" r:id="rId5"/>
    <p:sldId id="257" r:id="rId6"/>
    <p:sldId id="419" r:id="rId7"/>
    <p:sldId id="292" r:id="rId8"/>
    <p:sldId id="293" r:id="rId9"/>
    <p:sldId id="294" r:id="rId10"/>
    <p:sldId id="295" r:id="rId11"/>
    <p:sldId id="459" r:id="rId12"/>
    <p:sldId id="434" r:id="rId13"/>
    <p:sldId id="456" r:id="rId14"/>
    <p:sldId id="431" r:id="rId15"/>
    <p:sldId id="430" r:id="rId16"/>
    <p:sldId id="432" r:id="rId17"/>
    <p:sldId id="433" r:id="rId18"/>
    <p:sldId id="435" r:id="rId19"/>
    <p:sldId id="368" r:id="rId20"/>
    <p:sldId id="408" r:id="rId21"/>
    <p:sldId id="359" r:id="rId22"/>
    <p:sldId id="362" r:id="rId23"/>
    <p:sldId id="358" r:id="rId24"/>
    <p:sldId id="407" r:id="rId25"/>
    <p:sldId id="361" r:id="rId26"/>
    <p:sldId id="320" r:id="rId27"/>
    <p:sldId id="298" r:id="rId28"/>
    <p:sldId id="381" r:id="rId29"/>
    <p:sldId id="384" r:id="rId30"/>
    <p:sldId id="299" r:id="rId31"/>
    <p:sldId id="383" r:id="rId32"/>
    <p:sldId id="297" r:id="rId33"/>
    <p:sldId id="405" r:id="rId34"/>
    <p:sldId id="406" r:id="rId35"/>
    <p:sldId id="450" r:id="rId36"/>
    <p:sldId id="441" r:id="rId37"/>
    <p:sldId id="416" r:id="rId38"/>
    <p:sldId id="445" r:id="rId39"/>
    <p:sldId id="451" r:id="rId40"/>
    <p:sldId id="425" r:id="rId41"/>
    <p:sldId id="426" r:id="rId42"/>
    <p:sldId id="428" r:id="rId43"/>
    <p:sldId id="460" r:id="rId44"/>
    <p:sldId id="337" r:id="rId45"/>
    <p:sldId id="45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3666" autoAdjust="0"/>
    <p:restoredTop sz="96926" autoAdjust="0"/>
  </p:normalViewPr>
  <p:slideViewPr>
    <p:cSldViewPr>
      <p:cViewPr>
        <p:scale>
          <a:sx n="95" d="100"/>
          <a:sy n="95" d="100"/>
        </p:scale>
        <p:origin x="-752" y="-17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64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file:///D:\Teaching\Guest%20Lectures\Climate%20Change%20EU\co2%20by%20reg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eaching\Guest%20Lectures\Climate%20Change%20EU\co2%20by%20reg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view3D>
      <c:rAngAx val="1"/>
    </c:view3D>
    <c:plotArea>
      <c:layout/>
      <c:bar3DChart>
        <c:barDir val="col"/>
        <c:grouping val="clustered"/>
        <c:varyColors val="1"/>
        <c:ser>
          <c:idx val="0"/>
          <c:order val="0"/>
          <c:dPt>
            <c:idx val="0"/>
            <c:spPr>
              <a:solidFill>
                <a:schemeClr val="accent4"/>
              </a:solidFill>
            </c:spPr>
          </c:dPt>
          <c:dPt>
            <c:idx val="1"/>
            <c:spPr>
              <a:solidFill>
                <a:srgbClr val="7030A0"/>
              </a:solidFill>
            </c:spPr>
          </c:dPt>
          <c:dPt>
            <c:idx val="2"/>
            <c:spPr>
              <a:solidFill>
                <a:srgbClr val="C00000"/>
              </a:solidFill>
            </c:spPr>
          </c:dPt>
          <c:dPt>
            <c:idx val="3"/>
            <c:spPr>
              <a:solidFill>
                <a:schemeClr val="accent3"/>
              </a:solidFill>
            </c:spPr>
          </c:dPt>
          <c:dPt>
            <c:idx val="4"/>
            <c:spPr>
              <a:solidFill>
                <a:schemeClr val="accent1"/>
              </a:solidFill>
            </c:spPr>
          </c:dPt>
          <c:dPt>
            <c:idx val="5"/>
            <c:spPr>
              <a:solidFill>
                <a:schemeClr val="accent2"/>
              </a:solidFill>
            </c:spPr>
          </c:dPt>
          <c:cat>
            <c:strRef>
              <c:f>Sheet1!$K$13:$K$18</c:f>
              <c:strCache>
                <c:ptCount val="6"/>
                <c:pt idx="0">
                  <c:v>US</c:v>
                </c:pt>
                <c:pt idx="1">
                  <c:v>EU</c:v>
                </c:pt>
                <c:pt idx="2">
                  <c:v>Japan</c:v>
                </c:pt>
                <c:pt idx="3">
                  <c:v>World</c:v>
                </c:pt>
                <c:pt idx="4">
                  <c:v>China</c:v>
                </c:pt>
                <c:pt idx="5">
                  <c:v>India</c:v>
                </c:pt>
              </c:strCache>
            </c:strRef>
          </c:cat>
          <c:val>
            <c:numRef>
              <c:f>Sheet1!$L$13:$L$18</c:f>
              <c:numCache>
                <c:formatCode>General</c:formatCode>
                <c:ptCount val="6"/>
                <c:pt idx="0">
                  <c:v>20.0</c:v>
                </c:pt>
                <c:pt idx="1">
                  <c:v>11.0</c:v>
                </c:pt>
                <c:pt idx="2">
                  <c:v>10.0</c:v>
                </c:pt>
                <c:pt idx="3">
                  <c:v>4.5</c:v>
                </c:pt>
                <c:pt idx="4">
                  <c:v>3.3</c:v>
                </c:pt>
                <c:pt idx="5">
                  <c:v>1.0</c:v>
                </c:pt>
              </c:numCache>
            </c:numRef>
          </c:val>
        </c:ser>
        <c:dLbls/>
        <c:shape val="cylinder"/>
        <c:axId val="490253208"/>
        <c:axId val="659602120"/>
        <c:axId val="0"/>
      </c:bar3DChart>
      <c:catAx>
        <c:axId val="490253208"/>
        <c:scaling>
          <c:orientation val="minMax"/>
        </c:scaling>
        <c:axPos val="b"/>
        <c:tickLblPos val="nextTo"/>
        <c:crossAx val="659602120"/>
        <c:crosses val="autoZero"/>
        <c:auto val="1"/>
        <c:lblAlgn val="ctr"/>
        <c:lblOffset val="100"/>
      </c:catAx>
      <c:valAx>
        <c:axId val="659602120"/>
        <c:scaling>
          <c:orientation val="minMax"/>
        </c:scaling>
        <c:axPos val="l"/>
        <c:majorGridlines/>
        <c:numFmt formatCode="General" sourceLinked="1"/>
        <c:tickLblPos val="nextTo"/>
        <c:crossAx val="490253208"/>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autoTitleDeleted val="1"/>
    <c:view3D>
      <c:rAngAx val="1"/>
    </c:view3D>
    <c:plotArea>
      <c:layout/>
      <c:bar3DChart>
        <c:barDir val="col"/>
        <c:grouping val="clustered"/>
        <c:varyColors val="1"/>
        <c:ser>
          <c:idx val="0"/>
          <c:order val="0"/>
          <c:tx>
            <c:strRef>
              <c:f>Sheet1!$L$4</c:f>
              <c:strCache>
                <c:ptCount val="1"/>
                <c:pt idx="0">
                  <c:v>Tons of CO2 per $1000 of GDP</c:v>
                </c:pt>
              </c:strCache>
            </c:strRef>
          </c:tx>
          <c:dPt>
            <c:idx val="4"/>
            <c:spPr>
              <a:solidFill>
                <a:srgbClr val="7030A0"/>
              </a:solidFill>
            </c:spPr>
          </c:dPt>
          <c:dPt>
            <c:idx val="5"/>
            <c:spPr>
              <a:solidFill>
                <a:srgbClr val="FF0000"/>
              </a:solidFill>
            </c:spPr>
          </c:dPt>
          <c:cat>
            <c:strRef>
              <c:f>Sheet1!$K$5:$K$10</c:f>
              <c:strCache>
                <c:ptCount val="6"/>
                <c:pt idx="0">
                  <c:v>China</c:v>
                </c:pt>
                <c:pt idx="1">
                  <c:v>India</c:v>
                </c:pt>
                <c:pt idx="2">
                  <c:v>World</c:v>
                </c:pt>
                <c:pt idx="3">
                  <c:v>US</c:v>
                </c:pt>
                <c:pt idx="4">
                  <c:v>EU</c:v>
                </c:pt>
                <c:pt idx="5">
                  <c:v>Japan</c:v>
                </c:pt>
              </c:strCache>
            </c:strRef>
          </c:cat>
          <c:val>
            <c:numRef>
              <c:f>Sheet1!$L$5:$L$10</c:f>
              <c:numCache>
                <c:formatCode>General</c:formatCode>
                <c:ptCount val="6"/>
                <c:pt idx="0">
                  <c:v>2.7</c:v>
                </c:pt>
                <c:pt idx="1">
                  <c:v>2.0</c:v>
                </c:pt>
                <c:pt idx="2">
                  <c:v>0.700000000000001</c:v>
                </c:pt>
                <c:pt idx="3">
                  <c:v>0.600000000000001</c:v>
                </c:pt>
                <c:pt idx="4">
                  <c:v>0.4</c:v>
                </c:pt>
                <c:pt idx="5">
                  <c:v>0.3</c:v>
                </c:pt>
              </c:numCache>
            </c:numRef>
          </c:val>
        </c:ser>
        <c:dLbls/>
        <c:shape val="cylinder"/>
        <c:axId val="490393736"/>
        <c:axId val="489853352"/>
        <c:axId val="0"/>
      </c:bar3DChart>
      <c:catAx>
        <c:axId val="490393736"/>
        <c:scaling>
          <c:orientation val="minMax"/>
        </c:scaling>
        <c:axPos val="b"/>
        <c:tickLblPos val="nextTo"/>
        <c:txPr>
          <a:bodyPr/>
          <a:lstStyle/>
          <a:p>
            <a:pPr>
              <a:defRPr sz="1800"/>
            </a:pPr>
            <a:endParaRPr lang="en-US"/>
          </a:p>
        </c:txPr>
        <c:crossAx val="489853352"/>
        <c:crosses val="autoZero"/>
        <c:auto val="1"/>
        <c:lblAlgn val="ctr"/>
        <c:lblOffset val="100"/>
      </c:catAx>
      <c:valAx>
        <c:axId val="489853352"/>
        <c:scaling>
          <c:orientation val="minMax"/>
        </c:scaling>
        <c:axPos val="l"/>
        <c:majorGridlines/>
        <c:numFmt formatCode="General" sourceLinked="1"/>
        <c:tickLblPos val="nextTo"/>
        <c:txPr>
          <a:bodyPr/>
          <a:lstStyle/>
          <a:p>
            <a:pPr>
              <a:defRPr sz="1800"/>
            </a:pPr>
            <a:endParaRPr lang="en-US"/>
          </a:p>
        </c:txPr>
        <c:crossAx val="490393736"/>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7E163-6093-482F-88FE-643266A67745}" type="datetimeFigureOut">
              <a:rPr lang="en-US" smtClean="0"/>
              <a:pPr/>
              <a:t>10/15/13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1D995-8A12-4368-890A-C43794A6E0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947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D963E-03C0-402A-85D4-53C997577676}" type="slidenum">
              <a:rPr lang="en-US"/>
              <a:pPr/>
              <a:t>16</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D5BB8-6F76-405D-AC93-3A79AB1F8B4A}" type="slidenum">
              <a:rPr lang="en-US"/>
              <a:pPr/>
              <a:t>17</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D5BB8-6F76-405D-AC93-3A79AB1F8B4A}" type="slidenum">
              <a:rPr lang="en-US"/>
              <a:pPr/>
              <a:t>18</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1D995-8A12-4368-890A-C43794A6E05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CEECCCE-ADC4-4D98-8F10-2E78D750B801}" type="datetimeFigureOut">
              <a:rPr lang="en-US" smtClean="0"/>
              <a:pPr/>
              <a:t>10/15/13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3AD3B08-7C06-4C0D-B7AC-75218DCB326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EECCCE-ADC4-4D98-8F10-2E78D750B801}" type="datetimeFigureOut">
              <a:rPr lang="en-US" smtClean="0"/>
              <a:pPr/>
              <a:t>10/15/13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D3B08-7C06-4C0D-B7AC-75218DCB32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EECCCE-ADC4-4D98-8F10-2E78D750B801}" type="datetimeFigureOut">
              <a:rPr lang="en-US" smtClean="0"/>
              <a:pPr/>
              <a:t>10/15/13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D3B08-7C06-4C0D-B7AC-75218DCB32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EECCCE-ADC4-4D98-8F10-2E78D750B801}" type="datetimeFigureOut">
              <a:rPr lang="en-US" smtClean="0"/>
              <a:pPr/>
              <a:t>10/15/13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D3B08-7C06-4C0D-B7AC-75218DCB32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EECCCE-ADC4-4D98-8F10-2E78D750B801}" type="datetimeFigureOut">
              <a:rPr lang="en-US" smtClean="0"/>
              <a:pPr/>
              <a:t>10/15/13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D3B08-7C06-4C0D-B7AC-75218DCB326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EECCCE-ADC4-4D98-8F10-2E78D750B801}" type="datetimeFigureOut">
              <a:rPr lang="en-US" smtClean="0"/>
              <a:pPr/>
              <a:t>10/15/13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D3B08-7C06-4C0D-B7AC-75218DCB32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EECCCE-ADC4-4D98-8F10-2E78D750B801}" type="datetimeFigureOut">
              <a:rPr lang="en-US" smtClean="0"/>
              <a:pPr/>
              <a:t>10/15/13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D3B08-7C06-4C0D-B7AC-75218DCB326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EECCCE-ADC4-4D98-8F10-2E78D750B801}" type="datetimeFigureOut">
              <a:rPr lang="en-US" smtClean="0"/>
              <a:pPr/>
              <a:t>10/15/13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D3B08-7C06-4C0D-B7AC-75218DCB32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ECCCE-ADC4-4D98-8F10-2E78D750B801}" type="datetimeFigureOut">
              <a:rPr lang="en-US" smtClean="0"/>
              <a:pPr/>
              <a:t>10/15/13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D3B08-7C06-4C0D-B7AC-75218DCB32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EECCCE-ADC4-4D98-8F10-2E78D750B801}" type="datetimeFigureOut">
              <a:rPr lang="en-US" smtClean="0"/>
              <a:pPr/>
              <a:t>10/15/13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D3B08-7C06-4C0D-B7AC-75218DCB32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ECEECCCE-ADC4-4D98-8F10-2E78D750B801}" type="datetimeFigureOut">
              <a:rPr lang="en-US" smtClean="0"/>
              <a:pPr/>
              <a:t>10/15/13</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D3AD3B08-7C06-4C0D-B7AC-75218DCB32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ECEECCCE-ADC4-4D98-8F10-2E78D750B801}" type="datetimeFigureOut">
              <a:rPr lang="en-US" smtClean="0"/>
              <a:pPr/>
              <a:t>10/15/13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D3AD3B08-7C06-4C0D-B7AC-75218DCB32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upload.wikimedia.org/wikipedia/de/c/c7/FRM1.jpg" TargetMode="External"/><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upload.wikimedia.org/wikipedia/de/8/80/Bmu_atomaussieg2.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solutionsjournal.com/node/98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6/60/World_vehicles_per_capita.png"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hyperlink" Target="http://upload.wikimedia.org/wikipedia/commons/6/6b/GHG_by_country_2000.sv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e/e0/GHG_per_capita_2000_no_LUC.svg" TargetMode="External"/><Relationship Id="rId4" Type="http://schemas.openxmlformats.org/officeDocument/2006/relationships/image" Target="../media/image26.pn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8/84/CO2_responsibility_1950-2000.svg" TargetMode="External"/><Relationship Id="rId4" Type="http://schemas.openxmlformats.org/officeDocument/2006/relationships/image" Target="../media/image28.pn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upload.wikimedia.org/wikipedia/commons/b/b7/Flag_of_Europe.sv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upload.wikimedia.org/wikipedia/commons/c/cb/WW2Montage.PNG"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upload.wikimedia.org/wikipedia/commons/8/86/WW1_TitlePicture_For_Wikipedia_Article.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upload.wikimedia.org/wikipedia/commons/7/73/Global_European_Union.svg" TargetMode="External"/><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http://upload.wikimedia.org/wikipedia/commons/b/b7/Flag_of_Europe.sv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www.clubofrome.org/eng/home/" TargetMode="External"/><Relationship Id="rId5" Type="http://schemas.openxmlformats.org/officeDocument/2006/relationships/image" Target="../media/image8.gif"/><Relationship Id="rId6" Type="http://schemas.openxmlformats.org/officeDocument/2006/relationships/hyperlink" Target="http://upload.wikimedia.org/wikipedia/commons/0/0c/Acid_rain_woods1.JPG" TargetMode="External"/><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hyperlink" Target="http://upload.wikimedia.org/wikipedia/de/8/82/Greenpeace.svg" TargetMode="External"/><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upload.wikimedia.org/wikipedia/commons/e/ed/FLAG_POLICY_DURING_THE_1973_oil_crisis.gi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de/1/16/B%C3%BCndnis_90_Die_Gr%C3%BCnen.svg"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9/9f/Gr%C3%BCner_Punkt.svg" TargetMode="Externa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European Union: </a:t>
            </a:r>
            <a:br>
              <a:rPr lang="en-US" dirty="0" smtClean="0"/>
            </a:br>
            <a:r>
              <a:rPr lang="en-US" sz="3600" dirty="0" smtClean="0"/>
              <a:t>Perspectives on Climate Change</a:t>
            </a:r>
            <a:endParaRPr lang="en-US" sz="3600" dirty="0"/>
          </a:p>
        </p:txBody>
      </p:sp>
      <p:sp>
        <p:nvSpPr>
          <p:cNvPr id="3" name="Subtitle 2"/>
          <p:cNvSpPr>
            <a:spLocks noGrp="1"/>
          </p:cNvSpPr>
          <p:nvPr>
            <p:ph type="subTitle" idx="1"/>
          </p:nvPr>
        </p:nvSpPr>
        <p:spPr/>
        <p:txBody>
          <a:bodyPr>
            <a:normAutofit/>
          </a:bodyPr>
          <a:lstStyle/>
          <a:p>
            <a:r>
              <a:rPr lang="en-US" sz="2400" dirty="0" smtClean="0"/>
              <a:t>Ulrich </a:t>
            </a:r>
            <a:r>
              <a:rPr lang="en-US" sz="2400" dirty="0" smtClean="0"/>
              <a:t>Kamp</a:t>
            </a:r>
          </a:p>
          <a:p>
            <a:r>
              <a:rPr lang="en-US" dirty="0" smtClean="0"/>
              <a:t>Ph.D., Associate Professor</a:t>
            </a:r>
            <a:endParaRPr lang="en-US" dirty="0" smtClean="0"/>
          </a:p>
          <a:p>
            <a:r>
              <a:rPr lang="en-US" dirty="0" smtClean="0"/>
              <a:t>Department of Geography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t>
            </a:r>
            <a:r>
              <a:rPr lang="en-US" sz="3600" dirty="0" smtClean="0"/>
              <a:t>G</a:t>
            </a:r>
            <a:r>
              <a:rPr lang="en-US" sz="3600" dirty="0" smtClean="0"/>
              <a:t>reen” History </a:t>
            </a:r>
            <a:r>
              <a:rPr lang="en-US" sz="3600" dirty="0" smtClean="0"/>
              <a:t>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2000s: </a:t>
            </a:r>
            <a:r>
              <a:rPr lang="en-US" sz="2400" dirty="0" smtClean="0">
                <a:solidFill>
                  <a:schemeClr val="accent1">
                    <a:lumMod val="75000"/>
                  </a:schemeClr>
                </a:solidFill>
              </a:rPr>
              <a:t>Phasing out of Nuclear Power</a:t>
            </a:r>
            <a:r>
              <a:rPr lang="en-US" sz="2400" dirty="0" smtClean="0"/>
              <a:t>  </a:t>
            </a:r>
          </a:p>
          <a:p>
            <a:pPr>
              <a:buNone/>
            </a:pPr>
            <a:endParaRPr lang="en-US" sz="2400" dirty="0" smtClean="0"/>
          </a:p>
          <a:p>
            <a:pPr>
              <a:buNone/>
            </a:pPr>
            <a:endParaRPr lang="en-US" dirty="0"/>
          </a:p>
        </p:txBody>
      </p:sp>
      <p:pic>
        <p:nvPicPr>
          <p:cNvPr id="4" name="Picture 4" descr="Bild:Bmu atomaussieg2.jpg">
            <a:hlinkClick r:id="rId2"/>
          </p:cNvPr>
          <p:cNvPicPr>
            <a:picLocks noChangeAspect="1" noChangeArrowheads="1"/>
          </p:cNvPicPr>
          <p:nvPr/>
        </p:nvPicPr>
        <p:blipFill>
          <a:blip r:embed="rId3" cstate="print"/>
          <a:srcRect/>
          <a:stretch>
            <a:fillRect/>
          </a:stretch>
        </p:blipFill>
        <p:spPr bwMode="auto">
          <a:xfrm>
            <a:off x="1905000" y="4495800"/>
            <a:ext cx="2314353" cy="2162712"/>
          </a:xfrm>
          <a:prstGeom prst="rect">
            <a:avLst/>
          </a:prstGeom>
          <a:noFill/>
        </p:spPr>
      </p:pic>
      <p:pic>
        <p:nvPicPr>
          <p:cNvPr id="5" name="Picture 8" descr="Bild:FRM1.jpg">
            <a:hlinkClick r:id="rId4"/>
          </p:cNvPr>
          <p:cNvPicPr>
            <a:picLocks noChangeAspect="1" noChangeArrowheads="1"/>
          </p:cNvPicPr>
          <p:nvPr/>
        </p:nvPicPr>
        <p:blipFill>
          <a:blip r:embed="rId5" cstate="print"/>
          <a:srcRect/>
          <a:stretch>
            <a:fillRect/>
          </a:stretch>
        </p:blipFill>
        <p:spPr bwMode="auto">
          <a:xfrm>
            <a:off x="990600" y="2743200"/>
            <a:ext cx="4419600" cy="1596581"/>
          </a:xfrm>
          <a:prstGeom prst="rect">
            <a:avLst/>
          </a:prstGeom>
          <a:noFill/>
        </p:spPr>
      </p:pic>
      <p:sp>
        <p:nvSpPr>
          <p:cNvPr id="6" name="TextBox 5"/>
          <p:cNvSpPr txBox="1"/>
          <p:nvPr/>
        </p:nvSpPr>
        <p:spPr>
          <a:xfrm>
            <a:off x="5943600" y="3276600"/>
            <a:ext cx="2667000" cy="2308324"/>
          </a:xfrm>
          <a:prstGeom prst="rect">
            <a:avLst/>
          </a:prstGeom>
          <a:noFill/>
        </p:spPr>
        <p:txBody>
          <a:bodyPr wrap="square" rtlCol="0">
            <a:spAutoFit/>
          </a:bodyPr>
          <a:lstStyle/>
          <a:p>
            <a:r>
              <a:rPr lang="en-US" sz="2400" b="1" dirty="0" smtClean="0"/>
              <a:t>1978</a:t>
            </a:r>
            <a:r>
              <a:rPr lang="en-US" sz="2400" dirty="0" smtClean="0"/>
              <a:t>:  Austria</a:t>
            </a:r>
          </a:p>
          <a:p>
            <a:r>
              <a:rPr lang="en-US" sz="2400" b="1" dirty="0" smtClean="0"/>
              <a:t>1980</a:t>
            </a:r>
            <a:r>
              <a:rPr lang="en-US" sz="2400" dirty="0" smtClean="0"/>
              <a:t>:  Sweden</a:t>
            </a:r>
          </a:p>
          <a:p>
            <a:r>
              <a:rPr lang="en-US" sz="2400" b="1" dirty="0" smtClean="0"/>
              <a:t>1987</a:t>
            </a:r>
            <a:r>
              <a:rPr lang="en-US" sz="2400" dirty="0" smtClean="0"/>
              <a:t>:  Italy</a:t>
            </a:r>
          </a:p>
          <a:p>
            <a:r>
              <a:rPr lang="en-US" sz="2400" b="1" dirty="0" smtClean="0"/>
              <a:t>1999</a:t>
            </a:r>
            <a:r>
              <a:rPr lang="en-US" sz="2400" dirty="0" smtClean="0"/>
              <a:t>:  Belgium</a:t>
            </a:r>
          </a:p>
          <a:p>
            <a:r>
              <a:rPr lang="en-US" sz="2400" b="1" dirty="0" smtClean="0"/>
              <a:t>2000</a:t>
            </a:r>
            <a:r>
              <a:rPr lang="en-US" sz="2400" dirty="0" smtClean="0"/>
              <a:t>:  Germany</a:t>
            </a:r>
          </a:p>
          <a:p>
            <a:endParaRPr lang="en-US" sz="2400" dirty="0">
              <a:solidFill>
                <a:schemeClr val="accent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Germany: A “Green Nation”</a:t>
            </a:r>
            <a:endParaRPr lang="en-US" sz="3600" dirty="0"/>
          </a:p>
        </p:txBody>
      </p:sp>
      <p:sp>
        <p:nvSpPr>
          <p:cNvPr id="8" name="Rectangle 7"/>
          <p:cNvSpPr/>
          <p:nvPr/>
        </p:nvSpPr>
        <p:spPr>
          <a:xfrm>
            <a:off x="685800" y="3048000"/>
            <a:ext cx="8115491" cy="584775"/>
          </a:xfrm>
          <a:prstGeom prst="rect">
            <a:avLst/>
          </a:prstGeom>
        </p:spPr>
        <p:txBody>
          <a:bodyPr wrap="none">
            <a:spAutoFit/>
          </a:bodyPr>
          <a:lstStyle/>
          <a:p>
            <a:r>
              <a:rPr lang="en-US" sz="3200" dirty="0" smtClean="0">
                <a:solidFill>
                  <a:srgbClr val="FFFF00"/>
                </a:solidFill>
                <a:hlinkClick r:id="rId2"/>
              </a:rPr>
              <a:t>http://www.thesolutionsjournal.com/node/981</a:t>
            </a:r>
            <a:r>
              <a:rPr lang="en-US" sz="3200" dirty="0" smtClean="0">
                <a:solidFill>
                  <a:srgbClr val="FFFF00"/>
                </a:solidFill>
              </a:rPr>
              <a:t> </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3</a:t>
            </a:r>
            <a:r>
              <a:rPr lang="en-US" dirty="0" smtClean="0"/>
              <a:t/>
            </a:r>
            <a:br>
              <a:rPr lang="en-US" dirty="0" smtClean="0"/>
            </a:br>
            <a:r>
              <a:rPr lang="en-US" sz="3200" dirty="0" smtClean="0"/>
              <a:t>Resource Consumption in the </a:t>
            </a:r>
            <a:r>
              <a:rPr lang="en-US" sz="3200" dirty="0" err="1" smtClean="0"/>
              <a:t>Eu</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8" name="Picture 2052" descr="62a"/>
          <p:cNvPicPr>
            <a:picLocks noChangeAspect="1" noChangeArrowheads="1"/>
          </p:cNvPicPr>
          <p:nvPr/>
        </p:nvPicPr>
        <p:blipFill>
          <a:blip r:embed="rId2" cstate="print"/>
          <a:srcRect/>
          <a:stretch>
            <a:fillRect/>
          </a:stretch>
        </p:blipFill>
        <p:spPr bwMode="auto">
          <a:xfrm>
            <a:off x="914400" y="1981200"/>
            <a:ext cx="7696382" cy="4572000"/>
          </a:xfrm>
          <a:prstGeom prst="rect">
            <a:avLst/>
          </a:prstGeom>
          <a:noFill/>
        </p:spPr>
      </p:pic>
      <p:sp>
        <p:nvSpPr>
          <p:cNvPr id="5" name="Title 1"/>
          <p:cNvSpPr>
            <a:spLocks noGrp="1"/>
          </p:cNvSpPr>
          <p:nvPr>
            <p:ph type="title"/>
          </p:nvPr>
        </p:nvSpPr>
        <p:spPr>
          <a:xfrm>
            <a:off x="914400" y="512064"/>
            <a:ext cx="7772400" cy="914400"/>
          </a:xfrm>
        </p:spPr>
        <p:txBody>
          <a:bodyPr>
            <a:normAutofit fontScale="90000"/>
          </a:bodyPr>
          <a:lstStyle/>
          <a:p>
            <a:r>
              <a:rPr lang="en-US" dirty="0" smtClean="0"/>
              <a:t>Energy Consumption</a:t>
            </a:r>
            <a:br>
              <a:rPr lang="en-US" dirty="0" smtClean="0"/>
            </a:br>
            <a:r>
              <a:rPr lang="en-US" sz="2700" dirty="0" smtClean="0"/>
              <a:t>per capita per day</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8" name="Picture 4" descr="15"/>
          <p:cNvPicPr>
            <a:picLocks noChangeAspect="1" noChangeArrowheads="1"/>
          </p:cNvPicPr>
          <p:nvPr/>
        </p:nvPicPr>
        <p:blipFill>
          <a:blip r:embed="rId2" cstate="print"/>
          <a:srcRect/>
          <a:stretch>
            <a:fillRect/>
          </a:stretch>
        </p:blipFill>
        <p:spPr bwMode="auto">
          <a:xfrm>
            <a:off x="2133600" y="1600200"/>
            <a:ext cx="5400675" cy="4991100"/>
          </a:xfrm>
          <a:prstGeom prst="rect">
            <a:avLst/>
          </a:prstGeom>
          <a:noFill/>
        </p:spPr>
      </p:pic>
      <p:sp>
        <p:nvSpPr>
          <p:cNvPr id="5" name="Title 1"/>
          <p:cNvSpPr>
            <a:spLocks noGrp="1"/>
          </p:cNvSpPr>
          <p:nvPr>
            <p:ph type="title"/>
          </p:nvPr>
        </p:nvSpPr>
        <p:spPr>
          <a:xfrm>
            <a:off x="914400" y="512064"/>
            <a:ext cx="7772400" cy="914400"/>
          </a:xfrm>
        </p:spPr>
        <p:txBody>
          <a:bodyPr>
            <a:normAutofit/>
          </a:bodyPr>
          <a:lstStyle/>
          <a:p>
            <a:r>
              <a:rPr lang="en-US" dirty="0" smtClean="0"/>
              <a:t>Energy Consumption and GDP</a:t>
            </a:r>
            <a:endParaRPr lang="en-US" sz="2700" dirty="0"/>
          </a:p>
        </p:txBody>
      </p:sp>
      <p:sp>
        <p:nvSpPr>
          <p:cNvPr id="4" name="TextBox 3"/>
          <p:cNvSpPr txBox="1"/>
          <p:nvPr/>
        </p:nvSpPr>
        <p:spPr>
          <a:xfrm>
            <a:off x="5257800" y="3352800"/>
            <a:ext cx="1600200" cy="369332"/>
          </a:xfrm>
          <a:prstGeom prst="rect">
            <a:avLst/>
          </a:prstGeom>
          <a:noFill/>
          <a:ln w="38100">
            <a:solidFill>
              <a:schemeClr val="accent2"/>
            </a:solidFill>
          </a:ln>
        </p:spPr>
        <p:txBody>
          <a:bodyPr wrap="square" rtlCol="0">
            <a:spAutoFit/>
          </a:bodyPr>
          <a:lstStyle/>
          <a:p>
            <a:endParaRPr lang="en-US" dirty="0"/>
          </a:p>
        </p:txBody>
      </p:sp>
      <p:sp>
        <p:nvSpPr>
          <p:cNvPr id="6" name="TextBox 5"/>
          <p:cNvSpPr txBox="1"/>
          <p:nvPr/>
        </p:nvSpPr>
        <p:spPr>
          <a:xfrm>
            <a:off x="4191000" y="3962400"/>
            <a:ext cx="3124200" cy="1200329"/>
          </a:xfrm>
          <a:prstGeom prst="rect">
            <a:avLst/>
          </a:prstGeom>
          <a:noFill/>
          <a:ln w="38100">
            <a:solidFill>
              <a:schemeClr val="accent2"/>
            </a:solidFill>
          </a:ln>
        </p:spPr>
        <p:txBody>
          <a:bodyPr wrap="square" rtlCol="0">
            <a:spAutoFit/>
          </a:bodyPr>
          <a:lstStyle/>
          <a:p>
            <a:endParaRPr lang="en-US" b="1" dirty="0" smtClean="0"/>
          </a:p>
          <a:p>
            <a:endParaRPr lang="en-US" b="1" dirty="0" smtClean="0"/>
          </a:p>
          <a:p>
            <a:endParaRPr lang="en-US" b="1" dirty="0" smtClean="0"/>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4" name="Picture 4" descr="61a"/>
          <p:cNvPicPr>
            <a:picLocks noChangeAspect="1" noChangeArrowheads="1"/>
          </p:cNvPicPr>
          <p:nvPr/>
        </p:nvPicPr>
        <p:blipFill>
          <a:blip r:embed="rId2" cstate="print"/>
          <a:srcRect/>
          <a:stretch>
            <a:fillRect/>
          </a:stretch>
        </p:blipFill>
        <p:spPr bwMode="auto">
          <a:xfrm>
            <a:off x="533400" y="2099231"/>
            <a:ext cx="8458200" cy="3844369"/>
          </a:xfrm>
          <a:prstGeom prst="rect">
            <a:avLst/>
          </a:prstGeom>
          <a:noFill/>
        </p:spPr>
      </p:pic>
      <p:sp>
        <p:nvSpPr>
          <p:cNvPr id="7" name="Title 1"/>
          <p:cNvSpPr>
            <a:spLocks noGrp="1"/>
          </p:cNvSpPr>
          <p:nvPr>
            <p:ph type="title"/>
          </p:nvPr>
        </p:nvSpPr>
        <p:spPr>
          <a:xfrm>
            <a:off x="914400" y="512064"/>
            <a:ext cx="7772400" cy="914400"/>
          </a:xfrm>
        </p:spPr>
        <p:txBody>
          <a:bodyPr>
            <a:normAutofit fontScale="90000"/>
          </a:bodyPr>
          <a:lstStyle/>
          <a:p>
            <a:r>
              <a:rPr lang="en-US" dirty="0" smtClean="0"/>
              <a:t>Energy Use for Transportation</a:t>
            </a:r>
            <a:br>
              <a:rPr lang="en-US" dirty="0" smtClean="0"/>
            </a:br>
            <a:r>
              <a:rPr lang="en-US" sz="2700" dirty="0" smtClean="0"/>
              <a:t>in gigajoules per capita</a:t>
            </a:r>
            <a:endParaRPr lang="en-US" sz="2700" dirty="0"/>
          </a:p>
        </p:txBody>
      </p:sp>
      <p:sp>
        <p:nvSpPr>
          <p:cNvPr id="4" name="TextBox 3"/>
          <p:cNvSpPr txBox="1"/>
          <p:nvPr/>
        </p:nvSpPr>
        <p:spPr>
          <a:xfrm>
            <a:off x="609600" y="5486400"/>
            <a:ext cx="6629400" cy="369332"/>
          </a:xfrm>
          <a:prstGeom prst="rect">
            <a:avLst/>
          </a:prstGeom>
          <a:noFill/>
          <a:ln w="38100">
            <a:solidFill>
              <a:schemeClr val="accent2"/>
            </a:solidFill>
          </a:ln>
        </p:spPr>
        <p:txBody>
          <a:bodyPr wrap="square" rtlCol="0">
            <a:spAutoFit/>
          </a:bodyPr>
          <a:lstStyle/>
          <a:p>
            <a:endParaRPr lang="en-US" dirty="0"/>
          </a:p>
        </p:txBody>
      </p:sp>
      <p:sp>
        <p:nvSpPr>
          <p:cNvPr id="5" name="TextBox 4"/>
          <p:cNvSpPr txBox="1"/>
          <p:nvPr/>
        </p:nvSpPr>
        <p:spPr>
          <a:xfrm>
            <a:off x="609600" y="4495800"/>
            <a:ext cx="6629400" cy="646331"/>
          </a:xfrm>
          <a:prstGeom prst="rect">
            <a:avLst/>
          </a:prstGeom>
          <a:noFill/>
          <a:ln w="38100">
            <a:solidFill>
              <a:schemeClr val="accent2"/>
            </a:solidFill>
          </a:ln>
        </p:spPr>
        <p:txBody>
          <a:bodyPr wrap="square" rtlCol="0">
            <a:spAutoFit/>
          </a:bodyPr>
          <a:lstStyle/>
          <a:p>
            <a:endParaRPr lang="en-US" b="1" dirty="0" smtClean="0"/>
          </a:p>
          <a:p>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41" name="Picture 5" descr="Image:World vehicles per capita.png">
            <a:hlinkClick r:id="rId3"/>
          </p:cNvPr>
          <p:cNvPicPr>
            <a:picLocks noChangeAspect="1" noChangeArrowheads="1"/>
          </p:cNvPicPr>
          <p:nvPr/>
        </p:nvPicPr>
        <p:blipFill>
          <a:blip r:embed="rId4" cstate="print"/>
          <a:srcRect/>
          <a:stretch>
            <a:fillRect/>
          </a:stretch>
        </p:blipFill>
        <p:spPr bwMode="auto">
          <a:xfrm>
            <a:off x="533400" y="2156658"/>
            <a:ext cx="8458200" cy="3710742"/>
          </a:xfrm>
          <a:prstGeom prst="rect">
            <a:avLst/>
          </a:prstGeom>
          <a:noFill/>
        </p:spPr>
      </p:pic>
      <p:sp>
        <p:nvSpPr>
          <p:cNvPr id="5" name="Title 1"/>
          <p:cNvSpPr>
            <a:spLocks noGrp="1"/>
          </p:cNvSpPr>
          <p:nvPr>
            <p:ph type="title"/>
          </p:nvPr>
        </p:nvSpPr>
        <p:spPr>
          <a:xfrm>
            <a:off x="914400" y="512064"/>
            <a:ext cx="7772400" cy="914400"/>
          </a:xfrm>
        </p:spPr>
        <p:txBody>
          <a:bodyPr>
            <a:normAutofit fontScale="90000"/>
          </a:bodyPr>
          <a:lstStyle/>
          <a:p>
            <a:r>
              <a:rPr lang="en-US" dirty="0" smtClean="0"/>
              <a:t>Passenger Cars and Population</a:t>
            </a:r>
            <a:br>
              <a:rPr lang="en-US" dirty="0" smtClean="0"/>
            </a:br>
            <a:r>
              <a:rPr lang="en-US" sz="2700" dirty="0" smtClean="0"/>
              <a:t>Vehicles per 1,000 people</a:t>
            </a:r>
            <a:endParaRPr lang="en-US" sz="2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43" name="Text Box 3"/>
          <p:cNvSpPr txBox="1">
            <a:spLocks noChangeArrowheads="1"/>
          </p:cNvSpPr>
          <p:nvPr/>
        </p:nvSpPr>
        <p:spPr bwMode="auto">
          <a:xfrm>
            <a:off x="762000" y="2346325"/>
            <a:ext cx="7543800" cy="3200876"/>
          </a:xfrm>
          <a:prstGeom prst="rect">
            <a:avLst/>
          </a:prstGeom>
          <a:noFill/>
          <a:ln w="9525">
            <a:noFill/>
            <a:miter lim="800000"/>
            <a:headEnd/>
            <a:tailEnd/>
          </a:ln>
          <a:effectLst/>
        </p:spPr>
        <p:txBody>
          <a:bodyPr>
            <a:spAutoFit/>
          </a:bodyPr>
          <a:lstStyle/>
          <a:p>
            <a:pPr eaLnBrk="1" hangingPunct="1">
              <a:spcBef>
                <a:spcPct val="50000"/>
              </a:spcBef>
              <a:buSzPct val="75000"/>
              <a:buFont typeface="Wingdings" pitchFamily="2" charset="2"/>
              <a:buNone/>
            </a:pPr>
            <a:r>
              <a:rPr lang="en-US" sz="2800" dirty="0"/>
              <a:t>		</a:t>
            </a:r>
            <a:r>
              <a:rPr lang="en-US" sz="2400" dirty="0"/>
              <a:t>	</a:t>
            </a:r>
            <a:r>
              <a:rPr lang="en-US" sz="2400" dirty="0">
                <a:solidFill>
                  <a:srgbClr val="0099FF"/>
                </a:solidFill>
              </a:rPr>
              <a:t>Europe		U.S.A.		World</a:t>
            </a:r>
          </a:p>
          <a:p>
            <a:pPr eaLnBrk="1" hangingPunct="1">
              <a:spcBef>
                <a:spcPct val="50000"/>
              </a:spcBef>
              <a:buSzPct val="75000"/>
              <a:buFont typeface="Wingdings" pitchFamily="2" charset="2"/>
              <a:buNone/>
            </a:pPr>
            <a:endParaRPr lang="en-US" sz="2400" dirty="0"/>
          </a:p>
          <a:p>
            <a:pPr eaLnBrk="1" hangingPunct="1">
              <a:spcBef>
                <a:spcPct val="50000"/>
              </a:spcBef>
              <a:buSzPct val="75000"/>
              <a:buFont typeface="Wingdings" pitchFamily="2" charset="2"/>
              <a:buNone/>
            </a:pPr>
            <a:r>
              <a:rPr lang="en-US" sz="2400" dirty="0"/>
              <a:t>Walking/Bicycling	40-50 %	    2 %</a:t>
            </a:r>
          </a:p>
          <a:p>
            <a:pPr eaLnBrk="1" hangingPunct="1">
              <a:spcBef>
                <a:spcPct val="50000"/>
              </a:spcBef>
              <a:buSzPct val="75000"/>
              <a:buFont typeface="Wingdings" pitchFamily="2" charset="2"/>
              <a:buNone/>
            </a:pPr>
            <a:r>
              <a:rPr lang="en-US" sz="2400" dirty="0"/>
              <a:t>Mass Transit		     10 %	 </a:t>
            </a:r>
            <a:r>
              <a:rPr lang="en-US" sz="2400" dirty="0" smtClean="0"/>
              <a:t>	     </a:t>
            </a:r>
            <a:r>
              <a:rPr lang="en-US" sz="2400" dirty="0"/>
              <a:t>3 %</a:t>
            </a:r>
          </a:p>
          <a:p>
            <a:pPr eaLnBrk="1" hangingPunct="1">
              <a:spcBef>
                <a:spcPct val="50000"/>
              </a:spcBef>
              <a:buSzPct val="75000"/>
              <a:buFont typeface="Wingdings" pitchFamily="2" charset="2"/>
              <a:buNone/>
            </a:pPr>
            <a:r>
              <a:rPr lang="en-US" sz="2400" dirty="0"/>
              <a:t>Automobile		40-50 %	  95 %		  10 %</a:t>
            </a:r>
          </a:p>
          <a:p>
            <a:pPr eaLnBrk="1" hangingPunct="1">
              <a:spcBef>
                <a:spcPct val="50000"/>
              </a:spcBef>
              <a:buSzPct val="75000"/>
              <a:buFont typeface="Wingdings" pitchFamily="2" charset="2"/>
              <a:buNone/>
            </a:pPr>
            <a:endParaRPr lang="en-US" sz="2000" dirty="0"/>
          </a:p>
        </p:txBody>
      </p:sp>
      <p:sp>
        <p:nvSpPr>
          <p:cNvPr id="5" name="Title 1"/>
          <p:cNvSpPr>
            <a:spLocks noGrp="1"/>
          </p:cNvSpPr>
          <p:nvPr>
            <p:ph type="title"/>
          </p:nvPr>
        </p:nvSpPr>
        <p:spPr>
          <a:xfrm>
            <a:off x="914400" y="512064"/>
            <a:ext cx="7772400" cy="914400"/>
          </a:xfrm>
        </p:spPr>
        <p:txBody>
          <a:bodyPr>
            <a:normAutofit fontScale="90000"/>
          </a:bodyPr>
          <a:lstStyle/>
          <a:p>
            <a:r>
              <a:rPr lang="en-US" dirty="0" smtClean="0"/>
              <a:t>Transportation Mode for Land-based Trips</a:t>
            </a:r>
            <a:endParaRPr 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512064"/>
            <a:ext cx="7772400" cy="914400"/>
          </a:xfrm>
        </p:spPr>
        <p:txBody>
          <a:bodyPr>
            <a:normAutofit fontScale="90000"/>
          </a:bodyPr>
          <a:lstStyle/>
          <a:p>
            <a:r>
              <a:rPr lang="en-US" dirty="0" smtClean="0"/>
              <a:t>Subway/Streetcar Networks</a:t>
            </a:r>
            <a:br>
              <a:rPr lang="en-US" dirty="0" smtClean="0"/>
            </a:br>
            <a:r>
              <a:rPr lang="en-US" sz="2700" dirty="0" smtClean="0"/>
              <a:t>Chicago vs. Berlin</a:t>
            </a:r>
            <a:endParaRPr lang="en-US" sz="2700" dirty="0"/>
          </a:p>
        </p:txBody>
      </p:sp>
      <p:pic>
        <p:nvPicPr>
          <p:cNvPr id="6" name="Picture 1031" descr="cta_chicago"/>
          <p:cNvPicPr>
            <a:picLocks noChangeAspect="1" noChangeArrowheads="1"/>
          </p:cNvPicPr>
          <p:nvPr/>
        </p:nvPicPr>
        <p:blipFill>
          <a:blip r:embed="rId3" cstate="print"/>
          <a:srcRect/>
          <a:stretch>
            <a:fillRect/>
          </a:stretch>
        </p:blipFill>
        <p:spPr bwMode="auto">
          <a:xfrm>
            <a:off x="1066800" y="2209800"/>
            <a:ext cx="3276600" cy="3497058"/>
          </a:xfrm>
          <a:prstGeom prst="rect">
            <a:avLst/>
          </a:prstGeom>
          <a:noFill/>
          <a:ln w="9525">
            <a:noFill/>
            <a:miter lim="800000"/>
            <a:headEnd/>
            <a:tailEnd/>
          </a:ln>
        </p:spPr>
      </p:pic>
      <p:pic>
        <p:nvPicPr>
          <p:cNvPr id="7" name="Picture 5" descr="Map_Berlin_S_UBahnNetz"/>
          <p:cNvPicPr>
            <a:picLocks noChangeAspect="1" noChangeArrowheads="1"/>
          </p:cNvPicPr>
          <p:nvPr/>
        </p:nvPicPr>
        <p:blipFill>
          <a:blip r:embed="rId4" cstate="print"/>
          <a:srcRect/>
          <a:stretch>
            <a:fillRect/>
          </a:stretch>
        </p:blipFill>
        <p:spPr bwMode="auto">
          <a:xfrm>
            <a:off x="4876800" y="1447800"/>
            <a:ext cx="3581400" cy="2470236"/>
          </a:xfrm>
          <a:prstGeom prst="rect">
            <a:avLst/>
          </a:prstGeom>
          <a:noFill/>
          <a:ln w="9525">
            <a:noFill/>
            <a:miter lim="800000"/>
            <a:headEnd/>
            <a:tailEnd/>
          </a:ln>
        </p:spPr>
      </p:pic>
      <p:pic>
        <p:nvPicPr>
          <p:cNvPr id="8" name="Picture 3" descr="Tramnetz_Berlin copy"/>
          <p:cNvPicPr>
            <a:picLocks noChangeAspect="1" noChangeArrowheads="1"/>
          </p:cNvPicPr>
          <p:nvPr/>
        </p:nvPicPr>
        <p:blipFill>
          <a:blip r:embed="rId5" cstate="print"/>
          <a:srcRect/>
          <a:stretch>
            <a:fillRect/>
          </a:stretch>
        </p:blipFill>
        <p:spPr bwMode="auto">
          <a:xfrm>
            <a:off x="4876800" y="4038600"/>
            <a:ext cx="3581400" cy="2653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4</a:t>
            </a:r>
            <a:r>
              <a:rPr lang="en-US" dirty="0" smtClean="0"/>
              <a:t/>
            </a:r>
            <a:br>
              <a:rPr lang="en-US" dirty="0" smtClean="0"/>
            </a:br>
            <a:r>
              <a:rPr lang="en-US" sz="3200" dirty="0" err="1" smtClean="0"/>
              <a:t>Eu’s</a:t>
            </a:r>
            <a:r>
              <a:rPr lang="en-US" sz="3200" dirty="0" smtClean="0"/>
              <a:t> GHG Emissions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1</a:t>
            </a:r>
            <a:r>
              <a:rPr lang="en-US" dirty="0" smtClean="0"/>
              <a:t/>
            </a:r>
            <a:br>
              <a:rPr lang="en-US" dirty="0" smtClean="0"/>
            </a:br>
            <a:r>
              <a:rPr lang="en-US" sz="3200" dirty="0" smtClean="0"/>
              <a:t>What is the European Union?</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Global GHG Emissions</a:t>
            </a:r>
            <a:endParaRPr lang="en-US" sz="3600" dirty="0"/>
          </a:p>
        </p:txBody>
      </p:sp>
      <p:sp>
        <p:nvSpPr>
          <p:cNvPr id="3" name="Content Placeholder 2"/>
          <p:cNvSpPr>
            <a:spLocks noGrp="1"/>
          </p:cNvSpPr>
          <p:nvPr>
            <p:ph idx="1"/>
          </p:nvPr>
        </p:nvSpPr>
        <p:spPr>
          <a:xfrm>
            <a:off x="914400" y="1783560"/>
            <a:ext cx="7924800" cy="4572000"/>
          </a:xfrm>
        </p:spPr>
        <p:txBody>
          <a:bodyPr>
            <a:normAutofit/>
          </a:bodyPr>
          <a:lstStyle/>
          <a:p>
            <a:pPr>
              <a:buNone/>
            </a:pPr>
            <a:r>
              <a:rPr lang="en-US" sz="2800" dirty="0" smtClean="0">
                <a:solidFill>
                  <a:schemeClr val="accent1">
                    <a:lumMod val="75000"/>
                  </a:schemeClr>
                </a:solidFill>
              </a:rPr>
              <a:t>Seven largest emitters:</a:t>
            </a:r>
          </a:p>
          <a:p>
            <a:pPr>
              <a:buNone/>
            </a:pPr>
            <a:endParaRPr lang="en-US" sz="2800" dirty="0" smtClean="0">
              <a:solidFill>
                <a:schemeClr val="accent1">
                  <a:lumMod val="75000"/>
                </a:schemeClr>
              </a:solidFill>
            </a:endParaRPr>
          </a:p>
          <a:p>
            <a:r>
              <a:rPr lang="en-US" sz="2800" dirty="0" smtClean="0">
                <a:sym typeface="Wingdings" pitchFamily="2" charset="2"/>
              </a:rPr>
              <a:t>U.S., </a:t>
            </a:r>
            <a:r>
              <a:rPr lang="en-US" sz="2800" dirty="0" smtClean="0">
                <a:solidFill>
                  <a:srgbClr val="FF0000"/>
                </a:solidFill>
                <a:sym typeface="Wingdings" pitchFamily="2" charset="2"/>
              </a:rPr>
              <a:t>EU</a:t>
            </a:r>
            <a:r>
              <a:rPr lang="en-US" sz="2800" dirty="0" smtClean="0">
                <a:sym typeface="Wingdings" pitchFamily="2" charset="2"/>
              </a:rPr>
              <a:t>, China, Russia, Japan, India, Canada.</a:t>
            </a:r>
          </a:p>
          <a:p>
            <a:endParaRPr lang="en-US" sz="2800" dirty="0" smtClean="0">
              <a:sym typeface="Wingdings" pitchFamily="2" charset="2"/>
            </a:endParaRPr>
          </a:p>
          <a:p>
            <a:r>
              <a:rPr lang="en-US" sz="2800" dirty="0" smtClean="0">
                <a:sym typeface="Wingdings" pitchFamily="2" charset="2"/>
              </a:rPr>
              <a:t>Account for </a:t>
            </a:r>
            <a:r>
              <a:rPr lang="en-US" sz="2800" dirty="0" smtClean="0">
                <a:solidFill>
                  <a:schemeClr val="accent3"/>
                </a:solidFill>
                <a:sym typeface="Wingdings" pitchFamily="2" charset="2"/>
              </a:rPr>
              <a:t>&gt;70% of energy-related CO2 in 2004</a:t>
            </a:r>
            <a:r>
              <a:rPr lang="en-US" sz="2800" dirty="0" smtClean="0">
                <a:sym typeface="Wingdings" pitchFamily="2" charset="2"/>
              </a:rPr>
              <a:t>.</a:t>
            </a: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CO</a:t>
            </a:r>
            <a:r>
              <a:rPr lang="en-US" baseline="-25000" dirty="0" smtClean="0"/>
              <a:t>2</a:t>
            </a:r>
            <a:r>
              <a:rPr lang="en-US" dirty="0" smtClean="0"/>
              <a:t> Emissions</a:t>
            </a:r>
            <a:r>
              <a:rPr lang="en-US" sz="3600" dirty="0" smtClean="0"/>
              <a:t/>
            </a:r>
            <a:br>
              <a:rPr lang="en-US" sz="3600" dirty="0" smtClean="0"/>
            </a:br>
            <a:r>
              <a:rPr lang="en-US" sz="2700" dirty="0" err="1" smtClean="0"/>
              <a:t>Megatonnes</a:t>
            </a:r>
            <a:r>
              <a:rPr lang="en-US" sz="2700" dirty="0" smtClean="0"/>
              <a:t> by country</a:t>
            </a:r>
            <a:endParaRPr lang="en-US" sz="2700" dirty="0"/>
          </a:p>
        </p:txBody>
      </p:sp>
      <p:pic>
        <p:nvPicPr>
          <p:cNvPr id="6" name="Picture 2" descr="Image:GHG by country 2000.svg">
            <a:hlinkClick r:id="rId2"/>
          </p:cNvPr>
          <p:cNvPicPr>
            <a:picLocks noChangeAspect="1" noChangeArrowheads="1"/>
          </p:cNvPicPr>
          <p:nvPr/>
        </p:nvPicPr>
        <p:blipFill>
          <a:blip r:embed="rId3" cstate="print"/>
          <a:srcRect/>
          <a:stretch>
            <a:fillRect/>
          </a:stretch>
        </p:blipFill>
        <p:spPr bwMode="auto">
          <a:xfrm>
            <a:off x="533400" y="1981200"/>
            <a:ext cx="8408274" cy="4267200"/>
          </a:xfrm>
          <a:prstGeom prst="rect">
            <a:avLst/>
          </a:prstGeom>
          <a:blipFill>
            <a:blip r:embed="rId4" cstate="print"/>
            <a:tile tx="0" ty="0" sx="100000" sy="100000" flip="none" algn="tl"/>
          </a: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CO</a:t>
            </a:r>
            <a:r>
              <a:rPr lang="en-US" baseline="-25000" dirty="0" smtClean="0"/>
              <a:t>2</a:t>
            </a:r>
            <a:r>
              <a:rPr lang="en-US" dirty="0" smtClean="0"/>
              <a:t> Emissions</a:t>
            </a:r>
            <a:br>
              <a:rPr lang="en-US" dirty="0" smtClean="0"/>
            </a:br>
            <a:r>
              <a:rPr lang="en-US" sz="2700" dirty="0" smtClean="0"/>
              <a:t>Tons of CO</a:t>
            </a:r>
            <a:r>
              <a:rPr lang="en-US" sz="2700" baseline="-25000" dirty="0" smtClean="0"/>
              <a:t>2</a:t>
            </a:r>
            <a:r>
              <a:rPr lang="en-US" sz="2700" dirty="0" smtClean="0"/>
              <a:t> per capita</a:t>
            </a:r>
            <a:endParaRPr lang="en-US" sz="2700" dirty="0"/>
          </a:p>
        </p:txBody>
      </p:sp>
      <p:graphicFrame>
        <p:nvGraphicFramePr>
          <p:cNvPr id="4" name="Chart 3"/>
          <p:cNvGraphicFramePr/>
          <p:nvPr/>
        </p:nvGraphicFramePr>
        <p:xfrm>
          <a:off x="4724400" y="2514600"/>
          <a:ext cx="4292600" cy="2895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Image:GHG per capita 2000 no LUC.svg">
            <a:hlinkClick r:id="rId3"/>
          </p:cNvPr>
          <p:cNvPicPr>
            <a:picLocks noChangeAspect="1" noChangeArrowheads="1"/>
          </p:cNvPicPr>
          <p:nvPr/>
        </p:nvPicPr>
        <p:blipFill>
          <a:blip r:embed="rId4" cstate="print"/>
          <a:srcRect/>
          <a:stretch>
            <a:fillRect/>
          </a:stretch>
        </p:blipFill>
        <p:spPr bwMode="auto">
          <a:xfrm>
            <a:off x="457200" y="2667000"/>
            <a:ext cx="4343400" cy="2204276"/>
          </a:xfrm>
          <a:prstGeom prst="rect">
            <a:avLst/>
          </a:prstGeom>
          <a:blipFill>
            <a:blip r:embed="rId5" cstate="print"/>
            <a:tile tx="0" ty="0" sx="100000" sy="100000" flip="none" algn="tl"/>
          </a: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Cumulative CO</a:t>
            </a:r>
            <a:r>
              <a:rPr lang="en-US" baseline="-25000" dirty="0" smtClean="0"/>
              <a:t>2</a:t>
            </a:r>
            <a:r>
              <a:rPr lang="en-US" dirty="0" smtClean="0"/>
              <a:t> Emissions </a:t>
            </a:r>
            <a:br>
              <a:rPr lang="en-US" dirty="0" smtClean="0"/>
            </a:br>
            <a:r>
              <a:rPr lang="en-US" sz="2700" dirty="0" smtClean="0"/>
              <a:t>1850-2000 (Energy-related)</a:t>
            </a:r>
            <a:endParaRPr lang="en-US" sz="2700" dirty="0"/>
          </a:p>
        </p:txBody>
      </p:sp>
      <p:grpSp>
        <p:nvGrpSpPr>
          <p:cNvPr id="3" name="Group 6"/>
          <p:cNvGrpSpPr/>
          <p:nvPr/>
        </p:nvGrpSpPr>
        <p:grpSpPr>
          <a:xfrm>
            <a:off x="956157" y="2057400"/>
            <a:ext cx="7502043" cy="4038600"/>
            <a:chOff x="956157" y="2057400"/>
            <a:chExt cx="7502043" cy="4038600"/>
          </a:xfrm>
        </p:grpSpPr>
        <p:pic>
          <p:nvPicPr>
            <p:cNvPr id="17410" name="Picture 2" descr="Cumulative"/>
            <p:cNvPicPr>
              <a:picLocks noChangeAspect="1" noChangeArrowheads="1"/>
            </p:cNvPicPr>
            <p:nvPr/>
          </p:nvPicPr>
          <p:blipFill>
            <a:blip r:embed="rId2" cstate="print"/>
            <a:srcRect/>
            <a:stretch>
              <a:fillRect/>
            </a:stretch>
          </p:blipFill>
          <p:spPr bwMode="auto">
            <a:xfrm>
              <a:off x="956157" y="2057400"/>
              <a:ext cx="7502043" cy="4038600"/>
            </a:xfrm>
            <a:prstGeom prst="rect">
              <a:avLst/>
            </a:prstGeom>
            <a:noFill/>
          </p:spPr>
        </p:pic>
        <p:sp>
          <p:nvSpPr>
            <p:cNvPr id="6" name="TextBox 5"/>
            <p:cNvSpPr txBox="1"/>
            <p:nvPr/>
          </p:nvSpPr>
          <p:spPr>
            <a:xfrm>
              <a:off x="990600" y="2069068"/>
              <a:ext cx="7391400" cy="369332"/>
            </a:xfrm>
            <a:prstGeom prst="rect">
              <a:avLst/>
            </a:prstGeom>
            <a:solidFill>
              <a:schemeClr val="tx1"/>
            </a:solidFill>
          </p:spPr>
          <p:txBody>
            <a:bodyPr wrap="square" rtlCol="0">
              <a:spAutoFit/>
            </a:bodyPr>
            <a:lstStyle/>
            <a:p>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Cumulative CO</a:t>
            </a:r>
            <a:r>
              <a:rPr lang="en-US" baseline="-25000" dirty="0" smtClean="0"/>
              <a:t>2</a:t>
            </a:r>
            <a:r>
              <a:rPr lang="en-US" dirty="0" smtClean="0"/>
              <a:t> Emissions</a:t>
            </a:r>
            <a:br>
              <a:rPr lang="en-US" dirty="0" smtClean="0"/>
            </a:br>
            <a:r>
              <a:rPr lang="en-US" sz="2700" dirty="0" smtClean="0"/>
              <a:t>1950-2000, per capita responsibility</a:t>
            </a:r>
            <a:endParaRPr lang="en-US" sz="2700" dirty="0"/>
          </a:p>
        </p:txBody>
      </p:sp>
      <p:pic>
        <p:nvPicPr>
          <p:cNvPr id="90116" name="Picture 4" descr="Image:CO2 responsibility 1950-2000.svg">
            <a:hlinkClick r:id="rId3"/>
          </p:cNvPr>
          <p:cNvPicPr>
            <a:picLocks noChangeAspect="1" noChangeArrowheads="1"/>
          </p:cNvPicPr>
          <p:nvPr/>
        </p:nvPicPr>
        <p:blipFill>
          <a:blip r:embed="rId4" cstate="print"/>
          <a:srcRect/>
          <a:stretch>
            <a:fillRect/>
          </a:stretch>
        </p:blipFill>
        <p:spPr bwMode="auto">
          <a:xfrm>
            <a:off x="533400" y="1981200"/>
            <a:ext cx="8382000" cy="4253865"/>
          </a:xfrm>
          <a:prstGeom prst="rect">
            <a:avLst/>
          </a:prstGeom>
          <a:blipFill>
            <a:blip r:embed="rId5" cstate="print"/>
            <a:tile tx="0" ty="0" sx="100000" sy="100000" flip="none" algn="tl"/>
          </a: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CO</a:t>
            </a:r>
            <a:r>
              <a:rPr lang="en-US" baseline="-25000" dirty="0" smtClean="0"/>
              <a:t>2</a:t>
            </a:r>
            <a:r>
              <a:rPr lang="en-US" dirty="0" smtClean="0"/>
              <a:t> Intensity</a:t>
            </a:r>
            <a:br>
              <a:rPr lang="en-US" dirty="0" smtClean="0"/>
            </a:br>
            <a:r>
              <a:rPr lang="en-US" sz="2700" dirty="0" smtClean="0"/>
              <a:t>2002, (Tons of CO</a:t>
            </a:r>
            <a:r>
              <a:rPr lang="en-US" sz="2700" baseline="-25000" dirty="0" smtClean="0"/>
              <a:t>2</a:t>
            </a:r>
            <a:r>
              <a:rPr lang="en-US" sz="2700" dirty="0" smtClean="0"/>
              <a:t> per $1,000 of GDP)</a:t>
            </a:r>
            <a:endParaRPr lang="en-US" sz="2700" dirty="0"/>
          </a:p>
        </p:txBody>
      </p:sp>
      <p:graphicFrame>
        <p:nvGraphicFramePr>
          <p:cNvPr id="3" name="Chart 2"/>
          <p:cNvGraphicFramePr/>
          <p:nvPr/>
        </p:nvGraphicFramePr>
        <p:xfrm>
          <a:off x="1295400" y="2286000"/>
          <a:ext cx="635000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5</a:t>
            </a:r>
            <a:r>
              <a:rPr lang="en-US" dirty="0" smtClean="0"/>
              <a:t/>
            </a:r>
            <a:br>
              <a:rPr lang="en-US" dirty="0" smtClean="0"/>
            </a:br>
            <a:r>
              <a:rPr lang="en-US" sz="3200" dirty="0" err="1" smtClean="0"/>
              <a:t>Eu</a:t>
            </a:r>
            <a:r>
              <a:rPr lang="en-US" sz="3200" dirty="0" smtClean="0"/>
              <a:t> and Climate Change</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Climate Change</a:t>
            </a:r>
            <a:r>
              <a:rPr lang="en-US" sz="3600" dirty="0" smtClean="0"/>
              <a:t/>
            </a:r>
            <a:br>
              <a:rPr lang="en-US" sz="3600" dirty="0" smtClean="0"/>
            </a:br>
            <a:r>
              <a:rPr lang="en-US" sz="2700" dirty="0" smtClean="0"/>
              <a:t>Official European Commission Website</a:t>
            </a:r>
            <a:endParaRPr lang="en-US" sz="2700" dirty="0"/>
          </a:p>
        </p:txBody>
      </p:sp>
      <p:sp>
        <p:nvSpPr>
          <p:cNvPr id="3" name="Content Placeholder 2"/>
          <p:cNvSpPr>
            <a:spLocks noGrp="1"/>
          </p:cNvSpPr>
          <p:nvPr>
            <p:ph idx="1"/>
          </p:nvPr>
        </p:nvSpPr>
        <p:spPr>
          <a:xfrm>
            <a:off x="609600" y="1783560"/>
            <a:ext cx="7924800" cy="4572000"/>
          </a:xfrm>
        </p:spPr>
        <p:txBody>
          <a:bodyPr>
            <a:normAutofit lnSpcReduction="10000"/>
          </a:bodyPr>
          <a:lstStyle/>
          <a:p>
            <a:pPr>
              <a:buNone/>
            </a:pPr>
            <a:r>
              <a:rPr lang="en-US" sz="2400" dirty="0" smtClean="0"/>
              <a:t>	“Climate change is </a:t>
            </a:r>
            <a:r>
              <a:rPr lang="en-US" sz="2400" dirty="0" smtClean="0">
                <a:solidFill>
                  <a:schemeClr val="accent3"/>
                </a:solidFill>
              </a:rPr>
              <a:t>already happening </a:t>
            </a:r>
            <a:r>
              <a:rPr lang="en-US" sz="2400" dirty="0" smtClean="0"/>
              <a:t>and represents </a:t>
            </a:r>
            <a:r>
              <a:rPr lang="en-US" sz="2400" dirty="0" smtClean="0">
                <a:solidFill>
                  <a:schemeClr val="accent3"/>
                </a:solidFill>
              </a:rPr>
              <a:t>one of the greatest environmental, social and economic threats facing the planet</a:t>
            </a:r>
            <a:r>
              <a:rPr lang="en-US" sz="2400" dirty="0" smtClean="0"/>
              <a:t>. The European Union is committed to working constructively for a global agreement to </a:t>
            </a:r>
            <a:r>
              <a:rPr lang="en-US" sz="2400" dirty="0" smtClean="0">
                <a:solidFill>
                  <a:schemeClr val="accent3"/>
                </a:solidFill>
              </a:rPr>
              <a:t>control climate change</a:t>
            </a:r>
            <a:r>
              <a:rPr lang="en-US" sz="2400" dirty="0" smtClean="0"/>
              <a:t>, and is leading  the way by taking ambitious action of its own. The </a:t>
            </a:r>
            <a:r>
              <a:rPr lang="en-US" sz="2400" dirty="0" smtClean="0">
                <a:solidFill>
                  <a:schemeClr val="accent3"/>
                </a:solidFill>
              </a:rPr>
              <a:t>warming of the climate system is unequivocal</a:t>
            </a:r>
            <a:r>
              <a:rPr lang="en-US" sz="2400" dirty="0" smtClean="0"/>
              <a:t>, as is now evident from observations of increases in global average air and ocean temperatures, widespread melting of snow and ice, and rising global mean sea level. The Earth's average surface temperature has risen by 0.76° C since 1850. </a:t>
            </a:r>
            <a:r>
              <a:rPr lang="en-US" sz="2400" dirty="0" smtClean="0">
                <a:solidFill>
                  <a:schemeClr val="accent3"/>
                </a:solidFill>
              </a:rPr>
              <a:t>Most of the warming that has occurred over the last 50 years is very likely to have been caused by human activities</a:t>
            </a:r>
            <a:r>
              <a:rPr lang="en-US" sz="2400" dirty="0" smtClean="0"/>
              <a:t>.”</a:t>
            </a:r>
          </a:p>
          <a:p>
            <a:pPr>
              <a:buNone/>
            </a:pPr>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Impacts in EU</a:t>
            </a:r>
            <a:r>
              <a:rPr lang="en-US" sz="3600" dirty="0" smtClean="0"/>
              <a:t/>
            </a:r>
            <a:br>
              <a:rPr lang="en-US" sz="3600" dirty="0" smtClean="0"/>
            </a:br>
            <a:endParaRPr lang="en-US" sz="2700" dirty="0"/>
          </a:p>
        </p:txBody>
      </p:sp>
      <p:sp>
        <p:nvSpPr>
          <p:cNvPr id="3" name="Content Placeholder 2"/>
          <p:cNvSpPr>
            <a:spLocks noGrp="1"/>
          </p:cNvSpPr>
          <p:nvPr>
            <p:ph idx="1"/>
          </p:nvPr>
        </p:nvSpPr>
        <p:spPr>
          <a:xfrm>
            <a:off x="914400" y="2057400"/>
            <a:ext cx="7924800" cy="2438400"/>
          </a:xfrm>
        </p:spPr>
        <p:txBody>
          <a:bodyPr>
            <a:noAutofit/>
          </a:bodyPr>
          <a:lstStyle/>
          <a:p>
            <a:r>
              <a:rPr lang="en-US" sz="2400" dirty="0" smtClean="0"/>
              <a:t>Many mountain plant species may face </a:t>
            </a:r>
            <a:r>
              <a:rPr lang="en-US" sz="2400" dirty="0" smtClean="0">
                <a:solidFill>
                  <a:srgbClr val="FFC000"/>
                </a:solidFill>
              </a:rPr>
              <a:t>extinction</a:t>
            </a:r>
            <a:r>
              <a:rPr lang="en-US" sz="2400" dirty="0" smtClean="0"/>
              <a:t>.</a:t>
            </a:r>
          </a:p>
          <a:p>
            <a:r>
              <a:rPr lang="en-US" sz="2400" dirty="0" smtClean="0"/>
              <a:t>Increasing </a:t>
            </a:r>
            <a:r>
              <a:rPr lang="en-US" sz="2400" dirty="0" smtClean="0">
                <a:solidFill>
                  <a:srgbClr val="FFC000"/>
                </a:solidFill>
              </a:rPr>
              <a:t>water</a:t>
            </a:r>
            <a:r>
              <a:rPr lang="en-US" sz="2400" dirty="0" smtClean="0"/>
              <a:t> demand for agriculture.</a:t>
            </a:r>
          </a:p>
          <a:p>
            <a:r>
              <a:rPr lang="en-US" sz="2400" dirty="0" smtClean="0">
                <a:solidFill>
                  <a:srgbClr val="FFC000"/>
                </a:solidFill>
              </a:rPr>
              <a:t>Glacier</a:t>
            </a:r>
            <a:r>
              <a:rPr lang="en-US" sz="2400" dirty="0" smtClean="0"/>
              <a:t> retreat.</a:t>
            </a:r>
          </a:p>
          <a:p>
            <a:r>
              <a:rPr lang="en-US" sz="2400" dirty="0" smtClean="0"/>
              <a:t>Extreme </a:t>
            </a:r>
            <a:r>
              <a:rPr lang="en-US" sz="2400" dirty="0" smtClean="0">
                <a:solidFill>
                  <a:srgbClr val="FFC000"/>
                </a:solidFill>
              </a:rPr>
              <a:t>weather</a:t>
            </a:r>
            <a:r>
              <a:rPr lang="en-US" sz="2400" dirty="0" smtClean="0"/>
              <a:t> events are projected to increase.</a:t>
            </a:r>
          </a:p>
          <a:p>
            <a:r>
              <a:rPr lang="en-US" sz="2400" dirty="0" smtClean="0"/>
              <a:t>Human </a:t>
            </a:r>
            <a:r>
              <a:rPr lang="en-US" sz="2400" dirty="0" smtClean="0">
                <a:solidFill>
                  <a:srgbClr val="FFC000"/>
                </a:solidFill>
              </a:rPr>
              <a:t>health</a:t>
            </a:r>
            <a:r>
              <a:rPr lang="en-US" sz="2400" dirty="0" smtClean="0"/>
              <a:t> is also significantly affected.</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Impacts in Germany by 2100</a:t>
            </a:r>
            <a:endParaRPr lang="en-US" sz="3600" dirty="0"/>
          </a:p>
        </p:txBody>
      </p:sp>
      <p:sp>
        <p:nvSpPr>
          <p:cNvPr id="3" name="Content Placeholder 2"/>
          <p:cNvSpPr>
            <a:spLocks noGrp="1"/>
          </p:cNvSpPr>
          <p:nvPr>
            <p:ph idx="1"/>
          </p:nvPr>
        </p:nvSpPr>
        <p:spPr>
          <a:xfrm>
            <a:off x="914400" y="1783560"/>
            <a:ext cx="7924800" cy="4572000"/>
          </a:xfrm>
        </p:spPr>
        <p:txBody>
          <a:bodyPr>
            <a:normAutofit/>
          </a:bodyPr>
          <a:lstStyle/>
          <a:p>
            <a:pPr>
              <a:buNone/>
            </a:pPr>
            <a:r>
              <a:rPr lang="en-US" sz="2800" dirty="0" smtClean="0">
                <a:solidFill>
                  <a:schemeClr val="accent3"/>
                </a:solidFill>
              </a:rPr>
              <a:t>Increase of temperature </a:t>
            </a:r>
            <a:r>
              <a:rPr lang="en-US" sz="2800" dirty="0" smtClean="0"/>
              <a:t>of 0.9° C in last 100 years (0.7 ° C globally); 1.5 ° C in the Alps. </a:t>
            </a:r>
          </a:p>
          <a:p>
            <a:pPr>
              <a:buNone/>
            </a:pPr>
            <a:r>
              <a:rPr lang="en-US" sz="2800" dirty="0" smtClean="0">
                <a:solidFill>
                  <a:schemeClr val="accent3"/>
                </a:solidFill>
              </a:rPr>
              <a:t>Increase of temperature </a:t>
            </a:r>
            <a:r>
              <a:rPr lang="en-US" sz="2800" dirty="0" smtClean="0"/>
              <a:t>of up to 4 ° C.</a:t>
            </a:r>
          </a:p>
          <a:p>
            <a:pPr>
              <a:buNone/>
            </a:pPr>
            <a:r>
              <a:rPr lang="en-US" sz="2800" dirty="0" smtClean="0"/>
              <a:t>Up to 30% </a:t>
            </a:r>
            <a:r>
              <a:rPr lang="en-US" sz="2800" dirty="0" smtClean="0">
                <a:solidFill>
                  <a:schemeClr val="accent3"/>
                </a:solidFill>
              </a:rPr>
              <a:t>less summer precipitation </a:t>
            </a:r>
            <a:r>
              <a:rPr lang="en-US" sz="2800" dirty="0" smtClean="0">
                <a:sym typeface="Wingdings" pitchFamily="2" charset="2"/>
              </a:rPr>
              <a:t> more and stronger heat waves and droughts.</a:t>
            </a:r>
          </a:p>
          <a:p>
            <a:pPr>
              <a:buNone/>
            </a:pPr>
            <a:r>
              <a:rPr lang="en-US" sz="2800" dirty="0" smtClean="0">
                <a:sym typeface="Wingdings" pitchFamily="2" charset="2"/>
              </a:rPr>
              <a:t>Up to 30% </a:t>
            </a:r>
            <a:r>
              <a:rPr lang="en-US" sz="2800" dirty="0" smtClean="0">
                <a:solidFill>
                  <a:schemeClr val="accent3"/>
                </a:solidFill>
                <a:sym typeface="Wingdings" pitchFamily="2" charset="2"/>
              </a:rPr>
              <a:t>more winter precipitation </a:t>
            </a:r>
            <a:r>
              <a:rPr lang="en-US" sz="2800" dirty="0" smtClean="0">
                <a:sym typeface="Wingdings" pitchFamily="2" charset="2"/>
              </a:rPr>
              <a:t> more and higher floods in spring.</a:t>
            </a:r>
          </a:p>
          <a:p>
            <a:pPr>
              <a:buNone/>
            </a:pPr>
            <a:r>
              <a:rPr lang="en-US" sz="2800" dirty="0" smtClean="0">
                <a:sym typeface="Wingdings" pitchFamily="2" charset="2"/>
              </a:rPr>
              <a:t>Total </a:t>
            </a:r>
            <a:r>
              <a:rPr lang="en-US" sz="2800" dirty="0" smtClean="0">
                <a:solidFill>
                  <a:schemeClr val="accent3"/>
                </a:solidFill>
                <a:sym typeface="Wingdings" pitchFamily="2" charset="2"/>
              </a:rPr>
              <a:t>melting of all Alps glaciers </a:t>
            </a:r>
            <a:r>
              <a:rPr lang="en-US" sz="2800" dirty="0" smtClean="0">
                <a:sym typeface="Wingdings" pitchFamily="2" charset="2"/>
              </a:rPr>
              <a:t>possible  flooding and water scarcity.</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the European Union?</a:t>
            </a:r>
            <a:endParaRPr lang="en-US" sz="3600" dirty="0"/>
          </a:p>
        </p:txBody>
      </p:sp>
      <p:sp>
        <p:nvSpPr>
          <p:cNvPr id="3" name="Content Placeholder 2"/>
          <p:cNvSpPr>
            <a:spLocks noGrp="1"/>
          </p:cNvSpPr>
          <p:nvPr>
            <p:ph idx="1"/>
          </p:nvPr>
        </p:nvSpPr>
        <p:spPr>
          <a:xfrm>
            <a:off x="914400" y="1600200"/>
            <a:ext cx="7772400" cy="4572000"/>
          </a:xfrm>
        </p:spPr>
        <p:txBody>
          <a:bodyPr>
            <a:normAutofit/>
          </a:bodyPr>
          <a:lstStyle/>
          <a:p>
            <a:pPr>
              <a:buNone/>
            </a:pPr>
            <a:r>
              <a:rPr lang="en-US" dirty="0" smtClean="0"/>
              <a:t>	</a:t>
            </a:r>
            <a:r>
              <a:rPr lang="en-US" sz="2400" dirty="0" smtClean="0"/>
              <a:t>A unique economic and political partnership between 28 democratic European countries with 507 million citizens and 24 languages.</a:t>
            </a:r>
          </a:p>
          <a:p>
            <a:pPr>
              <a:buNone/>
            </a:pPr>
            <a:endParaRPr lang="en-US" dirty="0"/>
          </a:p>
        </p:txBody>
      </p:sp>
      <p:pic>
        <p:nvPicPr>
          <p:cNvPr id="22535" name="Picture 7" descr="Image:Flag of Europe.svg">
            <a:hlinkClick r:id="rId2"/>
          </p:cNvPr>
          <p:cNvPicPr>
            <a:picLocks noChangeAspect="1" noChangeArrowheads="1"/>
          </p:cNvPicPr>
          <p:nvPr/>
        </p:nvPicPr>
        <p:blipFill>
          <a:blip r:embed="rId3" cstate="print"/>
          <a:srcRect/>
          <a:stretch>
            <a:fillRect/>
          </a:stretch>
        </p:blipFill>
        <p:spPr bwMode="auto">
          <a:xfrm>
            <a:off x="4800600" y="3581400"/>
            <a:ext cx="3733800" cy="2487645"/>
          </a:xfrm>
          <a:prstGeom prst="rect">
            <a:avLst/>
          </a:prstGeom>
          <a:noFill/>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6800" y="3148822"/>
            <a:ext cx="3352800" cy="335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Climate Change Initiatives</a:t>
            </a:r>
            <a:endParaRPr lang="en-US" sz="3600" dirty="0"/>
          </a:p>
        </p:txBody>
      </p:sp>
      <p:sp>
        <p:nvSpPr>
          <p:cNvPr id="3" name="Content Placeholder 2"/>
          <p:cNvSpPr>
            <a:spLocks noGrp="1"/>
          </p:cNvSpPr>
          <p:nvPr>
            <p:ph idx="1"/>
          </p:nvPr>
        </p:nvSpPr>
        <p:spPr>
          <a:xfrm>
            <a:off x="685800" y="1676400"/>
            <a:ext cx="8229600" cy="4572000"/>
          </a:xfrm>
        </p:spPr>
        <p:txBody>
          <a:bodyPr>
            <a:normAutofit fontScale="85000" lnSpcReduction="20000"/>
          </a:bodyPr>
          <a:lstStyle/>
          <a:p>
            <a:pPr>
              <a:buNone/>
            </a:pPr>
            <a:r>
              <a:rPr lang="en-US" sz="2800" dirty="0" smtClean="0"/>
              <a:t>1979:  </a:t>
            </a:r>
            <a:r>
              <a:rPr lang="en-US" sz="2800" dirty="0" smtClean="0">
                <a:solidFill>
                  <a:schemeClr val="accent1">
                    <a:lumMod val="75000"/>
                  </a:schemeClr>
                </a:solidFill>
              </a:rPr>
              <a:t>Geneva Convention</a:t>
            </a:r>
            <a:endParaRPr lang="en-US" sz="2800" dirty="0" smtClean="0"/>
          </a:p>
          <a:p>
            <a:pPr>
              <a:buNone/>
            </a:pPr>
            <a:r>
              <a:rPr lang="en-US" sz="2800" dirty="0" smtClean="0"/>
              <a:t>1987:  </a:t>
            </a:r>
            <a:r>
              <a:rPr lang="en-US" sz="2800" dirty="0" smtClean="0">
                <a:solidFill>
                  <a:schemeClr val="accent1">
                    <a:lumMod val="75000"/>
                  </a:schemeClr>
                </a:solidFill>
              </a:rPr>
              <a:t>Montreal Protocol</a:t>
            </a:r>
            <a:endParaRPr lang="en-US" sz="2800" dirty="0" smtClean="0"/>
          </a:p>
          <a:p>
            <a:pPr>
              <a:buNone/>
            </a:pPr>
            <a:r>
              <a:rPr lang="en-US" sz="2800" dirty="0" smtClean="0"/>
              <a:t>1991:  First strategy to limit CO2 and improve energy efficiency</a:t>
            </a:r>
          </a:p>
          <a:p>
            <a:pPr>
              <a:buNone/>
            </a:pPr>
            <a:r>
              <a:rPr lang="en-US" sz="2800" dirty="0" smtClean="0"/>
              <a:t>1992:  </a:t>
            </a:r>
            <a:r>
              <a:rPr lang="en-US" sz="2800" dirty="0" smtClean="0">
                <a:solidFill>
                  <a:schemeClr val="accent1">
                    <a:lumMod val="75000"/>
                  </a:schemeClr>
                </a:solidFill>
              </a:rPr>
              <a:t>'Earth Summit’, Rio</a:t>
            </a:r>
            <a:endParaRPr lang="en-US" sz="2800" dirty="0" smtClean="0"/>
          </a:p>
          <a:p>
            <a:pPr>
              <a:buNone/>
            </a:pPr>
            <a:r>
              <a:rPr lang="en-US" sz="2800" dirty="0" smtClean="0"/>
              <a:t>1997:  </a:t>
            </a:r>
            <a:r>
              <a:rPr lang="en-US" sz="2800" dirty="0" smtClean="0">
                <a:solidFill>
                  <a:schemeClr val="accent1">
                    <a:lumMod val="75000"/>
                  </a:schemeClr>
                </a:solidFill>
              </a:rPr>
              <a:t>Kyoto Protocol</a:t>
            </a:r>
            <a:r>
              <a:rPr lang="en-US" sz="2800" dirty="0" smtClean="0"/>
              <a:t>.</a:t>
            </a:r>
          </a:p>
          <a:p>
            <a:pPr>
              <a:buNone/>
            </a:pPr>
            <a:r>
              <a:rPr lang="en-US" sz="2800" dirty="0" smtClean="0"/>
              <a:t>1998:  </a:t>
            </a:r>
            <a:r>
              <a:rPr lang="en-US" sz="2800" dirty="0" smtClean="0">
                <a:solidFill>
                  <a:schemeClr val="accent1">
                    <a:lumMod val="75000"/>
                  </a:schemeClr>
                </a:solidFill>
              </a:rPr>
              <a:t>EU-15</a:t>
            </a:r>
            <a:r>
              <a:rPr lang="en-US" sz="2800" dirty="0" smtClean="0"/>
              <a:t> </a:t>
            </a:r>
            <a:r>
              <a:rPr lang="en-US" sz="2800" dirty="0" smtClean="0">
                <a:solidFill>
                  <a:schemeClr val="accent3"/>
                </a:solidFill>
              </a:rPr>
              <a:t>signs</a:t>
            </a:r>
            <a:r>
              <a:rPr lang="en-US" sz="2800" dirty="0" smtClean="0"/>
              <a:t> Kyoto Protocol. </a:t>
            </a:r>
          </a:p>
          <a:p>
            <a:pPr>
              <a:buNone/>
            </a:pPr>
            <a:r>
              <a:rPr lang="en-US" sz="2800" dirty="0" smtClean="0"/>
              <a:t>2000:  </a:t>
            </a:r>
            <a:r>
              <a:rPr lang="en-US" sz="2800" dirty="0" smtClean="0">
                <a:solidFill>
                  <a:schemeClr val="accent1">
                    <a:lumMod val="75000"/>
                  </a:schemeClr>
                </a:solidFill>
              </a:rPr>
              <a:t>European Climate Change Program (ECCP I)</a:t>
            </a:r>
            <a:endParaRPr lang="en-US" sz="2800" dirty="0" smtClean="0"/>
          </a:p>
          <a:p>
            <a:pPr>
              <a:buNone/>
            </a:pPr>
            <a:r>
              <a:rPr lang="en-US" sz="2800" dirty="0" smtClean="0"/>
              <a:t>2001:  </a:t>
            </a:r>
            <a:r>
              <a:rPr lang="en-US" sz="2800" dirty="0" smtClean="0">
                <a:solidFill>
                  <a:schemeClr val="accent1">
                    <a:lumMod val="75000"/>
                  </a:schemeClr>
                </a:solidFill>
              </a:rPr>
              <a:t>EU-15</a:t>
            </a:r>
            <a:r>
              <a:rPr lang="en-US" sz="2800" dirty="0" smtClean="0"/>
              <a:t> </a:t>
            </a:r>
            <a:r>
              <a:rPr lang="en-US" sz="2800" dirty="0" smtClean="0">
                <a:solidFill>
                  <a:schemeClr val="accent3"/>
                </a:solidFill>
              </a:rPr>
              <a:t>ratifies</a:t>
            </a:r>
            <a:r>
              <a:rPr lang="en-US" sz="2800" dirty="0" smtClean="0"/>
              <a:t> Kyoto Protocol. </a:t>
            </a:r>
          </a:p>
          <a:p>
            <a:pPr>
              <a:buNone/>
            </a:pPr>
            <a:r>
              <a:rPr lang="en-US" sz="2800" dirty="0" smtClean="0"/>
              <a:t>2001:  </a:t>
            </a:r>
            <a:r>
              <a:rPr lang="en-US" sz="2800" dirty="0" smtClean="0">
                <a:solidFill>
                  <a:schemeClr val="accent1">
                    <a:lumMod val="75000"/>
                  </a:schemeClr>
                </a:solidFill>
              </a:rPr>
              <a:t>Clean Air For Europe (CAFE) </a:t>
            </a:r>
            <a:r>
              <a:rPr lang="en-US" sz="2800" dirty="0" err="1" smtClean="0">
                <a:solidFill>
                  <a:schemeClr val="accent1">
                    <a:lumMod val="75000"/>
                  </a:schemeClr>
                </a:solidFill>
              </a:rPr>
              <a:t>programme</a:t>
            </a:r>
            <a:endParaRPr lang="en-US" sz="2800" dirty="0" smtClean="0"/>
          </a:p>
          <a:p>
            <a:pPr>
              <a:buNone/>
            </a:pPr>
            <a:r>
              <a:rPr lang="en-US" sz="2800" dirty="0" smtClean="0"/>
              <a:t>2005:  </a:t>
            </a:r>
            <a:r>
              <a:rPr lang="en-US" sz="2800" dirty="0" smtClean="0">
                <a:solidFill>
                  <a:schemeClr val="accent1">
                    <a:lumMod val="75000"/>
                  </a:schemeClr>
                </a:solidFill>
              </a:rPr>
              <a:t>European Climate Change Program (ECCP II)</a:t>
            </a:r>
            <a:endParaRPr lang="en-US" sz="2800" dirty="0" smtClean="0"/>
          </a:p>
          <a:p>
            <a:pPr>
              <a:buNone/>
            </a:pPr>
            <a:r>
              <a:rPr lang="en-US" sz="2800" dirty="0" smtClean="0"/>
              <a:t>2005:  </a:t>
            </a:r>
            <a:r>
              <a:rPr lang="en-US" sz="2800" dirty="0" smtClean="0">
                <a:solidFill>
                  <a:schemeClr val="accent1">
                    <a:lumMod val="75000"/>
                  </a:schemeClr>
                </a:solidFill>
              </a:rPr>
              <a:t>Clean Air Strategy</a:t>
            </a: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 calls for…</a:t>
            </a:r>
            <a:r>
              <a:rPr lang="en-US" sz="3600" dirty="0" smtClean="0"/>
              <a:t/>
            </a:r>
            <a:br>
              <a:rPr lang="en-US" sz="3600" dirty="0" smtClean="0"/>
            </a:br>
            <a:endParaRPr lang="en-US" sz="2700" dirty="0"/>
          </a:p>
        </p:txBody>
      </p:sp>
      <p:sp>
        <p:nvSpPr>
          <p:cNvPr id="3" name="Content Placeholder 2"/>
          <p:cNvSpPr>
            <a:spLocks noGrp="1"/>
          </p:cNvSpPr>
          <p:nvPr>
            <p:ph idx="1"/>
          </p:nvPr>
        </p:nvSpPr>
        <p:spPr>
          <a:xfrm>
            <a:off x="914400" y="1783560"/>
            <a:ext cx="7924800" cy="4572000"/>
          </a:xfrm>
        </p:spPr>
        <p:txBody>
          <a:bodyPr>
            <a:normAutofit/>
          </a:bodyPr>
          <a:lstStyle/>
          <a:p>
            <a:r>
              <a:rPr lang="en-US" sz="2800" dirty="0" smtClean="0"/>
              <a:t>Pro-active adaptation </a:t>
            </a:r>
            <a:r>
              <a:rPr lang="en-US" sz="2800" dirty="0" smtClean="0">
                <a:solidFill>
                  <a:srgbClr val="FFC000"/>
                </a:solidFill>
              </a:rPr>
              <a:t>measures</a:t>
            </a:r>
            <a:r>
              <a:rPr lang="en-US" sz="2800" dirty="0" smtClean="0"/>
              <a:t>  needed.</a:t>
            </a:r>
          </a:p>
          <a:p>
            <a:r>
              <a:rPr lang="en-US" sz="2800" dirty="0" smtClean="0"/>
              <a:t>Improved </a:t>
            </a:r>
            <a:r>
              <a:rPr lang="en-US" sz="2800" dirty="0" smtClean="0">
                <a:solidFill>
                  <a:srgbClr val="FFC000"/>
                </a:solidFill>
              </a:rPr>
              <a:t>monitoring</a:t>
            </a:r>
            <a:r>
              <a:rPr lang="en-US" sz="2800" dirty="0" smtClean="0"/>
              <a:t> and </a:t>
            </a:r>
            <a:r>
              <a:rPr lang="en-US" sz="2800" dirty="0" smtClean="0">
                <a:solidFill>
                  <a:srgbClr val="FFC000"/>
                </a:solidFill>
              </a:rPr>
              <a:t>reporting</a:t>
            </a:r>
            <a:r>
              <a:rPr lang="en-US" sz="2800" dirty="0" smtClean="0"/>
              <a:t> of data.</a:t>
            </a:r>
          </a:p>
          <a:p>
            <a:r>
              <a:rPr lang="en-US" sz="2800" dirty="0" smtClean="0"/>
              <a:t>More spatial and socio-economic </a:t>
            </a:r>
            <a:r>
              <a:rPr lang="en-US" sz="2800" dirty="0" smtClean="0">
                <a:solidFill>
                  <a:srgbClr val="FFC000"/>
                </a:solidFill>
              </a:rPr>
              <a:t>scenarios</a:t>
            </a:r>
            <a:r>
              <a:rPr lang="en-US" sz="2800" dirty="0" smtClean="0"/>
              <a:t>.</a:t>
            </a:r>
          </a:p>
          <a:p>
            <a:r>
              <a:rPr lang="en-US" sz="2800" dirty="0" smtClean="0"/>
              <a:t>Better </a:t>
            </a:r>
            <a:r>
              <a:rPr lang="en-US" sz="2800" dirty="0" smtClean="0">
                <a:solidFill>
                  <a:srgbClr val="FFC000"/>
                </a:solidFill>
              </a:rPr>
              <a:t>information</a:t>
            </a:r>
            <a:r>
              <a:rPr lang="en-US" sz="2800" dirty="0" smtClean="0"/>
              <a:t> on vulnerability.</a:t>
            </a:r>
          </a:p>
          <a:p>
            <a:pPr>
              <a:buNone/>
            </a:pPr>
            <a:endParaRPr lang="en-US" sz="2800" dirty="0" smtClean="0"/>
          </a:p>
          <a:p>
            <a:pPr>
              <a:buNone/>
            </a:pPr>
            <a:endParaRPr lang="en-US" sz="2800" dirty="0" smtClean="0"/>
          </a:p>
          <a:p>
            <a:pPr>
              <a:buNone/>
            </a:pPr>
            <a:r>
              <a:rPr lang="en-US" sz="2800" dirty="0" smtClean="0">
                <a:solidFill>
                  <a:schemeClr val="accent1">
                    <a:lumMod val="75000"/>
                  </a:schemeClr>
                </a:solidFill>
              </a:rPr>
              <a:t>  </a:t>
            </a:r>
            <a:endParaRPr lang="en-US" sz="28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Solutions</a:t>
            </a:r>
            <a:endParaRPr lang="en-US" sz="3600" dirty="0"/>
          </a:p>
        </p:txBody>
      </p:sp>
      <p:sp>
        <p:nvSpPr>
          <p:cNvPr id="3" name="Content Placeholder 2"/>
          <p:cNvSpPr>
            <a:spLocks noGrp="1"/>
          </p:cNvSpPr>
          <p:nvPr>
            <p:ph idx="1"/>
          </p:nvPr>
        </p:nvSpPr>
        <p:spPr>
          <a:xfrm>
            <a:off x="914400" y="1783560"/>
            <a:ext cx="7924800" cy="4572000"/>
          </a:xfrm>
        </p:spPr>
        <p:txBody>
          <a:bodyPr>
            <a:normAutofit/>
          </a:bodyPr>
          <a:lstStyle/>
          <a:p>
            <a:r>
              <a:rPr lang="en-US" sz="2400" dirty="0" smtClean="0">
                <a:solidFill>
                  <a:srgbClr val="FFC000"/>
                </a:solidFill>
              </a:rPr>
              <a:t>EU Greenhouse Gas Emission Trading Scheme (EU ETS).</a:t>
            </a:r>
          </a:p>
          <a:p>
            <a:r>
              <a:rPr lang="en-US" sz="2400" dirty="0" smtClean="0"/>
              <a:t>Greenhouse Gas Emissions Allowance Trading Scheme.</a:t>
            </a:r>
          </a:p>
          <a:p>
            <a:r>
              <a:rPr lang="en-US" sz="2400" dirty="0" smtClean="0"/>
              <a:t>Landfill of Waste Directive.</a:t>
            </a:r>
          </a:p>
          <a:p>
            <a:r>
              <a:rPr lang="en-US" sz="2400" dirty="0" smtClean="0"/>
              <a:t>Intelligent Energy for Europe Program.</a:t>
            </a:r>
          </a:p>
          <a:p>
            <a:r>
              <a:rPr lang="en-US" sz="2400" dirty="0" smtClean="0"/>
              <a:t>Renewable Electricity Directive.</a:t>
            </a:r>
          </a:p>
          <a:p>
            <a:r>
              <a:rPr lang="en-US" sz="2400" dirty="0" err="1" smtClean="0"/>
              <a:t>Biofuels</a:t>
            </a:r>
            <a:r>
              <a:rPr lang="en-US" sz="2400" dirty="0" smtClean="0"/>
              <a:t> Directive.</a:t>
            </a:r>
          </a:p>
          <a:p>
            <a:r>
              <a:rPr lang="en-US" sz="2400" dirty="0" smtClean="0"/>
              <a:t>Agreement with Automakers.</a:t>
            </a:r>
          </a:p>
          <a:p>
            <a:r>
              <a:rPr lang="en-US" sz="2400" dirty="0" smtClean="0">
                <a:solidFill>
                  <a:srgbClr val="FFC000"/>
                </a:solidFill>
              </a:rPr>
              <a:t>“Carbon tax”.</a:t>
            </a:r>
          </a:p>
          <a:p>
            <a:endParaRPr lang="en-US" sz="2400" dirty="0" smtClean="0"/>
          </a:p>
          <a:p>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914400"/>
          </a:xfrm>
        </p:spPr>
        <p:txBody>
          <a:bodyPr>
            <a:normAutofit/>
          </a:bodyPr>
          <a:lstStyle/>
          <a:p>
            <a:r>
              <a:rPr lang="en-US" sz="3600" dirty="0" smtClean="0"/>
              <a:t>Emission Trading Scheme (ETS)</a:t>
            </a:r>
            <a:endParaRPr lang="en-US" sz="3600" dirty="0">
              <a:solidFill>
                <a:schemeClr val="accent2"/>
              </a:solidFill>
            </a:endParaRPr>
          </a:p>
        </p:txBody>
      </p:sp>
      <p:sp>
        <p:nvSpPr>
          <p:cNvPr id="3" name="Content Placeholder 2"/>
          <p:cNvSpPr>
            <a:spLocks noGrp="1"/>
          </p:cNvSpPr>
          <p:nvPr>
            <p:ph idx="1"/>
          </p:nvPr>
        </p:nvSpPr>
        <p:spPr>
          <a:xfrm>
            <a:off x="914400" y="1981200"/>
            <a:ext cx="7848600" cy="4572000"/>
          </a:xfrm>
        </p:spPr>
        <p:txBody>
          <a:bodyPr>
            <a:normAutofit lnSpcReduction="10000"/>
          </a:bodyPr>
          <a:lstStyle/>
          <a:p>
            <a:pPr>
              <a:buNone/>
            </a:pPr>
            <a:r>
              <a:rPr lang="en-US" sz="2400" dirty="0" smtClean="0"/>
              <a:t>Limitation of emissions from </a:t>
            </a:r>
            <a:r>
              <a:rPr lang="en-US" sz="2400" dirty="0" smtClean="0">
                <a:solidFill>
                  <a:schemeClr val="accent2"/>
                </a:solidFill>
              </a:rPr>
              <a:t>~ 10,500 </a:t>
            </a:r>
            <a:r>
              <a:rPr lang="en-US" sz="2400" dirty="0" smtClean="0">
                <a:solidFill>
                  <a:schemeClr val="accent3"/>
                </a:solidFill>
              </a:rPr>
              <a:t>industrial facilities </a:t>
            </a:r>
            <a:r>
              <a:rPr lang="en-US" sz="2400" dirty="0" smtClean="0"/>
              <a:t>across Europe that together produce </a:t>
            </a:r>
            <a:r>
              <a:rPr lang="en-US" sz="2400" dirty="0" smtClean="0">
                <a:solidFill>
                  <a:schemeClr val="accent2"/>
                </a:solidFill>
              </a:rPr>
              <a:t>~ 50% </a:t>
            </a:r>
            <a:r>
              <a:rPr lang="en-US" sz="2400" dirty="0" smtClean="0"/>
              <a:t>of EU’s CO2 emissions.</a:t>
            </a:r>
          </a:p>
          <a:p>
            <a:pPr>
              <a:buNone/>
            </a:pPr>
            <a:r>
              <a:rPr lang="en-US" sz="2400" dirty="0" smtClean="0"/>
              <a:t>Large CO2 emitters must monitor and annually report their emissions; obliged every year to return an amount of emission allowances to the government that is equivalent to their CO</a:t>
            </a:r>
            <a:r>
              <a:rPr lang="en-US" sz="2400" baseline="-25000" dirty="0" smtClean="0"/>
              <a:t>2</a:t>
            </a:r>
            <a:r>
              <a:rPr lang="en-US" sz="2400" dirty="0" smtClean="0"/>
              <a:t> emissions in that year. </a:t>
            </a:r>
            <a:r>
              <a:rPr lang="en-US" sz="2400" dirty="0" smtClean="0">
                <a:solidFill>
                  <a:schemeClr val="accent3"/>
                </a:solidFill>
              </a:rPr>
              <a:t>Emission allowance prices </a:t>
            </a:r>
            <a:r>
              <a:rPr lang="en-US" sz="2400" dirty="0" smtClean="0"/>
              <a:t>between 7 and 30 Euros (per ton CO2).</a:t>
            </a:r>
          </a:p>
          <a:p>
            <a:pPr>
              <a:buNone/>
            </a:pPr>
            <a:r>
              <a:rPr lang="en-US" sz="2400" dirty="0" smtClean="0"/>
              <a:t>Excess emissions in 2008-2012 incur </a:t>
            </a:r>
            <a:r>
              <a:rPr lang="en-US" sz="2400" dirty="0" smtClean="0">
                <a:solidFill>
                  <a:schemeClr val="accent3"/>
                </a:solidFill>
              </a:rPr>
              <a:t>penalty</a:t>
            </a:r>
            <a:r>
              <a:rPr lang="en-US" sz="2400" dirty="0" smtClean="0"/>
              <a:t> (100 Euro per ton CO2) and must be made up in next phase.</a:t>
            </a:r>
          </a:p>
          <a:p>
            <a:pPr>
              <a:buNone/>
            </a:pPr>
            <a:r>
              <a:rPr lang="en-US" sz="2400" dirty="0" smtClean="0"/>
              <a:t>Will </a:t>
            </a:r>
            <a:r>
              <a:rPr lang="en-US" sz="2400" dirty="0" smtClean="0">
                <a:solidFill>
                  <a:schemeClr val="accent3"/>
                </a:solidFill>
              </a:rPr>
              <a:t>continue beyond 2012 </a:t>
            </a:r>
            <a:r>
              <a:rPr lang="en-US" sz="2400" dirty="0" smtClean="0"/>
              <a:t>with or without new international climate agreements.</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914400"/>
          </a:xfrm>
        </p:spPr>
        <p:txBody>
          <a:bodyPr>
            <a:normAutofit/>
          </a:bodyPr>
          <a:lstStyle/>
          <a:p>
            <a:r>
              <a:rPr lang="en-US" sz="3600" dirty="0" smtClean="0"/>
              <a:t>Emission Trading Scheme (ETS)</a:t>
            </a:r>
            <a:endParaRPr lang="en-US" sz="3600" dirty="0">
              <a:solidFill>
                <a:schemeClr val="accent2"/>
              </a:solidFill>
            </a:endParaRPr>
          </a:p>
        </p:txBody>
      </p:sp>
      <p:sp>
        <p:nvSpPr>
          <p:cNvPr id="3" name="Content Placeholder 2"/>
          <p:cNvSpPr>
            <a:spLocks noGrp="1"/>
          </p:cNvSpPr>
          <p:nvPr>
            <p:ph idx="1"/>
          </p:nvPr>
        </p:nvSpPr>
        <p:spPr>
          <a:xfrm>
            <a:off x="914400" y="1981200"/>
            <a:ext cx="7848600" cy="4572000"/>
          </a:xfrm>
        </p:spPr>
        <p:txBody>
          <a:bodyPr>
            <a:normAutofit/>
          </a:bodyPr>
          <a:lstStyle/>
          <a:p>
            <a:pPr>
              <a:buNone/>
            </a:pPr>
            <a:r>
              <a:rPr lang="en-US" sz="2400" dirty="0" smtClean="0"/>
              <a:t>Operators may </a:t>
            </a:r>
            <a:r>
              <a:rPr lang="en-US" sz="2400" dirty="0" smtClean="0">
                <a:solidFill>
                  <a:schemeClr val="accent3"/>
                </a:solidFill>
              </a:rPr>
              <a:t>reassign or trade allowances </a:t>
            </a:r>
            <a:r>
              <a:rPr lang="en-US" sz="2400" dirty="0" smtClean="0"/>
              <a:t>by several means:</a:t>
            </a:r>
          </a:p>
          <a:p>
            <a:r>
              <a:rPr lang="en-US" sz="2400" dirty="0" smtClean="0"/>
              <a:t>privately, moving allowances between operators within a company and across national borders.</a:t>
            </a:r>
          </a:p>
          <a:p>
            <a:r>
              <a:rPr lang="en-US" sz="2400" dirty="0" smtClean="0"/>
              <a:t>over the counter, using a broker to privately match buyers and sellers.</a:t>
            </a:r>
          </a:p>
          <a:p>
            <a:r>
              <a:rPr lang="en-US" sz="2400" dirty="0" smtClean="0"/>
              <a:t>trading on the spot market of one of Europe's climate exchanges (the most liquid being the European Climate Exchange).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6</a:t>
            </a:r>
            <a:r>
              <a:rPr lang="en-US" dirty="0" smtClean="0"/>
              <a:t/>
            </a:r>
            <a:br>
              <a:rPr lang="en-US" dirty="0" smtClean="0"/>
            </a:br>
            <a:r>
              <a:rPr lang="en-US" sz="3200" dirty="0" err="1" smtClean="0"/>
              <a:t>Eu</a:t>
            </a:r>
            <a:r>
              <a:rPr lang="en-US" sz="3200" dirty="0" smtClean="0"/>
              <a:t> and The Kyoto Protocol</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the Kyoto Protocol</a:t>
            </a:r>
            <a:br>
              <a:rPr lang="en-US" dirty="0" smtClean="0"/>
            </a:br>
            <a:r>
              <a:rPr lang="en-US" sz="2700" dirty="0" smtClean="0"/>
              <a:t>Press Release, 16 October 2008</a:t>
            </a:r>
            <a:endParaRPr lang="en-US" sz="2700" dirty="0"/>
          </a:p>
        </p:txBody>
      </p:sp>
      <p:sp>
        <p:nvSpPr>
          <p:cNvPr id="3" name="Content Placeholder 2"/>
          <p:cNvSpPr>
            <a:spLocks noGrp="1"/>
          </p:cNvSpPr>
          <p:nvPr>
            <p:ph idx="1"/>
          </p:nvPr>
        </p:nvSpPr>
        <p:spPr>
          <a:xfrm>
            <a:off x="914400" y="1783560"/>
            <a:ext cx="7924800" cy="4572000"/>
          </a:xfrm>
        </p:spPr>
        <p:txBody>
          <a:bodyPr>
            <a:normAutofit/>
          </a:bodyPr>
          <a:lstStyle/>
          <a:p>
            <a:pPr>
              <a:buNone/>
            </a:pPr>
            <a:r>
              <a:rPr lang="en-US" sz="2400" b="1" dirty="0" smtClean="0">
                <a:solidFill>
                  <a:schemeClr val="accent4"/>
                </a:solidFill>
              </a:rPr>
              <a:t>“Climate change: projections show EU on track to meet Kyoto emission targets”</a:t>
            </a:r>
          </a:p>
          <a:p>
            <a:pPr>
              <a:buNone/>
            </a:pPr>
            <a:endParaRPr lang="en-US" sz="2400" b="1" dirty="0" smtClean="0"/>
          </a:p>
          <a:p>
            <a:pPr>
              <a:buNone/>
            </a:pPr>
            <a:r>
              <a:rPr lang="en-US" sz="2000" b="1" dirty="0" smtClean="0"/>
              <a:t>Projections for EU-15 and EU-27</a:t>
            </a:r>
            <a:endParaRPr lang="en-US" sz="2000" dirty="0" smtClean="0"/>
          </a:p>
          <a:p>
            <a:r>
              <a:rPr lang="en-US" sz="2000" dirty="0" smtClean="0">
                <a:solidFill>
                  <a:schemeClr val="accent1">
                    <a:lumMod val="75000"/>
                  </a:schemeClr>
                </a:solidFill>
              </a:rPr>
              <a:t>EU-15</a:t>
            </a:r>
            <a:r>
              <a:rPr lang="en-US" sz="2000" dirty="0" smtClean="0"/>
              <a:t> greenhouse gas emissions in 2006 were </a:t>
            </a:r>
            <a:r>
              <a:rPr lang="en-US" sz="2000" dirty="0" smtClean="0">
                <a:solidFill>
                  <a:schemeClr val="accent2"/>
                </a:solidFill>
              </a:rPr>
              <a:t>2.7%</a:t>
            </a:r>
            <a:r>
              <a:rPr lang="en-US" sz="2000" dirty="0" smtClean="0"/>
              <a:t> lower than 1990. This contrasted with economic growth of around </a:t>
            </a:r>
            <a:r>
              <a:rPr lang="en-US" sz="2000" dirty="0" smtClean="0">
                <a:solidFill>
                  <a:srgbClr val="00B0F0"/>
                </a:solidFill>
              </a:rPr>
              <a:t>40%</a:t>
            </a:r>
            <a:r>
              <a:rPr lang="en-US" sz="2000" dirty="0" smtClean="0"/>
              <a:t> over the same period. For the </a:t>
            </a:r>
            <a:r>
              <a:rPr lang="en-US" sz="2000" dirty="0" smtClean="0">
                <a:solidFill>
                  <a:schemeClr val="accent1">
                    <a:lumMod val="75000"/>
                  </a:schemeClr>
                </a:solidFill>
              </a:rPr>
              <a:t>EU-27</a:t>
            </a:r>
            <a:r>
              <a:rPr lang="en-US" sz="2000" dirty="0" smtClean="0"/>
              <a:t> as a whole, emissions fell by </a:t>
            </a:r>
            <a:r>
              <a:rPr lang="en-US" sz="2000" dirty="0" smtClean="0">
                <a:solidFill>
                  <a:schemeClr val="accent2"/>
                </a:solidFill>
              </a:rPr>
              <a:t>10.8%</a:t>
            </a:r>
            <a:r>
              <a:rPr lang="en-US" sz="2000" dirty="0" smtClean="0"/>
              <a:t> between 1990 and 2006. </a:t>
            </a:r>
          </a:p>
          <a:p>
            <a:r>
              <a:rPr lang="en-US" sz="2000" dirty="0" smtClean="0">
                <a:solidFill>
                  <a:schemeClr val="accent3"/>
                </a:solidFill>
              </a:rPr>
              <a:t>Existing policies and measures </a:t>
            </a:r>
            <a:r>
              <a:rPr lang="en-US" sz="2000" dirty="0" smtClean="0"/>
              <a:t>– those already implemented –</a:t>
            </a:r>
            <a:r>
              <a:rPr lang="en-US" sz="2000" dirty="0" smtClean="0"/>
              <a:t> were expected </a:t>
            </a:r>
            <a:r>
              <a:rPr lang="en-US" sz="2000" dirty="0" smtClean="0"/>
              <a:t>to reduce </a:t>
            </a:r>
            <a:r>
              <a:rPr lang="en-US" sz="2000" dirty="0" smtClean="0">
                <a:solidFill>
                  <a:schemeClr val="accent1">
                    <a:lumMod val="75000"/>
                  </a:schemeClr>
                </a:solidFill>
              </a:rPr>
              <a:t>EU-15</a:t>
            </a:r>
            <a:r>
              <a:rPr lang="en-US" sz="2000" dirty="0" smtClean="0"/>
              <a:t> emissions to </a:t>
            </a:r>
            <a:r>
              <a:rPr lang="en-US" sz="2000" dirty="0" smtClean="0">
                <a:solidFill>
                  <a:schemeClr val="accent2"/>
                </a:solidFill>
              </a:rPr>
              <a:t>3.6%</a:t>
            </a:r>
            <a:r>
              <a:rPr lang="en-US" sz="2000" dirty="0" smtClean="0"/>
              <a:t> below 1990 levels by 2010.</a:t>
            </a:r>
          </a:p>
          <a:p>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GHG Emissions Trends</a:t>
            </a:r>
            <a:br>
              <a:rPr lang="en-US" dirty="0" smtClean="0"/>
            </a:br>
            <a:r>
              <a:rPr lang="en-US" sz="2700" dirty="0" smtClean="0"/>
              <a:t>1990-2005/06 </a:t>
            </a:r>
            <a:r>
              <a:rPr lang="en-US" sz="3600" dirty="0" smtClean="0"/>
              <a:t/>
            </a:r>
            <a:br>
              <a:rPr lang="en-US" sz="3600" dirty="0" smtClean="0"/>
            </a:br>
            <a:endParaRPr lang="en-US" sz="2700" dirty="0"/>
          </a:p>
        </p:txBody>
      </p:sp>
      <p:sp>
        <p:nvSpPr>
          <p:cNvPr id="3" name="Content Placeholder 2"/>
          <p:cNvSpPr>
            <a:spLocks noGrp="1"/>
          </p:cNvSpPr>
          <p:nvPr>
            <p:ph idx="1"/>
          </p:nvPr>
        </p:nvSpPr>
        <p:spPr>
          <a:xfrm>
            <a:off x="914400" y="2133600"/>
            <a:ext cx="7924800" cy="4221960"/>
          </a:xfrm>
        </p:spPr>
        <p:txBody>
          <a:bodyPr>
            <a:normAutofit/>
          </a:bodyPr>
          <a:lstStyle/>
          <a:p>
            <a:r>
              <a:rPr lang="en-US" sz="2800" dirty="0" smtClean="0">
                <a:solidFill>
                  <a:schemeClr val="accent1"/>
                </a:solidFill>
              </a:rPr>
              <a:t>EU-15		-2.7%</a:t>
            </a:r>
          </a:p>
          <a:p>
            <a:r>
              <a:rPr lang="en-US" sz="2800" dirty="0" smtClean="0">
                <a:solidFill>
                  <a:schemeClr val="accent1"/>
                </a:solidFill>
              </a:rPr>
              <a:t>EU-27		-10.8%</a:t>
            </a:r>
          </a:p>
          <a:p>
            <a:r>
              <a:rPr lang="en-US" sz="2800" dirty="0" smtClean="0">
                <a:solidFill>
                  <a:schemeClr val="accent1"/>
                </a:solidFill>
              </a:rPr>
              <a:t>Germany 	-18%</a:t>
            </a:r>
          </a:p>
          <a:p>
            <a:r>
              <a:rPr lang="en-US" sz="2800" dirty="0" smtClean="0">
                <a:solidFill>
                  <a:schemeClr val="accent2"/>
                </a:solidFill>
              </a:rPr>
              <a:t>U.S. 		+16%</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GHG Emissions Trends</a:t>
            </a:r>
            <a:r>
              <a:rPr lang="en-US" sz="3600" dirty="0" smtClean="0"/>
              <a:t/>
            </a:r>
            <a:br>
              <a:rPr lang="en-US" sz="3600" dirty="0" smtClean="0"/>
            </a:br>
            <a:r>
              <a:rPr lang="en-US" sz="2700" dirty="0" smtClean="0"/>
              <a:t>Projections against 2004</a:t>
            </a:r>
            <a:endParaRPr lang="en-US" sz="2700" dirty="0"/>
          </a:p>
        </p:txBody>
      </p:sp>
      <p:sp>
        <p:nvSpPr>
          <p:cNvPr id="3" name="Content Placeholder 2"/>
          <p:cNvSpPr>
            <a:spLocks noGrp="1"/>
          </p:cNvSpPr>
          <p:nvPr>
            <p:ph idx="1"/>
          </p:nvPr>
        </p:nvSpPr>
        <p:spPr>
          <a:xfrm>
            <a:off x="914400" y="2133600"/>
            <a:ext cx="7924800" cy="4221960"/>
          </a:xfrm>
        </p:spPr>
        <p:txBody>
          <a:bodyPr>
            <a:normAutofit/>
          </a:bodyPr>
          <a:lstStyle/>
          <a:p>
            <a:r>
              <a:rPr lang="en-US" sz="2800" dirty="0" smtClean="0">
                <a:solidFill>
                  <a:schemeClr val="accent1"/>
                </a:solidFill>
              </a:rPr>
              <a:t>Japan -5% by 2010.</a:t>
            </a:r>
          </a:p>
          <a:p>
            <a:r>
              <a:rPr lang="en-US" sz="2800" dirty="0" smtClean="0">
                <a:solidFill>
                  <a:schemeClr val="accent1"/>
                </a:solidFill>
              </a:rPr>
              <a:t>EU steady by 2010.</a:t>
            </a:r>
          </a:p>
          <a:p>
            <a:r>
              <a:rPr lang="en-US" sz="2800" dirty="0" smtClean="0">
                <a:solidFill>
                  <a:schemeClr val="accent2"/>
                </a:solidFill>
              </a:rPr>
              <a:t>U.S. +8% by 2010 and +25% by 2025.</a:t>
            </a:r>
          </a:p>
          <a:p>
            <a:r>
              <a:rPr lang="en-US" sz="2800" dirty="0" smtClean="0">
                <a:solidFill>
                  <a:schemeClr val="accent2"/>
                </a:solidFill>
              </a:rPr>
              <a:t>China +50% by 2025.</a:t>
            </a:r>
          </a:p>
          <a:p>
            <a:r>
              <a:rPr lang="en-US" sz="2800" dirty="0" smtClean="0">
                <a:solidFill>
                  <a:schemeClr val="accent2"/>
                </a:solidFill>
              </a:rPr>
              <a:t>India +80% by 2025.</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7</a:t>
            </a:r>
            <a:r>
              <a:rPr lang="en-US" dirty="0" smtClean="0"/>
              <a:t/>
            </a:r>
            <a:br>
              <a:rPr lang="en-US" dirty="0" smtClean="0"/>
            </a:br>
            <a:r>
              <a:rPr lang="en-US" sz="3200" dirty="0" smtClean="0"/>
              <a:t>The Post-Kyoto EU</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Enough! </a:t>
            </a:r>
            <a:br>
              <a:rPr lang="en-US" sz="3600" dirty="0" smtClean="0"/>
            </a:br>
            <a:r>
              <a:rPr lang="en-US" sz="2700" dirty="0" smtClean="0"/>
              <a:t>The “Pre-History” of the European Union</a:t>
            </a:r>
            <a:endParaRPr lang="en-US" sz="2700" dirty="0"/>
          </a:p>
        </p:txBody>
      </p:sp>
      <p:pic>
        <p:nvPicPr>
          <p:cNvPr id="1026" name="Picture 2" descr="Image:WW1 TitlePicture For Wikipedia Article.jpg">
            <a:hlinkClick r:id="rId2"/>
          </p:cNvPr>
          <p:cNvPicPr>
            <a:picLocks noChangeAspect="1" noChangeArrowheads="1"/>
          </p:cNvPicPr>
          <p:nvPr/>
        </p:nvPicPr>
        <p:blipFill>
          <a:blip r:embed="rId3" cstate="print"/>
          <a:srcRect/>
          <a:stretch>
            <a:fillRect/>
          </a:stretch>
        </p:blipFill>
        <p:spPr bwMode="auto">
          <a:xfrm>
            <a:off x="762000" y="2133600"/>
            <a:ext cx="3087370" cy="4191000"/>
          </a:xfrm>
          <a:prstGeom prst="rect">
            <a:avLst/>
          </a:prstGeom>
          <a:noFill/>
        </p:spPr>
      </p:pic>
      <p:pic>
        <p:nvPicPr>
          <p:cNvPr id="1028" name="Picture 4" descr="Image:WW2Montage.PNG">
            <a:hlinkClick r:id="rId4"/>
          </p:cNvPr>
          <p:cNvPicPr>
            <a:picLocks noChangeAspect="1" noChangeArrowheads="1"/>
          </p:cNvPicPr>
          <p:nvPr/>
        </p:nvPicPr>
        <p:blipFill>
          <a:blip r:embed="rId5" cstate="print"/>
          <a:srcRect/>
          <a:stretch>
            <a:fillRect/>
          </a:stretch>
        </p:blipFill>
        <p:spPr bwMode="auto">
          <a:xfrm>
            <a:off x="4385511" y="2133601"/>
            <a:ext cx="4448342" cy="4191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Post-Kyoto</a:t>
            </a:r>
            <a:r>
              <a:rPr lang="en-US" sz="2700" dirty="0" smtClean="0"/>
              <a:t/>
            </a:r>
            <a:br>
              <a:rPr lang="en-US" sz="2700" dirty="0" smtClean="0"/>
            </a:br>
            <a:r>
              <a:rPr lang="en-US" sz="2700" dirty="0" smtClean="0"/>
              <a:t>after 2012</a:t>
            </a:r>
            <a:endParaRPr lang="en-US" sz="2700" dirty="0"/>
          </a:p>
        </p:txBody>
      </p:sp>
      <p:sp>
        <p:nvSpPr>
          <p:cNvPr id="3" name="Content Placeholder 2"/>
          <p:cNvSpPr>
            <a:spLocks noGrp="1"/>
          </p:cNvSpPr>
          <p:nvPr>
            <p:ph idx="1"/>
          </p:nvPr>
        </p:nvSpPr>
        <p:spPr>
          <a:xfrm>
            <a:off x="914400" y="2133600"/>
            <a:ext cx="7620000" cy="4038600"/>
          </a:xfrm>
        </p:spPr>
        <p:txBody>
          <a:bodyPr>
            <a:normAutofit/>
          </a:bodyPr>
          <a:lstStyle/>
          <a:p>
            <a:pPr>
              <a:buNone/>
            </a:pPr>
            <a:r>
              <a:rPr lang="en-US" sz="2400" dirty="0" smtClean="0"/>
              <a:t>With the Kyoto Protocol targets</a:t>
            </a:r>
            <a:r>
              <a:rPr lang="en-US" sz="2400" dirty="0" smtClean="0"/>
              <a:t> expired </a:t>
            </a:r>
            <a:r>
              <a:rPr lang="en-US" sz="2400" dirty="0" smtClean="0"/>
              <a:t>in 2012, the EU</a:t>
            </a:r>
            <a:r>
              <a:rPr lang="en-US" sz="2400" dirty="0" smtClean="0"/>
              <a:t> was pressing </a:t>
            </a:r>
            <a:r>
              <a:rPr lang="en-US" sz="2400" dirty="0" smtClean="0"/>
              <a:t>for a new international agreement to ensure </a:t>
            </a:r>
            <a:r>
              <a:rPr lang="en-US" sz="2400" dirty="0" smtClean="0">
                <a:solidFill>
                  <a:schemeClr val="accent3"/>
                </a:solidFill>
              </a:rPr>
              <a:t>that global warming is stopped before it exceeds the temperature in pre-industrial times by more than </a:t>
            </a:r>
            <a:r>
              <a:rPr lang="en-US" sz="2400" dirty="0" smtClean="0">
                <a:solidFill>
                  <a:schemeClr val="accent2"/>
                </a:solidFill>
              </a:rPr>
              <a:t>2°C</a:t>
            </a:r>
            <a:r>
              <a:rPr lang="en-US" sz="2400" dirty="0" smtClean="0"/>
              <a:t>. Scientists view a 2°C rise as the threshold beyond which climate change could trigger irreversible and possibly catastrophic planetary changes.</a:t>
            </a:r>
          </a:p>
          <a:p>
            <a:pPr>
              <a:buNone/>
            </a:pPr>
            <a:endParaRPr lang="en-US" sz="2400" b="1"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Post-Kyoto</a:t>
            </a:r>
            <a:br>
              <a:rPr lang="en-US" dirty="0" smtClean="0"/>
            </a:br>
            <a:r>
              <a:rPr lang="en-US" sz="2700" dirty="0" smtClean="0"/>
              <a:t>after 2012</a:t>
            </a:r>
            <a:endParaRPr lang="en-US" sz="2700" dirty="0"/>
          </a:p>
        </p:txBody>
      </p:sp>
      <p:sp>
        <p:nvSpPr>
          <p:cNvPr id="3" name="Content Placeholder 2"/>
          <p:cNvSpPr>
            <a:spLocks noGrp="1"/>
          </p:cNvSpPr>
          <p:nvPr>
            <p:ph idx="1"/>
          </p:nvPr>
        </p:nvSpPr>
        <p:spPr>
          <a:xfrm>
            <a:off x="914400" y="1981200"/>
            <a:ext cx="8001000" cy="4572000"/>
          </a:xfrm>
        </p:spPr>
        <p:txBody>
          <a:bodyPr>
            <a:normAutofit fontScale="92500" lnSpcReduction="10000"/>
          </a:bodyPr>
          <a:lstStyle/>
          <a:p>
            <a:pPr>
              <a:buNone/>
            </a:pPr>
            <a:r>
              <a:rPr lang="en-US" sz="2600" b="1" dirty="0" smtClean="0"/>
              <a:t>2006</a:t>
            </a:r>
            <a:r>
              <a:rPr lang="en-US" sz="2600" dirty="0" smtClean="0"/>
              <a:t>:  </a:t>
            </a:r>
            <a:r>
              <a:rPr lang="en-US" sz="2600" dirty="0" smtClean="0">
                <a:solidFill>
                  <a:schemeClr val="accent3"/>
                </a:solidFill>
              </a:rPr>
              <a:t>“Bali Roadmap”</a:t>
            </a:r>
            <a:r>
              <a:rPr lang="en-US" sz="2600" dirty="0" smtClean="0"/>
              <a:t> describes activities for implementation of a post-Kyoto agreement. </a:t>
            </a:r>
          </a:p>
          <a:p>
            <a:pPr>
              <a:buNone/>
            </a:pPr>
            <a:endParaRPr lang="en-US" sz="2600" b="1" dirty="0" smtClean="0"/>
          </a:p>
          <a:p>
            <a:pPr>
              <a:buNone/>
            </a:pPr>
            <a:r>
              <a:rPr lang="en-US" sz="2600" b="1" dirty="0" smtClean="0"/>
              <a:t>2007</a:t>
            </a:r>
            <a:r>
              <a:rPr lang="en-US" sz="2600" dirty="0" smtClean="0"/>
              <a:t>:  </a:t>
            </a:r>
            <a:r>
              <a:rPr lang="en-US" sz="2600" dirty="0" smtClean="0">
                <a:solidFill>
                  <a:schemeClr val="accent3"/>
                </a:solidFill>
              </a:rPr>
              <a:t>“Energy Policy for Europe”</a:t>
            </a:r>
            <a:r>
              <a:rPr lang="en-US" sz="2600" dirty="0" smtClean="0"/>
              <a:t> </a:t>
            </a:r>
            <a:r>
              <a:rPr lang="en-US" sz="2600" dirty="0" smtClean="0">
                <a:sym typeface="Wingdings" pitchFamily="2" charset="2"/>
              </a:rPr>
              <a:t> </a:t>
            </a:r>
            <a:r>
              <a:rPr lang="en-US" sz="2600" dirty="0" smtClean="0">
                <a:solidFill>
                  <a:srgbClr val="FFC000"/>
                </a:solidFill>
                <a:sym typeface="Wingdings" pitchFamily="2" charset="2"/>
              </a:rPr>
              <a:t>“First Mover Advantage”</a:t>
            </a:r>
            <a:r>
              <a:rPr lang="en-US" sz="2600" dirty="0" smtClean="0">
                <a:sym typeface="Wingdings" pitchFamily="2" charset="2"/>
              </a:rPr>
              <a:t>: </a:t>
            </a:r>
          </a:p>
          <a:p>
            <a:pPr>
              <a:buNone/>
            </a:pPr>
            <a:r>
              <a:rPr lang="en-US" sz="2600" dirty="0" smtClean="0">
                <a:sym typeface="Wingdings" pitchFamily="2" charset="2"/>
              </a:rPr>
              <a:t>	</a:t>
            </a:r>
            <a:r>
              <a:rPr lang="en-US" sz="2600" dirty="0" smtClean="0"/>
              <a:t>EU will cut its greenhouse gas emissions to</a:t>
            </a:r>
            <a:r>
              <a:rPr lang="en-US" sz="2600" dirty="0" smtClean="0"/>
              <a:t> </a:t>
            </a:r>
            <a:r>
              <a:rPr lang="en-US" sz="2600" dirty="0" smtClean="0">
                <a:solidFill>
                  <a:schemeClr val="accent2"/>
                </a:solidFill>
              </a:rPr>
              <a:t>at least 20</a:t>
            </a:r>
            <a:r>
              <a:rPr lang="en-US" sz="2600" dirty="0" smtClean="0">
                <a:solidFill>
                  <a:schemeClr val="accent2"/>
                </a:solidFill>
              </a:rPr>
              <a:t>%</a:t>
            </a:r>
            <a:r>
              <a:rPr lang="en-US" sz="2600" dirty="0" smtClean="0"/>
              <a:t> below 1990 levels by </a:t>
            </a:r>
            <a:r>
              <a:rPr lang="en-US" sz="2600" dirty="0" smtClean="0">
                <a:solidFill>
                  <a:schemeClr val="accent2"/>
                </a:solidFill>
              </a:rPr>
              <a:t>2020</a:t>
            </a:r>
            <a:r>
              <a:rPr lang="en-US" sz="2600" dirty="0" smtClean="0"/>
              <a:t>, and will increase this reduction to </a:t>
            </a:r>
            <a:r>
              <a:rPr lang="en-US" sz="2600" dirty="0" smtClean="0">
                <a:solidFill>
                  <a:schemeClr val="accent2"/>
                </a:solidFill>
              </a:rPr>
              <a:t>30%</a:t>
            </a:r>
            <a:r>
              <a:rPr lang="en-US" sz="2600" dirty="0" smtClean="0"/>
              <a:t> if the other industrialized countries (</a:t>
            </a:r>
            <a:r>
              <a:rPr lang="en-US" sz="2600" dirty="0" smtClean="0">
                <a:solidFill>
                  <a:schemeClr val="accent3"/>
                </a:solidFill>
              </a:rPr>
              <a:t>particularly, the U.S.A.</a:t>
            </a:r>
            <a:r>
              <a:rPr lang="en-US" sz="2600" dirty="0" smtClean="0"/>
              <a:t>) agree to do likewise and developing countries also take action. EU agreed on reduction by </a:t>
            </a:r>
            <a:r>
              <a:rPr lang="en-US" sz="2600" dirty="0" smtClean="0">
                <a:solidFill>
                  <a:schemeClr val="accent2"/>
                </a:solidFill>
              </a:rPr>
              <a:t>60-80% until 2050</a:t>
            </a:r>
            <a:r>
              <a:rPr lang="en-US" sz="2600" dirty="0" smtClean="0"/>
              <a:t>.</a:t>
            </a:r>
          </a:p>
          <a:p>
            <a:pPr>
              <a:buNone/>
            </a:pPr>
            <a:endParaRPr lang="en-US" sz="2400" dirty="0" smtClean="0"/>
          </a:p>
          <a:p>
            <a:pPr>
              <a:buNone/>
            </a:pPr>
            <a:r>
              <a:rPr lang="en-US" sz="2400" dirty="0" smtClean="0"/>
              <a:t>	</a:t>
            </a:r>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Post-Kyoto</a:t>
            </a:r>
            <a:br>
              <a:rPr lang="en-US" dirty="0" smtClean="0"/>
            </a:br>
            <a:r>
              <a:rPr lang="en-US" sz="2700" dirty="0" smtClean="0"/>
              <a:t>after 2012</a:t>
            </a:r>
            <a:endParaRPr lang="en-US" sz="2700" dirty="0"/>
          </a:p>
        </p:txBody>
      </p:sp>
      <p:sp>
        <p:nvSpPr>
          <p:cNvPr id="3" name="Content Placeholder 2"/>
          <p:cNvSpPr>
            <a:spLocks noGrp="1"/>
          </p:cNvSpPr>
          <p:nvPr>
            <p:ph idx="1"/>
          </p:nvPr>
        </p:nvSpPr>
        <p:spPr>
          <a:xfrm>
            <a:off x="914400" y="1981200"/>
            <a:ext cx="7848600" cy="4572000"/>
          </a:xfrm>
        </p:spPr>
        <p:txBody>
          <a:bodyPr>
            <a:normAutofit/>
          </a:bodyPr>
          <a:lstStyle/>
          <a:p>
            <a:pPr>
              <a:buNone/>
            </a:pPr>
            <a:r>
              <a:rPr lang="en-US" sz="2400" b="1" dirty="0" smtClean="0"/>
              <a:t>2007</a:t>
            </a:r>
            <a:r>
              <a:rPr lang="en-US" sz="2400" dirty="0" smtClean="0"/>
              <a:t>:  G8 meeting in </a:t>
            </a:r>
            <a:r>
              <a:rPr lang="en-US" sz="2400" dirty="0" err="1" smtClean="0"/>
              <a:t>Heiligendamm</a:t>
            </a:r>
            <a:r>
              <a:rPr lang="en-US" sz="2400" dirty="0" smtClean="0"/>
              <a:t>; </a:t>
            </a:r>
            <a:r>
              <a:rPr lang="en-US" sz="2400" dirty="0" smtClean="0">
                <a:solidFill>
                  <a:schemeClr val="accent1">
                    <a:lumMod val="75000"/>
                  </a:schemeClr>
                </a:solidFill>
              </a:rPr>
              <a:t>global goal</a:t>
            </a:r>
            <a:r>
              <a:rPr lang="en-US" sz="2400" dirty="0" smtClean="0"/>
              <a:t>: reduction by </a:t>
            </a:r>
            <a:r>
              <a:rPr lang="en-US" sz="2400" dirty="0" smtClean="0">
                <a:solidFill>
                  <a:schemeClr val="accent2"/>
                </a:solidFill>
              </a:rPr>
              <a:t>50% until 2050</a:t>
            </a:r>
            <a:r>
              <a:rPr lang="en-US" sz="2400" dirty="0" smtClean="0"/>
              <a:t> “should be seriously discussed”; </a:t>
            </a:r>
            <a:r>
              <a:rPr lang="en-US" sz="2400" dirty="0" smtClean="0">
                <a:solidFill>
                  <a:schemeClr val="accent3"/>
                </a:solidFill>
              </a:rPr>
              <a:t>China and India </a:t>
            </a:r>
            <a:r>
              <a:rPr lang="en-US" sz="2400" dirty="0" smtClean="0"/>
              <a:t>should be included; </a:t>
            </a:r>
            <a:r>
              <a:rPr lang="en-US" sz="2400" dirty="0" smtClean="0">
                <a:solidFill>
                  <a:schemeClr val="accent3"/>
                </a:solidFill>
              </a:rPr>
              <a:t>acceptance of all three IPCC </a:t>
            </a:r>
            <a:r>
              <a:rPr lang="en-US" sz="2400" dirty="0" smtClean="0">
                <a:solidFill>
                  <a:schemeClr val="accent3"/>
                </a:solidFill>
              </a:rPr>
              <a:t>reports</a:t>
            </a:r>
            <a:r>
              <a:rPr lang="en-US" sz="2400" dirty="0" smtClean="0"/>
              <a:t>.</a:t>
            </a:r>
            <a:endParaRPr lang="en-US" sz="2400" dirty="0" smtClean="0"/>
          </a:p>
          <a:p>
            <a:pPr>
              <a:buNone/>
            </a:pPr>
            <a:endParaRPr lang="en-US" sz="2400" b="1"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Solutions</a:t>
            </a:r>
            <a:r>
              <a:rPr lang="en-US" dirty="0" smtClean="0"/>
              <a:t/>
            </a:r>
            <a:br>
              <a:rPr lang="en-US" dirty="0" smtClean="0"/>
            </a:br>
            <a:r>
              <a:rPr lang="en-US" sz="2667" dirty="0" smtClean="0"/>
              <a:t>Targets by 2020</a:t>
            </a:r>
            <a:r>
              <a:rPr lang="en-US" dirty="0" smtClean="0"/>
              <a:t/>
            </a:r>
            <a:br>
              <a:rPr lang="en-US" dirty="0" smtClean="0"/>
            </a:br>
            <a:endParaRPr lang="en-US" sz="2700" dirty="0"/>
          </a:p>
        </p:txBody>
      </p:sp>
      <p:sp>
        <p:nvSpPr>
          <p:cNvPr id="3" name="Content Placeholder 2"/>
          <p:cNvSpPr>
            <a:spLocks noGrp="1"/>
          </p:cNvSpPr>
          <p:nvPr>
            <p:ph idx="1"/>
          </p:nvPr>
        </p:nvSpPr>
        <p:spPr>
          <a:xfrm>
            <a:off x="914400" y="1981200"/>
            <a:ext cx="7848600" cy="4572000"/>
          </a:xfrm>
        </p:spPr>
        <p:txBody>
          <a:bodyPr>
            <a:normAutofit/>
          </a:bodyPr>
          <a:lstStyle/>
          <a:p>
            <a:pPr marL="525780" indent="-457200">
              <a:buFont typeface="Wingdings" charset="2"/>
              <a:buChar char="§"/>
            </a:pPr>
            <a:r>
              <a:rPr lang="en-US" sz="2400" dirty="0" smtClean="0"/>
              <a:t>20% of energy consumption from clean, renewable energy.</a:t>
            </a:r>
          </a:p>
          <a:p>
            <a:pPr marL="525780" indent="-457200">
              <a:buFont typeface="Wingdings" charset="2"/>
              <a:buChar char="§"/>
            </a:pPr>
            <a:r>
              <a:rPr lang="en-US" sz="2400" dirty="0" smtClean="0"/>
              <a:t>10% renewable transport fuels.</a:t>
            </a:r>
          </a:p>
          <a:p>
            <a:pPr marL="525780" indent="-457200">
              <a:buFont typeface="Wingdings" charset="2"/>
              <a:buChar char="§"/>
            </a:pPr>
            <a:r>
              <a:rPr lang="en-US" sz="2400" dirty="0" smtClean="0"/>
              <a:t>Carbon Capture and Storage (CCS) technology commercially viable.</a:t>
            </a:r>
          </a:p>
          <a:p>
            <a:pPr marL="525780" indent="-457200">
              <a:buFont typeface="Wingdings" charset="2"/>
              <a:buChar char="§"/>
            </a:pPr>
            <a:r>
              <a:rPr lang="en-US" sz="2400" dirty="0" smtClean="0"/>
              <a:t>CO</a:t>
            </a:r>
            <a:r>
              <a:rPr lang="en-US" sz="2400" baseline="-25000" dirty="0" smtClean="0"/>
              <a:t>2</a:t>
            </a:r>
            <a:r>
              <a:rPr lang="en-US" sz="2400" dirty="0" smtClean="0"/>
              <a:t> emission limit for new cars at 95 </a:t>
            </a:r>
            <a:r>
              <a:rPr lang="en-US" sz="2400" dirty="0" err="1" smtClean="0"/>
              <a:t>g</a:t>
            </a:r>
            <a:r>
              <a:rPr lang="en-US" sz="2400" dirty="0" smtClean="0"/>
              <a:t>/km.</a:t>
            </a:r>
          </a:p>
          <a:p>
            <a:pPr marL="525780" indent="-457200">
              <a:buFont typeface="Wingdings" charset="2"/>
              <a:buChar char="§"/>
            </a:pPr>
            <a:r>
              <a:rPr lang="en-US" sz="2400" dirty="0" smtClean="0"/>
              <a:t>Increased research and development budget.</a:t>
            </a:r>
          </a:p>
          <a:p>
            <a:pPr marL="525780" indent="-457200">
              <a:buFont typeface="Wingdings" charset="2"/>
              <a:buChar char="§"/>
            </a:pPr>
            <a:r>
              <a:rPr lang="en-US" sz="2400" dirty="0" smtClean="0"/>
              <a:t>Improvement of energy efficiency and security.</a:t>
            </a:r>
          </a:p>
          <a:p>
            <a:pPr marL="525780" indent="-457200">
              <a:buFont typeface="Wingdings" charset="2"/>
              <a:buChar char="§"/>
            </a:pPr>
            <a:r>
              <a:rPr lang="en-US" sz="2400" dirty="0" smtClean="0"/>
              <a:t>Triple employment in eco-industries.</a:t>
            </a:r>
          </a:p>
          <a:p>
            <a:pPr marL="525780" indent="-457200">
              <a:buFont typeface="Wingdings" charset="2"/>
              <a:buChar char="§"/>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b="1"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Post-Kyoto</a:t>
            </a:r>
            <a:br>
              <a:rPr lang="en-US" dirty="0" smtClean="0"/>
            </a:br>
            <a:r>
              <a:rPr lang="en-US" sz="2700" dirty="0" smtClean="0"/>
              <a:t>after 2012 - </a:t>
            </a:r>
            <a:r>
              <a:rPr lang="en-US" sz="2700" dirty="0" smtClean="0">
                <a:solidFill>
                  <a:schemeClr val="accent2"/>
                </a:solidFill>
              </a:rPr>
              <a:t>Reactions</a:t>
            </a:r>
            <a:endParaRPr lang="en-US" sz="2700" dirty="0">
              <a:solidFill>
                <a:schemeClr val="accent2"/>
              </a:solidFill>
            </a:endParaRPr>
          </a:p>
        </p:txBody>
      </p:sp>
      <p:sp>
        <p:nvSpPr>
          <p:cNvPr id="3" name="Content Placeholder 2"/>
          <p:cNvSpPr>
            <a:spLocks noGrp="1"/>
          </p:cNvSpPr>
          <p:nvPr>
            <p:ph idx="1"/>
          </p:nvPr>
        </p:nvSpPr>
        <p:spPr>
          <a:xfrm>
            <a:off x="914400" y="1981200"/>
            <a:ext cx="7848600" cy="4572000"/>
          </a:xfrm>
        </p:spPr>
        <p:txBody>
          <a:bodyPr>
            <a:normAutofit/>
          </a:bodyPr>
          <a:lstStyle/>
          <a:p>
            <a:pPr>
              <a:buNone/>
            </a:pPr>
            <a:r>
              <a:rPr lang="en-US" sz="2400" dirty="0" smtClean="0"/>
              <a:t>Many EU member states expressed </a:t>
            </a:r>
            <a:r>
              <a:rPr lang="en-US" sz="2400" dirty="0" smtClean="0">
                <a:solidFill>
                  <a:schemeClr val="accent3"/>
                </a:solidFill>
              </a:rPr>
              <a:t>concerns</a:t>
            </a:r>
            <a:r>
              <a:rPr lang="en-US" sz="2400" dirty="0" smtClean="0"/>
              <a:t> about EU Parliament ‘s vote for using profits from emission trade exclusively for climate protection activities/initiatives.</a:t>
            </a:r>
          </a:p>
          <a:p>
            <a:pPr>
              <a:buNone/>
            </a:pPr>
            <a:endParaRPr lang="en-US" sz="2400" dirty="0" smtClean="0"/>
          </a:p>
          <a:p>
            <a:pPr>
              <a:buNone/>
            </a:pPr>
            <a:r>
              <a:rPr lang="en-US" sz="2400" dirty="0" smtClean="0">
                <a:solidFill>
                  <a:schemeClr val="accent3"/>
                </a:solidFill>
              </a:rPr>
              <a:t>Italy</a:t>
            </a:r>
            <a:r>
              <a:rPr lang="en-US" sz="2400" dirty="0" smtClean="0"/>
              <a:t> against stricter conditions.</a:t>
            </a:r>
          </a:p>
          <a:p>
            <a:pPr>
              <a:buNone/>
            </a:pPr>
            <a:endParaRPr lang="en-US" sz="2400" dirty="0" smtClean="0"/>
          </a:p>
          <a:p>
            <a:pPr>
              <a:buNone/>
            </a:pPr>
            <a:r>
              <a:rPr lang="en-US" sz="2400" dirty="0" smtClean="0">
                <a:solidFill>
                  <a:schemeClr val="accent3"/>
                </a:solidFill>
              </a:rPr>
              <a:t>Germany</a:t>
            </a:r>
            <a:r>
              <a:rPr lang="en-US" sz="2400" dirty="0" smtClean="0"/>
              <a:t> against stricter CO</a:t>
            </a:r>
            <a:r>
              <a:rPr lang="en-US" sz="2400" baseline="-25000" dirty="0" smtClean="0"/>
              <a:t>2</a:t>
            </a:r>
            <a:r>
              <a:rPr lang="en-US" sz="2400" dirty="0" smtClean="0"/>
              <a:t> emission limit (120 g/km) for new cars in 2012 (Germany: 2015). </a:t>
            </a:r>
            <a:r>
              <a:rPr lang="en-US" sz="1400" dirty="0" smtClean="0"/>
              <a:t>(Audi; BMW; Mercedes; Porsche; VW)</a:t>
            </a:r>
            <a:r>
              <a:rPr lang="en-US" sz="1600" dirty="0" smtClean="0"/>
              <a:t>.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EU and Post-Kyoto</a:t>
            </a:r>
            <a:br>
              <a:rPr lang="en-US" sz="3600" dirty="0" smtClean="0"/>
            </a:br>
            <a:r>
              <a:rPr lang="en-US" sz="2700" dirty="0" smtClean="0"/>
              <a:t>EU Heads Meeting, March 2007</a:t>
            </a:r>
            <a:endParaRPr lang="en-US" sz="2700" dirty="0"/>
          </a:p>
        </p:txBody>
      </p:sp>
      <p:sp>
        <p:nvSpPr>
          <p:cNvPr id="3" name="Content Placeholder 2"/>
          <p:cNvSpPr>
            <a:spLocks noGrp="1"/>
          </p:cNvSpPr>
          <p:nvPr>
            <p:ph idx="1"/>
          </p:nvPr>
        </p:nvSpPr>
        <p:spPr>
          <a:xfrm>
            <a:off x="1371600" y="2590800"/>
            <a:ext cx="6324600" cy="3581400"/>
          </a:xfrm>
        </p:spPr>
        <p:txBody>
          <a:bodyPr>
            <a:normAutofit/>
          </a:bodyPr>
          <a:lstStyle/>
          <a:p>
            <a:pPr algn="ctr">
              <a:buNone/>
            </a:pPr>
            <a:r>
              <a:rPr lang="en-US" sz="2800" b="1" dirty="0" smtClean="0">
                <a:solidFill>
                  <a:srgbClr val="FF0000"/>
                </a:solidFill>
              </a:rPr>
              <a:t>Transforming Europe into a </a:t>
            </a:r>
          </a:p>
          <a:p>
            <a:pPr algn="ctr">
              <a:buNone/>
            </a:pPr>
            <a:r>
              <a:rPr lang="en-US" sz="2800" b="1" dirty="0" smtClean="0">
                <a:solidFill>
                  <a:srgbClr val="FF0000"/>
                </a:solidFill>
              </a:rPr>
              <a:t>highly energy-efficient, </a:t>
            </a:r>
          </a:p>
          <a:p>
            <a:pPr algn="ctr">
              <a:buNone/>
            </a:pPr>
            <a:r>
              <a:rPr lang="en-US" sz="2800" b="1" dirty="0" smtClean="0">
                <a:solidFill>
                  <a:srgbClr val="FF0000"/>
                </a:solidFill>
              </a:rPr>
              <a:t>low-carbon economy.</a:t>
            </a:r>
            <a:endParaRPr lang="en-US" sz="2800" b="1"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pic>
        <p:nvPicPr>
          <p:cNvPr id="4" name="Picture 7" descr="Image:Flag of Europe.svg">
            <a:hlinkClick r:id="rId2"/>
          </p:cNvPr>
          <p:cNvPicPr>
            <a:picLocks noChangeAspect="1" noChangeArrowheads="1"/>
          </p:cNvPicPr>
          <p:nvPr/>
        </p:nvPicPr>
        <p:blipFill>
          <a:blip r:embed="rId3" cstate="print"/>
          <a:srcRect/>
          <a:stretch>
            <a:fillRect/>
          </a:stretch>
        </p:blipFill>
        <p:spPr bwMode="auto">
          <a:xfrm>
            <a:off x="6986693" y="2743200"/>
            <a:ext cx="2157307" cy="1437306"/>
          </a:xfrm>
          <a:prstGeom prst="rect">
            <a:avLst/>
          </a:prstGeom>
          <a:noFill/>
        </p:spPr>
      </p:pic>
      <p:pic>
        <p:nvPicPr>
          <p:cNvPr id="5" name="Picture 9" descr="Image:Global European Union.svg">
            <a:hlinkClick r:id="rId4"/>
          </p:cNvPr>
          <p:cNvPicPr>
            <a:picLocks noChangeAspect="1" noChangeArrowheads="1"/>
          </p:cNvPicPr>
          <p:nvPr/>
        </p:nvPicPr>
        <p:blipFill>
          <a:blip r:embed="rId5" cstate="print"/>
          <a:srcRect/>
          <a:stretch>
            <a:fillRect/>
          </a:stretch>
        </p:blipFill>
        <p:spPr bwMode="auto">
          <a:xfrm>
            <a:off x="381000" y="2590800"/>
            <a:ext cx="19812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the European Union</a:t>
            </a:r>
            <a:r>
              <a:rPr lang="en-US" sz="3600" dirty="0" smtClean="0"/>
              <a:t/>
            </a:r>
            <a:br>
              <a:rPr lang="en-US" sz="3600" dirty="0" smtClean="0"/>
            </a:br>
            <a:r>
              <a:rPr lang="en-US" sz="2700" dirty="0" smtClean="0"/>
              <a:t>From 6 to 28</a:t>
            </a:r>
            <a:endParaRPr lang="en-US" sz="2700" dirty="0"/>
          </a:p>
        </p:txBody>
      </p:sp>
      <p:pic>
        <p:nvPicPr>
          <p:cNvPr id="2052" name="Picture 4" descr="C:\Users\ulrich.kamp\Desktop\European_Union_enlargement.gif"/>
          <p:cNvPicPr>
            <a:picLocks noChangeAspect="1" noChangeArrowheads="1" noCrop="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62200" y="1705303"/>
            <a:ext cx="4926061" cy="4876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2</a:t>
            </a:r>
            <a:r>
              <a:rPr lang="en-US" dirty="0" smtClean="0"/>
              <a:t/>
            </a:r>
            <a:br>
              <a:rPr lang="en-US" dirty="0" smtClean="0"/>
            </a:br>
            <a:r>
              <a:rPr lang="en-US" sz="3200" dirty="0" smtClean="0"/>
              <a:t>Environmental Awareness in the EU</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“Green” History </a:t>
            </a:r>
            <a:r>
              <a:rPr lang="en-US" sz="3600" dirty="0" smtClean="0"/>
              <a:t>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1970s:  </a:t>
            </a:r>
            <a:r>
              <a:rPr lang="en-US" sz="2400" dirty="0" smtClean="0">
                <a:solidFill>
                  <a:schemeClr val="accent1">
                    <a:lumMod val="75000"/>
                  </a:schemeClr>
                </a:solidFill>
              </a:rPr>
              <a:t>Oil Crisis; “Acid Rain”; Greenpeace</a:t>
            </a:r>
          </a:p>
          <a:p>
            <a:pPr>
              <a:buNone/>
            </a:pPr>
            <a:endParaRPr lang="en-US" sz="2400" dirty="0" smtClean="0"/>
          </a:p>
          <a:p>
            <a:pPr>
              <a:buNone/>
            </a:pPr>
            <a:endParaRPr lang="en-US" dirty="0"/>
          </a:p>
        </p:txBody>
      </p:sp>
      <p:pic>
        <p:nvPicPr>
          <p:cNvPr id="60418" name="Picture 2" descr="Image:FLAG POLICY DURING THE 1973 oil crisis.gif">
            <a:hlinkClick r:id="rId2"/>
          </p:cNvPr>
          <p:cNvPicPr>
            <a:picLocks noChangeAspect="1" noChangeArrowheads="1"/>
          </p:cNvPicPr>
          <p:nvPr/>
        </p:nvPicPr>
        <p:blipFill>
          <a:blip r:embed="rId3" cstate="print"/>
          <a:srcRect/>
          <a:stretch>
            <a:fillRect/>
          </a:stretch>
        </p:blipFill>
        <p:spPr bwMode="auto">
          <a:xfrm>
            <a:off x="457200" y="2743200"/>
            <a:ext cx="2377694" cy="3505200"/>
          </a:xfrm>
          <a:prstGeom prst="rect">
            <a:avLst/>
          </a:prstGeom>
          <a:noFill/>
        </p:spPr>
      </p:pic>
      <p:pic>
        <p:nvPicPr>
          <p:cNvPr id="60420" name="Picture 4" descr="Click on the logo to enter the Website">
            <a:hlinkClick r:id="rId4" tooltip="Click on the logo to enter the Website"/>
          </p:cNvPr>
          <p:cNvPicPr>
            <a:picLocks noChangeAspect="1" noChangeArrowheads="1"/>
          </p:cNvPicPr>
          <p:nvPr/>
        </p:nvPicPr>
        <p:blipFill>
          <a:blip r:embed="rId5" cstate="print"/>
          <a:srcRect/>
          <a:stretch>
            <a:fillRect/>
          </a:stretch>
        </p:blipFill>
        <p:spPr bwMode="auto">
          <a:xfrm>
            <a:off x="6019800" y="4495800"/>
            <a:ext cx="2362200" cy="2019949"/>
          </a:xfrm>
          <a:prstGeom prst="rect">
            <a:avLst/>
          </a:prstGeom>
          <a:noFill/>
        </p:spPr>
      </p:pic>
      <p:pic>
        <p:nvPicPr>
          <p:cNvPr id="60422" name="Picture 6" descr="Image:Acid rain woods1.JPG">
            <a:hlinkClick r:id="rId6"/>
          </p:cNvPr>
          <p:cNvPicPr>
            <a:picLocks noChangeAspect="1" noChangeArrowheads="1"/>
          </p:cNvPicPr>
          <p:nvPr/>
        </p:nvPicPr>
        <p:blipFill>
          <a:blip r:embed="rId7" cstate="print"/>
          <a:srcRect/>
          <a:stretch>
            <a:fillRect/>
          </a:stretch>
        </p:blipFill>
        <p:spPr bwMode="auto">
          <a:xfrm>
            <a:off x="3276600" y="4572000"/>
            <a:ext cx="2286000" cy="1714500"/>
          </a:xfrm>
          <a:prstGeom prst="rect">
            <a:avLst/>
          </a:prstGeom>
          <a:noFill/>
        </p:spPr>
      </p:pic>
      <p:pic>
        <p:nvPicPr>
          <p:cNvPr id="60426" name="Picture 10" descr="http://weblog.greenpeace.org/whales/watchdog.jpg"/>
          <p:cNvPicPr>
            <a:picLocks noChangeAspect="1" noChangeArrowheads="1"/>
          </p:cNvPicPr>
          <p:nvPr/>
        </p:nvPicPr>
        <p:blipFill>
          <a:blip r:embed="rId8" cstate="print"/>
          <a:srcRect/>
          <a:stretch>
            <a:fillRect/>
          </a:stretch>
        </p:blipFill>
        <p:spPr bwMode="auto">
          <a:xfrm>
            <a:off x="3048000" y="2743200"/>
            <a:ext cx="3581400" cy="1346607"/>
          </a:xfrm>
          <a:prstGeom prst="rect">
            <a:avLst/>
          </a:prstGeom>
          <a:noFill/>
        </p:spPr>
      </p:pic>
      <p:pic>
        <p:nvPicPr>
          <p:cNvPr id="60424" name="Picture 8" descr="Bild:Greenpeace.svg">
            <a:hlinkClick r:id="rId9"/>
          </p:cNvPr>
          <p:cNvPicPr>
            <a:picLocks noChangeAspect="1" noChangeArrowheads="1"/>
          </p:cNvPicPr>
          <p:nvPr/>
        </p:nvPicPr>
        <p:blipFill>
          <a:blip r:embed="rId10" cstate="print"/>
          <a:srcRect/>
          <a:stretch>
            <a:fillRect/>
          </a:stretch>
        </p:blipFill>
        <p:spPr bwMode="auto">
          <a:xfrm>
            <a:off x="5943600" y="2819400"/>
            <a:ext cx="2914650" cy="54710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8" name="Picture 6" descr="Amtsvereidigung von Joschka Fischer"/>
          <p:cNvPicPr>
            <a:picLocks noChangeAspect="1" noChangeArrowheads="1"/>
          </p:cNvPicPr>
          <p:nvPr/>
        </p:nvPicPr>
        <p:blipFill>
          <a:blip r:embed="rId2" cstate="print"/>
          <a:srcRect/>
          <a:stretch>
            <a:fillRect/>
          </a:stretch>
        </p:blipFill>
        <p:spPr bwMode="auto">
          <a:xfrm>
            <a:off x="762000" y="3962400"/>
            <a:ext cx="2590800" cy="2590800"/>
          </a:xfrm>
          <a:prstGeom prst="rect">
            <a:avLst/>
          </a:prstGeom>
          <a:noFill/>
        </p:spPr>
      </p:pic>
      <p:sp>
        <p:nvSpPr>
          <p:cNvPr id="2" name="Title 1"/>
          <p:cNvSpPr>
            <a:spLocks noGrp="1"/>
          </p:cNvSpPr>
          <p:nvPr>
            <p:ph type="title"/>
          </p:nvPr>
        </p:nvSpPr>
        <p:spPr/>
        <p:txBody>
          <a:bodyPr>
            <a:normAutofit/>
          </a:bodyPr>
          <a:lstStyle/>
          <a:p>
            <a:r>
              <a:rPr lang="en-US" sz="3600" dirty="0" smtClean="0"/>
              <a:t>“Green” History </a:t>
            </a:r>
            <a:r>
              <a:rPr lang="en-US" sz="3600" dirty="0" smtClean="0"/>
              <a:t>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1980</a:t>
            </a:r>
            <a:r>
              <a:rPr lang="en-US" sz="2400" dirty="0" smtClean="0"/>
              <a:t>s</a:t>
            </a:r>
            <a:r>
              <a:rPr lang="en-US" sz="2400" dirty="0" smtClean="0"/>
              <a:t>:  </a:t>
            </a:r>
            <a:r>
              <a:rPr lang="en-US" sz="2400" dirty="0" smtClean="0">
                <a:solidFill>
                  <a:schemeClr val="accent1">
                    <a:lumMod val="75000"/>
                  </a:schemeClr>
                </a:solidFill>
              </a:rPr>
              <a:t>“The Greens”</a:t>
            </a:r>
            <a:endParaRPr lang="en-US" dirty="0">
              <a:solidFill>
                <a:schemeClr val="accent1">
                  <a:lumMod val="75000"/>
                </a:schemeClr>
              </a:solidFill>
            </a:endParaRPr>
          </a:p>
        </p:txBody>
      </p:sp>
      <p:pic>
        <p:nvPicPr>
          <p:cNvPr id="59396" name="Picture 4" descr="Bild:Bündnis 90 Die Grünen.svg">
            <a:hlinkClick r:id="rId3"/>
          </p:cNvPr>
          <p:cNvPicPr>
            <a:picLocks noChangeAspect="1" noChangeArrowheads="1"/>
          </p:cNvPicPr>
          <p:nvPr/>
        </p:nvPicPr>
        <p:blipFill>
          <a:blip r:embed="rId4" cstate="print"/>
          <a:srcRect/>
          <a:stretch>
            <a:fillRect/>
          </a:stretch>
        </p:blipFill>
        <p:spPr bwMode="auto">
          <a:xfrm>
            <a:off x="1981200" y="2362200"/>
            <a:ext cx="2971800" cy="1831372"/>
          </a:xfrm>
          <a:prstGeom prst="rect">
            <a:avLst/>
          </a:prstGeom>
          <a:noFill/>
        </p:spPr>
      </p:pic>
      <p:sp>
        <p:nvSpPr>
          <p:cNvPr id="6" name="TextBox 5"/>
          <p:cNvSpPr txBox="1"/>
          <p:nvPr/>
        </p:nvSpPr>
        <p:spPr>
          <a:xfrm>
            <a:off x="5410200" y="2667000"/>
            <a:ext cx="3352800" cy="2677656"/>
          </a:xfrm>
          <a:prstGeom prst="rect">
            <a:avLst/>
          </a:prstGeom>
          <a:noFill/>
        </p:spPr>
        <p:txBody>
          <a:bodyPr wrap="square" rtlCol="0">
            <a:spAutoFit/>
          </a:bodyPr>
          <a:lstStyle/>
          <a:p>
            <a:r>
              <a:rPr lang="en-US" sz="2400" b="1" dirty="0" smtClean="0"/>
              <a:t>1980</a:t>
            </a:r>
            <a:r>
              <a:rPr lang="en-US" sz="2400" dirty="0" smtClean="0"/>
              <a:t>:  Foundation</a:t>
            </a:r>
          </a:p>
          <a:p>
            <a:endParaRPr lang="en-US" sz="2400" dirty="0" smtClean="0"/>
          </a:p>
          <a:p>
            <a:r>
              <a:rPr lang="en-US" sz="2400" b="1" dirty="0" smtClean="0"/>
              <a:t>Since 1983</a:t>
            </a:r>
            <a:r>
              <a:rPr lang="en-US" sz="2400" dirty="0" smtClean="0"/>
              <a:t>:  Part of German Parliament</a:t>
            </a:r>
          </a:p>
          <a:p>
            <a:endParaRPr lang="en-US" sz="2400" dirty="0" smtClean="0"/>
          </a:p>
          <a:p>
            <a:r>
              <a:rPr lang="en-US" sz="2400" b="1" dirty="0" smtClean="0"/>
              <a:t>1998-2005</a:t>
            </a:r>
            <a:r>
              <a:rPr lang="en-US" sz="2400" dirty="0" smtClean="0"/>
              <a:t>:  Part of German Government </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“Green” History </a:t>
            </a:r>
            <a:r>
              <a:rPr lang="en-US" sz="3600" dirty="0" smtClean="0"/>
              <a:t>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1990s:  </a:t>
            </a:r>
            <a:r>
              <a:rPr lang="en-US" sz="2400" dirty="0" smtClean="0">
                <a:solidFill>
                  <a:schemeClr val="accent1">
                    <a:lumMod val="75000"/>
                  </a:schemeClr>
                </a:solidFill>
              </a:rPr>
              <a:t>“The Green</a:t>
            </a:r>
            <a:r>
              <a:rPr lang="en-US" sz="2400" dirty="0" smtClean="0">
                <a:solidFill>
                  <a:schemeClr val="accent1">
                    <a:lumMod val="75000"/>
                  </a:schemeClr>
                </a:solidFill>
              </a:rPr>
              <a:t> Dot”</a:t>
            </a:r>
            <a:endParaRPr lang="en-US" sz="2400" dirty="0" smtClean="0">
              <a:solidFill>
                <a:schemeClr val="accent1">
                  <a:lumMod val="75000"/>
                </a:schemeClr>
              </a:solidFill>
            </a:endParaRPr>
          </a:p>
          <a:p>
            <a:pPr>
              <a:buNone/>
            </a:pPr>
            <a:endParaRPr lang="en-US" sz="2400" dirty="0" smtClean="0"/>
          </a:p>
          <a:p>
            <a:pPr>
              <a:buNone/>
            </a:pPr>
            <a:endParaRPr lang="en-US" dirty="0"/>
          </a:p>
        </p:txBody>
      </p:sp>
      <p:pic>
        <p:nvPicPr>
          <p:cNvPr id="58370" name="Picture 2" descr="Bild:Grüner Punkt.svg">
            <a:hlinkClick r:id="rId2"/>
          </p:cNvPr>
          <p:cNvPicPr>
            <a:picLocks noChangeAspect="1" noChangeArrowheads="1"/>
          </p:cNvPicPr>
          <p:nvPr/>
        </p:nvPicPr>
        <p:blipFill>
          <a:blip r:embed="rId3" cstate="print"/>
          <a:srcRect/>
          <a:stretch>
            <a:fillRect/>
          </a:stretch>
        </p:blipFill>
        <p:spPr bwMode="auto">
          <a:xfrm>
            <a:off x="914400" y="2895600"/>
            <a:ext cx="3810000" cy="3505200"/>
          </a:xfrm>
          <a:prstGeom prst="rect">
            <a:avLst/>
          </a:prstGeom>
          <a:noFill/>
        </p:spPr>
      </p:pic>
      <p:sp>
        <p:nvSpPr>
          <p:cNvPr id="5" name="TextBox 4"/>
          <p:cNvSpPr txBox="1"/>
          <p:nvPr/>
        </p:nvSpPr>
        <p:spPr>
          <a:xfrm>
            <a:off x="4953000" y="3178076"/>
            <a:ext cx="3962400" cy="2308324"/>
          </a:xfrm>
          <a:prstGeom prst="rect">
            <a:avLst/>
          </a:prstGeom>
          <a:noFill/>
        </p:spPr>
        <p:txBody>
          <a:bodyPr wrap="square" rtlCol="0">
            <a:spAutoFit/>
          </a:bodyPr>
          <a:lstStyle/>
          <a:p>
            <a:r>
              <a:rPr lang="en-US" sz="2400" b="1" dirty="0" smtClean="0"/>
              <a:t>1990</a:t>
            </a:r>
            <a:r>
              <a:rPr lang="en-US" sz="2400" dirty="0" smtClean="0"/>
              <a:t>:  Introduction of Dual Waste Management System in Germany.</a:t>
            </a:r>
          </a:p>
          <a:p>
            <a:endParaRPr lang="en-US" sz="2400" dirty="0" smtClean="0"/>
          </a:p>
          <a:p>
            <a:r>
              <a:rPr lang="en-US" sz="2400" b="1" dirty="0" smtClean="0"/>
              <a:t>Today</a:t>
            </a:r>
            <a:r>
              <a:rPr lang="en-US" sz="2400" dirty="0" smtClean="0"/>
              <a:t>:  Introduced </a:t>
            </a:r>
            <a:r>
              <a:rPr lang="en-US" sz="2400" dirty="0" smtClean="0"/>
              <a:t>in 23 other </a:t>
            </a:r>
            <a:r>
              <a:rPr lang="en-US" sz="2400" dirty="0" smtClean="0"/>
              <a:t>European countries.</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TotalTime>
  <Words>1636</Words>
  <Application>Microsoft Macintosh PowerPoint</Application>
  <PresentationFormat>On-screen Show (4:3)</PresentationFormat>
  <Paragraphs>201</Paragraphs>
  <Slides>45</Slides>
  <Notes>4</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Metro</vt:lpstr>
      <vt:lpstr>European Union:  Perspectives on Climate Change</vt:lpstr>
      <vt:lpstr>Part 1 What is the European Union?</vt:lpstr>
      <vt:lpstr>What is the European Union?</vt:lpstr>
      <vt:lpstr>Enough!  The “Pre-History” of the European Union</vt:lpstr>
      <vt:lpstr>History of the European Union From 6 to 28</vt:lpstr>
      <vt:lpstr>Part 2 Environmental Awareness in the EU</vt:lpstr>
      <vt:lpstr>“Green” History in Europe</vt:lpstr>
      <vt:lpstr>“Green” History in Europe</vt:lpstr>
      <vt:lpstr>“Green” History in Europe</vt:lpstr>
      <vt:lpstr>“Green” History in Europe</vt:lpstr>
      <vt:lpstr>Germany: A “Green Nation”</vt:lpstr>
      <vt:lpstr>Part 3 Resource Consumption in the Eu</vt:lpstr>
      <vt:lpstr>Energy Consumption per capita per day</vt:lpstr>
      <vt:lpstr>Energy Consumption and GDP</vt:lpstr>
      <vt:lpstr>Energy Use for Transportation in gigajoules per capita</vt:lpstr>
      <vt:lpstr>Passenger Cars and Population Vehicles per 1,000 people</vt:lpstr>
      <vt:lpstr>Transportation Mode for Land-based Trips</vt:lpstr>
      <vt:lpstr>Subway/Streetcar Networks Chicago vs. Berlin</vt:lpstr>
      <vt:lpstr>Part 4 Eu’s GHG Emissions</vt:lpstr>
      <vt:lpstr>Global GHG Emissions</vt:lpstr>
      <vt:lpstr>Global CO2 Emissions Megatonnes by country</vt:lpstr>
      <vt:lpstr>Global CO2 Emissions Tons of CO2 per capita</vt:lpstr>
      <vt:lpstr>Cumulative CO2 Emissions  1850-2000 (Energy-related)</vt:lpstr>
      <vt:lpstr>Cumulative CO2 Emissions 1950-2000, per capita responsibility</vt:lpstr>
      <vt:lpstr>Global CO2 Intensity 2002, (Tons of CO2 per $1,000 of GDP)</vt:lpstr>
      <vt:lpstr>Part 5 Eu and Climate Change</vt:lpstr>
      <vt:lpstr>The EU and Climate Change Official European Commission Website</vt:lpstr>
      <vt:lpstr>Climate Change Impacts in EU </vt:lpstr>
      <vt:lpstr>Impacts in Germany by 2100</vt:lpstr>
      <vt:lpstr>Climate Change Initiatives</vt:lpstr>
      <vt:lpstr>EU calls for… </vt:lpstr>
      <vt:lpstr>Solutions</vt:lpstr>
      <vt:lpstr>Emission Trading Scheme (ETS)</vt:lpstr>
      <vt:lpstr>Emission Trading Scheme (ETS)</vt:lpstr>
      <vt:lpstr>Part 6 Eu and The Kyoto Protocol</vt:lpstr>
      <vt:lpstr>The EU and the Kyoto Protocol Press Release, 16 October 2008</vt:lpstr>
      <vt:lpstr>Global GHG Emissions Trends 1990-2005/06  </vt:lpstr>
      <vt:lpstr>Global GHG Emissions Trends Projections against 2004</vt:lpstr>
      <vt:lpstr>Part 7 The Post-Kyoto EU</vt:lpstr>
      <vt:lpstr>The EU and Post-Kyoto after 2012</vt:lpstr>
      <vt:lpstr>The EU and Post-Kyoto after 2012</vt:lpstr>
      <vt:lpstr>The EU and Post-Kyoto after 2012</vt:lpstr>
      <vt:lpstr>Solutions Targets by 2020 </vt:lpstr>
      <vt:lpstr>The EU and Post-Kyoto after 2012 - Reactions</vt:lpstr>
      <vt:lpstr>The EU and Post-Kyoto EU Heads Meeting, March 2007</vt:lpstr>
    </vt:vector>
  </TitlesOfParts>
  <Company>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ulrich.kamp</dc:creator>
  <cp:lastModifiedBy>Griztech</cp:lastModifiedBy>
  <cp:revision>697</cp:revision>
  <dcterms:created xsi:type="dcterms:W3CDTF">2013-10-16T03:11:35Z</dcterms:created>
  <dcterms:modified xsi:type="dcterms:W3CDTF">2013-10-16T04:22:10Z</dcterms:modified>
</cp:coreProperties>
</file>