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8"/>
  </p:notesMasterIdLst>
  <p:sldIdLst>
    <p:sldId id="316" r:id="rId2"/>
    <p:sldId id="279" r:id="rId3"/>
    <p:sldId id="298" r:id="rId4"/>
    <p:sldId id="299" r:id="rId5"/>
    <p:sldId id="301" r:id="rId6"/>
    <p:sldId id="300" r:id="rId7"/>
    <p:sldId id="302" r:id="rId8"/>
    <p:sldId id="317" r:id="rId9"/>
    <p:sldId id="303" r:id="rId10"/>
    <p:sldId id="306" r:id="rId11"/>
    <p:sldId id="304" r:id="rId12"/>
    <p:sldId id="305" r:id="rId13"/>
    <p:sldId id="307" r:id="rId14"/>
    <p:sldId id="308" r:id="rId15"/>
    <p:sldId id="314" r:id="rId16"/>
    <p:sldId id="318" r:id="rId17"/>
    <p:sldId id="330" r:id="rId18"/>
    <p:sldId id="331" r:id="rId19"/>
    <p:sldId id="332" r:id="rId20"/>
    <p:sldId id="310" r:id="rId21"/>
    <p:sldId id="311" r:id="rId22"/>
    <p:sldId id="312" r:id="rId23"/>
    <p:sldId id="313" r:id="rId24"/>
    <p:sldId id="333" r:id="rId25"/>
    <p:sldId id="334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3B3B3E-588B-4F3E-80D3-98B58B665CED}">
          <p14:sldIdLst>
            <p14:sldId id="316"/>
            <p14:sldId id="279"/>
          </p14:sldIdLst>
        </p14:section>
        <p14:section name="Untitled Section" id="{190278E4-3738-45E7-B862-7CD1478B6FF9}">
          <p14:sldIdLst>
            <p14:sldId id="298"/>
            <p14:sldId id="299"/>
            <p14:sldId id="301"/>
            <p14:sldId id="300"/>
            <p14:sldId id="302"/>
            <p14:sldId id="317"/>
            <p14:sldId id="303"/>
            <p14:sldId id="306"/>
            <p14:sldId id="304"/>
            <p14:sldId id="305"/>
            <p14:sldId id="307"/>
            <p14:sldId id="308"/>
            <p14:sldId id="314"/>
            <p14:sldId id="318"/>
            <p14:sldId id="330"/>
            <p14:sldId id="331"/>
            <p14:sldId id="332"/>
            <p14:sldId id="310"/>
            <p14:sldId id="311"/>
            <p14:sldId id="312"/>
            <p14:sldId id="313"/>
            <p14:sldId id="333"/>
            <p14:sldId id="334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76AA8-F369-49BD-AC42-317FB0B5990D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26BA8-E22A-4EED-9019-E65F3C802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26BA8-E22A-4EED-9019-E65F3C8025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6B9D32-7835-463D-9152-2B15EA106E2F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DB754E-C083-4200-83FF-7D878A86C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mats/powerplant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k-cNN8J6w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eswiki.com/index.php/Directory:Cents_Per_Kilowatt-Hou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.com/news/break-news/firstenergy-closing-6-coal-fired-power-plants-1.257090" TargetMode="External"/><Relationship Id="rId2" Type="http://schemas.openxmlformats.org/officeDocument/2006/relationships/hyperlink" Target="http://www.startribune.com/business/1346475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st-gazette.com/pg/12012/1203000-56-0.stm" TargetMode="External"/><Relationship Id="rId4" Type="http://schemas.openxmlformats.org/officeDocument/2006/relationships/hyperlink" Target="http://www.jsonline.com/business/clean-air-rules-cloud-future-of-up-power-plant-5c340j8-13421986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rcewatch.org/" TargetMode="External"/><Relationship Id="rId2" Type="http://schemas.openxmlformats.org/officeDocument/2006/relationships/hyperlink" Target="http://www.carm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climatechange/ghgemissions/usinventoryreport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wwQq03Sf1E" TargetMode="External"/><Relationship Id="rId2" Type="http://schemas.openxmlformats.org/officeDocument/2006/relationships/hyperlink" Target="http://www.youtube.com/watch?v=Vg60wxCtSq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p15.meta-fusion.com/kongresse/cop15/templ/play.php?id_kongresssession=2761&amp;theme=unfccc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mats/wher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 and Trade bills</a:t>
            </a:r>
          </a:p>
          <a:p>
            <a:pPr lvl="1"/>
            <a:r>
              <a:rPr lang="en-US" dirty="0" smtClean="0"/>
              <a:t>Waxman Markey went the furthest- passed House with a  putative 17% reduction in GHG emissions by 2020</a:t>
            </a:r>
          </a:p>
          <a:p>
            <a:r>
              <a:rPr lang="en-US" dirty="0" smtClean="0"/>
              <a:t>Cap and Dividend</a:t>
            </a:r>
          </a:p>
          <a:p>
            <a:r>
              <a:rPr lang="en-US" dirty="0" smtClean="0"/>
              <a:t>Carbon Tax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Action to Limit GHGs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4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Rule GHGs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final rule addresses emissions of a group of six GHGs:</a:t>
            </a:r>
          </a:p>
          <a:p>
            <a:pPr marL="0" indent="0">
              <a:buNone/>
            </a:pPr>
            <a:r>
              <a:rPr lang="en-US" dirty="0"/>
              <a:t>1. Carbon dioxide (CO2)</a:t>
            </a:r>
          </a:p>
          <a:p>
            <a:pPr marL="0" indent="0">
              <a:buNone/>
            </a:pPr>
            <a:r>
              <a:rPr lang="en-US" dirty="0"/>
              <a:t>2. Methane (CH4)</a:t>
            </a:r>
          </a:p>
          <a:p>
            <a:pPr marL="0" indent="0">
              <a:buNone/>
            </a:pPr>
            <a:r>
              <a:rPr lang="en-US" dirty="0"/>
              <a:t>3. Nitrous oxide (N2O)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Hydrofluorocarbons</a:t>
            </a:r>
            <a:r>
              <a:rPr lang="en-US" dirty="0"/>
              <a:t> (HFCs)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Perfluorocarbons</a:t>
            </a:r>
            <a:r>
              <a:rPr lang="en-US" dirty="0"/>
              <a:t> (PFCs)</a:t>
            </a:r>
          </a:p>
          <a:p>
            <a:pPr marL="0" indent="0">
              <a:buNone/>
            </a:pPr>
            <a:r>
              <a:rPr lang="en-US" dirty="0"/>
              <a:t>6. Sulfur hexafluoride (SF6)</a:t>
            </a:r>
          </a:p>
        </p:txBody>
      </p:sp>
      <p:pic>
        <p:nvPicPr>
          <p:cNvPr id="5122" name="Picture 2" descr="http://www.globalwarming.org/wp-content/uploads/2011/07/war-on-c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Tailoring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 Only </a:t>
            </a:r>
            <a:r>
              <a:rPr lang="en-US" sz="2400" dirty="0"/>
              <a:t>sources currently subject to the PSD permitting program (i.e., those that </a:t>
            </a:r>
            <a:r>
              <a:rPr lang="en-US" sz="2400" dirty="0" smtClean="0"/>
              <a:t>are newly-constructed </a:t>
            </a:r>
            <a:r>
              <a:rPr lang="en-US" sz="2400" dirty="0"/>
              <a:t>or modified in a way that significantly increases emissions of </a:t>
            </a:r>
            <a:r>
              <a:rPr lang="en-US" sz="2400" dirty="0" smtClean="0"/>
              <a:t>a pollutant </a:t>
            </a:r>
            <a:r>
              <a:rPr lang="en-US" sz="2400" dirty="0"/>
              <a:t>other than GHGs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 For these projects, only GHG increases of 75,000 </a:t>
            </a:r>
            <a:r>
              <a:rPr lang="en-US" sz="2400" dirty="0" err="1"/>
              <a:t>tpy</a:t>
            </a:r>
            <a:r>
              <a:rPr lang="en-US" sz="2400" dirty="0"/>
              <a:t> or more of total GHG, on </a:t>
            </a:r>
            <a:r>
              <a:rPr lang="en-US" sz="2400" dirty="0" smtClean="0"/>
              <a:t>a CO2e </a:t>
            </a:r>
            <a:r>
              <a:rPr lang="en-US" sz="2400" dirty="0"/>
              <a:t>basis, would need to determine the Best Available Control Technology (BACT)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 Similarly for the operating permit program, only sources currently subject to </a:t>
            </a:r>
            <a:r>
              <a:rPr lang="en-US" sz="2400" dirty="0" err="1" smtClean="0"/>
              <a:t>theprogram</a:t>
            </a:r>
            <a:r>
              <a:rPr lang="en-US" sz="2400" dirty="0" smtClean="0"/>
              <a:t> </a:t>
            </a:r>
            <a:r>
              <a:rPr lang="en-US" sz="2400" dirty="0"/>
              <a:t>(i.e., newly constructed or existing major sources for a pollutant other </a:t>
            </a:r>
            <a:r>
              <a:rPr lang="en-US" sz="2400" dirty="0" err="1" smtClean="0"/>
              <a:t>thanGHGs</a:t>
            </a:r>
            <a:r>
              <a:rPr lang="en-US" sz="2400" dirty="0"/>
              <a:t>) would be subject to title V requirements for GHG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2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Tailoring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PSD permitting requirements will cover </a:t>
            </a:r>
            <a:r>
              <a:rPr lang="en-US" sz="9600" dirty="0" smtClean="0"/>
              <a:t>for the </a:t>
            </a:r>
            <a:r>
              <a:rPr lang="en-US" sz="9600" dirty="0"/>
              <a:t>first time new construction projects that emit GHG emissions of at least </a:t>
            </a:r>
            <a:r>
              <a:rPr lang="en-US" sz="9600" dirty="0" smtClean="0"/>
              <a:t>100,000 </a:t>
            </a:r>
            <a:r>
              <a:rPr lang="en-US" sz="9600" dirty="0" err="1" smtClean="0"/>
              <a:t>tpy</a:t>
            </a:r>
            <a:r>
              <a:rPr lang="en-US" sz="9600" dirty="0" smtClean="0"/>
              <a:t> </a:t>
            </a:r>
            <a:r>
              <a:rPr lang="en-US" sz="9600" dirty="0"/>
              <a:t>even if they do not exceed the permitting thresholds for any other pollutant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Modifications at existing facilities that increase GHG emissions by at least 75,000 </a:t>
            </a:r>
            <a:r>
              <a:rPr lang="en-US" sz="9600" dirty="0" err="1" smtClean="0"/>
              <a:t>tpy</a:t>
            </a:r>
            <a:r>
              <a:rPr lang="en-US" sz="9600" dirty="0" smtClean="0"/>
              <a:t> will </a:t>
            </a:r>
            <a:r>
              <a:rPr lang="en-US" sz="9600" dirty="0"/>
              <a:t>be subject to permitting requirements, even if they do not significantly </a:t>
            </a:r>
            <a:r>
              <a:rPr lang="en-US" sz="9600" dirty="0" smtClean="0"/>
              <a:t>increase emissions </a:t>
            </a:r>
            <a:r>
              <a:rPr lang="en-US" sz="9600" dirty="0"/>
              <a:t>of any other pollutant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In </a:t>
            </a:r>
            <a:r>
              <a:rPr lang="en-US" sz="9600" dirty="0"/>
              <a:t>Step 2, operating permit requirements will, for the first time, apply to </a:t>
            </a:r>
            <a:r>
              <a:rPr lang="en-US" sz="9600" dirty="0" smtClean="0"/>
              <a:t>sources based </a:t>
            </a:r>
            <a:r>
              <a:rPr lang="en-US" sz="9600" dirty="0"/>
              <a:t>on their GHG emissions even if they would not apply based on emissions </a:t>
            </a:r>
            <a:r>
              <a:rPr lang="en-US" sz="9600" dirty="0" smtClean="0"/>
              <a:t>of any </a:t>
            </a:r>
            <a:r>
              <a:rPr lang="en-US" sz="9600" dirty="0"/>
              <a:t>other pollutant. Facilities that emit at least 100,000 </a:t>
            </a:r>
            <a:r>
              <a:rPr lang="en-US" sz="9600" dirty="0" err="1"/>
              <a:t>tpy</a:t>
            </a:r>
            <a:r>
              <a:rPr lang="en-US" sz="9600" dirty="0"/>
              <a:t> CO2e will be subject </a:t>
            </a:r>
            <a:r>
              <a:rPr lang="en-US" sz="9600" dirty="0" smtClean="0"/>
              <a:t>to title </a:t>
            </a:r>
            <a:r>
              <a:rPr lang="en-US" sz="9600" dirty="0"/>
              <a:t>V permitting requirements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Mercury Rule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50% US mercury emissions from power plants (coal fired and oil fired)</a:t>
            </a:r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www.epa.gov/mats/powerplants.html</a:t>
            </a:r>
            <a:endParaRPr lang="en-US" sz="3600" dirty="0" smtClean="0"/>
          </a:p>
          <a:p>
            <a:r>
              <a:rPr lang="en-US" sz="3600" dirty="0" smtClean="0"/>
              <a:t>Puts pressure on to upgrade or retire old, inefficient </a:t>
            </a:r>
            <a:r>
              <a:rPr lang="en-US" sz="3600" dirty="0" err="1" smtClean="0"/>
              <a:t>powerplants</a:t>
            </a:r>
            <a:endParaRPr lang="en-US" sz="3600" dirty="0" smtClean="0"/>
          </a:p>
          <a:p>
            <a:r>
              <a:rPr lang="en-US" sz="3600" dirty="0" smtClean="0"/>
              <a:t>Business has sued to block rule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NSPS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“As </a:t>
            </a:r>
            <a:r>
              <a:rPr lang="en-US" dirty="0"/>
              <a:t>a result of legal petitions filed by a number of states and </a:t>
            </a:r>
            <a:r>
              <a:rPr lang="en-US" dirty="0" smtClean="0"/>
              <a:t>environmental groups </a:t>
            </a:r>
            <a:r>
              <a:rPr lang="en-US" dirty="0"/>
              <a:t>challenging the USEPA’s failure to establish greenhouse gas new </a:t>
            </a:r>
            <a:r>
              <a:rPr lang="en-US" dirty="0" smtClean="0"/>
              <a:t>source performance </a:t>
            </a:r>
            <a:r>
              <a:rPr lang="en-US" dirty="0"/>
              <a:t>standards for fossil fuel power plants, the agency entered into a </a:t>
            </a:r>
            <a:r>
              <a:rPr lang="en-US" dirty="0" smtClean="0"/>
              <a:t>settlement agreement </a:t>
            </a:r>
            <a:r>
              <a:rPr lang="en-US" dirty="0"/>
              <a:t>in December </a:t>
            </a:r>
            <a:r>
              <a:rPr lang="en-US" dirty="0" smtClean="0"/>
              <a:t>2010” </a:t>
            </a:r>
          </a:p>
          <a:p>
            <a:endParaRPr lang="en-US" dirty="0" smtClean="0"/>
          </a:p>
          <a:p>
            <a:r>
              <a:rPr lang="en-US" dirty="0" smtClean="0"/>
              <a:t>“Under </a:t>
            </a:r>
            <a:r>
              <a:rPr lang="en-US" dirty="0"/>
              <a:t>the modified settlement agreement, the USEPA was </a:t>
            </a:r>
            <a:r>
              <a:rPr lang="en-US" dirty="0" smtClean="0"/>
              <a:t>to propose </a:t>
            </a:r>
            <a:r>
              <a:rPr lang="en-US" dirty="0"/>
              <a:t>greenhouse gas new source performance standards for fossil fuel power plants </a:t>
            </a:r>
            <a:r>
              <a:rPr lang="en-US" dirty="0" smtClean="0"/>
              <a:t>by September </a:t>
            </a:r>
            <a:r>
              <a:rPr lang="en-US" dirty="0"/>
              <a:t>30, 2011, and a final rule no later than May 26, 2012. The agency missed </a:t>
            </a:r>
            <a:r>
              <a:rPr lang="en-US" dirty="0" smtClean="0"/>
              <a:t>the </a:t>
            </a:r>
            <a:r>
              <a:rPr lang="en-US" dirty="0"/>
              <a:t>September 30 proposal deadline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From: http://www.nescaum.org/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Announces NSPS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Carbon Pollution standard for New Power Plants</a:t>
            </a:r>
          </a:p>
          <a:p>
            <a:r>
              <a:rPr lang="en-US" sz="3200" dirty="0" smtClean="0"/>
              <a:t>Applies to NEW EGU plants &gt; 25 MW that burn fossil fuels</a:t>
            </a:r>
          </a:p>
          <a:p>
            <a:r>
              <a:rPr lang="en-US" sz="3200" dirty="0" smtClean="0"/>
              <a:t>These plants &lt;=1000 </a:t>
            </a:r>
            <a:r>
              <a:rPr lang="en-US" sz="3200" dirty="0" err="1" smtClean="0"/>
              <a:t>lbs</a:t>
            </a:r>
            <a:r>
              <a:rPr lang="en-US" sz="3200" dirty="0" smtClean="0"/>
              <a:t> of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/</a:t>
            </a:r>
            <a:r>
              <a:rPr lang="en-US" sz="3200" dirty="0" err="1" smtClean="0"/>
              <a:t>MWh</a:t>
            </a:r>
            <a:endParaRPr lang="en-US" sz="3200" dirty="0" smtClean="0"/>
          </a:p>
          <a:p>
            <a:r>
              <a:rPr lang="en-US" sz="3200" dirty="0" smtClean="0"/>
              <a:t>Natural Gas Combined Cycle plants can meet this target</a:t>
            </a:r>
          </a:p>
          <a:p>
            <a:r>
              <a:rPr lang="en-US" sz="3200" dirty="0" smtClean="0"/>
              <a:t>Coal or petroleum coke need tech such as CCS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55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Pillars</a:t>
            </a:r>
          </a:p>
          <a:p>
            <a:pPr lvl="1"/>
            <a:r>
              <a:rPr lang="en-US" dirty="0" smtClean="0"/>
              <a:t>Cut Carbon Pollution in America</a:t>
            </a:r>
          </a:p>
          <a:p>
            <a:pPr lvl="1"/>
            <a:r>
              <a:rPr lang="en-US" dirty="0" smtClean="0"/>
              <a:t>Prepare US for Impacts of Climate Change</a:t>
            </a:r>
          </a:p>
          <a:p>
            <a:pPr lvl="1"/>
            <a:r>
              <a:rPr lang="en-US" dirty="0" smtClean="0"/>
              <a:t>Lead International Efforts to Combat Climate Change and Deal with its Effects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Obama Climate Action Plan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280645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NSPS- 9/30/13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6528"/>
            <a:ext cx="9144000" cy="40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0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for 60 days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8" y="1662260"/>
            <a:ext cx="8785052" cy="30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8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www.youtube.com/watch?v=4k-cNN8J6wY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Plant Standards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Total Fail!</a:t>
            </a:r>
          </a:p>
          <a:p>
            <a:pPr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In Senate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800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867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From: http://greenecon.net/understanding-the-cost-of-solar-energy/energy_economics.html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Costs of Pollution Control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peswiki.com/index.php/Directory:Cents_Per_Kilowatt-Hour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www.startribune.com/business/134647533.html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www.ohio.com/news/break-news/firstenergy-closing-6-coal-fired-power-plants-1.257090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www.jsonline.com/business/clean-air-rules-cloud-future-of-up-power-plant-5c340j8-134219868.html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www.post-gazette.com/pg/12012/1203000-56-0.stm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EGU 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64 plant closures announced in 2011</a:t>
            </a:r>
          </a:p>
          <a:p>
            <a:r>
              <a:rPr lang="en-US" dirty="0" smtClean="0"/>
              <a:t>Represents 223 million tons of CO2 emissions</a:t>
            </a:r>
          </a:p>
          <a:p>
            <a:r>
              <a:rPr lang="en-US" dirty="0" smtClean="0"/>
              <a:t>Represents about 3.2% of total US emissions CO2eq in 2010</a:t>
            </a:r>
          </a:p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CARMA 2007 CO2 figures </a:t>
            </a:r>
            <a:r>
              <a:rPr lang="en-US" dirty="0" smtClean="0">
                <a:hlinkClick r:id="rId2"/>
              </a:rPr>
              <a:t>www.carma.org</a:t>
            </a:r>
            <a:endParaRPr lang="en-US" dirty="0" smtClean="0"/>
          </a:p>
          <a:p>
            <a:pPr lvl="1"/>
            <a:r>
              <a:rPr lang="en-US" dirty="0" smtClean="0"/>
              <a:t>Plant closure listing </a:t>
            </a:r>
            <a:r>
              <a:rPr lang="en-US" dirty="0" smtClean="0">
                <a:hlinkClick r:id="rId3"/>
              </a:rPr>
              <a:t>www.sourcewatch.org</a:t>
            </a:r>
            <a:endParaRPr lang="en-US" dirty="0" smtClean="0"/>
          </a:p>
          <a:p>
            <a:pPr lvl="1"/>
            <a:r>
              <a:rPr lang="en-US" dirty="0" smtClean="0"/>
              <a:t>EPA </a:t>
            </a:r>
            <a:r>
              <a:rPr lang="en-US" dirty="0" err="1" smtClean="0"/>
              <a:t>emisssions</a:t>
            </a:r>
            <a:r>
              <a:rPr lang="en-US" dirty="0"/>
              <a:t> estimate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www.epa.gov/climatechange/ghgemissions/usinventoryreport.html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+ Closures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895850" cy="639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72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4800"/>
            <a:ext cx="62865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0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at 1992 Rio Earth Summit</a:t>
            </a:r>
          </a:p>
          <a:p>
            <a:r>
              <a:rPr lang="en-US" dirty="0" smtClean="0"/>
              <a:t>Goal: avoid climate change that would result in dangerous interference with Earth’s climate system</a:t>
            </a:r>
          </a:p>
          <a:p>
            <a:r>
              <a:rPr lang="en-US" dirty="0" smtClean="0"/>
              <a:t>Basic Principles</a:t>
            </a:r>
          </a:p>
          <a:p>
            <a:pPr lvl="1"/>
            <a:r>
              <a:rPr lang="en-US" dirty="0" smtClean="0"/>
              <a:t>Common but differentiated responsibilities</a:t>
            </a:r>
          </a:p>
          <a:p>
            <a:pPr lvl="1"/>
            <a:r>
              <a:rPr lang="en-US" dirty="0" smtClean="0"/>
              <a:t>Developed nations would lead</a:t>
            </a:r>
          </a:p>
          <a:p>
            <a:pPr lvl="1"/>
            <a:r>
              <a:rPr lang="en-US" dirty="0" smtClean="0"/>
              <a:t>Nationally appropriate actions in the context of sustainable development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Framework Convention on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6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Responsibility to act keyed to development status</a:t>
            </a:r>
          </a:p>
          <a:p>
            <a:r>
              <a:rPr lang="en-US" sz="3200" dirty="0" smtClean="0"/>
              <a:t>Historical contribution to climate change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but Differentiated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6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effect 2008-2012</a:t>
            </a:r>
          </a:p>
          <a:p>
            <a:r>
              <a:rPr lang="en-US" dirty="0" smtClean="0"/>
              <a:t>Common but differentiated embodied in hard emissions reduction targets for developed countries (Annex I)</a:t>
            </a:r>
          </a:p>
          <a:p>
            <a:r>
              <a:rPr lang="en-US" dirty="0" smtClean="0"/>
              <a:t>Also in the Clean Development Mechanism that was intended as an offset under Kyoto but also could jump start sustainable energy development in developing countries (non-Annex I)</a:t>
            </a:r>
          </a:p>
          <a:p>
            <a:r>
              <a:rPr lang="en-US" dirty="0" smtClean="0"/>
              <a:t>US signed but never ratified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Kyoto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5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Bush Administration took the position that developing countries like China and India needed to agree to real reductions in emissions before US would commit</a:t>
            </a:r>
          </a:p>
          <a:p>
            <a:endParaRPr lang="en-US" dirty="0"/>
          </a:p>
          <a:p>
            <a:r>
              <a:rPr lang="en-US" dirty="0" smtClean="0"/>
              <a:t>As Obama Administration followed China surpassed US in total GHG emissions, becoming worlds largest emitter</a:t>
            </a:r>
          </a:p>
          <a:p>
            <a:endParaRPr lang="en-US" dirty="0"/>
          </a:p>
          <a:p>
            <a:r>
              <a:rPr lang="en-US" dirty="0" smtClean="0"/>
              <a:t>Obama government negotiators also pressed for Chinese participation in emissions reductions as a necessary precursor to US commitments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Position Post-Kyoto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2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Into the Legislative Vacuum..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 smtClean="0"/>
              <a:t>Massachusetts v. EPA</a:t>
            </a:r>
            <a:r>
              <a:rPr lang="en-US" sz="3200" dirty="0" smtClean="0"/>
              <a:t>- US Supreme Court rules GHG air subject to CAA regulation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EPA makes “endangerment finding” necessary to trigger regulatory authority under CAA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EPA begins to promulgate rules under the Clean Air 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countries pushed for reductions so that temp would not increase by more than 2 C.</a:t>
            </a:r>
          </a:p>
          <a:p>
            <a:endParaRPr lang="en-US" dirty="0"/>
          </a:p>
          <a:p>
            <a:r>
              <a:rPr lang="en-US" dirty="0" smtClean="0"/>
              <a:t>Developing countries balked feeling “level of ambition” of developed was too </a:t>
            </a:r>
            <a:r>
              <a:rPr lang="en-US" dirty="0" smtClean="0"/>
              <a:t>low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www.youtube.com/watch?v=Vg60wxCtSqs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www.youtube.com/watch?v=JwwQq03Sf1E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am 12-19 COP webcast Grenada at 1:10:45</a:t>
            </a:r>
          </a:p>
          <a:p>
            <a:pPr marL="0" indent="0">
              <a:buNone/>
            </a:pPr>
            <a:r>
              <a:rPr lang="en-US">
                <a:hlinkClick r:id="rId4"/>
              </a:rPr>
              <a:t>http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cop15.meta-fusion.com/kongresse/cop15/templ/play.php?id_kongresssession=2761&amp;theme=unfccc</a:t>
            </a:r>
            <a:endParaRPr lang="en-US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Chinese were key players- refusing to go lower for temp 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Copenhagen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3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countries agreed to Nationally Appropriate Mitigation Actions as part of an overall agreement</a:t>
            </a:r>
          </a:p>
          <a:p>
            <a:endParaRPr lang="en-US" dirty="0"/>
          </a:p>
          <a:p>
            <a:r>
              <a:rPr lang="en-US" dirty="0" smtClean="0"/>
              <a:t>Reshaped the meaning of common but differentiated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Kyoto parties agreed to extend the protocol to 2020 with uncertain level of reduction commitments</a:t>
            </a:r>
          </a:p>
          <a:p>
            <a:endParaRPr lang="en-US" dirty="0"/>
          </a:p>
          <a:p>
            <a:r>
              <a:rPr lang="en-US" dirty="0" smtClean="0"/>
              <a:t>Agreement to negotiate a successor agreement by 2015 that would go in place in 2020</a:t>
            </a:r>
          </a:p>
          <a:p>
            <a:endParaRPr lang="en-US" dirty="0"/>
          </a:p>
          <a:p>
            <a:r>
              <a:rPr lang="en-US" dirty="0" smtClean="0"/>
              <a:t>No hard commitments made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31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Retired some negotiating frameworks (i.e., </a:t>
            </a:r>
            <a:r>
              <a:rPr lang="en-US" dirty="0" err="1" smtClean="0"/>
              <a:t>AdHoc</a:t>
            </a:r>
            <a:r>
              <a:rPr lang="en-US" dirty="0" smtClean="0"/>
              <a:t> Working Group on Kyoto)</a:t>
            </a:r>
          </a:p>
          <a:p>
            <a:endParaRPr lang="en-US" dirty="0" smtClean="0"/>
          </a:p>
          <a:p>
            <a:r>
              <a:rPr lang="en-US" dirty="0" smtClean="0"/>
              <a:t>Now just the SBSTA and Ad hoc Working Group on the Durban Platform for Enhanced Action (ADP)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38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Lingering issues about the level of ambition</a:t>
            </a:r>
          </a:p>
          <a:p>
            <a:endParaRPr lang="en-US" dirty="0"/>
          </a:p>
          <a:p>
            <a:r>
              <a:rPr lang="en-US" dirty="0" smtClean="0"/>
              <a:t>Emissions are on track for 4 C increase according to a World Bank analysis</a:t>
            </a:r>
          </a:p>
          <a:p>
            <a:endParaRPr lang="en-US" dirty="0"/>
          </a:p>
          <a:p>
            <a:r>
              <a:rPr lang="en-US" dirty="0" smtClean="0"/>
              <a:t>China and US have yet to agree to anything binding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Warsaw!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45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Xie</a:t>
            </a:r>
            <a:r>
              <a:rPr lang="en-US" dirty="0" smtClean="0"/>
              <a:t> </a:t>
            </a:r>
            <a:r>
              <a:rPr lang="en-US" dirty="0" err="1" smtClean="0"/>
              <a:t>Zhenhua</a:t>
            </a:r>
            <a:endParaRPr lang="en-US" dirty="0" smtClean="0"/>
          </a:p>
          <a:p>
            <a:pPr lvl="1"/>
            <a:r>
              <a:rPr lang="en-US" dirty="0" smtClean="0"/>
              <a:t>Deputy Director of the National Development and Reform Commission</a:t>
            </a:r>
          </a:p>
          <a:p>
            <a:pPr lvl="1"/>
            <a:r>
              <a:rPr lang="en-US" dirty="0" smtClean="0"/>
              <a:t>Co-Chair of the China-US Working Group on Climate Change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China: an ideal agreement would reflect the principle of common but differentiated responsibilities. “It should be a fair and reasonable agreement that is acceptable to all and one the reflects the pace and level of a country’s development. China will play a constructive role towards achieving the goal”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Chinese-US cooperation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New Action Initiatives</a:t>
            </a:r>
          </a:p>
          <a:p>
            <a:endParaRPr lang="en-US" dirty="0"/>
          </a:p>
          <a:p>
            <a:pPr lvl="1"/>
            <a:r>
              <a:rPr lang="en-US" dirty="0" smtClean="0"/>
              <a:t>Reduce emissions from heavy duty vehicles</a:t>
            </a:r>
          </a:p>
          <a:p>
            <a:pPr lvl="1"/>
            <a:r>
              <a:rPr lang="en-US" dirty="0" smtClean="0"/>
              <a:t>Increase carbon capture, utilization and storage</a:t>
            </a:r>
          </a:p>
          <a:p>
            <a:pPr lvl="1"/>
            <a:r>
              <a:rPr lang="en-US" dirty="0" smtClean="0"/>
              <a:t>Increasing energy efficiency in building industry and transport</a:t>
            </a:r>
          </a:p>
          <a:p>
            <a:pPr lvl="1"/>
            <a:r>
              <a:rPr lang="en-US" dirty="0" smtClean="0"/>
              <a:t>Improving GHG data collection</a:t>
            </a:r>
          </a:p>
          <a:p>
            <a:pPr lvl="1"/>
            <a:r>
              <a:rPr lang="en-US" dirty="0" smtClean="0"/>
              <a:t>Promoting smart grids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China-US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CAA Utility Regulation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Cross-State Air Pollution Rule</a:t>
            </a:r>
          </a:p>
          <a:p>
            <a:r>
              <a:rPr lang="en-US" sz="3600" dirty="0" smtClean="0"/>
              <a:t>Mercury/Toxics Rule</a:t>
            </a:r>
          </a:p>
          <a:p>
            <a:r>
              <a:rPr lang="en-US" sz="3600" dirty="0" smtClean="0"/>
              <a:t>GHG tailoring rule</a:t>
            </a:r>
          </a:p>
          <a:p>
            <a:r>
              <a:rPr lang="en-US" sz="3600" dirty="0" smtClean="0"/>
              <a:t>GHG New Source Performance </a:t>
            </a:r>
            <a:r>
              <a:rPr lang="en-US" sz="3600" dirty="0" err="1" smtClean="0"/>
              <a:t>Stds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04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Cross-State Air Pollution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rule requires significant reductions in sulfur dioxide (SO</a:t>
            </a:r>
            <a:r>
              <a:rPr lang="en-US" sz="3200" baseline="-25000" dirty="0"/>
              <a:t>2</a:t>
            </a:r>
            <a:r>
              <a:rPr lang="en-US" sz="3200" dirty="0"/>
              <a:t>) and nitrogen oxide (NO</a:t>
            </a:r>
            <a:r>
              <a:rPr lang="en-US" sz="3200" baseline="-25000" dirty="0"/>
              <a:t>X</a:t>
            </a:r>
            <a:r>
              <a:rPr lang="en-US" sz="3200" dirty="0"/>
              <a:t>) emissions that cross state </a:t>
            </a:r>
            <a:r>
              <a:rPr lang="en-US" sz="3200" dirty="0" smtClean="0"/>
              <a:t>lines</a:t>
            </a:r>
          </a:p>
          <a:p>
            <a:endParaRPr lang="en-US" sz="3200" dirty="0" smtClean="0"/>
          </a:p>
          <a:p>
            <a:r>
              <a:rPr lang="en-US" sz="3200" dirty="0" smtClean="0"/>
              <a:t>Applies in eastern US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Cross-State Air Pollution Rule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Deals with SO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</a:t>
            </a:r>
            <a:r>
              <a:rPr lang="en-US" sz="3200" dirty="0" err="1" smtClean="0"/>
              <a:t>NO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under provision of CAA called the “good neighbor” provision</a:t>
            </a:r>
          </a:p>
          <a:p>
            <a:r>
              <a:rPr lang="en-US" sz="3200" dirty="0" smtClean="0"/>
              <a:t>Air pollution in another state contributing to non-attainment for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ozone or PM</a:t>
            </a:r>
          </a:p>
          <a:p>
            <a:r>
              <a:rPr lang="en-US" sz="3200" dirty="0" smtClean="0"/>
              <a:t>Currently invalidated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by court order</a:t>
            </a:r>
          </a:p>
          <a:p>
            <a:r>
              <a:rPr lang="en-US" sz="3200" dirty="0" smtClean="0"/>
              <a:t>On appeal to US Supreme Ct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268529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Cross-State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Emission reductions </a:t>
            </a:r>
            <a:r>
              <a:rPr lang="en-US" sz="3200" dirty="0" smtClean="0"/>
              <a:t>starting </a:t>
            </a:r>
            <a:r>
              <a:rPr lang="en-US" sz="3200" dirty="0"/>
              <a:t>January 1, 2012 for SO</a:t>
            </a:r>
            <a:r>
              <a:rPr lang="en-US" sz="3200" baseline="-25000" dirty="0"/>
              <a:t>2</a:t>
            </a:r>
            <a:r>
              <a:rPr lang="en-US" sz="3200" dirty="0"/>
              <a:t> and annual NO</a:t>
            </a:r>
            <a:r>
              <a:rPr lang="en-US" sz="3200" baseline="-25000" dirty="0"/>
              <a:t>X</a:t>
            </a:r>
            <a:r>
              <a:rPr lang="en-US" sz="3200" dirty="0"/>
              <a:t> reductions, and May 1, 2012 for ozone season NO</a:t>
            </a:r>
            <a:r>
              <a:rPr lang="en-US" sz="3200" baseline="-25000" dirty="0"/>
              <a:t>X</a:t>
            </a:r>
            <a:r>
              <a:rPr lang="en-US" sz="3200" dirty="0"/>
              <a:t> </a:t>
            </a:r>
            <a:r>
              <a:rPr lang="en-US" sz="3200" dirty="0" smtClean="0"/>
              <a:t>reductions</a:t>
            </a:r>
          </a:p>
          <a:p>
            <a:r>
              <a:rPr lang="en-US" sz="3200" dirty="0"/>
              <a:t>By </a:t>
            </a:r>
            <a:r>
              <a:rPr lang="en-US" sz="3200" dirty="0" smtClean="0"/>
              <a:t>2014 </a:t>
            </a:r>
            <a:r>
              <a:rPr lang="en-US" sz="3200" dirty="0"/>
              <a:t>the Cross-State Air Pollution Rule </a:t>
            </a:r>
            <a:r>
              <a:rPr lang="en-US" sz="3200" dirty="0" smtClean="0"/>
              <a:t>would reduce: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power plant SO</a:t>
            </a:r>
            <a:r>
              <a:rPr lang="en-US" sz="3200" baseline="-25000" dirty="0"/>
              <a:t>2</a:t>
            </a:r>
            <a:r>
              <a:rPr lang="en-US" sz="3200" dirty="0"/>
              <a:t> emissions by 73 percent </a:t>
            </a:r>
            <a:endParaRPr lang="en-US" sz="3200" dirty="0" smtClean="0"/>
          </a:p>
          <a:p>
            <a:pPr lvl="1"/>
            <a:r>
              <a:rPr lang="en-US" sz="3200" dirty="0" smtClean="0"/>
              <a:t>NO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 </a:t>
            </a:r>
            <a:r>
              <a:rPr lang="en-US" sz="3200" dirty="0"/>
              <a:t>emissions by 54 percent from 2005 levels in the CSAPR region.</a:t>
            </a:r>
          </a:p>
        </p:txBody>
      </p:sp>
    </p:spTree>
    <p:extLst>
      <p:ext uri="{BB962C8B-B14F-4D97-AF65-F5344CB8AC3E}">
        <p14:creationId xmlns:p14="http://schemas.microsoft.com/office/powerpoint/2010/main" val="6707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www.epa.gov/mats/where.html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regulating the eastern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8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GHG Tailoring Rule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phases</a:t>
            </a:r>
          </a:p>
          <a:p>
            <a:endParaRPr lang="en-US" sz="3200" dirty="0" smtClean="0"/>
          </a:p>
          <a:p>
            <a:r>
              <a:rPr lang="en-US" sz="3200" dirty="0" smtClean="0"/>
              <a:t>Uses Prevention of Significant Deterioration authority under CAA (PSD)</a:t>
            </a:r>
            <a:endParaRPr lang="en-US" sz="3200" dirty="0"/>
          </a:p>
        </p:txBody>
      </p:sp>
      <p:pic>
        <p:nvPicPr>
          <p:cNvPr id="4098" name="Picture 2" descr="http://www.ahcpublications.com/assets/images/publications/rt_for_decision_makers_in_respiratory_care/image/air-pollution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2" y="4191000"/>
            <a:ext cx="33337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1608</TotalTime>
  <Words>1325</Words>
  <Application>Microsoft Office PowerPoint</Application>
  <PresentationFormat>On-screen Show (4:3)</PresentationFormat>
  <Paragraphs>171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Paper</vt:lpstr>
      <vt:lpstr>Legislative Action to Limit GHGs</vt:lpstr>
      <vt:lpstr>What Happened In Senate</vt:lpstr>
      <vt:lpstr>Into the Legislative Vacuum..</vt:lpstr>
      <vt:lpstr>CAA Utility Regulation</vt:lpstr>
      <vt:lpstr>Cross-State Air Pollution Rule</vt:lpstr>
      <vt:lpstr>Cross-State Air Pollution Rule</vt:lpstr>
      <vt:lpstr>Cross-State (cont’d)</vt:lpstr>
      <vt:lpstr>Impact of regulating the eastern US</vt:lpstr>
      <vt:lpstr>GHG Tailoring Rule</vt:lpstr>
      <vt:lpstr>Tailoring Rule GHGs</vt:lpstr>
      <vt:lpstr>Tailoring Phase 1</vt:lpstr>
      <vt:lpstr>Tailoring Phase 2</vt:lpstr>
      <vt:lpstr>Mercury Rule</vt:lpstr>
      <vt:lpstr>GHG NSPS</vt:lpstr>
      <vt:lpstr>EPA Announces NSPS Rule</vt:lpstr>
      <vt:lpstr>Obama Climate Action Plan</vt:lpstr>
      <vt:lpstr>Update to NSPS- 9/30/13 </vt:lpstr>
      <vt:lpstr>Comment for 60 days</vt:lpstr>
      <vt:lpstr>Existing Plant Standards to Follow</vt:lpstr>
      <vt:lpstr>PowerPoint Presentation</vt:lpstr>
      <vt:lpstr>Costs of Pollution Control Technology</vt:lpstr>
      <vt:lpstr>Results</vt:lpstr>
      <vt:lpstr>Analysis of EGU Closures</vt:lpstr>
      <vt:lpstr>2012 + Closures</vt:lpstr>
      <vt:lpstr>PowerPoint Presentation</vt:lpstr>
      <vt:lpstr>UN Framework Convention on Climate Change</vt:lpstr>
      <vt:lpstr>Common but Differentiated</vt:lpstr>
      <vt:lpstr>Kyoto Protocol</vt:lpstr>
      <vt:lpstr>US Position Post-Kyoto</vt:lpstr>
      <vt:lpstr>Copenhagen</vt:lpstr>
      <vt:lpstr>Cancun</vt:lpstr>
      <vt:lpstr>Durban</vt:lpstr>
      <vt:lpstr>Doha</vt:lpstr>
      <vt:lpstr>On to Warsaw!</vt:lpstr>
      <vt:lpstr>Chinese-US cooperation </vt:lpstr>
      <vt:lpstr>China-US Agreement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Options</dc:title>
  <dc:creator>len.broberg</dc:creator>
  <cp:lastModifiedBy>Broberg,Len</cp:lastModifiedBy>
  <cp:revision>43</cp:revision>
  <dcterms:created xsi:type="dcterms:W3CDTF">2009-04-06T18:45:24Z</dcterms:created>
  <dcterms:modified xsi:type="dcterms:W3CDTF">2013-10-21T18:21:02Z</dcterms:modified>
</cp:coreProperties>
</file>