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Lst>
  <p:notesMasterIdLst>
    <p:notesMasterId r:id="rId82"/>
  </p:notesMasterIdLst>
  <p:sldIdLst>
    <p:sldId id="285" r:id="rId4"/>
    <p:sldId id="286" r:id="rId5"/>
    <p:sldId id="290" r:id="rId6"/>
    <p:sldId id="289" r:id="rId7"/>
    <p:sldId id="291" r:id="rId8"/>
    <p:sldId id="292" r:id="rId9"/>
    <p:sldId id="293" r:id="rId10"/>
    <p:sldId id="294" r:id="rId11"/>
    <p:sldId id="295" r:id="rId12"/>
    <p:sldId id="296" r:id="rId13"/>
    <p:sldId id="298" r:id="rId14"/>
    <p:sldId id="300" r:id="rId15"/>
    <p:sldId id="301" r:id="rId16"/>
    <p:sldId id="302" r:id="rId17"/>
    <p:sldId id="306" r:id="rId18"/>
    <p:sldId id="307" r:id="rId19"/>
    <p:sldId id="308" r:id="rId20"/>
    <p:sldId id="309" r:id="rId21"/>
    <p:sldId id="310" r:id="rId22"/>
    <p:sldId id="311" r:id="rId23"/>
    <p:sldId id="312" r:id="rId24"/>
    <p:sldId id="313" r:id="rId25"/>
    <p:sldId id="314" r:id="rId26"/>
    <p:sldId id="318" r:id="rId27"/>
    <p:sldId id="319" r:id="rId28"/>
    <p:sldId id="320" r:id="rId29"/>
    <p:sldId id="321" r:id="rId30"/>
    <p:sldId id="322" r:id="rId31"/>
    <p:sldId id="323" r:id="rId32"/>
    <p:sldId id="324" r:id="rId33"/>
    <p:sldId id="325" r:id="rId34"/>
    <p:sldId id="326" r:id="rId35"/>
    <p:sldId id="256" r:id="rId36"/>
    <p:sldId id="362" r:id="rId37"/>
    <p:sldId id="363" r:id="rId38"/>
    <p:sldId id="364" r:id="rId39"/>
    <p:sldId id="365" r:id="rId40"/>
    <p:sldId id="366" r:id="rId41"/>
    <p:sldId id="260" r:id="rId42"/>
    <p:sldId id="282" r:id="rId43"/>
    <p:sldId id="262" r:id="rId44"/>
    <p:sldId id="261" r:id="rId45"/>
    <p:sldId id="263" r:id="rId46"/>
    <p:sldId id="274" r:id="rId47"/>
    <p:sldId id="264" r:id="rId48"/>
    <p:sldId id="265" r:id="rId49"/>
    <p:sldId id="267" r:id="rId50"/>
    <p:sldId id="268" r:id="rId51"/>
    <p:sldId id="367" r:id="rId52"/>
    <p:sldId id="368" r:id="rId53"/>
    <p:sldId id="269" r:id="rId54"/>
    <p:sldId id="369" r:id="rId55"/>
    <p:sldId id="284" r:id="rId56"/>
    <p:sldId id="370" r:id="rId57"/>
    <p:sldId id="371" r:id="rId58"/>
    <p:sldId id="287" r:id="rId59"/>
    <p:sldId id="288" r:id="rId60"/>
    <p:sldId id="342" r:id="rId61"/>
    <p:sldId id="341"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357" r:id="rId77"/>
    <p:sldId id="358" r:id="rId78"/>
    <p:sldId id="359" r:id="rId79"/>
    <p:sldId id="360" r:id="rId80"/>
    <p:sldId id="361"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3564" autoAdjust="0"/>
  </p:normalViewPr>
  <p:slideViewPr>
    <p:cSldViewPr>
      <p:cViewPr>
        <p:scale>
          <a:sx n="62" d="100"/>
          <a:sy n="62" d="100"/>
        </p:scale>
        <p:origin x="-858" y="-1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obin\Documents\Curricula\EVST%20594%20-%20Local%20Solutions%20to%20Climate%20Change\Missoula%20Emissions%20Inventory\Full%20Report\Missoula%20GHG%20All%20Groups%20(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Robin\Documents\Curricula\EVST%20594%20-%20Local%20Solutions%20to%20Climate%20Change\Missoula%20Emissions%20Inventory\Data%20from%20NWE\Newest%20Data\NWE%20Summary%20Data%20(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Robin\Documents\Curricula\EVST%20594%20-%20Local%20Solutions%20to%20Climate%20Change\Missoula%20Emissions%20Inventory\Data%20from%20NWE\Newest%20Data\NWE%20Summary%20Data%20(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Robin\Documents\Curricula\EVST%20594%20-%20Local%20Solutions%20to%20Climate%20Change\Missoula%20Emissions%20Inventory\Data%20from%20NWE\Newest%20Data\NWE%20Summary%20Data%20(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Robin\Documents\Curricula\EVST%20594%20-%20Local%20Solutions%20to%20Climate%20Change\Missoula%20Emissions%20Inventory\Data%20from%20NWE\Newest%20Data\NWE%20Summary%20Data%20(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Robin\Documents\Curricula\EVST%20594%20-%20Local%20Solutions%20to%20Climate%20Change\Missoula%20Emissions%20Inventory\Data%20from%20NWE\Newest%20Data\NWE%20Summary%20Data%20(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Robin\Documents\Curricula\EVST%20594%20-%20Local%20Solutions%20to%20Climate%20Change\Missoula%20Emissions%20Inventory\Data%20from%20NWE\Newest%20Data\NWE%20Summary%20Data%20(1).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Robin\Documents\Curricula\EVST%20594%20-%20Local%20Solutions%20to%20Climate%20Change\Missoula%20Emissions%20Inventory\Full%20Report\Missoula%20GHG%20All%20Groups%20(6).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Robin\Documents\Curricula\EVST%20594%20-%20Local%20Solutions%20to%20Climate%20Change\Missoula%20Emissions%20Inventory\Full%20Report\Missoula%20GHG%20All%20Groups%20(6).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City of Missoula Greenhouse Gas Emissions</a:t>
            </a:r>
            <a:br>
              <a:rPr lang="en-US" sz="2400"/>
            </a:br>
            <a:r>
              <a:rPr lang="en-US" sz="2400"/>
              <a:t>(metric</a:t>
            </a:r>
            <a:r>
              <a:rPr lang="en-US" sz="2400" baseline="0"/>
              <a:t> </a:t>
            </a:r>
            <a:r>
              <a:rPr lang="en-US" sz="2400"/>
              <a:t>tons</a:t>
            </a:r>
            <a:r>
              <a:rPr lang="en-US" sz="2400" baseline="0"/>
              <a:t> of CO2e) </a:t>
            </a:r>
            <a:r>
              <a:rPr lang="en-US" sz="2400"/>
              <a:t>by Sector</a:t>
            </a:r>
            <a:r>
              <a:rPr lang="en-US" sz="2400" baseline="0"/>
              <a:t> in</a:t>
            </a:r>
            <a:r>
              <a:rPr lang="en-US" sz="2400"/>
              <a:t> FY</a:t>
            </a:r>
            <a:r>
              <a:rPr lang="en-US" sz="2400" baseline="0"/>
              <a:t> 20</a:t>
            </a:r>
            <a:r>
              <a:rPr lang="en-US" sz="2400"/>
              <a:t>08</a:t>
            </a:r>
          </a:p>
        </c:rich>
      </c:tx>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9657121946926004"/>
          <c:y val="0.12741228999107282"/>
          <c:w val="0.63633885468445506"/>
          <c:h val="0.76539959303231064"/>
        </c:manualLayout>
      </c:layout>
      <c:pie3DChart>
        <c:varyColors val="1"/>
        <c:ser>
          <c:idx val="0"/>
          <c:order val="0"/>
          <c:dLbls>
            <c:dLbl>
              <c:idx val="0"/>
              <c:layout>
                <c:manualLayout>
                  <c:x val="-2.9089375566999094E-2"/>
                  <c:y val="-7.2849700634465775E-2"/>
                </c:manualLayout>
              </c:layout>
              <c:tx>
                <c:rich>
                  <a:bodyPr/>
                  <a:lstStyle/>
                  <a:p>
                    <a:r>
                      <a:rPr lang="en-US"/>
                      <a:t>4,422</a:t>
                    </a:r>
                    <a:r>
                      <a:rPr lang="en-US" baseline="0"/>
                      <a:t> </a:t>
                    </a:r>
                    <a:r>
                      <a:rPr lang="en-US"/>
                      <a:t>(38%)</a:t>
                    </a:r>
                  </a:p>
                </c:rich>
              </c:tx>
              <c:dLblPos val="bestFit"/>
              <c:showLegendKey val="0"/>
              <c:showVal val="1"/>
              <c:showCatName val="0"/>
              <c:showSerName val="0"/>
              <c:showPercent val="1"/>
              <c:showBubbleSize val="0"/>
            </c:dLbl>
            <c:dLbl>
              <c:idx val="1"/>
              <c:layout/>
              <c:tx>
                <c:rich>
                  <a:bodyPr/>
                  <a:lstStyle/>
                  <a:p>
                    <a:r>
                      <a:rPr lang="en-US"/>
                      <a:t>3,128</a:t>
                    </a:r>
                    <a:r>
                      <a:rPr lang="en-US" baseline="0"/>
                      <a:t> (</a:t>
                    </a:r>
                    <a:r>
                      <a:rPr lang="en-US"/>
                      <a:t>27%)</a:t>
                    </a:r>
                  </a:p>
                </c:rich>
              </c:tx>
              <c:dLblPos val="outEnd"/>
              <c:showLegendKey val="0"/>
              <c:showVal val="1"/>
              <c:showCatName val="0"/>
              <c:showSerName val="0"/>
              <c:showPercent val="1"/>
              <c:showBubbleSize val="0"/>
            </c:dLbl>
            <c:dLbl>
              <c:idx val="2"/>
              <c:layout/>
              <c:tx>
                <c:rich>
                  <a:bodyPr/>
                  <a:lstStyle/>
                  <a:p>
                    <a:r>
                      <a:rPr lang="en-US"/>
                      <a:t>1,752</a:t>
                    </a:r>
                  </a:p>
                  <a:p>
                    <a:r>
                      <a:rPr lang="en-US"/>
                      <a:t>(15%)</a:t>
                    </a:r>
                  </a:p>
                </c:rich>
              </c:tx>
              <c:dLblPos val="outEnd"/>
              <c:showLegendKey val="0"/>
              <c:showVal val="1"/>
              <c:showCatName val="0"/>
              <c:showSerName val="0"/>
              <c:showPercent val="1"/>
              <c:showBubbleSize val="0"/>
            </c:dLbl>
            <c:dLbl>
              <c:idx val="3"/>
              <c:layout>
                <c:manualLayout>
                  <c:x val="-5.8677975960973149E-3"/>
                  <c:y val="-1.8201755713010411E-2"/>
                </c:manualLayout>
              </c:layout>
              <c:tx>
                <c:rich>
                  <a:bodyPr/>
                  <a:lstStyle/>
                  <a:p>
                    <a:r>
                      <a:rPr lang="en-US"/>
                      <a:t>1,037</a:t>
                    </a:r>
                  </a:p>
                  <a:p>
                    <a:r>
                      <a:rPr lang="en-US"/>
                      <a:t>(9.0%)</a:t>
                    </a:r>
                  </a:p>
                </c:rich>
              </c:tx>
              <c:dLblPos val="bestFit"/>
              <c:showLegendKey val="0"/>
              <c:showVal val="1"/>
              <c:showCatName val="0"/>
              <c:showSerName val="0"/>
              <c:showPercent val="1"/>
              <c:showBubbleSize val="0"/>
            </c:dLbl>
            <c:dLbl>
              <c:idx val="4"/>
              <c:layout/>
              <c:tx>
                <c:rich>
                  <a:bodyPr/>
                  <a:lstStyle/>
                  <a:p>
                    <a:r>
                      <a:rPr lang="en-US"/>
                      <a:t>983</a:t>
                    </a:r>
                    <a:br>
                      <a:rPr lang="en-US"/>
                    </a:br>
                    <a:r>
                      <a:rPr lang="en-US"/>
                      <a:t>(8.5%)</a:t>
                    </a:r>
                  </a:p>
                </c:rich>
              </c:tx>
              <c:dLblPos val="outEnd"/>
              <c:showLegendKey val="0"/>
              <c:showVal val="1"/>
              <c:showCatName val="0"/>
              <c:showSerName val="0"/>
              <c:showPercent val="1"/>
              <c:showBubbleSize val="0"/>
            </c:dLbl>
            <c:dLbl>
              <c:idx val="5"/>
              <c:layout/>
              <c:tx>
                <c:rich>
                  <a:bodyPr/>
                  <a:lstStyle/>
                  <a:p>
                    <a:r>
                      <a:rPr lang="en-US"/>
                      <a:t>219</a:t>
                    </a:r>
                    <a:br>
                      <a:rPr lang="en-US"/>
                    </a:br>
                    <a:r>
                      <a:rPr lang="en-US"/>
                      <a:t>(1.9%)</a:t>
                    </a:r>
                  </a:p>
                </c:rich>
              </c:tx>
              <c:dLblPos val="outEnd"/>
              <c:showLegendKey val="0"/>
              <c:showVal val="1"/>
              <c:showCatName val="0"/>
              <c:showSerName val="0"/>
              <c:showPercent val="1"/>
              <c:showBubbleSize val="0"/>
            </c:dLbl>
            <c:dLbl>
              <c:idx val="6"/>
              <c:layout>
                <c:manualLayout>
                  <c:x val="7.0413571153167917E-2"/>
                  <c:y val="-1.0112086507227993E-2"/>
                </c:manualLayout>
              </c:layout>
              <c:dLblPos val="bestFit"/>
              <c:showLegendKey val="0"/>
              <c:showVal val="1"/>
              <c:showCatName val="0"/>
              <c:showSerName val="0"/>
              <c:showPercent val="1"/>
              <c:showBubbleSize val="0"/>
            </c:dLbl>
            <c:txPr>
              <a:bodyPr/>
              <a:lstStyle/>
              <a:p>
                <a:pPr>
                  <a:defRPr sz="1800" b="1"/>
                </a:pPr>
                <a:endParaRPr lang="en-US"/>
              </a:p>
            </c:txPr>
            <c:dLblPos val="outEnd"/>
            <c:showLegendKey val="0"/>
            <c:showVal val="1"/>
            <c:showCatName val="0"/>
            <c:showSerName val="0"/>
            <c:showPercent val="1"/>
            <c:showBubbleSize val="0"/>
            <c:showLeaderLines val="1"/>
          </c:dLbls>
          <c:cat>
            <c:strRef>
              <c:f>'all sectors co2'!$A$64:$A$69</c:f>
              <c:strCache>
                <c:ptCount val="6"/>
                <c:pt idx="0">
                  <c:v>Wastewater Plant</c:v>
                </c:pt>
                <c:pt idx="1">
                  <c:v>Municipal Buildings</c:v>
                </c:pt>
                <c:pt idx="2">
                  <c:v>Municipal Fleet</c:v>
                </c:pt>
                <c:pt idx="3">
                  <c:v>Employee Commuting</c:v>
                </c:pt>
                <c:pt idx="4">
                  <c:v>Outdoor Lighting</c:v>
                </c:pt>
                <c:pt idx="5">
                  <c:v>Water and Misc.</c:v>
                </c:pt>
              </c:strCache>
            </c:strRef>
          </c:cat>
          <c:val>
            <c:numRef>
              <c:f>'all sectors co2'!$E$64:$E$69</c:f>
              <c:numCache>
                <c:formatCode>#,##0</c:formatCode>
                <c:ptCount val="6"/>
                <c:pt idx="0">
                  <c:v>4421.6713235961197</c:v>
                </c:pt>
                <c:pt idx="1">
                  <c:v>3127.7243037285666</c:v>
                </c:pt>
                <c:pt idx="2">
                  <c:v>1751.869726934591</c:v>
                </c:pt>
                <c:pt idx="3">
                  <c:v>1037</c:v>
                </c:pt>
                <c:pt idx="4">
                  <c:v>983.44007983307631</c:v>
                </c:pt>
                <c:pt idx="5">
                  <c:v>218.55801505942128</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14345390579320275"/>
          <c:y val="0.82200227593606856"/>
          <c:w val="0.70869134021652214"/>
          <c:h val="0.16990805485814897"/>
        </c:manualLayout>
      </c:layout>
      <c:overlay val="0"/>
      <c:spPr>
        <a:solidFill>
          <a:schemeClr val="bg1"/>
        </a:solidFill>
        <a:ln>
          <a:solidFill>
            <a:schemeClr val="tx1"/>
          </a:solidFill>
        </a:ln>
      </c:spPr>
      <c:txPr>
        <a:bodyPr/>
        <a:lstStyle/>
        <a:p>
          <a:pPr rtl="0">
            <a:defRPr sz="20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200" dirty="0"/>
              <a:t>Electricity</a:t>
            </a:r>
            <a:r>
              <a:rPr lang="en-US" sz="2200" baseline="0" dirty="0"/>
              <a:t> </a:t>
            </a:r>
            <a:r>
              <a:rPr lang="en-US" sz="2200" dirty="0"/>
              <a:t>Use</a:t>
            </a:r>
            <a:r>
              <a:rPr lang="en-US" sz="2200" baseline="0" dirty="0"/>
              <a:t> (kWh) </a:t>
            </a:r>
            <a:r>
              <a:rPr lang="en-US" sz="2200" dirty="0"/>
              <a:t>for City</a:t>
            </a:r>
            <a:r>
              <a:rPr lang="en-US" sz="2200" baseline="0" dirty="0"/>
              <a:t> of Missoula,</a:t>
            </a:r>
            <a:r>
              <a:rPr lang="en-US" sz="2200" dirty="0"/>
              <a:t> FY03 to FY08</a:t>
            </a:r>
          </a:p>
          <a:p>
            <a:pPr>
              <a:defRPr sz="2000"/>
            </a:pPr>
            <a:r>
              <a:rPr lang="en-US" sz="1600" b="0" baseline="0" dirty="0"/>
              <a:t>(from Northwestern Energy; excludes Missoula Electric Coop usage)</a:t>
            </a:r>
            <a:r>
              <a:rPr lang="en-US" sz="2000" baseline="0" dirty="0"/>
              <a:t> </a:t>
            </a:r>
            <a:endParaRPr lang="en-US" sz="2000" dirty="0"/>
          </a:p>
        </c:rich>
      </c:tx>
      <c:layout>
        <c:manualLayout>
          <c:xMode val="edge"/>
          <c:yMode val="edge"/>
          <c:x val="0.13728777072438023"/>
          <c:y val="1.6184969993288671E-2"/>
        </c:manualLayout>
      </c:layout>
      <c:overlay val="1"/>
    </c:title>
    <c:autoTitleDeleted val="0"/>
    <c:plotArea>
      <c:layout>
        <c:manualLayout>
          <c:layoutTarget val="inner"/>
          <c:xMode val="edge"/>
          <c:yMode val="edge"/>
          <c:x val="0.15805528057486595"/>
          <c:y val="0.13911985304811889"/>
          <c:w val="0.56896748759524751"/>
          <c:h val="0.76908428593935507"/>
        </c:manualLayout>
      </c:layout>
      <c:areaChart>
        <c:grouping val="stacked"/>
        <c:varyColors val="0"/>
        <c:ser>
          <c:idx val="0"/>
          <c:order val="0"/>
          <c:tx>
            <c:strRef>
              <c:f>'elect kWh (3)'!$C$38</c:f>
              <c:strCache>
                <c:ptCount val="1"/>
                <c:pt idx="0">
                  <c:v>Municipal Buildings</c:v>
                </c:pt>
              </c:strCache>
            </c:strRef>
          </c:tx>
          <c:cat>
            <c:strRef>
              <c:f>'elect kWh (3)'!$E$37:$J$37</c:f>
              <c:strCache>
                <c:ptCount val="6"/>
                <c:pt idx="0">
                  <c:v>FY03</c:v>
                </c:pt>
                <c:pt idx="1">
                  <c:v>FY04</c:v>
                </c:pt>
                <c:pt idx="2">
                  <c:v>FY05</c:v>
                </c:pt>
                <c:pt idx="3">
                  <c:v>FY06</c:v>
                </c:pt>
                <c:pt idx="4">
                  <c:v>FY07</c:v>
                </c:pt>
                <c:pt idx="5">
                  <c:v>FY08</c:v>
                </c:pt>
              </c:strCache>
            </c:strRef>
          </c:cat>
          <c:val>
            <c:numRef>
              <c:f>'elect kWh (3)'!$E$38:$J$38</c:f>
              <c:numCache>
                <c:formatCode>#,##0</c:formatCode>
                <c:ptCount val="6"/>
                <c:pt idx="0">
                  <c:v>1831169</c:v>
                </c:pt>
                <c:pt idx="1">
                  <c:v>1860702.4</c:v>
                </c:pt>
                <c:pt idx="2">
                  <c:v>1856909.8</c:v>
                </c:pt>
                <c:pt idx="3">
                  <c:v>1957388.2</c:v>
                </c:pt>
                <c:pt idx="4">
                  <c:v>3190990.6</c:v>
                </c:pt>
                <c:pt idx="5">
                  <c:v>3361649</c:v>
                </c:pt>
              </c:numCache>
            </c:numRef>
          </c:val>
        </c:ser>
        <c:ser>
          <c:idx val="1"/>
          <c:order val="1"/>
          <c:tx>
            <c:strRef>
              <c:f>'elect kWh (3)'!$C$39</c:f>
              <c:strCache>
                <c:ptCount val="1"/>
                <c:pt idx="0">
                  <c:v>Street and Other Lighting</c:v>
                </c:pt>
              </c:strCache>
            </c:strRef>
          </c:tx>
          <c:spPr>
            <a:ln w="25400">
              <a:noFill/>
            </a:ln>
          </c:spPr>
          <c:cat>
            <c:strRef>
              <c:f>'elect kWh (3)'!$E$37:$J$37</c:f>
              <c:strCache>
                <c:ptCount val="6"/>
                <c:pt idx="0">
                  <c:v>FY03</c:v>
                </c:pt>
                <c:pt idx="1">
                  <c:v>FY04</c:v>
                </c:pt>
                <c:pt idx="2">
                  <c:v>FY05</c:v>
                </c:pt>
                <c:pt idx="3">
                  <c:v>FY06</c:v>
                </c:pt>
                <c:pt idx="4">
                  <c:v>FY07</c:v>
                </c:pt>
                <c:pt idx="5">
                  <c:v>FY08</c:v>
                </c:pt>
              </c:strCache>
            </c:strRef>
          </c:cat>
          <c:val>
            <c:numRef>
              <c:f>'elect kWh (3)'!$E$39:$J$39</c:f>
              <c:numCache>
                <c:formatCode>#,##0</c:formatCode>
                <c:ptCount val="6"/>
                <c:pt idx="0">
                  <c:v>1926692</c:v>
                </c:pt>
                <c:pt idx="1">
                  <c:v>1963345</c:v>
                </c:pt>
                <c:pt idx="2">
                  <c:v>1966083</c:v>
                </c:pt>
                <c:pt idx="3">
                  <c:v>1969403</c:v>
                </c:pt>
                <c:pt idx="4">
                  <c:v>1953718</c:v>
                </c:pt>
                <c:pt idx="5">
                  <c:v>1947891</c:v>
                </c:pt>
              </c:numCache>
            </c:numRef>
          </c:val>
        </c:ser>
        <c:ser>
          <c:idx val="2"/>
          <c:order val="2"/>
          <c:tx>
            <c:strRef>
              <c:f>'elect kWh (3)'!$C$40</c:f>
              <c:strCache>
                <c:ptCount val="1"/>
                <c:pt idx="0">
                  <c:v>Wastewater Treatment Plant</c:v>
                </c:pt>
              </c:strCache>
            </c:strRef>
          </c:tx>
          <c:spPr>
            <a:ln w="25400">
              <a:noFill/>
            </a:ln>
          </c:spPr>
          <c:cat>
            <c:strRef>
              <c:f>'elect kWh (3)'!$E$37:$J$37</c:f>
              <c:strCache>
                <c:ptCount val="6"/>
                <c:pt idx="0">
                  <c:v>FY03</c:v>
                </c:pt>
                <c:pt idx="1">
                  <c:v>FY04</c:v>
                </c:pt>
                <c:pt idx="2">
                  <c:v>FY05</c:v>
                </c:pt>
                <c:pt idx="3">
                  <c:v>FY06</c:v>
                </c:pt>
                <c:pt idx="4">
                  <c:v>FY07</c:v>
                </c:pt>
                <c:pt idx="5">
                  <c:v>FY08</c:v>
                </c:pt>
              </c:strCache>
            </c:strRef>
          </c:cat>
          <c:val>
            <c:numRef>
              <c:f>'elect kWh (3)'!$E$40:$J$40</c:f>
              <c:numCache>
                <c:formatCode>#,##0</c:formatCode>
                <c:ptCount val="6"/>
                <c:pt idx="0">
                  <c:v>3722321</c:v>
                </c:pt>
                <c:pt idx="1">
                  <c:v>4714972</c:v>
                </c:pt>
                <c:pt idx="2">
                  <c:v>4567970</c:v>
                </c:pt>
                <c:pt idx="3">
                  <c:v>4502650</c:v>
                </c:pt>
                <c:pt idx="4">
                  <c:v>4811289</c:v>
                </c:pt>
                <c:pt idx="5">
                  <c:v>5392981</c:v>
                </c:pt>
              </c:numCache>
            </c:numRef>
          </c:val>
        </c:ser>
        <c:ser>
          <c:idx val="3"/>
          <c:order val="3"/>
          <c:tx>
            <c:strRef>
              <c:f>'elect kWh (3)'!$C$41</c:f>
              <c:strCache>
                <c:ptCount val="1"/>
                <c:pt idx="0">
                  <c:v>Miscellaneous Electricity Use</c:v>
                </c:pt>
              </c:strCache>
            </c:strRef>
          </c:tx>
          <c:spPr>
            <a:ln w="25400">
              <a:noFill/>
            </a:ln>
          </c:spPr>
          <c:cat>
            <c:strRef>
              <c:f>'elect kWh (3)'!$E$37:$J$37</c:f>
              <c:strCache>
                <c:ptCount val="6"/>
                <c:pt idx="0">
                  <c:v>FY03</c:v>
                </c:pt>
                <c:pt idx="1">
                  <c:v>FY04</c:v>
                </c:pt>
                <c:pt idx="2">
                  <c:v>FY05</c:v>
                </c:pt>
                <c:pt idx="3">
                  <c:v>FY06</c:v>
                </c:pt>
                <c:pt idx="4">
                  <c:v>FY07</c:v>
                </c:pt>
                <c:pt idx="5">
                  <c:v>FY08</c:v>
                </c:pt>
              </c:strCache>
            </c:strRef>
          </c:cat>
          <c:val>
            <c:numRef>
              <c:f>'elect kWh (3)'!$E$41:$J$41</c:f>
              <c:numCache>
                <c:formatCode>#,##0</c:formatCode>
                <c:ptCount val="6"/>
                <c:pt idx="0">
                  <c:v>435368</c:v>
                </c:pt>
                <c:pt idx="1">
                  <c:v>461174</c:v>
                </c:pt>
                <c:pt idx="2">
                  <c:v>394821</c:v>
                </c:pt>
                <c:pt idx="3">
                  <c:v>415043</c:v>
                </c:pt>
                <c:pt idx="4">
                  <c:v>385637</c:v>
                </c:pt>
                <c:pt idx="5">
                  <c:v>384971</c:v>
                </c:pt>
              </c:numCache>
            </c:numRef>
          </c:val>
        </c:ser>
        <c:dLbls>
          <c:showLegendKey val="0"/>
          <c:showVal val="0"/>
          <c:showCatName val="0"/>
          <c:showSerName val="0"/>
          <c:showPercent val="0"/>
          <c:showBubbleSize val="0"/>
        </c:dLbls>
        <c:axId val="203583872"/>
        <c:axId val="203585408"/>
      </c:areaChart>
      <c:catAx>
        <c:axId val="203583872"/>
        <c:scaling>
          <c:orientation val="minMax"/>
        </c:scaling>
        <c:delete val="0"/>
        <c:axPos val="b"/>
        <c:majorGridlines>
          <c:spPr>
            <a:ln>
              <a:solidFill>
                <a:sysClr val="windowText" lastClr="000000"/>
              </a:solidFill>
            </a:ln>
          </c:spPr>
        </c:majorGridlines>
        <c:majorTickMark val="out"/>
        <c:minorTickMark val="none"/>
        <c:tickLblPos val="nextTo"/>
        <c:spPr>
          <a:ln w="12700">
            <a:solidFill>
              <a:sysClr val="windowText" lastClr="000000"/>
            </a:solidFill>
          </a:ln>
        </c:spPr>
        <c:crossAx val="203585408"/>
        <c:crosses val="autoZero"/>
        <c:auto val="1"/>
        <c:lblAlgn val="ctr"/>
        <c:lblOffset val="100"/>
        <c:noMultiLvlLbl val="0"/>
      </c:catAx>
      <c:valAx>
        <c:axId val="203585408"/>
        <c:scaling>
          <c:orientation val="minMax"/>
        </c:scaling>
        <c:delete val="0"/>
        <c:axPos val="l"/>
        <c:majorGridlines>
          <c:spPr>
            <a:ln w="15875">
              <a:solidFill>
                <a:sysClr val="windowText" lastClr="000000">
                  <a:tint val="75000"/>
                  <a:shade val="95000"/>
                  <a:satMod val="105000"/>
                </a:sysClr>
              </a:solidFill>
            </a:ln>
          </c:spPr>
        </c:majorGridlines>
        <c:title>
          <c:tx>
            <c:rich>
              <a:bodyPr rot="-5400000" vert="horz"/>
              <a:lstStyle/>
              <a:p>
                <a:pPr>
                  <a:defRPr/>
                </a:pPr>
                <a:r>
                  <a:rPr lang="en-US"/>
                  <a:t>kilowatt-hours (kWh)</a:t>
                </a:r>
              </a:p>
            </c:rich>
          </c:tx>
          <c:layout/>
          <c:overlay val="0"/>
        </c:title>
        <c:numFmt formatCode="#,##0" sourceLinked="1"/>
        <c:majorTickMark val="out"/>
        <c:minorTickMark val="in"/>
        <c:tickLblPos val="nextTo"/>
        <c:spPr>
          <a:ln w="15875">
            <a:solidFill>
              <a:sysClr val="windowText" lastClr="000000"/>
            </a:solidFill>
          </a:ln>
        </c:spPr>
        <c:crossAx val="203583872"/>
        <c:crosses val="autoZero"/>
        <c:crossBetween val="midCat"/>
        <c:minorUnit val="500000"/>
      </c:valAx>
      <c:spPr>
        <a:ln w="12700">
          <a:solidFill>
            <a:schemeClr val="tx1"/>
          </a:solidFill>
        </a:ln>
      </c:spPr>
    </c:plotArea>
    <c:legend>
      <c:legendPos val="r"/>
      <c:layout>
        <c:manualLayout>
          <c:xMode val="edge"/>
          <c:yMode val="edge"/>
          <c:x val="0.74658091505998914"/>
          <c:y val="0.22079724039889595"/>
          <c:w val="0.25341908494001081"/>
          <c:h val="0.55709941123985718"/>
        </c:manualLayout>
      </c:layout>
      <c:overlay val="0"/>
      <c:txPr>
        <a:bodyPr/>
        <a:lstStyle/>
        <a:p>
          <a:pPr>
            <a:defRPr sz="2000"/>
          </a:pPr>
          <a:endParaRPr lang="en-US"/>
        </a:p>
      </c:txPr>
    </c:legend>
    <c:plotVisOnly val="1"/>
    <c:dispBlanksAs val="zero"/>
    <c:showDLblsOverMax val="0"/>
  </c:chart>
  <c:spPr>
    <a:solidFill>
      <a:sysClr val="window" lastClr="FFFFFF">
        <a:alpha val="47000"/>
      </a:sysClr>
    </a:solidFill>
  </c:spPr>
  <c:txPr>
    <a:bodyPr/>
    <a:lstStyle/>
    <a:p>
      <a:pPr>
        <a:defRPr sz="16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a:t>NorthWestern</a:t>
            </a:r>
            <a:r>
              <a:rPr lang="en-US" sz="2400" baseline="0"/>
              <a:t> Energy (NWE)</a:t>
            </a:r>
            <a:r>
              <a:rPr lang="en-US" sz="2400"/>
              <a:t> Electricity Use (kWh) for City of Missoula Buildings - FY03 to FY08 </a:t>
            </a:r>
          </a:p>
        </c:rich>
      </c:tx>
      <c:layout>
        <c:manualLayout>
          <c:xMode val="edge"/>
          <c:yMode val="edge"/>
          <c:x val="0.13728777072438023"/>
          <c:y val="6.0693637474832822E-3"/>
        </c:manualLayout>
      </c:layout>
      <c:overlay val="1"/>
    </c:title>
    <c:autoTitleDeleted val="0"/>
    <c:plotArea>
      <c:layout>
        <c:manualLayout>
          <c:layoutTarget val="inner"/>
          <c:xMode val="edge"/>
          <c:yMode val="edge"/>
          <c:x val="0.1697953223097885"/>
          <c:y val="0.13709673179895784"/>
          <c:w val="0.55869495107719214"/>
          <c:h val="0.771107407188521"/>
        </c:manualLayout>
      </c:layout>
      <c:areaChart>
        <c:grouping val="stacked"/>
        <c:varyColors val="0"/>
        <c:ser>
          <c:idx val="0"/>
          <c:order val="0"/>
          <c:tx>
            <c:strRef>
              <c:f>'elect kWh (2)'!$C$96</c:f>
              <c:strCache>
                <c:ptCount val="1"/>
                <c:pt idx="0">
                  <c:v>City Hall</c:v>
                </c:pt>
              </c:strCache>
            </c:strRef>
          </c:tx>
          <c:cat>
            <c:strRef>
              <c:f>'elect kWh (2)'!$E$95:$J$95</c:f>
              <c:strCache>
                <c:ptCount val="6"/>
                <c:pt idx="0">
                  <c:v>FY03</c:v>
                </c:pt>
                <c:pt idx="1">
                  <c:v>FY04</c:v>
                </c:pt>
                <c:pt idx="2">
                  <c:v>FY05</c:v>
                </c:pt>
                <c:pt idx="3">
                  <c:v>FY06</c:v>
                </c:pt>
                <c:pt idx="4">
                  <c:v>FY07</c:v>
                </c:pt>
                <c:pt idx="5">
                  <c:v>FY08</c:v>
                </c:pt>
              </c:strCache>
            </c:strRef>
          </c:cat>
          <c:val>
            <c:numRef>
              <c:f>'elect kWh (2)'!$E$96:$J$96</c:f>
              <c:numCache>
                <c:formatCode>#,##0</c:formatCode>
                <c:ptCount val="6"/>
                <c:pt idx="0">
                  <c:v>894320</c:v>
                </c:pt>
                <c:pt idx="1">
                  <c:v>913120</c:v>
                </c:pt>
                <c:pt idx="2">
                  <c:v>976240</c:v>
                </c:pt>
                <c:pt idx="3">
                  <c:v>1053360</c:v>
                </c:pt>
                <c:pt idx="4">
                  <c:v>1088480</c:v>
                </c:pt>
                <c:pt idx="5">
                  <c:v>1103760</c:v>
                </c:pt>
              </c:numCache>
            </c:numRef>
          </c:val>
        </c:ser>
        <c:ser>
          <c:idx val="1"/>
          <c:order val="1"/>
          <c:tx>
            <c:strRef>
              <c:f>'elect kWh (2)'!$C$97</c:f>
              <c:strCache>
                <c:ptCount val="1"/>
                <c:pt idx="0">
                  <c:v>Currents Aquatics</c:v>
                </c:pt>
              </c:strCache>
            </c:strRef>
          </c:tx>
          <c:spPr>
            <a:ln w="25400">
              <a:noFill/>
            </a:ln>
          </c:spPr>
          <c:cat>
            <c:strRef>
              <c:f>'elect kWh (2)'!$E$95:$J$95</c:f>
              <c:strCache>
                <c:ptCount val="6"/>
                <c:pt idx="0">
                  <c:v>FY03</c:v>
                </c:pt>
                <c:pt idx="1">
                  <c:v>FY04</c:v>
                </c:pt>
                <c:pt idx="2">
                  <c:v>FY05</c:v>
                </c:pt>
                <c:pt idx="3">
                  <c:v>FY06</c:v>
                </c:pt>
                <c:pt idx="4">
                  <c:v>FY07</c:v>
                </c:pt>
                <c:pt idx="5">
                  <c:v>FY08</c:v>
                </c:pt>
              </c:strCache>
            </c:strRef>
          </c:cat>
          <c:val>
            <c:numRef>
              <c:f>'elect kWh (2)'!$E$97:$J$97</c:f>
              <c:numCache>
                <c:formatCode>General</c:formatCode>
                <c:ptCount val="6"/>
                <c:pt idx="4" formatCode="#,##0">
                  <c:v>657520</c:v>
                </c:pt>
                <c:pt idx="5" formatCode="#,##0">
                  <c:v>748160</c:v>
                </c:pt>
              </c:numCache>
            </c:numRef>
          </c:val>
        </c:ser>
        <c:ser>
          <c:idx val="2"/>
          <c:order val="2"/>
          <c:tx>
            <c:strRef>
              <c:f>'elect kWh (2)'!$C$98</c:f>
              <c:strCache>
                <c:ptCount val="1"/>
                <c:pt idx="0">
                  <c:v>Fire Stations</c:v>
                </c:pt>
              </c:strCache>
            </c:strRef>
          </c:tx>
          <c:spPr>
            <a:ln w="25400">
              <a:noFill/>
            </a:ln>
          </c:spPr>
          <c:cat>
            <c:strRef>
              <c:f>'elect kWh (2)'!$E$95:$J$95</c:f>
              <c:strCache>
                <c:ptCount val="6"/>
                <c:pt idx="0">
                  <c:v>FY03</c:v>
                </c:pt>
                <c:pt idx="1">
                  <c:v>FY04</c:v>
                </c:pt>
                <c:pt idx="2">
                  <c:v>FY05</c:v>
                </c:pt>
                <c:pt idx="3">
                  <c:v>FY06</c:v>
                </c:pt>
                <c:pt idx="4">
                  <c:v>FY07</c:v>
                </c:pt>
                <c:pt idx="5">
                  <c:v>FY08</c:v>
                </c:pt>
              </c:strCache>
            </c:strRef>
          </c:cat>
          <c:val>
            <c:numRef>
              <c:f>'elect kWh (2)'!$E$98:$J$98</c:f>
              <c:numCache>
                <c:formatCode>#,##0</c:formatCode>
                <c:ptCount val="6"/>
                <c:pt idx="0">
                  <c:v>264482</c:v>
                </c:pt>
                <c:pt idx="1">
                  <c:v>250341</c:v>
                </c:pt>
                <c:pt idx="2">
                  <c:v>229156</c:v>
                </c:pt>
                <c:pt idx="3">
                  <c:v>261891</c:v>
                </c:pt>
                <c:pt idx="4">
                  <c:v>314544</c:v>
                </c:pt>
                <c:pt idx="5">
                  <c:v>360332</c:v>
                </c:pt>
              </c:numCache>
            </c:numRef>
          </c:val>
        </c:ser>
        <c:ser>
          <c:idx val="3"/>
          <c:order val="3"/>
          <c:tx>
            <c:strRef>
              <c:f>'elect kWh (2)'!$C$99</c:f>
              <c:strCache>
                <c:ptCount val="1"/>
                <c:pt idx="0">
                  <c:v>Parking Comm.</c:v>
                </c:pt>
              </c:strCache>
            </c:strRef>
          </c:tx>
          <c:spPr>
            <a:ln w="25400">
              <a:noFill/>
            </a:ln>
          </c:spPr>
          <c:cat>
            <c:strRef>
              <c:f>'elect kWh (2)'!$E$95:$J$95</c:f>
              <c:strCache>
                <c:ptCount val="6"/>
                <c:pt idx="0">
                  <c:v>FY03</c:v>
                </c:pt>
                <c:pt idx="1">
                  <c:v>FY04</c:v>
                </c:pt>
                <c:pt idx="2">
                  <c:v>FY05</c:v>
                </c:pt>
                <c:pt idx="3">
                  <c:v>FY06</c:v>
                </c:pt>
                <c:pt idx="4">
                  <c:v>FY07</c:v>
                </c:pt>
                <c:pt idx="5">
                  <c:v>FY08</c:v>
                </c:pt>
              </c:strCache>
            </c:strRef>
          </c:cat>
          <c:val>
            <c:numRef>
              <c:f>'elect kWh (2)'!$E$99:$J$99</c:f>
              <c:numCache>
                <c:formatCode>#,##0</c:formatCode>
                <c:ptCount val="6"/>
                <c:pt idx="0">
                  <c:v>420021</c:v>
                </c:pt>
                <c:pt idx="1">
                  <c:v>421043</c:v>
                </c:pt>
                <c:pt idx="2">
                  <c:v>418914</c:v>
                </c:pt>
                <c:pt idx="3">
                  <c:v>423801</c:v>
                </c:pt>
                <c:pt idx="4">
                  <c:v>410836</c:v>
                </c:pt>
                <c:pt idx="5">
                  <c:v>395270</c:v>
                </c:pt>
              </c:numCache>
            </c:numRef>
          </c:val>
        </c:ser>
        <c:ser>
          <c:idx val="4"/>
          <c:order val="4"/>
          <c:tx>
            <c:strRef>
              <c:f>'elect kWh (2)'!$C$100</c:f>
              <c:strCache>
                <c:ptCount val="1"/>
                <c:pt idx="0">
                  <c:v>Splash Montana</c:v>
                </c:pt>
              </c:strCache>
            </c:strRef>
          </c:tx>
          <c:spPr>
            <a:ln w="25400">
              <a:noFill/>
            </a:ln>
          </c:spPr>
          <c:cat>
            <c:strRef>
              <c:f>'elect kWh (2)'!$E$95:$J$95</c:f>
              <c:strCache>
                <c:ptCount val="6"/>
                <c:pt idx="0">
                  <c:v>FY03</c:v>
                </c:pt>
                <c:pt idx="1">
                  <c:v>FY04</c:v>
                </c:pt>
                <c:pt idx="2">
                  <c:v>FY05</c:v>
                </c:pt>
                <c:pt idx="3">
                  <c:v>FY06</c:v>
                </c:pt>
                <c:pt idx="4">
                  <c:v>FY07</c:v>
                </c:pt>
                <c:pt idx="5">
                  <c:v>FY08</c:v>
                </c:pt>
              </c:strCache>
            </c:strRef>
          </c:cat>
          <c:val>
            <c:numRef>
              <c:f>'elect kWh (2)'!$E$100:$J$100</c:f>
              <c:numCache>
                <c:formatCode>General</c:formatCode>
                <c:ptCount val="6"/>
                <c:pt idx="3" formatCode="#,##0">
                  <c:v>12313</c:v>
                </c:pt>
                <c:pt idx="4" formatCode="#,##0">
                  <c:v>262800</c:v>
                </c:pt>
                <c:pt idx="5" formatCode="#,##0">
                  <c:v>365671</c:v>
                </c:pt>
              </c:numCache>
            </c:numRef>
          </c:val>
        </c:ser>
        <c:ser>
          <c:idx val="5"/>
          <c:order val="5"/>
          <c:tx>
            <c:strRef>
              <c:f>'elect kWh (2)'!$C$101</c:f>
              <c:strCache>
                <c:ptCount val="1"/>
                <c:pt idx="0">
                  <c:v>Msla Art Museum</c:v>
                </c:pt>
              </c:strCache>
            </c:strRef>
          </c:tx>
          <c:spPr>
            <a:ln w="25400">
              <a:noFill/>
            </a:ln>
          </c:spPr>
          <c:cat>
            <c:strRef>
              <c:f>'elect kWh (2)'!$E$95:$J$95</c:f>
              <c:strCache>
                <c:ptCount val="6"/>
                <c:pt idx="0">
                  <c:v>FY03</c:v>
                </c:pt>
                <c:pt idx="1">
                  <c:v>FY04</c:v>
                </c:pt>
                <c:pt idx="2">
                  <c:v>FY05</c:v>
                </c:pt>
                <c:pt idx="3">
                  <c:v>FY06</c:v>
                </c:pt>
                <c:pt idx="4">
                  <c:v>FY07</c:v>
                </c:pt>
                <c:pt idx="5">
                  <c:v>FY08</c:v>
                </c:pt>
              </c:strCache>
            </c:strRef>
          </c:cat>
          <c:val>
            <c:numRef>
              <c:f>'elect kWh (2)'!$E$101:$J$101</c:f>
              <c:numCache>
                <c:formatCode>#,##0</c:formatCode>
                <c:ptCount val="6"/>
                <c:pt idx="0">
                  <c:v>52680</c:v>
                </c:pt>
                <c:pt idx="1">
                  <c:v>67160</c:v>
                </c:pt>
                <c:pt idx="2">
                  <c:v>30280</c:v>
                </c:pt>
                <c:pt idx="4">
                  <c:v>226320</c:v>
                </c:pt>
                <c:pt idx="5">
                  <c:v>156960</c:v>
                </c:pt>
              </c:numCache>
            </c:numRef>
          </c:val>
        </c:ser>
        <c:ser>
          <c:idx val="6"/>
          <c:order val="6"/>
          <c:tx>
            <c:strRef>
              <c:f>'elect kWh (2)'!$C$102</c:f>
              <c:strCache>
                <c:ptCount val="1"/>
                <c:pt idx="0">
                  <c:v>Parks Dept.</c:v>
                </c:pt>
              </c:strCache>
            </c:strRef>
          </c:tx>
          <c:spPr>
            <a:ln w="25400">
              <a:noFill/>
            </a:ln>
          </c:spPr>
          <c:cat>
            <c:strRef>
              <c:f>'elect kWh (2)'!$E$95:$J$95</c:f>
              <c:strCache>
                <c:ptCount val="6"/>
                <c:pt idx="0">
                  <c:v>FY03</c:v>
                </c:pt>
                <c:pt idx="1">
                  <c:v>FY04</c:v>
                </c:pt>
                <c:pt idx="2">
                  <c:v>FY05</c:v>
                </c:pt>
                <c:pt idx="3">
                  <c:v>FY06</c:v>
                </c:pt>
                <c:pt idx="4">
                  <c:v>FY07</c:v>
                </c:pt>
                <c:pt idx="5">
                  <c:v>FY08</c:v>
                </c:pt>
              </c:strCache>
            </c:strRef>
          </c:cat>
          <c:val>
            <c:numRef>
              <c:f>'elect kWh (2)'!$E$102:$J$102</c:f>
              <c:numCache>
                <c:formatCode>#,##0</c:formatCode>
                <c:ptCount val="6"/>
                <c:pt idx="0">
                  <c:v>103855</c:v>
                </c:pt>
                <c:pt idx="1">
                  <c:v>103344</c:v>
                </c:pt>
                <c:pt idx="2">
                  <c:v>97205</c:v>
                </c:pt>
                <c:pt idx="3">
                  <c:v>90016</c:v>
                </c:pt>
                <c:pt idx="4">
                  <c:v>73967</c:v>
                </c:pt>
                <c:pt idx="5">
                  <c:v>71264</c:v>
                </c:pt>
              </c:numCache>
            </c:numRef>
          </c:val>
        </c:ser>
        <c:ser>
          <c:idx val="7"/>
          <c:order val="7"/>
          <c:tx>
            <c:strRef>
              <c:f>'elect kWh (2)'!$C$103</c:f>
              <c:strCache>
                <c:ptCount val="1"/>
                <c:pt idx="0">
                  <c:v>Streets Dept. </c:v>
                </c:pt>
              </c:strCache>
            </c:strRef>
          </c:tx>
          <c:spPr>
            <a:ln w="25400">
              <a:noFill/>
            </a:ln>
          </c:spPr>
          <c:cat>
            <c:strRef>
              <c:f>'elect kWh (2)'!$E$95:$J$95</c:f>
              <c:strCache>
                <c:ptCount val="6"/>
                <c:pt idx="0">
                  <c:v>FY03</c:v>
                </c:pt>
                <c:pt idx="1">
                  <c:v>FY04</c:v>
                </c:pt>
                <c:pt idx="2">
                  <c:v>FY05</c:v>
                </c:pt>
                <c:pt idx="3">
                  <c:v>FY06</c:v>
                </c:pt>
                <c:pt idx="4">
                  <c:v>FY07</c:v>
                </c:pt>
                <c:pt idx="5">
                  <c:v>FY08</c:v>
                </c:pt>
              </c:strCache>
            </c:strRef>
          </c:cat>
          <c:val>
            <c:numRef>
              <c:f>'elect kWh (2)'!$E$103:$J$103</c:f>
              <c:numCache>
                <c:formatCode>#,##0</c:formatCode>
                <c:ptCount val="6"/>
                <c:pt idx="0">
                  <c:v>58049</c:v>
                </c:pt>
                <c:pt idx="1">
                  <c:v>64603.4</c:v>
                </c:pt>
                <c:pt idx="2">
                  <c:v>62268.800000000003</c:v>
                </c:pt>
                <c:pt idx="3">
                  <c:v>65455.199999999997</c:v>
                </c:pt>
                <c:pt idx="4">
                  <c:v>66098.600000000006</c:v>
                </c:pt>
                <c:pt idx="5">
                  <c:v>63597</c:v>
                </c:pt>
              </c:numCache>
            </c:numRef>
          </c:val>
        </c:ser>
        <c:ser>
          <c:idx val="8"/>
          <c:order val="8"/>
          <c:tx>
            <c:strRef>
              <c:f>'elect kWh (2)'!$C$104</c:f>
              <c:strCache>
                <c:ptCount val="1"/>
                <c:pt idx="0">
                  <c:v>Council Chambers</c:v>
                </c:pt>
              </c:strCache>
            </c:strRef>
          </c:tx>
          <c:spPr>
            <a:ln w="25400">
              <a:noFill/>
            </a:ln>
          </c:spPr>
          <c:cat>
            <c:strRef>
              <c:f>'elect kWh (2)'!$E$95:$J$95</c:f>
              <c:strCache>
                <c:ptCount val="6"/>
                <c:pt idx="0">
                  <c:v>FY03</c:v>
                </c:pt>
                <c:pt idx="1">
                  <c:v>FY04</c:v>
                </c:pt>
                <c:pt idx="2">
                  <c:v>FY05</c:v>
                </c:pt>
                <c:pt idx="3">
                  <c:v>FY06</c:v>
                </c:pt>
                <c:pt idx="4">
                  <c:v>FY07</c:v>
                </c:pt>
                <c:pt idx="5">
                  <c:v>FY08</c:v>
                </c:pt>
              </c:strCache>
            </c:strRef>
          </c:cat>
          <c:val>
            <c:numRef>
              <c:f>'elect kWh (2)'!$E$104:$J$104</c:f>
              <c:numCache>
                <c:formatCode>General</c:formatCode>
                <c:ptCount val="6"/>
                <c:pt idx="2" formatCode="#,##0">
                  <c:v>6720</c:v>
                </c:pt>
                <c:pt idx="3" formatCode="#,##0">
                  <c:v>11361</c:v>
                </c:pt>
                <c:pt idx="4" formatCode="#,##0">
                  <c:v>47960</c:v>
                </c:pt>
                <c:pt idx="5" formatCode="#,##0">
                  <c:v>52760</c:v>
                </c:pt>
              </c:numCache>
            </c:numRef>
          </c:val>
        </c:ser>
        <c:ser>
          <c:idx val="9"/>
          <c:order val="9"/>
          <c:tx>
            <c:strRef>
              <c:f>'elect kWh (2)'!$C$105</c:f>
              <c:strCache>
                <c:ptCount val="1"/>
                <c:pt idx="0">
                  <c:v>City Cemetery</c:v>
                </c:pt>
              </c:strCache>
            </c:strRef>
          </c:tx>
          <c:spPr>
            <a:solidFill>
              <a:srgbClr val="EFC7C7"/>
            </a:solidFill>
            <a:ln w="25400">
              <a:noFill/>
            </a:ln>
          </c:spPr>
          <c:cat>
            <c:strRef>
              <c:f>'elect kWh (2)'!$E$95:$J$95</c:f>
              <c:strCache>
                <c:ptCount val="6"/>
                <c:pt idx="0">
                  <c:v>FY03</c:v>
                </c:pt>
                <c:pt idx="1">
                  <c:v>FY04</c:v>
                </c:pt>
                <c:pt idx="2">
                  <c:v>FY05</c:v>
                </c:pt>
                <c:pt idx="3">
                  <c:v>FY06</c:v>
                </c:pt>
                <c:pt idx="4">
                  <c:v>FY07</c:v>
                </c:pt>
                <c:pt idx="5">
                  <c:v>FY08</c:v>
                </c:pt>
              </c:strCache>
            </c:strRef>
          </c:cat>
          <c:val>
            <c:numRef>
              <c:f>'elect kWh (2)'!$E$105:$J$105</c:f>
              <c:numCache>
                <c:formatCode>#,##0</c:formatCode>
                <c:ptCount val="6"/>
                <c:pt idx="0">
                  <c:v>37762</c:v>
                </c:pt>
                <c:pt idx="1">
                  <c:v>41091</c:v>
                </c:pt>
                <c:pt idx="2">
                  <c:v>36126</c:v>
                </c:pt>
                <c:pt idx="3">
                  <c:v>39191</c:v>
                </c:pt>
                <c:pt idx="4">
                  <c:v>42465</c:v>
                </c:pt>
                <c:pt idx="5">
                  <c:v>43875</c:v>
                </c:pt>
              </c:numCache>
            </c:numRef>
          </c:val>
        </c:ser>
        <c:dLbls>
          <c:showLegendKey val="0"/>
          <c:showVal val="0"/>
          <c:showCatName val="0"/>
          <c:showSerName val="0"/>
          <c:showPercent val="0"/>
          <c:showBubbleSize val="0"/>
        </c:dLbls>
        <c:axId val="203614848"/>
        <c:axId val="206389632"/>
      </c:areaChart>
      <c:catAx>
        <c:axId val="203614848"/>
        <c:scaling>
          <c:orientation val="minMax"/>
        </c:scaling>
        <c:delete val="0"/>
        <c:axPos val="b"/>
        <c:majorGridlines/>
        <c:numFmt formatCode="#,##0" sourceLinked="1"/>
        <c:majorTickMark val="out"/>
        <c:minorTickMark val="none"/>
        <c:tickLblPos val="nextTo"/>
        <c:spPr>
          <a:ln w="19050">
            <a:solidFill>
              <a:sysClr val="windowText" lastClr="000000"/>
            </a:solidFill>
          </a:ln>
        </c:spPr>
        <c:txPr>
          <a:bodyPr/>
          <a:lstStyle/>
          <a:p>
            <a:pPr>
              <a:defRPr sz="1800"/>
            </a:pPr>
            <a:endParaRPr lang="en-US"/>
          </a:p>
        </c:txPr>
        <c:crossAx val="206389632"/>
        <c:crosses val="autoZero"/>
        <c:auto val="1"/>
        <c:lblAlgn val="ctr"/>
        <c:lblOffset val="100"/>
        <c:noMultiLvlLbl val="0"/>
      </c:catAx>
      <c:valAx>
        <c:axId val="206389632"/>
        <c:scaling>
          <c:orientation val="minMax"/>
          <c:max val="3500000"/>
        </c:scaling>
        <c:delete val="0"/>
        <c:axPos val="l"/>
        <c:majorGridlines>
          <c:spPr>
            <a:ln w="15875">
              <a:solidFill>
                <a:sysClr val="windowText" lastClr="000000">
                  <a:tint val="75000"/>
                  <a:shade val="95000"/>
                  <a:satMod val="105000"/>
                </a:sysClr>
              </a:solidFill>
            </a:ln>
          </c:spPr>
        </c:majorGridlines>
        <c:title>
          <c:tx>
            <c:rich>
              <a:bodyPr rot="-5400000" vert="horz"/>
              <a:lstStyle/>
              <a:p>
                <a:pPr>
                  <a:defRPr sz="1800"/>
                </a:pPr>
                <a:r>
                  <a:rPr lang="en-US" sz="1800"/>
                  <a:t>kilowatt-hours (kWh)</a:t>
                </a:r>
              </a:p>
            </c:rich>
          </c:tx>
          <c:layout>
            <c:manualLayout>
              <c:xMode val="edge"/>
              <c:yMode val="edge"/>
              <c:x val="1.2693342367927141E-3"/>
              <c:y val="0.34958754611163262"/>
            </c:manualLayout>
          </c:layout>
          <c:overlay val="0"/>
        </c:title>
        <c:numFmt formatCode="#,##0" sourceLinked="1"/>
        <c:majorTickMark val="out"/>
        <c:minorTickMark val="in"/>
        <c:tickLblPos val="nextTo"/>
        <c:spPr>
          <a:ln w="15875">
            <a:solidFill>
              <a:sysClr val="windowText" lastClr="000000"/>
            </a:solidFill>
          </a:ln>
        </c:spPr>
        <c:crossAx val="203614848"/>
        <c:crosses val="autoZero"/>
        <c:crossBetween val="midCat"/>
        <c:majorUnit val="500000"/>
      </c:valAx>
      <c:spPr>
        <a:ln w="19050">
          <a:solidFill>
            <a:schemeClr val="tx1"/>
          </a:solidFill>
        </a:ln>
      </c:spPr>
    </c:plotArea>
    <c:legend>
      <c:legendPos val="r"/>
      <c:layout>
        <c:manualLayout>
          <c:xMode val="edge"/>
          <c:yMode val="edge"/>
          <c:x val="0.7436459046262609"/>
          <c:y val="0.17426545166819182"/>
          <c:w val="0.24710881250748984"/>
          <c:h val="0.70879336110372571"/>
        </c:manualLayout>
      </c:layout>
      <c:overlay val="0"/>
      <c:txPr>
        <a:bodyPr/>
        <a:lstStyle/>
        <a:p>
          <a:pPr>
            <a:defRPr sz="1800"/>
          </a:pPr>
          <a:endParaRPr lang="en-US"/>
        </a:p>
      </c:txPr>
    </c:legend>
    <c:plotVisOnly val="1"/>
    <c:dispBlanksAs val="zero"/>
    <c:showDLblsOverMax val="0"/>
  </c:chart>
  <c:spPr>
    <a:solidFill>
      <a:sysClr val="window" lastClr="FFFFFF">
        <a:alpha val="55000"/>
      </a:sysClr>
    </a:solidFill>
  </c:spPr>
  <c:txPr>
    <a:bodyPr/>
    <a:lstStyle/>
    <a:p>
      <a:pPr>
        <a:defRPr sz="1600" b="1"/>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a:t>NWE Electricity Use (kWh) for City of Missoula Buildings w/o Currents</a:t>
            </a:r>
            <a:r>
              <a:rPr lang="en-US" sz="2400" baseline="0"/>
              <a:t> &amp; Splash </a:t>
            </a:r>
            <a:r>
              <a:rPr lang="en-US" sz="2400"/>
              <a:t>- FY03 to FY08 </a:t>
            </a:r>
          </a:p>
        </c:rich>
      </c:tx>
      <c:layout>
        <c:manualLayout>
          <c:xMode val="edge"/>
          <c:yMode val="edge"/>
          <c:x val="0.13728777072438023"/>
          <c:y val="6.0693637474832831E-3"/>
        </c:manualLayout>
      </c:layout>
      <c:overlay val="1"/>
    </c:title>
    <c:autoTitleDeleted val="0"/>
    <c:plotArea>
      <c:layout>
        <c:manualLayout>
          <c:layoutTarget val="inner"/>
          <c:xMode val="edge"/>
          <c:yMode val="edge"/>
          <c:x val="0.1697953223097885"/>
          <c:y val="0.13709673179895784"/>
          <c:w val="0.55869495107719225"/>
          <c:h val="0.77110740718852122"/>
        </c:manualLayout>
      </c:layout>
      <c:areaChart>
        <c:grouping val="stacked"/>
        <c:varyColors val="0"/>
        <c:ser>
          <c:idx val="0"/>
          <c:order val="0"/>
          <c:tx>
            <c:strRef>
              <c:f>'elect kWh (2)'!$C$108</c:f>
              <c:strCache>
                <c:ptCount val="1"/>
                <c:pt idx="0">
                  <c:v>City Hall</c:v>
                </c:pt>
              </c:strCache>
            </c:strRef>
          </c:tx>
          <c:cat>
            <c:strRef>
              <c:f>'elect kWh (2)'!$E$107:$J$107</c:f>
              <c:strCache>
                <c:ptCount val="6"/>
                <c:pt idx="0">
                  <c:v>FY03</c:v>
                </c:pt>
                <c:pt idx="1">
                  <c:v>FY04</c:v>
                </c:pt>
                <c:pt idx="2">
                  <c:v>FY05</c:v>
                </c:pt>
                <c:pt idx="3">
                  <c:v>FY06</c:v>
                </c:pt>
                <c:pt idx="4">
                  <c:v>FY07</c:v>
                </c:pt>
                <c:pt idx="5">
                  <c:v>FY08</c:v>
                </c:pt>
              </c:strCache>
            </c:strRef>
          </c:cat>
          <c:val>
            <c:numRef>
              <c:f>'elect kWh (2)'!$E$108:$J$108</c:f>
              <c:numCache>
                <c:formatCode>#,##0</c:formatCode>
                <c:ptCount val="6"/>
                <c:pt idx="0">
                  <c:v>894320</c:v>
                </c:pt>
                <c:pt idx="1">
                  <c:v>913120</c:v>
                </c:pt>
                <c:pt idx="2">
                  <c:v>976240</c:v>
                </c:pt>
                <c:pt idx="3">
                  <c:v>1053360</c:v>
                </c:pt>
                <c:pt idx="4">
                  <c:v>1088480</c:v>
                </c:pt>
                <c:pt idx="5">
                  <c:v>1103760</c:v>
                </c:pt>
              </c:numCache>
            </c:numRef>
          </c:val>
        </c:ser>
        <c:ser>
          <c:idx val="1"/>
          <c:order val="1"/>
          <c:tx>
            <c:strRef>
              <c:f>'elect kWh (2)'!$C$109</c:f>
              <c:strCache>
                <c:ptCount val="1"/>
                <c:pt idx="0">
                  <c:v>Fire Stations</c:v>
                </c:pt>
              </c:strCache>
            </c:strRef>
          </c:tx>
          <c:spPr>
            <a:ln w="25400">
              <a:noFill/>
            </a:ln>
          </c:spPr>
          <c:cat>
            <c:strRef>
              <c:f>'elect kWh (2)'!$E$107:$J$107</c:f>
              <c:strCache>
                <c:ptCount val="6"/>
                <c:pt idx="0">
                  <c:v>FY03</c:v>
                </c:pt>
                <c:pt idx="1">
                  <c:v>FY04</c:v>
                </c:pt>
                <c:pt idx="2">
                  <c:v>FY05</c:v>
                </c:pt>
                <c:pt idx="3">
                  <c:v>FY06</c:v>
                </c:pt>
                <c:pt idx="4">
                  <c:v>FY07</c:v>
                </c:pt>
                <c:pt idx="5">
                  <c:v>FY08</c:v>
                </c:pt>
              </c:strCache>
            </c:strRef>
          </c:cat>
          <c:val>
            <c:numRef>
              <c:f>'elect kWh (2)'!$E$109:$J$109</c:f>
              <c:numCache>
                <c:formatCode>#,##0</c:formatCode>
                <c:ptCount val="6"/>
                <c:pt idx="0">
                  <c:v>264482</c:v>
                </c:pt>
                <c:pt idx="1">
                  <c:v>250341</c:v>
                </c:pt>
                <c:pt idx="2">
                  <c:v>229156</c:v>
                </c:pt>
                <c:pt idx="3">
                  <c:v>261891</c:v>
                </c:pt>
                <c:pt idx="4">
                  <c:v>314544</c:v>
                </c:pt>
                <c:pt idx="5">
                  <c:v>360332</c:v>
                </c:pt>
              </c:numCache>
            </c:numRef>
          </c:val>
        </c:ser>
        <c:ser>
          <c:idx val="2"/>
          <c:order val="2"/>
          <c:tx>
            <c:strRef>
              <c:f>'elect kWh (2)'!$C$110</c:f>
              <c:strCache>
                <c:ptCount val="1"/>
                <c:pt idx="0">
                  <c:v>Parking Comm.</c:v>
                </c:pt>
              </c:strCache>
            </c:strRef>
          </c:tx>
          <c:spPr>
            <a:ln w="25400">
              <a:noFill/>
            </a:ln>
          </c:spPr>
          <c:cat>
            <c:strRef>
              <c:f>'elect kWh (2)'!$E$107:$J$107</c:f>
              <c:strCache>
                <c:ptCount val="6"/>
                <c:pt idx="0">
                  <c:v>FY03</c:v>
                </c:pt>
                <c:pt idx="1">
                  <c:v>FY04</c:v>
                </c:pt>
                <c:pt idx="2">
                  <c:v>FY05</c:v>
                </c:pt>
                <c:pt idx="3">
                  <c:v>FY06</c:v>
                </c:pt>
                <c:pt idx="4">
                  <c:v>FY07</c:v>
                </c:pt>
                <c:pt idx="5">
                  <c:v>FY08</c:v>
                </c:pt>
              </c:strCache>
            </c:strRef>
          </c:cat>
          <c:val>
            <c:numRef>
              <c:f>'elect kWh (2)'!$E$110:$J$110</c:f>
              <c:numCache>
                <c:formatCode>#,##0</c:formatCode>
                <c:ptCount val="6"/>
                <c:pt idx="0">
                  <c:v>420021</c:v>
                </c:pt>
                <c:pt idx="1">
                  <c:v>421043</c:v>
                </c:pt>
                <c:pt idx="2">
                  <c:v>418914</c:v>
                </c:pt>
                <c:pt idx="3">
                  <c:v>423801</c:v>
                </c:pt>
                <c:pt idx="4">
                  <c:v>410836</c:v>
                </c:pt>
                <c:pt idx="5">
                  <c:v>395270</c:v>
                </c:pt>
              </c:numCache>
            </c:numRef>
          </c:val>
        </c:ser>
        <c:ser>
          <c:idx val="3"/>
          <c:order val="3"/>
          <c:tx>
            <c:strRef>
              <c:f>'elect kWh (2)'!$C$111</c:f>
              <c:strCache>
                <c:ptCount val="1"/>
                <c:pt idx="0">
                  <c:v>Msla Art Museum</c:v>
                </c:pt>
              </c:strCache>
            </c:strRef>
          </c:tx>
          <c:spPr>
            <a:ln w="25400">
              <a:noFill/>
            </a:ln>
          </c:spPr>
          <c:cat>
            <c:strRef>
              <c:f>'elect kWh (2)'!$E$107:$J$107</c:f>
              <c:strCache>
                <c:ptCount val="6"/>
                <c:pt idx="0">
                  <c:v>FY03</c:v>
                </c:pt>
                <c:pt idx="1">
                  <c:v>FY04</c:v>
                </c:pt>
                <c:pt idx="2">
                  <c:v>FY05</c:v>
                </c:pt>
                <c:pt idx="3">
                  <c:v>FY06</c:v>
                </c:pt>
                <c:pt idx="4">
                  <c:v>FY07</c:v>
                </c:pt>
                <c:pt idx="5">
                  <c:v>FY08</c:v>
                </c:pt>
              </c:strCache>
            </c:strRef>
          </c:cat>
          <c:val>
            <c:numRef>
              <c:f>'elect kWh (2)'!$E$111:$J$111</c:f>
              <c:numCache>
                <c:formatCode>#,##0</c:formatCode>
                <c:ptCount val="6"/>
                <c:pt idx="0">
                  <c:v>52680</c:v>
                </c:pt>
                <c:pt idx="1">
                  <c:v>67160</c:v>
                </c:pt>
                <c:pt idx="2">
                  <c:v>30280</c:v>
                </c:pt>
                <c:pt idx="4">
                  <c:v>226320</c:v>
                </c:pt>
                <c:pt idx="5">
                  <c:v>156960</c:v>
                </c:pt>
              </c:numCache>
            </c:numRef>
          </c:val>
        </c:ser>
        <c:ser>
          <c:idx val="4"/>
          <c:order val="4"/>
          <c:tx>
            <c:strRef>
              <c:f>'elect kWh (2)'!$C$112</c:f>
              <c:strCache>
                <c:ptCount val="1"/>
                <c:pt idx="0">
                  <c:v>Parks Dept.</c:v>
                </c:pt>
              </c:strCache>
            </c:strRef>
          </c:tx>
          <c:spPr>
            <a:ln w="25400">
              <a:noFill/>
            </a:ln>
          </c:spPr>
          <c:cat>
            <c:strRef>
              <c:f>'elect kWh (2)'!$E$107:$J$107</c:f>
              <c:strCache>
                <c:ptCount val="6"/>
                <c:pt idx="0">
                  <c:v>FY03</c:v>
                </c:pt>
                <c:pt idx="1">
                  <c:v>FY04</c:v>
                </c:pt>
                <c:pt idx="2">
                  <c:v>FY05</c:v>
                </c:pt>
                <c:pt idx="3">
                  <c:v>FY06</c:v>
                </c:pt>
                <c:pt idx="4">
                  <c:v>FY07</c:v>
                </c:pt>
                <c:pt idx="5">
                  <c:v>FY08</c:v>
                </c:pt>
              </c:strCache>
            </c:strRef>
          </c:cat>
          <c:val>
            <c:numRef>
              <c:f>'elect kWh (2)'!$E$112:$J$112</c:f>
              <c:numCache>
                <c:formatCode>#,##0</c:formatCode>
                <c:ptCount val="6"/>
                <c:pt idx="0">
                  <c:v>103855</c:v>
                </c:pt>
                <c:pt idx="1">
                  <c:v>103344</c:v>
                </c:pt>
                <c:pt idx="2">
                  <c:v>97205</c:v>
                </c:pt>
                <c:pt idx="3">
                  <c:v>90016</c:v>
                </c:pt>
                <c:pt idx="4">
                  <c:v>73967</c:v>
                </c:pt>
                <c:pt idx="5">
                  <c:v>71264</c:v>
                </c:pt>
              </c:numCache>
            </c:numRef>
          </c:val>
        </c:ser>
        <c:ser>
          <c:idx val="5"/>
          <c:order val="5"/>
          <c:tx>
            <c:strRef>
              <c:f>'elect kWh (2)'!$C$113</c:f>
              <c:strCache>
                <c:ptCount val="1"/>
                <c:pt idx="0">
                  <c:v>Streets Dept. </c:v>
                </c:pt>
              </c:strCache>
            </c:strRef>
          </c:tx>
          <c:spPr>
            <a:ln w="25400">
              <a:noFill/>
            </a:ln>
          </c:spPr>
          <c:cat>
            <c:strRef>
              <c:f>'elect kWh (2)'!$E$107:$J$107</c:f>
              <c:strCache>
                <c:ptCount val="6"/>
                <c:pt idx="0">
                  <c:v>FY03</c:v>
                </c:pt>
                <c:pt idx="1">
                  <c:v>FY04</c:v>
                </c:pt>
                <c:pt idx="2">
                  <c:v>FY05</c:v>
                </c:pt>
                <c:pt idx="3">
                  <c:v>FY06</c:v>
                </c:pt>
                <c:pt idx="4">
                  <c:v>FY07</c:v>
                </c:pt>
                <c:pt idx="5">
                  <c:v>FY08</c:v>
                </c:pt>
              </c:strCache>
            </c:strRef>
          </c:cat>
          <c:val>
            <c:numRef>
              <c:f>'elect kWh (2)'!$E$113:$J$113</c:f>
              <c:numCache>
                <c:formatCode>#,##0</c:formatCode>
                <c:ptCount val="6"/>
                <c:pt idx="0">
                  <c:v>58049</c:v>
                </c:pt>
                <c:pt idx="1">
                  <c:v>64603.4</c:v>
                </c:pt>
                <c:pt idx="2">
                  <c:v>62268.800000000003</c:v>
                </c:pt>
                <c:pt idx="3">
                  <c:v>65455.199999999997</c:v>
                </c:pt>
                <c:pt idx="4">
                  <c:v>66098.600000000006</c:v>
                </c:pt>
                <c:pt idx="5">
                  <c:v>63597</c:v>
                </c:pt>
              </c:numCache>
            </c:numRef>
          </c:val>
        </c:ser>
        <c:ser>
          <c:idx val="6"/>
          <c:order val="6"/>
          <c:tx>
            <c:strRef>
              <c:f>'elect kWh (2)'!$C$114</c:f>
              <c:strCache>
                <c:ptCount val="1"/>
                <c:pt idx="0">
                  <c:v>Council Chambers</c:v>
                </c:pt>
              </c:strCache>
            </c:strRef>
          </c:tx>
          <c:spPr>
            <a:ln w="25400">
              <a:noFill/>
            </a:ln>
          </c:spPr>
          <c:cat>
            <c:strRef>
              <c:f>'elect kWh (2)'!$E$107:$J$107</c:f>
              <c:strCache>
                <c:ptCount val="6"/>
                <c:pt idx="0">
                  <c:v>FY03</c:v>
                </c:pt>
                <c:pt idx="1">
                  <c:v>FY04</c:v>
                </c:pt>
                <c:pt idx="2">
                  <c:v>FY05</c:v>
                </c:pt>
                <c:pt idx="3">
                  <c:v>FY06</c:v>
                </c:pt>
                <c:pt idx="4">
                  <c:v>FY07</c:v>
                </c:pt>
                <c:pt idx="5">
                  <c:v>FY08</c:v>
                </c:pt>
              </c:strCache>
            </c:strRef>
          </c:cat>
          <c:val>
            <c:numRef>
              <c:f>'elect kWh (2)'!$E$114:$J$114</c:f>
              <c:numCache>
                <c:formatCode>General</c:formatCode>
                <c:ptCount val="6"/>
                <c:pt idx="2" formatCode="#,##0">
                  <c:v>6720</c:v>
                </c:pt>
                <c:pt idx="3" formatCode="#,##0">
                  <c:v>11361</c:v>
                </c:pt>
                <c:pt idx="4" formatCode="#,##0">
                  <c:v>47960</c:v>
                </c:pt>
                <c:pt idx="5" formatCode="#,##0">
                  <c:v>52760</c:v>
                </c:pt>
              </c:numCache>
            </c:numRef>
          </c:val>
        </c:ser>
        <c:ser>
          <c:idx val="7"/>
          <c:order val="7"/>
          <c:tx>
            <c:strRef>
              <c:f>'elect kWh (2)'!$C$115</c:f>
              <c:strCache>
                <c:ptCount val="1"/>
                <c:pt idx="0">
                  <c:v>City Cemetery</c:v>
                </c:pt>
              </c:strCache>
            </c:strRef>
          </c:tx>
          <c:spPr>
            <a:ln w="25400">
              <a:noFill/>
            </a:ln>
          </c:spPr>
          <c:cat>
            <c:strRef>
              <c:f>'elect kWh (2)'!$E$107:$J$107</c:f>
              <c:strCache>
                <c:ptCount val="6"/>
                <c:pt idx="0">
                  <c:v>FY03</c:v>
                </c:pt>
                <c:pt idx="1">
                  <c:v>FY04</c:v>
                </c:pt>
                <c:pt idx="2">
                  <c:v>FY05</c:v>
                </c:pt>
                <c:pt idx="3">
                  <c:v>FY06</c:v>
                </c:pt>
                <c:pt idx="4">
                  <c:v>FY07</c:v>
                </c:pt>
                <c:pt idx="5">
                  <c:v>FY08</c:v>
                </c:pt>
              </c:strCache>
            </c:strRef>
          </c:cat>
          <c:val>
            <c:numRef>
              <c:f>'elect kWh (2)'!$E$115:$J$115</c:f>
              <c:numCache>
                <c:formatCode>#,##0</c:formatCode>
                <c:ptCount val="6"/>
                <c:pt idx="0">
                  <c:v>37762</c:v>
                </c:pt>
                <c:pt idx="1">
                  <c:v>41091</c:v>
                </c:pt>
                <c:pt idx="2">
                  <c:v>36126</c:v>
                </c:pt>
                <c:pt idx="3">
                  <c:v>39191</c:v>
                </c:pt>
                <c:pt idx="4">
                  <c:v>42465</c:v>
                </c:pt>
                <c:pt idx="5">
                  <c:v>43875</c:v>
                </c:pt>
              </c:numCache>
            </c:numRef>
          </c:val>
        </c:ser>
        <c:dLbls>
          <c:showLegendKey val="0"/>
          <c:showVal val="0"/>
          <c:showCatName val="0"/>
          <c:showSerName val="0"/>
          <c:showPercent val="0"/>
          <c:showBubbleSize val="0"/>
        </c:dLbls>
        <c:axId val="204995584"/>
        <c:axId val="206410496"/>
      </c:areaChart>
      <c:catAx>
        <c:axId val="204995584"/>
        <c:scaling>
          <c:orientation val="minMax"/>
        </c:scaling>
        <c:delete val="0"/>
        <c:axPos val="b"/>
        <c:majorGridlines/>
        <c:numFmt formatCode="#,##0" sourceLinked="1"/>
        <c:majorTickMark val="out"/>
        <c:minorTickMark val="none"/>
        <c:tickLblPos val="nextTo"/>
        <c:spPr>
          <a:ln w="19050">
            <a:solidFill>
              <a:sysClr val="windowText" lastClr="000000"/>
            </a:solidFill>
          </a:ln>
        </c:spPr>
        <c:txPr>
          <a:bodyPr/>
          <a:lstStyle/>
          <a:p>
            <a:pPr>
              <a:defRPr sz="1800"/>
            </a:pPr>
            <a:endParaRPr lang="en-US"/>
          </a:p>
        </c:txPr>
        <c:crossAx val="206410496"/>
        <c:crosses val="autoZero"/>
        <c:auto val="1"/>
        <c:lblAlgn val="ctr"/>
        <c:lblOffset val="100"/>
        <c:noMultiLvlLbl val="0"/>
      </c:catAx>
      <c:valAx>
        <c:axId val="206410496"/>
        <c:scaling>
          <c:orientation val="minMax"/>
          <c:max val="3500000"/>
        </c:scaling>
        <c:delete val="0"/>
        <c:axPos val="l"/>
        <c:majorGridlines>
          <c:spPr>
            <a:ln w="15875">
              <a:solidFill>
                <a:sysClr val="windowText" lastClr="000000">
                  <a:tint val="75000"/>
                  <a:shade val="95000"/>
                  <a:satMod val="105000"/>
                </a:sysClr>
              </a:solidFill>
            </a:ln>
          </c:spPr>
        </c:majorGridlines>
        <c:title>
          <c:tx>
            <c:rich>
              <a:bodyPr rot="-5400000" vert="horz"/>
              <a:lstStyle/>
              <a:p>
                <a:pPr>
                  <a:defRPr sz="1800"/>
                </a:pPr>
                <a:r>
                  <a:rPr lang="en-US" sz="1800"/>
                  <a:t>kilowatt-hours (kWh)</a:t>
                </a:r>
              </a:p>
            </c:rich>
          </c:tx>
          <c:layout>
            <c:manualLayout>
              <c:xMode val="edge"/>
              <c:yMode val="edge"/>
              <c:x val="1.2693342367927141E-3"/>
              <c:y val="0.34958754611163262"/>
            </c:manualLayout>
          </c:layout>
          <c:overlay val="0"/>
        </c:title>
        <c:numFmt formatCode="#,##0" sourceLinked="1"/>
        <c:majorTickMark val="out"/>
        <c:minorTickMark val="in"/>
        <c:tickLblPos val="nextTo"/>
        <c:spPr>
          <a:ln w="15875">
            <a:solidFill>
              <a:sysClr val="windowText" lastClr="000000"/>
            </a:solidFill>
          </a:ln>
        </c:spPr>
        <c:crossAx val="204995584"/>
        <c:crosses val="autoZero"/>
        <c:crossBetween val="midCat"/>
        <c:majorUnit val="500000"/>
      </c:valAx>
      <c:spPr>
        <a:ln w="19050">
          <a:solidFill>
            <a:schemeClr val="tx1"/>
          </a:solidFill>
        </a:ln>
      </c:spPr>
    </c:plotArea>
    <c:legend>
      <c:legendPos val="r"/>
      <c:layout>
        <c:manualLayout>
          <c:xMode val="edge"/>
          <c:yMode val="edge"/>
          <c:x val="0.74364590462626101"/>
          <c:y val="0.17426545166819188"/>
          <c:w val="0.23423220531484171"/>
          <c:h val="0.67176036558916075"/>
        </c:manualLayout>
      </c:layout>
      <c:overlay val="0"/>
      <c:txPr>
        <a:bodyPr/>
        <a:lstStyle/>
        <a:p>
          <a:pPr>
            <a:defRPr sz="1800"/>
          </a:pPr>
          <a:endParaRPr lang="en-US"/>
        </a:p>
      </c:txPr>
    </c:legend>
    <c:plotVisOnly val="1"/>
    <c:dispBlanksAs val="zero"/>
    <c:showDLblsOverMax val="0"/>
  </c:chart>
  <c:spPr>
    <a:solidFill>
      <a:sysClr val="window" lastClr="FFFFFF">
        <a:alpha val="53000"/>
      </a:sysClr>
    </a:solidFill>
  </c:spPr>
  <c:txPr>
    <a:bodyPr/>
    <a:lstStyle/>
    <a:p>
      <a:pPr>
        <a:defRPr sz="1600" b="1"/>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200" dirty="0"/>
              <a:t>Natural Gas</a:t>
            </a:r>
            <a:r>
              <a:rPr lang="en-US" sz="2200" baseline="0" dirty="0"/>
              <a:t> Usage (Dth) </a:t>
            </a:r>
            <a:r>
              <a:rPr lang="en-US" sz="2200" dirty="0"/>
              <a:t>for City</a:t>
            </a:r>
            <a:r>
              <a:rPr lang="en-US" sz="2200" baseline="0" dirty="0"/>
              <a:t> of Missoula,</a:t>
            </a:r>
            <a:r>
              <a:rPr lang="en-US" sz="2200" dirty="0"/>
              <a:t> FY03 to FY08</a:t>
            </a:r>
          </a:p>
          <a:p>
            <a:pPr>
              <a:defRPr sz="2000"/>
            </a:pPr>
            <a:r>
              <a:rPr lang="en-US" sz="1600" b="0" baseline="0" dirty="0"/>
              <a:t>(from Northwestern Energy; excludes Commercial Energy and Jefferson Energy)</a:t>
            </a:r>
            <a:r>
              <a:rPr lang="en-US" sz="2000" baseline="0" dirty="0"/>
              <a:t> </a:t>
            </a:r>
            <a:endParaRPr lang="en-US" sz="2000" dirty="0"/>
          </a:p>
        </c:rich>
      </c:tx>
      <c:layout>
        <c:manualLayout>
          <c:xMode val="edge"/>
          <c:yMode val="edge"/>
          <c:x val="0.13728777072438023"/>
          <c:y val="1.6184969993288674E-2"/>
        </c:manualLayout>
      </c:layout>
      <c:overlay val="1"/>
    </c:title>
    <c:autoTitleDeleted val="0"/>
    <c:plotArea>
      <c:layout>
        <c:manualLayout>
          <c:layoutTarget val="inner"/>
          <c:xMode val="edge"/>
          <c:yMode val="edge"/>
          <c:x val="0.15805528057486601"/>
          <c:y val="0.13911985304811889"/>
          <c:w val="0.56896748759524751"/>
          <c:h val="0.76908428593935507"/>
        </c:manualLayout>
      </c:layout>
      <c:areaChart>
        <c:grouping val="stacked"/>
        <c:varyColors val="0"/>
        <c:ser>
          <c:idx val="0"/>
          <c:order val="0"/>
          <c:tx>
            <c:strRef>
              <c:f>'gas Dth (3)'!$B$81</c:f>
              <c:strCache>
                <c:ptCount val="1"/>
                <c:pt idx="0">
                  <c:v>Municipal Buildings</c:v>
                </c:pt>
              </c:strCache>
            </c:strRef>
          </c:tx>
          <c:cat>
            <c:strRef>
              <c:f>'gas Dth (3)'!$E$80:$J$80</c:f>
              <c:strCache>
                <c:ptCount val="6"/>
                <c:pt idx="0">
                  <c:v>FY03</c:v>
                </c:pt>
                <c:pt idx="1">
                  <c:v>FY04</c:v>
                </c:pt>
                <c:pt idx="2">
                  <c:v>FY05</c:v>
                </c:pt>
                <c:pt idx="3">
                  <c:v>FY06</c:v>
                </c:pt>
                <c:pt idx="4">
                  <c:v>FY07</c:v>
                </c:pt>
                <c:pt idx="5">
                  <c:v>FY08</c:v>
                </c:pt>
              </c:strCache>
            </c:strRef>
          </c:cat>
          <c:val>
            <c:numRef>
              <c:f>'gas Dth (3)'!$E$81:$J$81</c:f>
              <c:numCache>
                <c:formatCode>#,##0</c:formatCode>
                <c:ptCount val="6"/>
                <c:pt idx="0">
                  <c:v>9886.2999999999956</c:v>
                </c:pt>
                <c:pt idx="1">
                  <c:v>10747.999999999993</c:v>
                </c:pt>
                <c:pt idx="2">
                  <c:v>11340.499999999991</c:v>
                </c:pt>
                <c:pt idx="3">
                  <c:v>12677.3</c:v>
                </c:pt>
                <c:pt idx="4">
                  <c:v>26486.500000000004</c:v>
                </c:pt>
                <c:pt idx="5">
                  <c:v>25663.7</c:v>
                </c:pt>
              </c:numCache>
            </c:numRef>
          </c:val>
        </c:ser>
        <c:ser>
          <c:idx val="1"/>
          <c:order val="1"/>
          <c:tx>
            <c:strRef>
              <c:f>'gas Dth (3)'!$B$82</c:f>
              <c:strCache>
                <c:ptCount val="1"/>
                <c:pt idx="0">
                  <c:v>Wastewater Treatment Plant</c:v>
                </c:pt>
              </c:strCache>
            </c:strRef>
          </c:tx>
          <c:spPr>
            <a:ln w="25400">
              <a:noFill/>
            </a:ln>
          </c:spPr>
          <c:cat>
            <c:strRef>
              <c:f>'gas Dth (3)'!$E$80:$J$80</c:f>
              <c:strCache>
                <c:ptCount val="6"/>
                <c:pt idx="0">
                  <c:v>FY03</c:v>
                </c:pt>
                <c:pt idx="1">
                  <c:v>FY04</c:v>
                </c:pt>
                <c:pt idx="2">
                  <c:v>FY05</c:v>
                </c:pt>
                <c:pt idx="3">
                  <c:v>FY06</c:v>
                </c:pt>
                <c:pt idx="4">
                  <c:v>FY07</c:v>
                </c:pt>
                <c:pt idx="5">
                  <c:v>FY08</c:v>
                </c:pt>
              </c:strCache>
            </c:strRef>
          </c:cat>
          <c:val>
            <c:numRef>
              <c:f>'gas Dth (3)'!$E$82:$J$82</c:f>
              <c:numCache>
                <c:formatCode>#,##0</c:formatCode>
                <c:ptCount val="6"/>
                <c:pt idx="0">
                  <c:v>0</c:v>
                </c:pt>
                <c:pt idx="1">
                  <c:v>0</c:v>
                </c:pt>
                <c:pt idx="2">
                  <c:v>0</c:v>
                </c:pt>
                <c:pt idx="3">
                  <c:v>0</c:v>
                </c:pt>
                <c:pt idx="4">
                  <c:v>221.4</c:v>
                </c:pt>
                <c:pt idx="5">
                  <c:v>292.39999999999986</c:v>
                </c:pt>
              </c:numCache>
            </c:numRef>
          </c:val>
        </c:ser>
        <c:ser>
          <c:idx val="2"/>
          <c:order val="2"/>
          <c:tx>
            <c:strRef>
              <c:f>'gas Dth (3)'!$B$83</c:f>
              <c:strCache>
                <c:ptCount val="1"/>
                <c:pt idx="0">
                  <c:v>Miscellaneous Natural Gas Use</c:v>
                </c:pt>
              </c:strCache>
            </c:strRef>
          </c:tx>
          <c:spPr>
            <a:ln w="25400">
              <a:noFill/>
            </a:ln>
          </c:spPr>
          <c:cat>
            <c:strRef>
              <c:f>'gas Dth (3)'!$E$80:$J$80</c:f>
              <c:strCache>
                <c:ptCount val="6"/>
                <c:pt idx="0">
                  <c:v>FY03</c:v>
                </c:pt>
                <c:pt idx="1">
                  <c:v>FY04</c:v>
                </c:pt>
                <c:pt idx="2">
                  <c:v>FY05</c:v>
                </c:pt>
                <c:pt idx="3">
                  <c:v>FY06</c:v>
                </c:pt>
                <c:pt idx="4">
                  <c:v>FY07</c:v>
                </c:pt>
                <c:pt idx="5">
                  <c:v>FY08</c:v>
                </c:pt>
              </c:strCache>
            </c:strRef>
          </c:cat>
          <c:val>
            <c:numRef>
              <c:f>'gas Dth (3)'!$E$83:$J$83</c:f>
              <c:numCache>
                <c:formatCode>#,##0</c:formatCode>
                <c:ptCount val="6"/>
                <c:pt idx="0">
                  <c:v>3190.6</c:v>
                </c:pt>
                <c:pt idx="1">
                  <c:v>2810.7</c:v>
                </c:pt>
                <c:pt idx="2">
                  <c:v>3562.3</c:v>
                </c:pt>
                <c:pt idx="3">
                  <c:v>3244.4999999999995</c:v>
                </c:pt>
                <c:pt idx="4">
                  <c:v>694.99999999999989</c:v>
                </c:pt>
                <c:pt idx="5">
                  <c:v>4.5000000000000009</c:v>
                </c:pt>
              </c:numCache>
            </c:numRef>
          </c:val>
        </c:ser>
        <c:dLbls>
          <c:showLegendKey val="0"/>
          <c:showVal val="0"/>
          <c:showCatName val="0"/>
          <c:showSerName val="0"/>
          <c:showPercent val="0"/>
          <c:showBubbleSize val="0"/>
        </c:dLbls>
        <c:axId val="204964608"/>
        <c:axId val="204966144"/>
      </c:areaChart>
      <c:catAx>
        <c:axId val="204964608"/>
        <c:scaling>
          <c:orientation val="minMax"/>
        </c:scaling>
        <c:delete val="0"/>
        <c:axPos val="b"/>
        <c:majorGridlines/>
        <c:majorTickMark val="out"/>
        <c:minorTickMark val="none"/>
        <c:tickLblPos val="nextTo"/>
        <c:spPr>
          <a:ln w="19050">
            <a:solidFill>
              <a:sysClr val="windowText" lastClr="000000"/>
            </a:solidFill>
          </a:ln>
        </c:spPr>
        <c:txPr>
          <a:bodyPr/>
          <a:lstStyle/>
          <a:p>
            <a:pPr>
              <a:defRPr b="1"/>
            </a:pPr>
            <a:endParaRPr lang="en-US"/>
          </a:p>
        </c:txPr>
        <c:crossAx val="204966144"/>
        <c:crosses val="autoZero"/>
        <c:auto val="1"/>
        <c:lblAlgn val="ctr"/>
        <c:lblOffset val="100"/>
        <c:noMultiLvlLbl val="0"/>
      </c:catAx>
      <c:valAx>
        <c:axId val="204966144"/>
        <c:scaling>
          <c:orientation val="minMax"/>
        </c:scaling>
        <c:delete val="0"/>
        <c:axPos val="l"/>
        <c:majorGridlines>
          <c:spPr>
            <a:ln w="15875">
              <a:solidFill>
                <a:sysClr val="windowText" lastClr="000000">
                  <a:tint val="75000"/>
                  <a:shade val="95000"/>
                  <a:satMod val="105000"/>
                </a:sysClr>
              </a:solidFill>
            </a:ln>
          </c:spPr>
        </c:majorGridlines>
        <c:title>
          <c:tx>
            <c:rich>
              <a:bodyPr rot="-5400000" vert="horz"/>
              <a:lstStyle/>
              <a:p>
                <a:pPr>
                  <a:defRPr/>
                </a:pPr>
                <a:r>
                  <a:rPr lang="en-US"/>
                  <a:t>Decatherms</a:t>
                </a:r>
                <a:r>
                  <a:rPr lang="en-US" baseline="0"/>
                  <a:t> </a:t>
                </a:r>
                <a:r>
                  <a:rPr lang="en-US"/>
                  <a:t>(Dth)</a:t>
                </a:r>
              </a:p>
            </c:rich>
          </c:tx>
          <c:layout>
            <c:manualLayout>
              <c:xMode val="edge"/>
              <c:yMode val="edge"/>
              <c:x val="2.1704402157440662E-2"/>
              <c:y val="0.3966453463671194"/>
            </c:manualLayout>
          </c:layout>
          <c:overlay val="0"/>
        </c:title>
        <c:numFmt formatCode="#,##0" sourceLinked="1"/>
        <c:majorTickMark val="out"/>
        <c:minorTickMark val="in"/>
        <c:tickLblPos val="nextTo"/>
        <c:spPr>
          <a:ln w="15875">
            <a:solidFill>
              <a:sysClr val="windowText" lastClr="000000"/>
            </a:solidFill>
          </a:ln>
        </c:spPr>
        <c:txPr>
          <a:bodyPr/>
          <a:lstStyle/>
          <a:p>
            <a:pPr>
              <a:defRPr b="1"/>
            </a:pPr>
            <a:endParaRPr lang="en-US"/>
          </a:p>
        </c:txPr>
        <c:crossAx val="204964608"/>
        <c:crosses val="autoZero"/>
        <c:crossBetween val="midCat"/>
      </c:valAx>
      <c:spPr>
        <a:ln w="15875">
          <a:solidFill>
            <a:schemeClr val="tx1"/>
          </a:solidFill>
        </a:ln>
      </c:spPr>
    </c:plotArea>
    <c:legend>
      <c:legendPos val="r"/>
      <c:layout>
        <c:manualLayout>
          <c:xMode val="edge"/>
          <c:yMode val="edge"/>
          <c:x val="0.74658091505998914"/>
          <c:y val="0.22079724039889598"/>
          <c:w val="0.25341908494001081"/>
          <c:h val="0.5570994112398574"/>
        </c:manualLayout>
      </c:layout>
      <c:overlay val="0"/>
      <c:txPr>
        <a:bodyPr/>
        <a:lstStyle/>
        <a:p>
          <a:pPr>
            <a:defRPr sz="2000"/>
          </a:pPr>
          <a:endParaRPr lang="en-US"/>
        </a:p>
      </c:txPr>
    </c:legend>
    <c:plotVisOnly val="1"/>
    <c:dispBlanksAs val="zero"/>
    <c:showDLblsOverMax val="0"/>
  </c:chart>
  <c:spPr>
    <a:solidFill>
      <a:sysClr val="window" lastClr="FFFFFF">
        <a:alpha val="65000"/>
      </a:sysClr>
    </a:solidFill>
  </c:spPr>
  <c:txPr>
    <a:bodyPr/>
    <a:lstStyle/>
    <a:p>
      <a:pPr>
        <a:defRPr sz="16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a:t>NorthWestern</a:t>
            </a:r>
            <a:r>
              <a:rPr lang="en-US" sz="2400" baseline="0"/>
              <a:t> Energy (</a:t>
            </a:r>
            <a:r>
              <a:rPr lang="en-US" sz="2400"/>
              <a:t>NWE) Natural</a:t>
            </a:r>
            <a:r>
              <a:rPr lang="en-US" sz="2400" baseline="0"/>
              <a:t> </a:t>
            </a:r>
            <a:r>
              <a:rPr lang="en-US" sz="2400"/>
              <a:t>Gas Use (Dth) for City of Missoula Buildings - FY03 to FY08 </a:t>
            </a:r>
          </a:p>
        </c:rich>
      </c:tx>
      <c:layout>
        <c:manualLayout>
          <c:xMode val="edge"/>
          <c:yMode val="edge"/>
          <c:x val="0.13728777072438023"/>
          <c:y val="6.0693637474832831E-3"/>
        </c:manualLayout>
      </c:layout>
      <c:overlay val="1"/>
    </c:title>
    <c:autoTitleDeleted val="0"/>
    <c:plotArea>
      <c:layout>
        <c:manualLayout>
          <c:layoutTarget val="inner"/>
          <c:xMode val="edge"/>
          <c:yMode val="edge"/>
          <c:x val="0.13310769188815114"/>
          <c:y val="0.13709673179895784"/>
          <c:w val="0.59538258149882373"/>
          <c:h val="0.77110740718852122"/>
        </c:manualLayout>
      </c:layout>
      <c:areaChart>
        <c:grouping val="stacked"/>
        <c:varyColors val="0"/>
        <c:ser>
          <c:idx val="0"/>
          <c:order val="0"/>
          <c:tx>
            <c:strRef>
              <c:f>'gas Dth (2)'!$C$80</c:f>
              <c:strCache>
                <c:ptCount val="1"/>
                <c:pt idx="0">
                  <c:v>Currents Aquatics</c:v>
                </c:pt>
              </c:strCache>
            </c:strRef>
          </c:tx>
          <c:cat>
            <c:strRef>
              <c:f>'gas Dth (2)'!$E$79:$J$79</c:f>
              <c:strCache>
                <c:ptCount val="6"/>
                <c:pt idx="0">
                  <c:v>FY03</c:v>
                </c:pt>
                <c:pt idx="1">
                  <c:v>FY04</c:v>
                </c:pt>
                <c:pt idx="2">
                  <c:v>FY05</c:v>
                </c:pt>
                <c:pt idx="3">
                  <c:v>FY06</c:v>
                </c:pt>
                <c:pt idx="4">
                  <c:v>FY07</c:v>
                </c:pt>
                <c:pt idx="5">
                  <c:v>FY08</c:v>
                </c:pt>
              </c:strCache>
            </c:strRef>
          </c:cat>
          <c:val>
            <c:numRef>
              <c:f>'gas Dth (2)'!$E$80:$J$80</c:f>
              <c:numCache>
                <c:formatCode>General</c:formatCode>
                <c:ptCount val="6"/>
                <c:pt idx="4" formatCode="#,##0.0">
                  <c:v>388.99999999999983</c:v>
                </c:pt>
                <c:pt idx="5" formatCode="#,##0.0">
                  <c:v>7562.3</c:v>
                </c:pt>
              </c:numCache>
            </c:numRef>
          </c:val>
        </c:ser>
        <c:ser>
          <c:idx val="1"/>
          <c:order val="1"/>
          <c:tx>
            <c:strRef>
              <c:f>'gas Dth (2)'!$C$81</c:f>
              <c:strCache>
                <c:ptCount val="1"/>
                <c:pt idx="0">
                  <c:v>Splash Montana</c:v>
                </c:pt>
              </c:strCache>
            </c:strRef>
          </c:tx>
          <c:spPr>
            <a:ln w="25400">
              <a:noFill/>
            </a:ln>
          </c:spPr>
          <c:cat>
            <c:strRef>
              <c:f>'gas Dth (2)'!$E$79:$J$79</c:f>
              <c:strCache>
                <c:ptCount val="6"/>
                <c:pt idx="0">
                  <c:v>FY03</c:v>
                </c:pt>
                <c:pt idx="1">
                  <c:v>FY04</c:v>
                </c:pt>
                <c:pt idx="2">
                  <c:v>FY05</c:v>
                </c:pt>
                <c:pt idx="3">
                  <c:v>FY06</c:v>
                </c:pt>
                <c:pt idx="4">
                  <c:v>FY07</c:v>
                </c:pt>
                <c:pt idx="5">
                  <c:v>FY08</c:v>
                </c:pt>
              </c:strCache>
            </c:strRef>
          </c:cat>
          <c:val>
            <c:numRef>
              <c:f>'gas Dth (2)'!$E$81:$J$81</c:f>
              <c:numCache>
                <c:formatCode>General</c:formatCode>
                <c:ptCount val="6"/>
                <c:pt idx="3" formatCode="#,##0.0">
                  <c:v>102.69999999999999</c:v>
                </c:pt>
                <c:pt idx="4" formatCode="#,##0.0">
                  <c:v>11904.400000000001</c:v>
                </c:pt>
                <c:pt idx="5" formatCode="#,##0.0">
                  <c:v>5605</c:v>
                </c:pt>
              </c:numCache>
            </c:numRef>
          </c:val>
        </c:ser>
        <c:ser>
          <c:idx val="2"/>
          <c:order val="2"/>
          <c:tx>
            <c:strRef>
              <c:f>'gas Dth (2)'!$C$82</c:f>
              <c:strCache>
                <c:ptCount val="1"/>
                <c:pt idx="0">
                  <c:v>Streets Dept.</c:v>
                </c:pt>
              </c:strCache>
            </c:strRef>
          </c:tx>
          <c:spPr>
            <a:ln w="25400">
              <a:noFill/>
            </a:ln>
          </c:spPr>
          <c:cat>
            <c:strRef>
              <c:f>'gas Dth (2)'!$E$79:$J$79</c:f>
              <c:strCache>
                <c:ptCount val="6"/>
                <c:pt idx="0">
                  <c:v>FY03</c:v>
                </c:pt>
                <c:pt idx="1">
                  <c:v>FY04</c:v>
                </c:pt>
                <c:pt idx="2">
                  <c:v>FY05</c:v>
                </c:pt>
                <c:pt idx="3">
                  <c:v>FY06</c:v>
                </c:pt>
                <c:pt idx="4">
                  <c:v>FY07</c:v>
                </c:pt>
                <c:pt idx="5">
                  <c:v>FY08</c:v>
                </c:pt>
              </c:strCache>
            </c:strRef>
          </c:cat>
          <c:val>
            <c:numRef>
              <c:f>'gas Dth (2)'!$E$82:$J$82</c:f>
              <c:numCache>
                <c:formatCode>#,##0.0</c:formatCode>
                <c:ptCount val="6"/>
                <c:pt idx="0">
                  <c:v>3500.099999999999</c:v>
                </c:pt>
                <c:pt idx="1">
                  <c:v>3971.1999999999994</c:v>
                </c:pt>
                <c:pt idx="2">
                  <c:v>4984.1000000000004</c:v>
                </c:pt>
                <c:pt idx="3">
                  <c:v>5824.5000000000009</c:v>
                </c:pt>
                <c:pt idx="4">
                  <c:v>4938.2</c:v>
                </c:pt>
                <c:pt idx="5">
                  <c:v>4092.9999999999995</c:v>
                </c:pt>
              </c:numCache>
            </c:numRef>
          </c:val>
        </c:ser>
        <c:ser>
          <c:idx val="3"/>
          <c:order val="3"/>
          <c:tx>
            <c:strRef>
              <c:f>'gas Dth (2)'!$C$83</c:f>
              <c:strCache>
                <c:ptCount val="1"/>
                <c:pt idx="0">
                  <c:v>City Hall</c:v>
                </c:pt>
              </c:strCache>
            </c:strRef>
          </c:tx>
          <c:spPr>
            <a:ln w="25400">
              <a:noFill/>
            </a:ln>
          </c:spPr>
          <c:cat>
            <c:strRef>
              <c:f>'gas Dth (2)'!$E$79:$J$79</c:f>
              <c:strCache>
                <c:ptCount val="6"/>
                <c:pt idx="0">
                  <c:v>FY03</c:v>
                </c:pt>
                <c:pt idx="1">
                  <c:v>FY04</c:v>
                </c:pt>
                <c:pt idx="2">
                  <c:v>FY05</c:v>
                </c:pt>
                <c:pt idx="3">
                  <c:v>FY06</c:v>
                </c:pt>
                <c:pt idx="4">
                  <c:v>FY07</c:v>
                </c:pt>
                <c:pt idx="5">
                  <c:v>FY08</c:v>
                </c:pt>
              </c:strCache>
            </c:strRef>
          </c:cat>
          <c:val>
            <c:numRef>
              <c:f>'gas Dth (2)'!$E$83:$J$83</c:f>
              <c:numCache>
                <c:formatCode>#,##0.0</c:formatCode>
                <c:ptCount val="6"/>
                <c:pt idx="0">
                  <c:v>1904.8000000000002</c:v>
                </c:pt>
                <c:pt idx="1">
                  <c:v>2195.9</c:v>
                </c:pt>
                <c:pt idx="2">
                  <c:v>2041.1</c:v>
                </c:pt>
                <c:pt idx="3">
                  <c:v>2540.4</c:v>
                </c:pt>
                <c:pt idx="4">
                  <c:v>2738.2</c:v>
                </c:pt>
                <c:pt idx="5">
                  <c:v>2778.3999999999996</c:v>
                </c:pt>
              </c:numCache>
            </c:numRef>
          </c:val>
        </c:ser>
        <c:ser>
          <c:idx val="4"/>
          <c:order val="4"/>
          <c:tx>
            <c:strRef>
              <c:f>'gas Dth (2)'!$C$84</c:f>
              <c:strCache>
                <c:ptCount val="1"/>
                <c:pt idx="0">
                  <c:v>Fire Stations</c:v>
                </c:pt>
              </c:strCache>
            </c:strRef>
          </c:tx>
          <c:spPr>
            <a:ln w="25400">
              <a:noFill/>
            </a:ln>
          </c:spPr>
          <c:cat>
            <c:strRef>
              <c:f>'gas Dth (2)'!$E$79:$J$79</c:f>
              <c:strCache>
                <c:ptCount val="6"/>
                <c:pt idx="0">
                  <c:v>FY03</c:v>
                </c:pt>
                <c:pt idx="1">
                  <c:v>FY04</c:v>
                </c:pt>
                <c:pt idx="2">
                  <c:v>FY05</c:v>
                </c:pt>
                <c:pt idx="3">
                  <c:v>FY06</c:v>
                </c:pt>
                <c:pt idx="4">
                  <c:v>FY07</c:v>
                </c:pt>
                <c:pt idx="5">
                  <c:v>FY08</c:v>
                </c:pt>
              </c:strCache>
            </c:strRef>
          </c:cat>
          <c:val>
            <c:numRef>
              <c:f>'gas Dth (2)'!$E$84:$J$84</c:f>
              <c:numCache>
                <c:formatCode>#,##0.0</c:formatCode>
                <c:ptCount val="6"/>
                <c:pt idx="0">
                  <c:v>2472.1999999999998</c:v>
                </c:pt>
                <c:pt idx="1">
                  <c:v>2494.6</c:v>
                </c:pt>
                <c:pt idx="2">
                  <c:v>2351.6</c:v>
                </c:pt>
                <c:pt idx="3">
                  <c:v>2335.8000000000002</c:v>
                </c:pt>
                <c:pt idx="4">
                  <c:v>2115.8000000000002</c:v>
                </c:pt>
                <c:pt idx="5">
                  <c:v>2370.2000000000003</c:v>
                </c:pt>
              </c:numCache>
            </c:numRef>
          </c:val>
        </c:ser>
        <c:ser>
          <c:idx val="5"/>
          <c:order val="5"/>
          <c:tx>
            <c:strRef>
              <c:f>'gas Dth (2)'!$C$85</c:f>
              <c:strCache>
                <c:ptCount val="1"/>
                <c:pt idx="0">
                  <c:v>Parks Dept.</c:v>
                </c:pt>
              </c:strCache>
            </c:strRef>
          </c:tx>
          <c:spPr>
            <a:ln w="25400">
              <a:noFill/>
            </a:ln>
          </c:spPr>
          <c:cat>
            <c:strRef>
              <c:f>'gas Dth (2)'!$E$79:$J$79</c:f>
              <c:strCache>
                <c:ptCount val="6"/>
                <c:pt idx="0">
                  <c:v>FY03</c:v>
                </c:pt>
                <c:pt idx="1">
                  <c:v>FY04</c:v>
                </c:pt>
                <c:pt idx="2">
                  <c:v>FY05</c:v>
                </c:pt>
                <c:pt idx="3">
                  <c:v>FY06</c:v>
                </c:pt>
                <c:pt idx="4">
                  <c:v>FY07</c:v>
                </c:pt>
                <c:pt idx="5">
                  <c:v>FY08</c:v>
                </c:pt>
              </c:strCache>
            </c:strRef>
          </c:cat>
          <c:val>
            <c:numRef>
              <c:f>'gas Dth (2)'!$E$85:$J$85</c:f>
              <c:numCache>
                <c:formatCode>#,##0.0</c:formatCode>
                <c:ptCount val="6"/>
                <c:pt idx="0">
                  <c:v>1058.7000000000003</c:v>
                </c:pt>
                <c:pt idx="1">
                  <c:v>1163.3</c:v>
                </c:pt>
                <c:pt idx="2">
                  <c:v>1132.3</c:v>
                </c:pt>
                <c:pt idx="3">
                  <c:v>1128.5999999999999</c:v>
                </c:pt>
                <c:pt idx="4">
                  <c:v>1092.9000000000001</c:v>
                </c:pt>
                <c:pt idx="5">
                  <c:v>1240.5999999999999</c:v>
                </c:pt>
              </c:numCache>
            </c:numRef>
          </c:val>
        </c:ser>
        <c:ser>
          <c:idx val="6"/>
          <c:order val="6"/>
          <c:tx>
            <c:strRef>
              <c:f>'gas Dth (2)'!$C$86</c:f>
              <c:strCache>
                <c:ptCount val="1"/>
                <c:pt idx="0">
                  <c:v>Msla Art Museum</c:v>
                </c:pt>
              </c:strCache>
            </c:strRef>
          </c:tx>
          <c:spPr>
            <a:ln w="25400">
              <a:noFill/>
            </a:ln>
          </c:spPr>
          <c:cat>
            <c:strRef>
              <c:f>'gas Dth (2)'!$E$79:$J$79</c:f>
              <c:strCache>
                <c:ptCount val="6"/>
                <c:pt idx="0">
                  <c:v>FY03</c:v>
                </c:pt>
                <c:pt idx="1">
                  <c:v>FY04</c:v>
                </c:pt>
                <c:pt idx="2">
                  <c:v>FY05</c:v>
                </c:pt>
                <c:pt idx="3">
                  <c:v>FY06</c:v>
                </c:pt>
                <c:pt idx="4">
                  <c:v>FY07</c:v>
                </c:pt>
                <c:pt idx="5">
                  <c:v>FY08</c:v>
                </c:pt>
              </c:strCache>
            </c:strRef>
          </c:cat>
          <c:val>
            <c:numRef>
              <c:f>'gas Dth (2)'!$E$86:$J$86</c:f>
              <c:numCache>
                <c:formatCode>#,##0.0</c:formatCode>
                <c:ptCount val="6"/>
                <c:pt idx="0">
                  <c:v>393.99999999999983</c:v>
                </c:pt>
                <c:pt idx="1">
                  <c:v>329.80000000000007</c:v>
                </c:pt>
                <c:pt idx="2">
                  <c:v>150.9</c:v>
                </c:pt>
                <c:pt idx="4">
                  <c:v>2468.8999999999996</c:v>
                </c:pt>
                <c:pt idx="5">
                  <c:v>1016.4000000000001</c:v>
                </c:pt>
              </c:numCache>
            </c:numRef>
          </c:val>
        </c:ser>
        <c:ser>
          <c:idx val="7"/>
          <c:order val="7"/>
          <c:tx>
            <c:strRef>
              <c:f>'gas Dth (2)'!$C$87</c:f>
              <c:strCache>
                <c:ptCount val="1"/>
                <c:pt idx="0">
                  <c:v>City Cemetery</c:v>
                </c:pt>
              </c:strCache>
            </c:strRef>
          </c:tx>
          <c:spPr>
            <a:ln w="25400">
              <a:noFill/>
            </a:ln>
          </c:spPr>
          <c:cat>
            <c:strRef>
              <c:f>'gas Dth (2)'!$E$79:$J$79</c:f>
              <c:strCache>
                <c:ptCount val="6"/>
                <c:pt idx="0">
                  <c:v>FY03</c:v>
                </c:pt>
                <c:pt idx="1">
                  <c:v>FY04</c:v>
                </c:pt>
                <c:pt idx="2">
                  <c:v>FY05</c:v>
                </c:pt>
                <c:pt idx="3">
                  <c:v>FY06</c:v>
                </c:pt>
                <c:pt idx="4">
                  <c:v>FY07</c:v>
                </c:pt>
                <c:pt idx="5">
                  <c:v>FY08</c:v>
                </c:pt>
              </c:strCache>
            </c:strRef>
          </c:cat>
          <c:val>
            <c:numRef>
              <c:f>'gas Dth (2)'!$E$87:$J$87</c:f>
              <c:numCache>
                <c:formatCode>#,##0.0</c:formatCode>
                <c:ptCount val="6"/>
                <c:pt idx="0">
                  <c:v>318.10000000000002</c:v>
                </c:pt>
                <c:pt idx="1">
                  <c:v>316.8</c:v>
                </c:pt>
                <c:pt idx="2">
                  <c:v>258.7</c:v>
                </c:pt>
                <c:pt idx="3">
                  <c:v>309.8</c:v>
                </c:pt>
                <c:pt idx="4">
                  <c:v>325.70000000000005</c:v>
                </c:pt>
                <c:pt idx="5">
                  <c:v>431.1</c:v>
                </c:pt>
              </c:numCache>
            </c:numRef>
          </c:val>
        </c:ser>
        <c:ser>
          <c:idx val="8"/>
          <c:order val="8"/>
          <c:tx>
            <c:strRef>
              <c:f>'gas Dth (2)'!$C$88</c:f>
              <c:strCache>
                <c:ptCount val="1"/>
                <c:pt idx="0">
                  <c:v>Parking Comm.</c:v>
                </c:pt>
              </c:strCache>
            </c:strRef>
          </c:tx>
          <c:spPr>
            <a:ln w="25400">
              <a:noFill/>
            </a:ln>
          </c:spPr>
          <c:cat>
            <c:strRef>
              <c:f>'gas Dth (2)'!$E$79:$J$79</c:f>
              <c:strCache>
                <c:ptCount val="6"/>
                <c:pt idx="0">
                  <c:v>FY03</c:v>
                </c:pt>
                <c:pt idx="1">
                  <c:v>FY04</c:v>
                </c:pt>
                <c:pt idx="2">
                  <c:v>FY05</c:v>
                </c:pt>
                <c:pt idx="3">
                  <c:v>FY06</c:v>
                </c:pt>
                <c:pt idx="4">
                  <c:v>FY07</c:v>
                </c:pt>
                <c:pt idx="5">
                  <c:v>FY08</c:v>
                </c:pt>
              </c:strCache>
            </c:strRef>
          </c:cat>
          <c:val>
            <c:numRef>
              <c:f>'gas Dth (2)'!$E$88:$J$88</c:f>
              <c:numCache>
                <c:formatCode>#,##0.0</c:formatCode>
                <c:ptCount val="6"/>
                <c:pt idx="0">
                  <c:v>238.4</c:v>
                </c:pt>
                <c:pt idx="1">
                  <c:v>276.40000000000003</c:v>
                </c:pt>
                <c:pt idx="2">
                  <c:v>276.8</c:v>
                </c:pt>
                <c:pt idx="3">
                  <c:v>318.09999999999985</c:v>
                </c:pt>
                <c:pt idx="4">
                  <c:v>337.90000000000003</c:v>
                </c:pt>
                <c:pt idx="5">
                  <c:v>337.90000000000003</c:v>
                </c:pt>
              </c:numCache>
            </c:numRef>
          </c:val>
        </c:ser>
        <c:ser>
          <c:idx val="9"/>
          <c:order val="9"/>
          <c:tx>
            <c:strRef>
              <c:f>'gas Dth (2)'!$C$89</c:f>
              <c:strCache>
                <c:ptCount val="1"/>
                <c:pt idx="0">
                  <c:v>Chambers</c:v>
                </c:pt>
              </c:strCache>
            </c:strRef>
          </c:tx>
          <c:spPr>
            <a:ln w="25400">
              <a:noFill/>
            </a:ln>
          </c:spPr>
          <c:cat>
            <c:strRef>
              <c:f>'gas Dth (2)'!$E$79:$J$79</c:f>
              <c:strCache>
                <c:ptCount val="6"/>
                <c:pt idx="0">
                  <c:v>FY03</c:v>
                </c:pt>
                <c:pt idx="1">
                  <c:v>FY04</c:v>
                </c:pt>
                <c:pt idx="2">
                  <c:v>FY05</c:v>
                </c:pt>
                <c:pt idx="3">
                  <c:v>FY06</c:v>
                </c:pt>
                <c:pt idx="4">
                  <c:v>FY07</c:v>
                </c:pt>
                <c:pt idx="5">
                  <c:v>FY08</c:v>
                </c:pt>
              </c:strCache>
            </c:strRef>
          </c:cat>
          <c:val>
            <c:numRef>
              <c:f>'gas Dth (2)'!$E$89:$J$89</c:f>
              <c:numCache>
                <c:formatCode>General</c:formatCode>
                <c:ptCount val="6"/>
                <c:pt idx="2" formatCode="#,##0.0">
                  <c:v>145</c:v>
                </c:pt>
                <c:pt idx="3" formatCode="#,##0.0">
                  <c:v>117.39999999999999</c:v>
                </c:pt>
                <c:pt idx="4" formatCode="#,##0.0">
                  <c:v>175.49999999999997</c:v>
                </c:pt>
                <c:pt idx="5" formatCode="#,##0.0">
                  <c:v>228.79999999999998</c:v>
                </c:pt>
              </c:numCache>
            </c:numRef>
          </c:val>
        </c:ser>
        <c:dLbls>
          <c:showLegendKey val="0"/>
          <c:showVal val="0"/>
          <c:showCatName val="0"/>
          <c:showSerName val="0"/>
          <c:showPercent val="0"/>
          <c:showBubbleSize val="0"/>
        </c:dLbls>
        <c:axId val="206649984"/>
        <c:axId val="206655872"/>
      </c:areaChart>
      <c:catAx>
        <c:axId val="206649984"/>
        <c:scaling>
          <c:orientation val="minMax"/>
        </c:scaling>
        <c:delete val="0"/>
        <c:axPos val="b"/>
        <c:majorGridlines/>
        <c:numFmt formatCode="#,##0" sourceLinked="1"/>
        <c:majorTickMark val="out"/>
        <c:minorTickMark val="none"/>
        <c:tickLblPos val="nextTo"/>
        <c:spPr>
          <a:ln w="19050">
            <a:solidFill>
              <a:sysClr val="windowText" lastClr="000000"/>
            </a:solidFill>
          </a:ln>
        </c:spPr>
        <c:txPr>
          <a:bodyPr/>
          <a:lstStyle/>
          <a:p>
            <a:pPr>
              <a:defRPr sz="1800"/>
            </a:pPr>
            <a:endParaRPr lang="en-US"/>
          </a:p>
        </c:txPr>
        <c:crossAx val="206655872"/>
        <c:crosses val="autoZero"/>
        <c:auto val="1"/>
        <c:lblAlgn val="ctr"/>
        <c:lblOffset val="100"/>
        <c:noMultiLvlLbl val="0"/>
      </c:catAx>
      <c:valAx>
        <c:axId val="206655872"/>
        <c:scaling>
          <c:orientation val="minMax"/>
        </c:scaling>
        <c:delete val="0"/>
        <c:axPos val="l"/>
        <c:majorGridlines>
          <c:spPr>
            <a:ln w="15875">
              <a:solidFill>
                <a:sysClr val="windowText" lastClr="000000">
                  <a:tint val="75000"/>
                  <a:shade val="95000"/>
                  <a:satMod val="105000"/>
                </a:sysClr>
              </a:solidFill>
            </a:ln>
          </c:spPr>
        </c:majorGridlines>
        <c:title>
          <c:tx>
            <c:rich>
              <a:bodyPr rot="-5400000" vert="horz"/>
              <a:lstStyle/>
              <a:p>
                <a:pPr>
                  <a:defRPr sz="1800"/>
                </a:pPr>
                <a:r>
                  <a:rPr lang="en-US" sz="1800"/>
                  <a:t>Decatherms (Dth)</a:t>
                </a:r>
              </a:p>
            </c:rich>
          </c:tx>
          <c:layout>
            <c:manualLayout>
              <c:xMode val="edge"/>
              <c:yMode val="edge"/>
              <c:x val="1.2693342367927141E-3"/>
              <c:y val="0.34958754611163262"/>
            </c:manualLayout>
          </c:layout>
          <c:overlay val="0"/>
        </c:title>
        <c:numFmt formatCode="#,##0" sourceLinked="0"/>
        <c:majorTickMark val="out"/>
        <c:minorTickMark val="in"/>
        <c:tickLblPos val="nextTo"/>
        <c:spPr>
          <a:ln w="15875">
            <a:solidFill>
              <a:sysClr val="windowText" lastClr="000000"/>
            </a:solidFill>
          </a:ln>
        </c:spPr>
        <c:crossAx val="206649984"/>
        <c:crosses val="autoZero"/>
        <c:crossBetween val="midCat"/>
      </c:valAx>
      <c:spPr>
        <a:ln w="19050">
          <a:solidFill>
            <a:schemeClr val="tx1"/>
          </a:solidFill>
        </a:ln>
      </c:spPr>
    </c:plotArea>
    <c:legend>
      <c:legendPos val="r"/>
      <c:layout>
        <c:manualLayout>
          <c:xMode val="edge"/>
          <c:yMode val="edge"/>
          <c:x val="0.74364590462626101"/>
          <c:y val="0.17426545166819188"/>
          <c:w val="0.24710881250748987"/>
          <c:h val="0.70879336110372571"/>
        </c:manualLayout>
      </c:layout>
      <c:overlay val="0"/>
      <c:txPr>
        <a:bodyPr/>
        <a:lstStyle/>
        <a:p>
          <a:pPr>
            <a:defRPr sz="1800"/>
          </a:pPr>
          <a:endParaRPr lang="en-US"/>
        </a:p>
      </c:txPr>
    </c:legend>
    <c:plotVisOnly val="1"/>
    <c:dispBlanksAs val="zero"/>
    <c:showDLblsOverMax val="0"/>
  </c:chart>
  <c:spPr>
    <a:solidFill>
      <a:sysClr val="window" lastClr="FFFFFF">
        <a:alpha val="47000"/>
      </a:sysClr>
    </a:solidFill>
  </c:spPr>
  <c:txPr>
    <a:bodyPr/>
    <a:lstStyle/>
    <a:p>
      <a:pPr>
        <a:defRPr sz="1600" b="1"/>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a:t>NWE Natural</a:t>
            </a:r>
            <a:r>
              <a:rPr lang="en-US" sz="2400" baseline="0"/>
              <a:t> </a:t>
            </a:r>
            <a:r>
              <a:rPr lang="en-US" sz="2400"/>
              <a:t>Gas Use (Dth) for City of Missoula Buildings w/o Currents &amp; Splash - FY03 to FY08 </a:t>
            </a:r>
          </a:p>
        </c:rich>
      </c:tx>
      <c:layout>
        <c:manualLayout>
          <c:xMode val="edge"/>
          <c:yMode val="edge"/>
          <c:x val="0.13728777072438023"/>
          <c:y val="6.069363747483284E-3"/>
        </c:manualLayout>
      </c:layout>
      <c:overlay val="1"/>
    </c:title>
    <c:autoTitleDeleted val="0"/>
    <c:plotArea>
      <c:layout>
        <c:manualLayout>
          <c:layoutTarget val="inner"/>
          <c:xMode val="edge"/>
          <c:yMode val="edge"/>
          <c:x val="0.13310769188815114"/>
          <c:y val="0.13709673179895784"/>
          <c:w val="0.5953825814988235"/>
          <c:h val="0.77110740718852144"/>
        </c:manualLayout>
      </c:layout>
      <c:areaChart>
        <c:grouping val="stacked"/>
        <c:varyColors val="0"/>
        <c:ser>
          <c:idx val="0"/>
          <c:order val="0"/>
          <c:tx>
            <c:strRef>
              <c:f>'gas Dth (2)'!$C$92</c:f>
              <c:strCache>
                <c:ptCount val="1"/>
                <c:pt idx="0">
                  <c:v>Streets Dept.</c:v>
                </c:pt>
              </c:strCache>
            </c:strRef>
          </c:tx>
          <c:cat>
            <c:strRef>
              <c:f>'gas Dth (2)'!$E$91:$J$91</c:f>
              <c:strCache>
                <c:ptCount val="6"/>
                <c:pt idx="0">
                  <c:v>FY03</c:v>
                </c:pt>
                <c:pt idx="1">
                  <c:v>FY04</c:v>
                </c:pt>
                <c:pt idx="2">
                  <c:v>FY05</c:v>
                </c:pt>
                <c:pt idx="3">
                  <c:v>FY06</c:v>
                </c:pt>
                <c:pt idx="4">
                  <c:v>FY07</c:v>
                </c:pt>
                <c:pt idx="5">
                  <c:v>FY08</c:v>
                </c:pt>
              </c:strCache>
            </c:strRef>
          </c:cat>
          <c:val>
            <c:numRef>
              <c:f>'gas Dth (2)'!$E$92:$J$92</c:f>
              <c:numCache>
                <c:formatCode>#,##0.0</c:formatCode>
                <c:ptCount val="6"/>
                <c:pt idx="0">
                  <c:v>3500.099999999999</c:v>
                </c:pt>
                <c:pt idx="1">
                  <c:v>3971.1999999999994</c:v>
                </c:pt>
                <c:pt idx="2">
                  <c:v>4984.1000000000004</c:v>
                </c:pt>
                <c:pt idx="3">
                  <c:v>5824.5000000000009</c:v>
                </c:pt>
                <c:pt idx="4">
                  <c:v>4938.2</c:v>
                </c:pt>
                <c:pt idx="5">
                  <c:v>4092.9999999999995</c:v>
                </c:pt>
              </c:numCache>
            </c:numRef>
          </c:val>
        </c:ser>
        <c:ser>
          <c:idx val="1"/>
          <c:order val="1"/>
          <c:tx>
            <c:strRef>
              <c:f>'gas Dth (2)'!$C$93</c:f>
              <c:strCache>
                <c:ptCount val="1"/>
                <c:pt idx="0">
                  <c:v>City Hall</c:v>
                </c:pt>
              </c:strCache>
            </c:strRef>
          </c:tx>
          <c:spPr>
            <a:ln w="25400">
              <a:noFill/>
            </a:ln>
          </c:spPr>
          <c:cat>
            <c:strRef>
              <c:f>'gas Dth (2)'!$E$91:$J$91</c:f>
              <c:strCache>
                <c:ptCount val="6"/>
                <c:pt idx="0">
                  <c:v>FY03</c:v>
                </c:pt>
                <c:pt idx="1">
                  <c:v>FY04</c:v>
                </c:pt>
                <c:pt idx="2">
                  <c:v>FY05</c:v>
                </c:pt>
                <c:pt idx="3">
                  <c:v>FY06</c:v>
                </c:pt>
                <c:pt idx="4">
                  <c:v>FY07</c:v>
                </c:pt>
                <c:pt idx="5">
                  <c:v>FY08</c:v>
                </c:pt>
              </c:strCache>
            </c:strRef>
          </c:cat>
          <c:val>
            <c:numRef>
              <c:f>'gas Dth (2)'!$E$93:$J$93</c:f>
              <c:numCache>
                <c:formatCode>#,##0.0</c:formatCode>
                <c:ptCount val="6"/>
                <c:pt idx="0">
                  <c:v>1904.8000000000002</c:v>
                </c:pt>
                <c:pt idx="1">
                  <c:v>2195.9</c:v>
                </c:pt>
                <c:pt idx="2">
                  <c:v>2041.1</c:v>
                </c:pt>
                <c:pt idx="3">
                  <c:v>2540.4</c:v>
                </c:pt>
                <c:pt idx="4">
                  <c:v>2738.2</c:v>
                </c:pt>
                <c:pt idx="5">
                  <c:v>2778.3999999999996</c:v>
                </c:pt>
              </c:numCache>
            </c:numRef>
          </c:val>
        </c:ser>
        <c:ser>
          <c:idx val="2"/>
          <c:order val="2"/>
          <c:tx>
            <c:strRef>
              <c:f>'gas Dth (2)'!$C$94</c:f>
              <c:strCache>
                <c:ptCount val="1"/>
                <c:pt idx="0">
                  <c:v>Fire Stations</c:v>
                </c:pt>
              </c:strCache>
            </c:strRef>
          </c:tx>
          <c:spPr>
            <a:ln w="25400">
              <a:noFill/>
            </a:ln>
          </c:spPr>
          <c:cat>
            <c:strRef>
              <c:f>'gas Dth (2)'!$E$91:$J$91</c:f>
              <c:strCache>
                <c:ptCount val="6"/>
                <c:pt idx="0">
                  <c:v>FY03</c:v>
                </c:pt>
                <c:pt idx="1">
                  <c:v>FY04</c:v>
                </c:pt>
                <c:pt idx="2">
                  <c:v>FY05</c:v>
                </c:pt>
                <c:pt idx="3">
                  <c:v>FY06</c:v>
                </c:pt>
                <c:pt idx="4">
                  <c:v>FY07</c:v>
                </c:pt>
                <c:pt idx="5">
                  <c:v>FY08</c:v>
                </c:pt>
              </c:strCache>
            </c:strRef>
          </c:cat>
          <c:val>
            <c:numRef>
              <c:f>'gas Dth (2)'!$E$94:$J$94</c:f>
              <c:numCache>
                <c:formatCode>#,##0.0</c:formatCode>
                <c:ptCount val="6"/>
                <c:pt idx="0">
                  <c:v>2472.1999999999998</c:v>
                </c:pt>
                <c:pt idx="1">
                  <c:v>2494.6</c:v>
                </c:pt>
                <c:pt idx="2">
                  <c:v>2351.6</c:v>
                </c:pt>
                <c:pt idx="3">
                  <c:v>2335.8000000000002</c:v>
                </c:pt>
                <c:pt idx="4">
                  <c:v>2115.8000000000002</c:v>
                </c:pt>
                <c:pt idx="5">
                  <c:v>2370.2000000000003</c:v>
                </c:pt>
              </c:numCache>
            </c:numRef>
          </c:val>
        </c:ser>
        <c:ser>
          <c:idx val="3"/>
          <c:order val="3"/>
          <c:tx>
            <c:strRef>
              <c:f>'gas Dth (2)'!$C$95</c:f>
              <c:strCache>
                <c:ptCount val="1"/>
                <c:pt idx="0">
                  <c:v>Parks Dept.</c:v>
                </c:pt>
              </c:strCache>
            </c:strRef>
          </c:tx>
          <c:spPr>
            <a:ln w="25400">
              <a:noFill/>
            </a:ln>
          </c:spPr>
          <c:cat>
            <c:strRef>
              <c:f>'gas Dth (2)'!$E$91:$J$91</c:f>
              <c:strCache>
                <c:ptCount val="6"/>
                <c:pt idx="0">
                  <c:v>FY03</c:v>
                </c:pt>
                <c:pt idx="1">
                  <c:v>FY04</c:v>
                </c:pt>
                <c:pt idx="2">
                  <c:v>FY05</c:v>
                </c:pt>
                <c:pt idx="3">
                  <c:v>FY06</c:v>
                </c:pt>
                <c:pt idx="4">
                  <c:v>FY07</c:v>
                </c:pt>
                <c:pt idx="5">
                  <c:v>FY08</c:v>
                </c:pt>
              </c:strCache>
            </c:strRef>
          </c:cat>
          <c:val>
            <c:numRef>
              <c:f>'gas Dth (2)'!$E$95:$J$95</c:f>
              <c:numCache>
                <c:formatCode>#,##0.0</c:formatCode>
                <c:ptCount val="6"/>
                <c:pt idx="0">
                  <c:v>1058.7000000000003</c:v>
                </c:pt>
                <c:pt idx="1">
                  <c:v>1163.3</c:v>
                </c:pt>
                <c:pt idx="2">
                  <c:v>1132.3</c:v>
                </c:pt>
                <c:pt idx="3">
                  <c:v>1128.5999999999999</c:v>
                </c:pt>
                <c:pt idx="4">
                  <c:v>1092.9000000000001</c:v>
                </c:pt>
                <c:pt idx="5">
                  <c:v>1240.5999999999999</c:v>
                </c:pt>
              </c:numCache>
            </c:numRef>
          </c:val>
        </c:ser>
        <c:ser>
          <c:idx val="4"/>
          <c:order val="4"/>
          <c:tx>
            <c:strRef>
              <c:f>'gas Dth (2)'!$C$96</c:f>
              <c:strCache>
                <c:ptCount val="1"/>
                <c:pt idx="0">
                  <c:v>Msla Art Museum</c:v>
                </c:pt>
              </c:strCache>
            </c:strRef>
          </c:tx>
          <c:spPr>
            <a:ln w="25400">
              <a:noFill/>
            </a:ln>
          </c:spPr>
          <c:cat>
            <c:strRef>
              <c:f>'gas Dth (2)'!$E$91:$J$91</c:f>
              <c:strCache>
                <c:ptCount val="6"/>
                <c:pt idx="0">
                  <c:v>FY03</c:v>
                </c:pt>
                <c:pt idx="1">
                  <c:v>FY04</c:v>
                </c:pt>
                <c:pt idx="2">
                  <c:v>FY05</c:v>
                </c:pt>
                <c:pt idx="3">
                  <c:v>FY06</c:v>
                </c:pt>
                <c:pt idx="4">
                  <c:v>FY07</c:v>
                </c:pt>
                <c:pt idx="5">
                  <c:v>FY08</c:v>
                </c:pt>
              </c:strCache>
            </c:strRef>
          </c:cat>
          <c:val>
            <c:numRef>
              <c:f>'gas Dth (2)'!$E$96:$J$96</c:f>
              <c:numCache>
                <c:formatCode>#,##0.0</c:formatCode>
                <c:ptCount val="6"/>
                <c:pt idx="0">
                  <c:v>393.99999999999983</c:v>
                </c:pt>
                <c:pt idx="1">
                  <c:v>329.80000000000007</c:v>
                </c:pt>
                <c:pt idx="2">
                  <c:v>150.9</c:v>
                </c:pt>
                <c:pt idx="4">
                  <c:v>2468.8999999999996</c:v>
                </c:pt>
                <c:pt idx="5">
                  <c:v>1016.4000000000001</c:v>
                </c:pt>
              </c:numCache>
            </c:numRef>
          </c:val>
        </c:ser>
        <c:ser>
          <c:idx val="5"/>
          <c:order val="5"/>
          <c:tx>
            <c:strRef>
              <c:f>'gas Dth (2)'!$C$97</c:f>
              <c:strCache>
                <c:ptCount val="1"/>
                <c:pt idx="0">
                  <c:v>City Cemetery</c:v>
                </c:pt>
              </c:strCache>
            </c:strRef>
          </c:tx>
          <c:spPr>
            <a:ln w="25400">
              <a:noFill/>
            </a:ln>
          </c:spPr>
          <c:cat>
            <c:strRef>
              <c:f>'gas Dth (2)'!$E$91:$J$91</c:f>
              <c:strCache>
                <c:ptCount val="6"/>
                <c:pt idx="0">
                  <c:v>FY03</c:v>
                </c:pt>
                <c:pt idx="1">
                  <c:v>FY04</c:v>
                </c:pt>
                <c:pt idx="2">
                  <c:v>FY05</c:v>
                </c:pt>
                <c:pt idx="3">
                  <c:v>FY06</c:v>
                </c:pt>
                <c:pt idx="4">
                  <c:v>FY07</c:v>
                </c:pt>
                <c:pt idx="5">
                  <c:v>FY08</c:v>
                </c:pt>
              </c:strCache>
            </c:strRef>
          </c:cat>
          <c:val>
            <c:numRef>
              <c:f>'gas Dth (2)'!$E$97:$J$97</c:f>
              <c:numCache>
                <c:formatCode>#,##0.0</c:formatCode>
                <c:ptCount val="6"/>
                <c:pt idx="0">
                  <c:v>318.10000000000002</c:v>
                </c:pt>
                <c:pt idx="1">
                  <c:v>316.8</c:v>
                </c:pt>
                <c:pt idx="2">
                  <c:v>258.7</c:v>
                </c:pt>
                <c:pt idx="3">
                  <c:v>309.8</c:v>
                </c:pt>
                <c:pt idx="4">
                  <c:v>325.70000000000005</c:v>
                </c:pt>
                <c:pt idx="5">
                  <c:v>431.1</c:v>
                </c:pt>
              </c:numCache>
            </c:numRef>
          </c:val>
        </c:ser>
        <c:ser>
          <c:idx val="6"/>
          <c:order val="6"/>
          <c:tx>
            <c:strRef>
              <c:f>'gas Dth (2)'!$C$98</c:f>
              <c:strCache>
                <c:ptCount val="1"/>
                <c:pt idx="0">
                  <c:v>Parking Comm.</c:v>
                </c:pt>
              </c:strCache>
            </c:strRef>
          </c:tx>
          <c:spPr>
            <a:ln w="25400">
              <a:noFill/>
            </a:ln>
          </c:spPr>
          <c:cat>
            <c:strRef>
              <c:f>'gas Dth (2)'!$E$91:$J$91</c:f>
              <c:strCache>
                <c:ptCount val="6"/>
                <c:pt idx="0">
                  <c:v>FY03</c:v>
                </c:pt>
                <c:pt idx="1">
                  <c:v>FY04</c:v>
                </c:pt>
                <c:pt idx="2">
                  <c:v>FY05</c:v>
                </c:pt>
                <c:pt idx="3">
                  <c:v>FY06</c:v>
                </c:pt>
                <c:pt idx="4">
                  <c:v>FY07</c:v>
                </c:pt>
                <c:pt idx="5">
                  <c:v>FY08</c:v>
                </c:pt>
              </c:strCache>
            </c:strRef>
          </c:cat>
          <c:val>
            <c:numRef>
              <c:f>'gas Dth (2)'!$E$98:$J$98</c:f>
              <c:numCache>
                <c:formatCode>#,##0.0</c:formatCode>
                <c:ptCount val="6"/>
                <c:pt idx="0">
                  <c:v>238.4</c:v>
                </c:pt>
                <c:pt idx="1">
                  <c:v>276.40000000000003</c:v>
                </c:pt>
                <c:pt idx="2">
                  <c:v>276.8</c:v>
                </c:pt>
                <c:pt idx="3">
                  <c:v>318.09999999999985</c:v>
                </c:pt>
                <c:pt idx="4">
                  <c:v>337.90000000000003</c:v>
                </c:pt>
                <c:pt idx="5">
                  <c:v>337.90000000000003</c:v>
                </c:pt>
              </c:numCache>
            </c:numRef>
          </c:val>
        </c:ser>
        <c:ser>
          <c:idx val="7"/>
          <c:order val="7"/>
          <c:tx>
            <c:strRef>
              <c:f>'gas Dth (2)'!$C$99</c:f>
              <c:strCache>
                <c:ptCount val="1"/>
                <c:pt idx="0">
                  <c:v>Chambers</c:v>
                </c:pt>
              </c:strCache>
            </c:strRef>
          </c:tx>
          <c:spPr>
            <a:ln w="25400">
              <a:noFill/>
            </a:ln>
          </c:spPr>
          <c:cat>
            <c:strRef>
              <c:f>'gas Dth (2)'!$E$91:$J$91</c:f>
              <c:strCache>
                <c:ptCount val="6"/>
                <c:pt idx="0">
                  <c:v>FY03</c:v>
                </c:pt>
                <c:pt idx="1">
                  <c:v>FY04</c:v>
                </c:pt>
                <c:pt idx="2">
                  <c:v>FY05</c:v>
                </c:pt>
                <c:pt idx="3">
                  <c:v>FY06</c:v>
                </c:pt>
                <c:pt idx="4">
                  <c:v>FY07</c:v>
                </c:pt>
                <c:pt idx="5">
                  <c:v>FY08</c:v>
                </c:pt>
              </c:strCache>
            </c:strRef>
          </c:cat>
          <c:val>
            <c:numRef>
              <c:f>'gas Dth (2)'!$E$99:$J$99</c:f>
              <c:numCache>
                <c:formatCode>General</c:formatCode>
                <c:ptCount val="6"/>
                <c:pt idx="2" formatCode="#,##0.0">
                  <c:v>145</c:v>
                </c:pt>
                <c:pt idx="3" formatCode="#,##0.0">
                  <c:v>117.39999999999999</c:v>
                </c:pt>
                <c:pt idx="4" formatCode="#,##0.0">
                  <c:v>175.49999999999997</c:v>
                </c:pt>
                <c:pt idx="5" formatCode="#,##0.0">
                  <c:v>228.79999999999998</c:v>
                </c:pt>
              </c:numCache>
            </c:numRef>
          </c:val>
        </c:ser>
        <c:dLbls>
          <c:showLegendKey val="0"/>
          <c:showVal val="0"/>
          <c:showCatName val="0"/>
          <c:showSerName val="0"/>
          <c:showPercent val="0"/>
          <c:showBubbleSize val="0"/>
        </c:dLbls>
        <c:axId val="206588928"/>
        <c:axId val="206607104"/>
      </c:areaChart>
      <c:catAx>
        <c:axId val="206588928"/>
        <c:scaling>
          <c:orientation val="minMax"/>
        </c:scaling>
        <c:delete val="0"/>
        <c:axPos val="b"/>
        <c:majorGridlines/>
        <c:numFmt formatCode="#,##0" sourceLinked="1"/>
        <c:majorTickMark val="out"/>
        <c:minorTickMark val="none"/>
        <c:tickLblPos val="nextTo"/>
        <c:spPr>
          <a:ln w="19050">
            <a:solidFill>
              <a:sysClr val="windowText" lastClr="000000"/>
            </a:solidFill>
          </a:ln>
        </c:spPr>
        <c:txPr>
          <a:bodyPr/>
          <a:lstStyle/>
          <a:p>
            <a:pPr>
              <a:defRPr sz="1800"/>
            </a:pPr>
            <a:endParaRPr lang="en-US"/>
          </a:p>
        </c:txPr>
        <c:crossAx val="206607104"/>
        <c:crosses val="autoZero"/>
        <c:auto val="1"/>
        <c:lblAlgn val="ctr"/>
        <c:lblOffset val="100"/>
        <c:noMultiLvlLbl val="0"/>
      </c:catAx>
      <c:valAx>
        <c:axId val="206607104"/>
        <c:scaling>
          <c:orientation val="minMax"/>
          <c:max val="30000"/>
        </c:scaling>
        <c:delete val="0"/>
        <c:axPos val="l"/>
        <c:majorGridlines>
          <c:spPr>
            <a:ln w="15875">
              <a:solidFill>
                <a:sysClr val="windowText" lastClr="000000">
                  <a:tint val="75000"/>
                  <a:shade val="95000"/>
                  <a:satMod val="105000"/>
                </a:sysClr>
              </a:solidFill>
            </a:ln>
          </c:spPr>
        </c:majorGridlines>
        <c:title>
          <c:tx>
            <c:rich>
              <a:bodyPr rot="-5400000" vert="horz"/>
              <a:lstStyle/>
              <a:p>
                <a:pPr>
                  <a:defRPr sz="1800"/>
                </a:pPr>
                <a:r>
                  <a:rPr lang="en-US" sz="1800"/>
                  <a:t>Decatherms (Dth)</a:t>
                </a:r>
              </a:p>
            </c:rich>
          </c:tx>
          <c:layout>
            <c:manualLayout>
              <c:xMode val="edge"/>
              <c:yMode val="edge"/>
              <c:x val="1.2693342367927141E-3"/>
              <c:y val="0.34958754611163262"/>
            </c:manualLayout>
          </c:layout>
          <c:overlay val="0"/>
        </c:title>
        <c:numFmt formatCode="#,##0" sourceLinked="0"/>
        <c:majorTickMark val="out"/>
        <c:minorTickMark val="in"/>
        <c:tickLblPos val="nextTo"/>
        <c:spPr>
          <a:ln w="15875">
            <a:solidFill>
              <a:sysClr val="windowText" lastClr="000000"/>
            </a:solidFill>
          </a:ln>
        </c:spPr>
        <c:crossAx val="206588928"/>
        <c:crosses val="autoZero"/>
        <c:crossBetween val="midCat"/>
      </c:valAx>
      <c:spPr>
        <a:ln w="19050">
          <a:solidFill>
            <a:schemeClr val="tx1"/>
          </a:solidFill>
        </a:ln>
      </c:spPr>
    </c:plotArea>
    <c:legend>
      <c:legendPos val="r"/>
      <c:layout>
        <c:manualLayout>
          <c:xMode val="edge"/>
          <c:yMode val="edge"/>
          <c:x val="0.74364590462626112"/>
          <c:y val="0.17426545166819193"/>
          <c:w val="0.24710881250748992"/>
          <c:h val="0.70879336110372571"/>
        </c:manualLayout>
      </c:layout>
      <c:overlay val="0"/>
      <c:txPr>
        <a:bodyPr/>
        <a:lstStyle/>
        <a:p>
          <a:pPr>
            <a:defRPr sz="1800"/>
          </a:pPr>
          <a:endParaRPr lang="en-US"/>
        </a:p>
      </c:txPr>
    </c:legend>
    <c:plotVisOnly val="1"/>
    <c:dispBlanksAs val="zero"/>
    <c:showDLblsOverMax val="0"/>
  </c:chart>
  <c:spPr>
    <a:solidFill>
      <a:sysClr val="window" lastClr="FFFFFF">
        <a:alpha val="61000"/>
      </a:sysClr>
    </a:solidFill>
  </c:spPr>
  <c:txPr>
    <a:bodyPr/>
    <a:lstStyle/>
    <a:p>
      <a:pPr>
        <a:defRPr sz="1600" b="1"/>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2200" baseline="0" dirty="0"/>
              <a:t>City of Missoula </a:t>
            </a:r>
            <a:r>
              <a:rPr lang="en-US" sz="2200" b="1" i="0" u="none" strike="noStrike" baseline="0" dirty="0"/>
              <a:t>Purchased </a:t>
            </a:r>
            <a:r>
              <a:rPr lang="en-US" sz="2200" baseline="0" dirty="0"/>
              <a:t>Energy and Fuel Costs</a:t>
            </a:r>
            <a:br>
              <a:rPr lang="en-US" sz="2200" baseline="0" dirty="0"/>
            </a:br>
            <a:r>
              <a:rPr lang="en-US" sz="2200" baseline="0" dirty="0"/>
              <a:t>by Type in 2009 Dollars, FY03 and FY08</a:t>
            </a:r>
            <a:endParaRPr lang="en-US" sz="2200" dirty="0"/>
          </a:p>
        </c:rich>
      </c:tx>
      <c:layout>
        <c:manualLayout>
          <c:xMode val="edge"/>
          <c:yMode val="edge"/>
          <c:x val="0.11536006257788296"/>
          <c:y val="0"/>
        </c:manualLayout>
      </c:layout>
      <c:overlay val="1"/>
    </c:title>
    <c:autoTitleDeleted val="0"/>
    <c:plotArea>
      <c:layout>
        <c:manualLayout>
          <c:layoutTarget val="inner"/>
          <c:xMode val="edge"/>
          <c:yMode val="edge"/>
          <c:x val="0.17268376042699934"/>
          <c:y val="0.13513147395247074"/>
          <c:w val="0.5394182313544541"/>
          <c:h val="0.77303334113710831"/>
        </c:manualLayout>
      </c:layout>
      <c:areaChart>
        <c:grouping val="stacked"/>
        <c:varyColors val="0"/>
        <c:ser>
          <c:idx val="0"/>
          <c:order val="0"/>
          <c:tx>
            <c:strRef>
              <c:f>'costs group_2 (2)'!$A$24:$B$24</c:f>
              <c:strCache>
                <c:ptCount val="1"/>
                <c:pt idx="0">
                  <c:v>Natural Gas</c:v>
                </c:pt>
              </c:strCache>
            </c:strRef>
          </c:tx>
          <c:cat>
            <c:strRef>
              <c:f>'costs group_2 (2)'!$C$23:$D$23</c:f>
              <c:strCache>
                <c:ptCount val="2"/>
                <c:pt idx="0">
                  <c:v>FY03</c:v>
                </c:pt>
                <c:pt idx="1">
                  <c:v>FY08</c:v>
                </c:pt>
              </c:strCache>
            </c:strRef>
          </c:cat>
          <c:val>
            <c:numRef>
              <c:f>'costs group_2 (2)'!$C$24:$D$24</c:f>
              <c:numCache>
                <c:formatCode>"$"#,##0</c:formatCode>
                <c:ptCount val="2"/>
                <c:pt idx="0">
                  <c:v>83109.469649140738</c:v>
                </c:pt>
                <c:pt idx="1">
                  <c:v>307507.9033245449</c:v>
                </c:pt>
              </c:numCache>
            </c:numRef>
          </c:val>
        </c:ser>
        <c:ser>
          <c:idx val="1"/>
          <c:order val="1"/>
          <c:tx>
            <c:strRef>
              <c:f>'costs group_2 (2)'!$A$25:$B$25</c:f>
              <c:strCache>
                <c:ptCount val="1"/>
                <c:pt idx="0">
                  <c:v>Electricity</c:v>
                </c:pt>
              </c:strCache>
            </c:strRef>
          </c:tx>
          <c:spPr>
            <a:ln w="25400">
              <a:noFill/>
            </a:ln>
          </c:spPr>
          <c:cat>
            <c:strRef>
              <c:f>'costs group_2 (2)'!$C$23:$D$23</c:f>
              <c:strCache>
                <c:ptCount val="2"/>
                <c:pt idx="0">
                  <c:v>FY03</c:v>
                </c:pt>
                <c:pt idx="1">
                  <c:v>FY08</c:v>
                </c:pt>
              </c:strCache>
            </c:strRef>
          </c:cat>
          <c:val>
            <c:numRef>
              <c:f>'costs group_2 (2)'!$C$25:$D$25</c:f>
              <c:numCache>
                <c:formatCode>"$"#,##0</c:formatCode>
                <c:ptCount val="2"/>
                <c:pt idx="0">
                  <c:v>257900.3243812811</c:v>
                </c:pt>
                <c:pt idx="1">
                  <c:v>970639.77325910202</c:v>
                </c:pt>
              </c:numCache>
            </c:numRef>
          </c:val>
        </c:ser>
        <c:ser>
          <c:idx val="2"/>
          <c:order val="2"/>
          <c:tx>
            <c:strRef>
              <c:f>'costs group_2 (2)'!$A$26:$B$26</c:f>
              <c:strCache>
                <c:ptCount val="1"/>
                <c:pt idx="0">
                  <c:v>Unleaded</c:v>
                </c:pt>
              </c:strCache>
            </c:strRef>
          </c:tx>
          <c:spPr>
            <a:ln w="25400">
              <a:noFill/>
            </a:ln>
          </c:spPr>
          <c:cat>
            <c:strRef>
              <c:f>'costs group_2 (2)'!$C$23:$D$23</c:f>
              <c:strCache>
                <c:ptCount val="2"/>
                <c:pt idx="0">
                  <c:v>FY03</c:v>
                </c:pt>
                <c:pt idx="1">
                  <c:v>FY08</c:v>
                </c:pt>
              </c:strCache>
            </c:strRef>
          </c:cat>
          <c:val>
            <c:numRef>
              <c:f>'costs group_2 (2)'!$C$26:$D$26</c:f>
              <c:numCache>
                <c:formatCode>"$"#,##0_);[Red]\("$"#,##0\)</c:formatCode>
                <c:ptCount val="2"/>
                <c:pt idx="0">
                  <c:v>119600.27890040827</c:v>
                </c:pt>
                <c:pt idx="1">
                  <c:v>333024.04303637793</c:v>
                </c:pt>
              </c:numCache>
            </c:numRef>
          </c:val>
        </c:ser>
        <c:ser>
          <c:idx val="3"/>
          <c:order val="3"/>
          <c:tx>
            <c:strRef>
              <c:f>'costs group_2 (2)'!$A$27:$B$27</c:f>
              <c:strCache>
                <c:ptCount val="1"/>
                <c:pt idx="0">
                  <c:v>Diesel &amp; Biodiesel</c:v>
                </c:pt>
              </c:strCache>
            </c:strRef>
          </c:tx>
          <c:spPr>
            <a:ln w="25400">
              <a:noFill/>
            </a:ln>
          </c:spPr>
          <c:cat>
            <c:strRef>
              <c:f>'costs group_2 (2)'!$C$23:$D$23</c:f>
              <c:strCache>
                <c:ptCount val="2"/>
                <c:pt idx="0">
                  <c:v>FY03</c:v>
                </c:pt>
                <c:pt idx="1">
                  <c:v>FY08</c:v>
                </c:pt>
              </c:strCache>
            </c:strRef>
          </c:cat>
          <c:val>
            <c:numRef>
              <c:f>'costs group_2 (2)'!$C$27:$D$27</c:f>
              <c:numCache>
                <c:formatCode>"$"#,##0_);[Red]\("$"#,##0\)</c:formatCode>
                <c:ptCount val="2"/>
                <c:pt idx="0">
                  <c:v>97459.722438614073</c:v>
                </c:pt>
                <c:pt idx="1">
                  <c:v>266465.74602512165</c:v>
                </c:pt>
              </c:numCache>
            </c:numRef>
          </c:val>
        </c:ser>
        <c:dLbls>
          <c:showLegendKey val="0"/>
          <c:showVal val="0"/>
          <c:showCatName val="0"/>
          <c:showSerName val="0"/>
          <c:showPercent val="0"/>
          <c:showBubbleSize val="0"/>
        </c:dLbls>
        <c:axId val="208630144"/>
        <c:axId val="208631680"/>
      </c:areaChart>
      <c:catAx>
        <c:axId val="208630144"/>
        <c:scaling>
          <c:orientation val="minMax"/>
        </c:scaling>
        <c:delete val="0"/>
        <c:axPos val="b"/>
        <c:majorGridlines/>
        <c:majorTickMark val="out"/>
        <c:minorTickMark val="none"/>
        <c:tickLblPos val="nextTo"/>
        <c:spPr>
          <a:ln w="12700">
            <a:solidFill>
              <a:sysClr val="windowText" lastClr="000000"/>
            </a:solidFill>
          </a:ln>
        </c:spPr>
        <c:txPr>
          <a:bodyPr/>
          <a:lstStyle/>
          <a:p>
            <a:pPr>
              <a:defRPr sz="1800" b="0"/>
            </a:pPr>
            <a:endParaRPr lang="en-US"/>
          </a:p>
        </c:txPr>
        <c:crossAx val="208631680"/>
        <c:crosses val="autoZero"/>
        <c:auto val="1"/>
        <c:lblAlgn val="ctr"/>
        <c:lblOffset val="100"/>
        <c:noMultiLvlLbl val="0"/>
      </c:catAx>
      <c:valAx>
        <c:axId val="208631680"/>
        <c:scaling>
          <c:orientation val="minMax"/>
        </c:scaling>
        <c:delete val="0"/>
        <c:axPos val="l"/>
        <c:majorGridlines/>
        <c:numFmt formatCode="&quot;$&quot;#,##0" sourceLinked="1"/>
        <c:majorTickMark val="out"/>
        <c:minorTickMark val="in"/>
        <c:tickLblPos val="nextTo"/>
        <c:spPr>
          <a:ln w="12700">
            <a:solidFill>
              <a:sysClr val="windowText" lastClr="000000"/>
            </a:solidFill>
          </a:ln>
        </c:spPr>
        <c:txPr>
          <a:bodyPr/>
          <a:lstStyle/>
          <a:p>
            <a:pPr>
              <a:defRPr sz="1800"/>
            </a:pPr>
            <a:endParaRPr lang="en-US"/>
          </a:p>
        </c:txPr>
        <c:crossAx val="208630144"/>
        <c:crosses val="autoZero"/>
        <c:crossBetween val="midCat"/>
        <c:minorUnit val="50000"/>
      </c:valAx>
      <c:spPr>
        <a:ln w="12700">
          <a:solidFill>
            <a:schemeClr val="tx1"/>
          </a:solidFill>
        </a:ln>
      </c:spPr>
    </c:plotArea>
    <c:legend>
      <c:legendPos val="r"/>
      <c:layout>
        <c:manualLayout>
          <c:xMode val="edge"/>
          <c:yMode val="edge"/>
          <c:x val="0.73661493631001995"/>
          <c:y val="0.233502864899125"/>
          <c:w val="0.25428203837979207"/>
          <c:h val="0.46285193285268689"/>
        </c:manualLayout>
      </c:layout>
      <c:overlay val="0"/>
      <c:spPr>
        <a:ln>
          <a:solidFill>
            <a:sysClr val="windowText" lastClr="000000"/>
          </a:solidFill>
        </a:ln>
      </c:spPr>
      <c:txPr>
        <a:bodyPr/>
        <a:lstStyle/>
        <a:p>
          <a:pPr>
            <a:defRPr sz="2000"/>
          </a:pPr>
          <a:endParaRPr lang="en-US"/>
        </a:p>
      </c:txPr>
    </c:legend>
    <c:plotVisOnly val="1"/>
    <c:dispBlanksAs val="zero"/>
    <c:showDLblsOverMax val="0"/>
  </c:chart>
  <c:spPr>
    <a:solidFill>
      <a:sysClr val="window" lastClr="FFFFFF">
        <a:alpha val="55000"/>
      </a:sysClr>
    </a:solidFill>
    <a:ln>
      <a:noFill/>
    </a:ln>
  </c:spPr>
  <c:txPr>
    <a:bodyPr/>
    <a:lstStyle/>
    <a:p>
      <a:pPr>
        <a:defRPr sz="16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2200" baseline="0"/>
              <a:t>City of Missoula Purchased Energy (Electricity and Natural Gas) Costs in 2009 Dollars by Sector, FY03 to FY08</a:t>
            </a:r>
            <a:endParaRPr lang="en-US" sz="2200"/>
          </a:p>
        </c:rich>
      </c:tx>
      <c:layout>
        <c:manualLayout>
          <c:xMode val="edge"/>
          <c:yMode val="edge"/>
          <c:x val="0.11536006257788296"/>
          <c:y val="8.0959516894800968E-3"/>
        </c:manualLayout>
      </c:layout>
      <c:overlay val="1"/>
    </c:title>
    <c:autoTitleDeleted val="0"/>
    <c:plotArea>
      <c:layout>
        <c:manualLayout>
          <c:layoutTarget val="inner"/>
          <c:xMode val="edge"/>
          <c:yMode val="edge"/>
          <c:x val="0.14483648697285914"/>
          <c:y val="0.13513147395247074"/>
          <c:w val="0.5394182313544541"/>
          <c:h val="0.77303334113710831"/>
        </c:manualLayout>
      </c:layout>
      <c:areaChart>
        <c:grouping val="stacked"/>
        <c:varyColors val="0"/>
        <c:ser>
          <c:idx val="0"/>
          <c:order val="0"/>
          <c:tx>
            <c:strRef>
              <c:f>'costs group_2 (2)'!$A$2</c:f>
              <c:strCache>
                <c:ptCount val="1"/>
                <c:pt idx="0">
                  <c:v>Buildings Sector</c:v>
                </c:pt>
              </c:strCache>
            </c:strRef>
          </c:tx>
          <c:cat>
            <c:strRef>
              <c:f>'costs group_2 (2)'!$C$1:$H$1</c:f>
              <c:strCache>
                <c:ptCount val="6"/>
                <c:pt idx="0">
                  <c:v>FY03</c:v>
                </c:pt>
                <c:pt idx="1">
                  <c:v>FY04</c:v>
                </c:pt>
                <c:pt idx="2">
                  <c:v>FY05</c:v>
                </c:pt>
                <c:pt idx="3">
                  <c:v>FY06</c:v>
                </c:pt>
                <c:pt idx="4">
                  <c:v>FY07</c:v>
                </c:pt>
                <c:pt idx="5">
                  <c:v>FY08</c:v>
                </c:pt>
              </c:strCache>
            </c:strRef>
          </c:cat>
          <c:val>
            <c:numRef>
              <c:f>'costs group_2 (2)'!$C$2:$H$2</c:f>
              <c:numCache>
                <c:formatCode>"$"#,##0</c:formatCode>
                <c:ptCount val="6"/>
                <c:pt idx="0">
                  <c:v>120986.48410495018</c:v>
                </c:pt>
                <c:pt idx="1">
                  <c:v>276401.33632219123</c:v>
                </c:pt>
                <c:pt idx="2">
                  <c:v>283723.23852274765</c:v>
                </c:pt>
                <c:pt idx="3">
                  <c:v>331112.81246766518</c:v>
                </c:pt>
                <c:pt idx="4">
                  <c:v>448564.2404800466</c:v>
                </c:pt>
                <c:pt idx="5">
                  <c:v>596969.79485131346</c:v>
                </c:pt>
              </c:numCache>
            </c:numRef>
          </c:val>
        </c:ser>
        <c:ser>
          <c:idx val="1"/>
          <c:order val="1"/>
          <c:tx>
            <c:strRef>
              <c:f>'costs group_2 (2)'!$A$3</c:f>
              <c:strCache>
                <c:ptCount val="1"/>
                <c:pt idx="0">
                  <c:v>Wastewater Sector</c:v>
                </c:pt>
              </c:strCache>
            </c:strRef>
          </c:tx>
          <c:cat>
            <c:strRef>
              <c:f>'costs group_2 (2)'!$C$1:$H$1</c:f>
              <c:strCache>
                <c:ptCount val="6"/>
                <c:pt idx="0">
                  <c:v>FY03</c:v>
                </c:pt>
                <c:pt idx="1">
                  <c:v>FY04</c:v>
                </c:pt>
                <c:pt idx="2">
                  <c:v>FY05</c:v>
                </c:pt>
                <c:pt idx="3">
                  <c:v>FY06</c:v>
                </c:pt>
                <c:pt idx="4">
                  <c:v>FY07</c:v>
                </c:pt>
                <c:pt idx="5">
                  <c:v>FY08</c:v>
                </c:pt>
              </c:strCache>
            </c:strRef>
          </c:cat>
          <c:val>
            <c:numRef>
              <c:f>'costs group_2 (2)'!$C$3:$H$3</c:f>
              <c:numCache>
                <c:formatCode>"$"#,##0</c:formatCode>
                <c:ptCount val="6"/>
                <c:pt idx="0">
                  <c:v>78523.573725379145</c:v>
                </c:pt>
                <c:pt idx="1">
                  <c:v>333536.48031789006</c:v>
                </c:pt>
                <c:pt idx="2">
                  <c:v>341408.63366271433</c:v>
                </c:pt>
                <c:pt idx="3">
                  <c:v>356337.47490425332</c:v>
                </c:pt>
                <c:pt idx="4">
                  <c:v>391271.93786021363</c:v>
                </c:pt>
                <c:pt idx="5">
                  <c:v>454400.9477376524</c:v>
                </c:pt>
              </c:numCache>
            </c:numRef>
          </c:val>
        </c:ser>
        <c:ser>
          <c:idx val="2"/>
          <c:order val="2"/>
          <c:tx>
            <c:strRef>
              <c:f>'costs group_2 (2)'!$A$4</c:f>
              <c:strCache>
                <c:ptCount val="1"/>
                <c:pt idx="0">
                  <c:v>Lighting Sector</c:v>
                </c:pt>
              </c:strCache>
            </c:strRef>
          </c:tx>
          <c:cat>
            <c:strRef>
              <c:f>'costs group_2 (2)'!$C$1:$H$1</c:f>
              <c:strCache>
                <c:ptCount val="6"/>
                <c:pt idx="0">
                  <c:v>FY03</c:v>
                </c:pt>
                <c:pt idx="1">
                  <c:v>FY04</c:v>
                </c:pt>
                <c:pt idx="2">
                  <c:v>FY05</c:v>
                </c:pt>
                <c:pt idx="3">
                  <c:v>FY06</c:v>
                </c:pt>
                <c:pt idx="4">
                  <c:v>FY07</c:v>
                </c:pt>
                <c:pt idx="5">
                  <c:v>FY08</c:v>
                </c:pt>
              </c:strCache>
            </c:strRef>
          </c:cat>
          <c:val>
            <c:numRef>
              <c:f>'costs group_2 (2)'!$C$4:$H$4</c:f>
              <c:numCache>
                <c:formatCode>"$"#,##0</c:formatCode>
                <c:ptCount val="6"/>
                <c:pt idx="0">
                  <c:v>76228.432344855304</c:v>
                </c:pt>
                <c:pt idx="1">
                  <c:v>155673.75275463401</c:v>
                </c:pt>
                <c:pt idx="2">
                  <c:v>166147.72783906636</c:v>
                </c:pt>
                <c:pt idx="3">
                  <c:v>169643.33028749994</c:v>
                </c:pt>
                <c:pt idx="4">
                  <c:v>172869.39236256701</c:v>
                </c:pt>
                <c:pt idx="5">
                  <c:v>177032.07117594467</c:v>
                </c:pt>
              </c:numCache>
            </c:numRef>
          </c:val>
        </c:ser>
        <c:ser>
          <c:idx val="3"/>
          <c:order val="3"/>
          <c:tx>
            <c:strRef>
              <c:f>'costs group_2 (2)'!$A$5</c:f>
              <c:strCache>
                <c:ptCount val="1"/>
                <c:pt idx="0">
                  <c:v>Other Misc.</c:v>
                </c:pt>
              </c:strCache>
            </c:strRef>
          </c:tx>
          <c:cat>
            <c:strRef>
              <c:f>'costs group_2 (2)'!$C$1:$H$1</c:f>
              <c:strCache>
                <c:ptCount val="6"/>
                <c:pt idx="0">
                  <c:v>FY03</c:v>
                </c:pt>
                <c:pt idx="1">
                  <c:v>FY04</c:v>
                </c:pt>
                <c:pt idx="2">
                  <c:v>FY05</c:v>
                </c:pt>
                <c:pt idx="3">
                  <c:v>FY06</c:v>
                </c:pt>
                <c:pt idx="4">
                  <c:v>FY07</c:v>
                </c:pt>
                <c:pt idx="5">
                  <c:v>FY08</c:v>
                </c:pt>
              </c:strCache>
            </c:strRef>
          </c:cat>
          <c:val>
            <c:numRef>
              <c:f>'costs group_2 (2)'!$C$5:$H$5</c:f>
              <c:numCache>
                <c:formatCode>"$"#,##0</c:formatCode>
                <c:ptCount val="6"/>
                <c:pt idx="0">
                  <c:v>65271.303855237245</c:v>
                </c:pt>
                <c:pt idx="1">
                  <c:v>83565.856560640706</c:v>
                </c:pt>
                <c:pt idx="2">
                  <c:v>89329.438007813311</c:v>
                </c:pt>
                <c:pt idx="3">
                  <c:v>87785.965135668303</c:v>
                </c:pt>
                <c:pt idx="4">
                  <c:v>56632.472267045785</c:v>
                </c:pt>
                <c:pt idx="5">
                  <c:v>49744.862818736467</c:v>
                </c:pt>
              </c:numCache>
            </c:numRef>
          </c:val>
        </c:ser>
        <c:dLbls>
          <c:showLegendKey val="0"/>
          <c:showVal val="0"/>
          <c:showCatName val="0"/>
          <c:showSerName val="0"/>
          <c:showPercent val="0"/>
          <c:showBubbleSize val="0"/>
        </c:dLbls>
        <c:axId val="207419648"/>
        <c:axId val="207421440"/>
      </c:areaChart>
      <c:catAx>
        <c:axId val="207419648"/>
        <c:scaling>
          <c:orientation val="minMax"/>
        </c:scaling>
        <c:delete val="0"/>
        <c:axPos val="b"/>
        <c:majorGridlines/>
        <c:majorTickMark val="out"/>
        <c:minorTickMark val="none"/>
        <c:tickLblPos val="nextTo"/>
        <c:spPr>
          <a:ln w="12700">
            <a:solidFill>
              <a:sysClr val="windowText" lastClr="000000"/>
            </a:solidFill>
          </a:ln>
        </c:spPr>
        <c:txPr>
          <a:bodyPr/>
          <a:lstStyle/>
          <a:p>
            <a:pPr>
              <a:defRPr sz="1800" b="0"/>
            </a:pPr>
            <a:endParaRPr lang="en-US"/>
          </a:p>
        </c:txPr>
        <c:crossAx val="207421440"/>
        <c:crosses val="autoZero"/>
        <c:auto val="1"/>
        <c:lblAlgn val="ctr"/>
        <c:lblOffset val="100"/>
        <c:noMultiLvlLbl val="0"/>
      </c:catAx>
      <c:valAx>
        <c:axId val="207421440"/>
        <c:scaling>
          <c:orientation val="minMax"/>
        </c:scaling>
        <c:delete val="0"/>
        <c:axPos val="l"/>
        <c:majorGridlines/>
        <c:numFmt formatCode="&quot;$&quot;#,##0" sourceLinked="1"/>
        <c:majorTickMark val="out"/>
        <c:minorTickMark val="in"/>
        <c:tickLblPos val="nextTo"/>
        <c:spPr>
          <a:ln w="12700">
            <a:solidFill>
              <a:sysClr val="windowText" lastClr="000000"/>
            </a:solidFill>
          </a:ln>
        </c:spPr>
        <c:txPr>
          <a:bodyPr/>
          <a:lstStyle/>
          <a:p>
            <a:pPr>
              <a:defRPr sz="1800"/>
            </a:pPr>
            <a:endParaRPr lang="en-US"/>
          </a:p>
        </c:txPr>
        <c:crossAx val="207419648"/>
        <c:crosses val="autoZero"/>
        <c:crossBetween val="midCat"/>
        <c:minorUnit val="50000"/>
      </c:valAx>
      <c:spPr>
        <a:ln w="12700">
          <a:solidFill>
            <a:schemeClr val="tx1"/>
          </a:solidFill>
        </a:ln>
      </c:spPr>
    </c:plotArea>
    <c:legend>
      <c:legendPos val="r"/>
      <c:layout>
        <c:manualLayout>
          <c:xMode val="edge"/>
          <c:yMode val="edge"/>
          <c:x val="0.72340841485346663"/>
          <c:y val="0.32053434556103583"/>
          <c:w val="0.25604810732522881"/>
          <c:h val="0.39738692003383369"/>
        </c:manualLayout>
      </c:layout>
      <c:overlay val="0"/>
      <c:spPr>
        <a:ln>
          <a:solidFill>
            <a:sysClr val="windowText" lastClr="000000"/>
          </a:solidFill>
        </a:ln>
      </c:spPr>
      <c:txPr>
        <a:bodyPr/>
        <a:lstStyle/>
        <a:p>
          <a:pPr>
            <a:defRPr sz="1800"/>
          </a:pPr>
          <a:endParaRPr lang="en-US"/>
        </a:p>
      </c:txPr>
    </c:legend>
    <c:plotVisOnly val="1"/>
    <c:dispBlanksAs val="zero"/>
    <c:showDLblsOverMax val="0"/>
  </c:chart>
  <c:spPr>
    <a:solidFill>
      <a:sysClr val="window" lastClr="FFFFFF">
        <a:alpha val="56000"/>
      </a:sysClr>
    </a:solidFill>
    <a:ln>
      <a:noFill/>
    </a:ln>
  </c:spPr>
  <c:txPr>
    <a:bodyPr/>
    <a:lstStyle/>
    <a:p>
      <a:pPr>
        <a:defRPr sz="16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2A4B2-F28E-4CE7-B94F-51CA1834F63A}"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0AEADA47-A211-4FBA-B511-6C5E581187E3}">
      <dgm:prSet phldrT="[Text]" custT="1"/>
      <dgm:spPr/>
      <dgm:t>
        <a:bodyPr/>
        <a:lstStyle/>
        <a:p>
          <a:r>
            <a:rPr lang="en-US" sz="1600" b="1" smtClean="0"/>
            <a:t>Conservation and </a:t>
          </a:r>
          <a:br>
            <a:rPr lang="en-US" sz="1600" b="1" smtClean="0"/>
          </a:br>
          <a:r>
            <a:rPr lang="en-US" sz="1600" b="1" smtClean="0"/>
            <a:t>Climate Action </a:t>
          </a:r>
        </a:p>
        <a:p>
          <a:r>
            <a:rPr lang="en-US" sz="1600" b="1" smtClean="0"/>
            <a:t>Plan Task Force</a:t>
          </a:r>
          <a:endParaRPr lang="en-US" sz="1600" b="1"/>
        </a:p>
      </dgm:t>
    </dgm:pt>
    <dgm:pt modelId="{396E31EE-E33E-47FA-998E-B6EB167D7FAF}" type="parTrans" cxnId="{D1956E72-0A2E-42A9-95D6-7F0757D05294}">
      <dgm:prSet/>
      <dgm:spPr/>
      <dgm:t>
        <a:bodyPr/>
        <a:lstStyle/>
        <a:p>
          <a:endParaRPr lang="en-US" b="1"/>
        </a:p>
      </dgm:t>
    </dgm:pt>
    <dgm:pt modelId="{647921A2-7C99-4091-BD9E-D246897AAD47}" type="sibTrans" cxnId="{D1956E72-0A2E-42A9-95D6-7F0757D05294}">
      <dgm:prSet/>
      <dgm:spPr/>
      <dgm:t>
        <a:bodyPr/>
        <a:lstStyle/>
        <a:p>
          <a:endParaRPr lang="en-US" b="1"/>
        </a:p>
      </dgm:t>
    </dgm:pt>
    <dgm:pt modelId="{319B93B5-AE8C-4D34-B32C-26D395738138}">
      <dgm:prSet phldrT="[Text]" custT="1"/>
      <dgm:spPr/>
      <dgm:t>
        <a:bodyPr/>
        <a:lstStyle/>
        <a:p>
          <a:r>
            <a:rPr lang="en-US" sz="1600" b="1" smtClean="0"/>
            <a:t>Mayor’s Advisory Group on Climate Change and Sustainability</a:t>
          </a:r>
          <a:endParaRPr lang="en-US" sz="1600" b="1"/>
        </a:p>
      </dgm:t>
    </dgm:pt>
    <dgm:pt modelId="{E965B651-AE88-4654-A983-5E55E404DAD6}" type="parTrans" cxnId="{107D5688-8BAA-4C39-811B-9D57AC365886}">
      <dgm:prSet/>
      <dgm:spPr/>
      <dgm:t>
        <a:bodyPr/>
        <a:lstStyle/>
        <a:p>
          <a:endParaRPr lang="en-US" b="1"/>
        </a:p>
      </dgm:t>
    </dgm:pt>
    <dgm:pt modelId="{BE23AAE1-3C89-45C7-8B47-6BF4DCA91153}" type="sibTrans" cxnId="{107D5688-8BAA-4C39-811B-9D57AC365886}">
      <dgm:prSet/>
      <dgm:spPr/>
      <dgm:t>
        <a:bodyPr/>
        <a:lstStyle/>
        <a:p>
          <a:endParaRPr lang="en-US" b="1"/>
        </a:p>
      </dgm:t>
    </dgm:pt>
    <dgm:pt modelId="{80798C4E-DE2F-4E4C-A62B-7D18C3220C22}">
      <dgm:prSet phldrT="[Text]" custT="1"/>
      <dgm:spPr/>
      <dgm:t>
        <a:bodyPr/>
        <a:lstStyle/>
        <a:p>
          <a:r>
            <a:rPr lang="en-US" sz="1600" b="1" smtClean="0"/>
            <a:t>Climate and Energy  Team</a:t>
          </a:r>
          <a:endParaRPr lang="en-US" sz="1600" b="1"/>
        </a:p>
      </dgm:t>
    </dgm:pt>
    <dgm:pt modelId="{7FE34FC7-24AF-47B0-95C7-158AAF74ED48}" type="parTrans" cxnId="{5D2CF9FB-C1BD-4A1C-A352-1C1AEA4E8705}">
      <dgm:prSet/>
      <dgm:spPr/>
      <dgm:t>
        <a:bodyPr/>
        <a:lstStyle/>
        <a:p>
          <a:endParaRPr lang="en-US" b="1"/>
        </a:p>
      </dgm:t>
    </dgm:pt>
    <dgm:pt modelId="{DEB5D29D-0D09-4B7E-87FE-6377D61BEAD5}" type="sibTrans" cxnId="{5D2CF9FB-C1BD-4A1C-A352-1C1AEA4E8705}">
      <dgm:prSet/>
      <dgm:spPr/>
      <dgm:t>
        <a:bodyPr/>
        <a:lstStyle/>
        <a:p>
          <a:endParaRPr lang="en-US" b="1"/>
        </a:p>
      </dgm:t>
    </dgm:pt>
    <dgm:pt modelId="{56A0A4AC-7456-4BEB-AD1C-3ACCD46B62C5}">
      <dgm:prSet phldrT="[Text]" custT="1"/>
      <dgm:spPr/>
      <dgm:t>
        <a:bodyPr/>
        <a:lstStyle/>
        <a:p>
          <a:r>
            <a:rPr lang="en-US" sz="1600" b="1" smtClean="0"/>
            <a:t>Experts and professionals from the Missoula Community</a:t>
          </a:r>
          <a:endParaRPr lang="en-US" sz="1600" b="1"/>
        </a:p>
      </dgm:t>
    </dgm:pt>
    <dgm:pt modelId="{5745FFB3-21F1-467B-AAEC-0AF4B886FD1F}" type="parTrans" cxnId="{617C80E6-18C3-45A8-9BD6-54B8F0AA98F8}">
      <dgm:prSet/>
      <dgm:spPr/>
      <dgm:t>
        <a:bodyPr/>
        <a:lstStyle/>
        <a:p>
          <a:endParaRPr lang="en-US"/>
        </a:p>
      </dgm:t>
    </dgm:pt>
    <dgm:pt modelId="{45FCF3B4-9FD2-4705-8855-C0FCC1D5DDD1}" type="sibTrans" cxnId="{617C80E6-18C3-45A8-9BD6-54B8F0AA98F8}">
      <dgm:prSet/>
      <dgm:spPr/>
      <dgm:t>
        <a:bodyPr/>
        <a:lstStyle/>
        <a:p>
          <a:endParaRPr lang="en-US"/>
        </a:p>
      </dgm:t>
    </dgm:pt>
    <dgm:pt modelId="{CA7579A0-5315-48F0-B6AD-E1C8D52887D5}">
      <dgm:prSet phldrT="[Text]" custT="1"/>
      <dgm:spPr/>
      <dgm:t>
        <a:bodyPr/>
        <a:lstStyle/>
        <a:p>
          <a:r>
            <a:rPr lang="en-US" sz="1600" b="1" smtClean="0"/>
            <a:t>City Staff</a:t>
          </a:r>
          <a:endParaRPr lang="en-US" sz="1600" b="1"/>
        </a:p>
      </dgm:t>
    </dgm:pt>
    <dgm:pt modelId="{95CC9004-B7E0-4319-B648-4C19F7F5F3AC}" type="parTrans" cxnId="{7D2D8518-1E23-40BD-8DFB-5F60E007A7A4}">
      <dgm:prSet/>
      <dgm:spPr/>
      <dgm:t>
        <a:bodyPr/>
        <a:lstStyle/>
        <a:p>
          <a:endParaRPr lang="en-US"/>
        </a:p>
      </dgm:t>
    </dgm:pt>
    <dgm:pt modelId="{7941EC35-159D-4409-8229-824BFE9FB270}" type="sibTrans" cxnId="{7D2D8518-1E23-40BD-8DFB-5F60E007A7A4}">
      <dgm:prSet/>
      <dgm:spPr/>
      <dgm:t>
        <a:bodyPr/>
        <a:lstStyle/>
        <a:p>
          <a:endParaRPr lang="en-US"/>
        </a:p>
      </dgm:t>
    </dgm:pt>
    <dgm:pt modelId="{303CA493-7419-4E37-855A-C19D0AD42A9B}" type="pres">
      <dgm:prSet presAssocID="{4492A4B2-F28E-4CE7-B94F-51CA1834F63A}" presName="composite" presStyleCnt="0">
        <dgm:presLayoutVars>
          <dgm:chMax val="1"/>
          <dgm:dir/>
          <dgm:resizeHandles val="exact"/>
        </dgm:presLayoutVars>
      </dgm:prSet>
      <dgm:spPr/>
      <dgm:t>
        <a:bodyPr/>
        <a:lstStyle/>
        <a:p>
          <a:endParaRPr lang="en-US"/>
        </a:p>
      </dgm:t>
    </dgm:pt>
    <dgm:pt modelId="{6C720E9A-9A5C-4603-97A0-776D32953265}" type="pres">
      <dgm:prSet presAssocID="{4492A4B2-F28E-4CE7-B94F-51CA1834F63A}" presName="radial" presStyleCnt="0">
        <dgm:presLayoutVars>
          <dgm:animLvl val="ctr"/>
        </dgm:presLayoutVars>
      </dgm:prSet>
      <dgm:spPr/>
      <dgm:t>
        <a:bodyPr/>
        <a:lstStyle/>
        <a:p>
          <a:endParaRPr lang="en-US"/>
        </a:p>
      </dgm:t>
    </dgm:pt>
    <dgm:pt modelId="{20157272-52CA-4FB6-9DB7-1026DE9B18DF}" type="pres">
      <dgm:prSet presAssocID="{0AEADA47-A211-4FBA-B511-6C5E581187E3}" presName="centerShape" presStyleLbl="vennNode1" presStyleIdx="0" presStyleCnt="5"/>
      <dgm:spPr/>
      <dgm:t>
        <a:bodyPr/>
        <a:lstStyle/>
        <a:p>
          <a:endParaRPr lang="en-US"/>
        </a:p>
      </dgm:t>
    </dgm:pt>
    <dgm:pt modelId="{438014EA-049B-4692-9C3B-60D549BF22ED}" type="pres">
      <dgm:prSet presAssocID="{319B93B5-AE8C-4D34-B32C-26D395738138}" presName="node" presStyleLbl="vennNode1" presStyleIdx="1" presStyleCnt="5" custScaleX="132594" custScaleY="132594">
        <dgm:presLayoutVars>
          <dgm:bulletEnabled val="1"/>
        </dgm:presLayoutVars>
      </dgm:prSet>
      <dgm:spPr/>
      <dgm:t>
        <a:bodyPr/>
        <a:lstStyle/>
        <a:p>
          <a:endParaRPr lang="en-US"/>
        </a:p>
      </dgm:t>
    </dgm:pt>
    <dgm:pt modelId="{85406032-8B2C-4926-A9AD-8C7C4ACEB9B7}" type="pres">
      <dgm:prSet presAssocID="{80798C4E-DE2F-4E4C-A62B-7D18C3220C22}" presName="node" presStyleLbl="vennNode1" presStyleIdx="2" presStyleCnt="5" custScaleX="132594" custScaleY="132594">
        <dgm:presLayoutVars>
          <dgm:bulletEnabled val="1"/>
        </dgm:presLayoutVars>
      </dgm:prSet>
      <dgm:spPr/>
      <dgm:t>
        <a:bodyPr/>
        <a:lstStyle/>
        <a:p>
          <a:endParaRPr lang="en-US"/>
        </a:p>
      </dgm:t>
    </dgm:pt>
    <dgm:pt modelId="{C5B5AF7A-1073-4427-9E3A-04599F1DF572}" type="pres">
      <dgm:prSet presAssocID="{56A0A4AC-7456-4BEB-AD1C-3ACCD46B62C5}" presName="node" presStyleLbl="vennNode1" presStyleIdx="3" presStyleCnt="5" custScaleX="132594" custScaleY="132594">
        <dgm:presLayoutVars>
          <dgm:bulletEnabled val="1"/>
        </dgm:presLayoutVars>
      </dgm:prSet>
      <dgm:spPr/>
      <dgm:t>
        <a:bodyPr/>
        <a:lstStyle/>
        <a:p>
          <a:endParaRPr lang="en-US"/>
        </a:p>
      </dgm:t>
    </dgm:pt>
    <dgm:pt modelId="{26F70ADC-1F5B-41BA-AE67-A4639346448C}" type="pres">
      <dgm:prSet presAssocID="{CA7579A0-5315-48F0-B6AD-E1C8D52887D5}" presName="node" presStyleLbl="vennNode1" presStyleIdx="4" presStyleCnt="5" custScaleX="132594" custScaleY="132594">
        <dgm:presLayoutVars>
          <dgm:bulletEnabled val="1"/>
        </dgm:presLayoutVars>
      </dgm:prSet>
      <dgm:spPr/>
      <dgm:t>
        <a:bodyPr/>
        <a:lstStyle/>
        <a:p>
          <a:endParaRPr lang="en-US"/>
        </a:p>
      </dgm:t>
    </dgm:pt>
  </dgm:ptLst>
  <dgm:cxnLst>
    <dgm:cxn modelId="{91E3C4F3-B215-4C46-A8B6-ACB85AE0263C}" type="presOf" srcId="{319B93B5-AE8C-4D34-B32C-26D395738138}" destId="{438014EA-049B-4692-9C3B-60D549BF22ED}" srcOrd="0" destOrd="0" presId="urn:microsoft.com/office/officeart/2005/8/layout/radial3"/>
    <dgm:cxn modelId="{89C250F3-20F4-4F75-AE7F-66ADECE6D6BC}" type="presOf" srcId="{4492A4B2-F28E-4CE7-B94F-51CA1834F63A}" destId="{303CA493-7419-4E37-855A-C19D0AD42A9B}" srcOrd="0" destOrd="0" presId="urn:microsoft.com/office/officeart/2005/8/layout/radial3"/>
    <dgm:cxn modelId="{E324377D-AF24-4447-B5AC-BAF11A0A5856}" type="presOf" srcId="{56A0A4AC-7456-4BEB-AD1C-3ACCD46B62C5}" destId="{C5B5AF7A-1073-4427-9E3A-04599F1DF572}" srcOrd="0" destOrd="0" presId="urn:microsoft.com/office/officeart/2005/8/layout/radial3"/>
    <dgm:cxn modelId="{C45D2686-6478-4F7D-A076-C0577CB3396D}" type="presOf" srcId="{CA7579A0-5315-48F0-B6AD-E1C8D52887D5}" destId="{26F70ADC-1F5B-41BA-AE67-A4639346448C}" srcOrd="0" destOrd="0" presId="urn:microsoft.com/office/officeart/2005/8/layout/radial3"/>
    <dgm:cxn modelId="{0EC57D65-64B4-4581-A741-AAED686628FB}" type="presOf" srcId="{80798C4E-DE2F-4E4C-A62B-7D18C3220C22}" destId="{85406032-8B2C-4926-A9AD-8C7C4ACEB9B7}" srcOrd="0" destOrd="0" presId="urn:microsoft.com/office/officeart/2005/8/layout/radial3"/>
    <dgm:cxn modelId="{D1956E72-0A2E-42A9-95D6-7F0757D05294}" srcId="{4492A4B2-F28E-4CE7-B94F-51CA1834F63A}" destId="{0AEADA47-A211-4FBA-B511-6C5E581187E3}" srcOrd="0" destOrd="0" parTransId="{396E31EE-E33E-47FA-998E-B6EB167D7FAF}" sibTransId="{647921A2-7C99-4091-BD9E-D246897AAD47}"/>
    <dgm:cxn modelId="{4220D815-81B1-408A-94E1-C979F682B0EF}" type="presOf" srcId="{0AEADA47-A211-4FBA-B511-6C5E581187E3}" destId="{20157272-52CA-4FB6-9DB7-1026DE9B18DF}" srcOrd="0" destOrd="0" presId="urn:microsoft.com/office/officeart/2005/8/layout/radial3"/>
    <dgm:cxn modelId="{617C80E6-18C3-45A8-9BD6-54B8F0AA98F8}" srcId="{0AEADA47-A211-4FBA-B511-6C5E581187E3}" destId="{56A0A4AC-7456-4BEB-AD1C-3ACCD46B62C5}" srcOrd="2" destOrd="0" parTransId="{5745FFB3-21F1-467B-AAEC-0AF4B886FD1F}" sibTransId="{45FCF3B4-9FD2-4705-8855-C0FCC1D5DDD1}"/>
    <dgm:cxn modelId="{107D5688-8BAA-4C39-811B-9D57AC365886}" srcId="{0AEADA47-A211-4FBA-B511-6C5E581187E3}" destId="{319B93B5-AE8C-4D34-B32C-26D395738138}" srcOrd="0" destOrd="0" parTransId="{E965B651-AE88-4654-A983-5E55E404DAD6}" sibTransId="{BE23AAE1-3C89-45C7-8B47-6BF4DCA91153}"/>
    <dgm:cxn modelId="{5D2CF9FB-C1BD-4A1C-A352-1C1AEA4E8705}" srcId="{0AEADA47-A211-4FBA-B511-6C5E581187E3}" destId="{80798C4E-DE2F-4E4C-A62B-7D18C3220C22}" srcOrd="1" destOrd="0" parTransId="{7FE34FC7-24AF-47B0-95C7-158AAF74ED48}" sibTransId="{DEB5D29D-0D09-4B7E-87FE-6377D61BEAD5}"/>
    <dgm:cxn modelId="{7D2D8518-1E23-40BD-8DFB-5F60E007A7A4}" srcId="{0AEADA47-A211-4FBA-B511-6C5E581187E3}" destId="{CA7579A0-5315-48F0-B6AD-E1C8D52887D5}" srcOrd="3" destOrd="0" parTransId="{95CC9004-B7E0-4319-B648-4C19F7F5F3AC}" sibTransId="{7941EC35-159D-4409-8229-824BFE9FB270}"/>
    <dgm:cxn modelId="{91AF6297-A894-4B41-9808-FB5AF63D36DE}" type="presParOf" srcId="{303CA493-7419-4E37-855A-C19D0AD42A9B}" destId="{6C720E9A-9A5C-4603-97A0-776D32953265}" srcOrd="0" destOrd="0" presId="urn:microsoft.com/office/officeart/2005/8/layout/radial3"/>
    <dgm:cxn modelId="{22138CB0-9831-407F-A29F-587016577FA2}" type="presParOf" srcId="{6C720E9A-9A5C-4603-97A0-776D32953265}" destId="{20157272-52CA-4FB6-9DB7-1026DE9B18DF}" srcOrd="0" destOrd="0" presId="urn:microsoft.com/office/officeart/2005/8/layout/radial3"/>
    <dgm:cxn modelId="{98E3A238-0BC9-44AD-A741-E94ADB01450D}" type="presParOf" srcId="{6C720E9A-9A5C-4603-97A0-776D32953265}" destId="{438014EA-049B-4692-9C3B-60D549BF22ED}" srcOrd="1" destOrd="0" presId="urn:microsoft.com/office/officeart/2005/8/layout/radial3"/>
    <dgm:cxn modelId="{0B661CBD-A4E2-4DB9-8E5F-9997CA88A1E1}" type="presParOf" srcId="{6C720E9A-9A5C-4603-97A0-776D32953265}" destId="{85406032-8B2C-4926-A9AD-8C7C4ACEB9B7}" srcOrd="2" destOrd="0" presId="urn:microsoft.com/office/officeart/2005/8/layout/radial3"/>
    <dgm:cxn modelId="{BE1437AB-F78E-4B29-9CC9-F4F80B9EC94D}" type="presParOf" srcId="{6C720E9A-9A5C-4603-97A0-776D32953265}" destId="{C5B5AF7A-1073-4427-9E3A-04599F1DF572}" srcOrd="3" destOrd="0" presId="urn:microsoft.com/office/officeart/2005/8/layout/radial3"/>
    <dgm:cxn modelId="{19B21C73-8871-43A4-8CE6-B52360CC569D}" type="presParOf" srcId="{6C720E9A-9A5C-4603-97A0-776D32953265}" destId="{26F70ADC-1F5B-41BA-AE67-A4639346448C}"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064C9-5C80-46AB-AABF-1A036274EA59}"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071290F1-D783-40C0-9B02-CC0AA72EA122}">
      <dgm:prSet phldrT="[Text]" custT="1"/>
      <dgm:spPr/>
      <dgm:t>
        <a:bodyPr/>
        <a:lstStyle/>
        <a:p>
          <a:r>
            <a:rPr lang="en-US" sz="2800" smtClean="0"/>
            <a:t>Conservation &amp; Climate Action Planning</a:t>
          </a:r>
          <a:endParaRPr lang="en-US" sz="2800"/>
        </a:p>
      </dgm:t>
    </dgm:pt>
    <dgm:pt modelId="{3845E655-47B5-46EB-A784-3386AF0D5CB2}" type="parTrans" cxnId="{E0763D28-0E6D-4890-A9B9-8140A758F67C}">
      <dgm:prSet/>
      <dgm:spPr/>
      <dgm:t>
        <a:bodyPr/>
        <a:lstStyle/>
        <a:p>
          <a:endParaRPr lang="en-US"/>
        </a:p>
      </dgm:t>
    </dgm:pt>
    <dgm:pt modelId="{47B41992-1686-4124-90E8-6ACE39E0F2C4}" type="sibTrans" cxnId="{E0763D28-0E6D-4890-A9B9-8140A758F67C}">
      <dgm:prSet/>
      <dgm:spPr/>
      <dgm:t>
        <a:bodyPr/>
        <a:lstStyle/>
        <a:p>
          <a:endParaRPr lang="en-US"/>
        </a:p>
      </dgm:t>
    </dgm:pt>
    <dgm:pt modelId="{5D592B9E-798B-4BAC-AFBB-3C29E784D7B4}">
      <dgm:prSet phldrT="[Text]"/>
      <dgm:spPr/>
      <dgm:t>
        <a:bodyPr/>
        <a:lstStyle/>
        <a:p>
          <a:r>
            <a:rPr lang="en-US" smtClean="0"/>
            <a:t>Operating efficiently and saving money</a:t>
          </a:r>
          <a:endParaRPr lang="en-US"/>
        </a:p>
      </dgm:t>
    </dgm:pt>
    <dgm:pt modelId="{5C6D2D9A-0127-4F74-8E22-D2E4E3ABCB76}" type="parTrans" cxnId="{A6A5427F-9CE3-4727-BCE3-AE6C1792A619}">
      <dgm:prSet/>
      <dgm:spPr/>
      <dgm:t>
        <a:bodyPr/>
        <a:lstStyle/>
        <a:p>
          <a:endParaRPr lang="en-US"/>
        </a:p>
      </dgm:t>
    </dgm:pt>
    <dgm:pt modelId="{BDCA7FF0-2B40-4B32-B1D2-D3763CF9C688}" type="sibTrans" cxnId="{A6A5427F-9CE3-4727-BCE3-AE6C1792A619}">
      <dgm:prSet/>
      <dgm:spPr/>
      <dgm:t>
        <a:bodyPr/>
        <a:lstStyle/>
        <a:p>
          <a:endParaRPr lang="en-US"/>
        </a:p>
      </dgm:t>
    </dgm:pt>
    <dgm:pt modelId="{0242F2D4-4649-4FAE-8761-9112988AFED3}">
      <dgm:prSet phldrT="[Text]"/>
      <dgm:spPr/>
      <dgm:t>
        <a:bodyPr/>
        <a:lstStyle/>
        <a:p>
          <a:r>
            <a:rPr lang="en-US" smtClean="0"/>
            <a:t>Energy and resource conservation</a:t>
          </a:r>
          <a:endParaRPr lang="en-US"/>
        </a:p>
      </dgm:t>
    </dgm:pt>
    <dgm:pt modelId="{6426D11E-A151-4A2B-82A4-F5751EAC23B3}" type="parTrans" cxnId="{A6EB12C5-13FC-4916-89CD-3293AA4DD10A}">
      <dgm:prSet/>
      <dgm:spPr/>
      <dgm:t>
        <a:bodyPr/>
        <a:lstStyle/>
        <a:p>
          <a:endParaRPr lang="en-US"/>
        </a:p>
      </dgm:t>
    </dgm:pt>
    <dgm:pt modelId="{638F2951-5B8F-4A80-82CC-24A8987F0544}" type="sibTrans" cxnId="{A6EB12C5-13FC-4916-89CD-3293AA4DD10A}">
      <dgm:prSet/>
      <dgm:spPr/>
      <dgm:t>
        <a:bodyPr/>
        <a:lstStyle/>
        <a:p>
          <a:endParaRPr lang="en-US"/>
        </a:p>
      </dgm:t>
    </dgm:pt>
    <dgm:pt modelId="{876E40C0-9916-4314-B250-B14EEDF96041}">
      <dgm:prSet phldrT="[Text]"/>
      <dgm:spPr/>
      <dgm:t>
        <a:bodyPr/>
        <a:lstStyle/>
        <a:p>
          <a:r>
            <a:rPr lang="en-US" smtClean="0"/>
            <a:t>Climate Change - Maintaining a healthy environment and community</a:t>
          </a:r>
          <a:endParaRPr lang="en-US"/>
        </a:p>
      </dgm:t>
    </dgm:pt>
    <dgm:pt modelId="{4B91D420-E3A7-430C-9544-C41ED27ED57E}" type="parTrans" cxnId="{6587B0DA-C48B-4AF2-98D8-299E1AB24B67}">
      <dgm:prSet/>
      <dgm:spPr/>
      <dgm:t>
        <a:bodyPr/>
        <a:lstStyle/>
        <a:p>
          <a:endParaRPr lang="en-US"/>
        </a:p>
      </dgm:t>
    </dgm:pt>
    <dgm:pt modelId="{64BACB02-59CB-408C-A296-931810C85F73}" type="sibTrans" cxnId="{6587B0DA-C48B-4AF2-98D8-299E1AB24B67}">
      <dgm:prSet/>
      <dgm:spPr/>
      <dgm:t>
        <a:bodyPr/>
        <a:lstStyle/>
        <a:p>
          <a:endParaRPr lang="en-US"/>
        </a:p>
      </dgm:t>
    </dgm:pt>
    <dgm:pt modelId="{CA3D83A9-BDE7-4D9A-B0AA-402B639DEF8C}">
      <dgm:prSet phldrT="[Text]"/>
      <dgm:spPr/>
      <dgm:t>
        <a:bodyPr/>
        <a:lstStyle/>
        <a:p>
          <a:r>
            <a:rPr lang="en-US" smtClean="0"/>
            <a:t>Government leading by example</a:t>
          </a:r>
          <a:endParaRPr lang="en-US"/>
        </a:p>
      </dgm:t>
    </dgm:pt>
    <dgm:pt modelId="{7C4FB185-245C-4A3E-89F6-C2B5F668E699}" type="parTrans" cxnId="{708D14D6-9E55-4681-90EA-ADD8CB2B949B}">
      <dgm:prSet/>
      <dgm:spPr/>
      <dgm:t>
        <a:bodyPr/>
        <a:lstStyle/>
        <a:p>
          <a:endParaRPr lang="en-US"/>
        </a:p>
      </dgm:t>
    </dgm:pt>
    <dgm:pt modelId="{6B48E076-A06C-44E6-B836-0991131B13D8}" type="sibTrans" cxnId="{708D14D6-9E55-4681-90EA-ADD8CB2B949B}">
      <dgm:prSet/>
      <dgm:spPr/>
      <dgm:t>
        <a:bodyPr/>
        <a:lstStyle/>
        <a:p>
          <a:endParaRPr lang="en-US"/>
        </a:p>
      </dgm:t>
    </dgm:pt>
    <dgm:pt modelId="{4DF03DA9-F18E-4CEF-A6E3-425EB1B07B5C}" type="pres">
      <dgm:prSet presAssocID="{205064C9-5C80-46AB-AABF-1A036274EA59}" presName="cycle" presStyleCnt="0">
        <dgm:presLayoutVars>
          <dgm:chMax val="1"/>
          <dgm:dir/>
          <dgm:animLvl val="ctr"/>
          <dgm:resizeHandles val="exact"/>
        </dgm:presLayoutVars>
      </dgm:prSet>
      <dgm:spPr/>
      <dgm:t>
        <a:bodyPr/>
        <a:lstStyle/>
        <a:p>
          <a:endParaRPr lang="en-US"/>
        </a:p>
      </dgm:t>
    </dgm:pt>
    <dgm:pt modelId="{104662C9-3276-476D-937D-79F1A8B2A29C}" type="pres">
      <dgm:prSet presAssocID="{071290F1-D783-40C0-9B02-CC0AA72EA122}" presName="centerShape" presStyleLbl="node0" presStyleIdx="0" presStyleCnt="1" custScaleX="126928"/>
      <dgm:spPr/>
      <dgm:t>
        <a:bodyPr/>
        <a:lstStyle/>
        <a:p>
          <a:endParaRPr lang="en-US"/>
        </a:p>
      </dgm:t>
    </dgm:pt>
    <dgm:pt modelId="{43FF9C8B-F348-40A1-87B8-B24F4E4E57CA}" type="pres">
      <dgm:prSet presAssocID="{5C6D2D9A-0127-4F74-8E22-D2E4E3ABCB76}" presName="parTrans" presStyleLbl="bgSibTrans2D1" presStyleIdx="0" presStyleCnt="4"/>
      <dgm:spPr/>
      <dgm:t>
        <a:bodyPr/>
        <a:lstStyle/>
        <a:p>
          <a:endParaRPr lang="en-US"/>
        </a:p>
      </dgm:t>
    </dgm:pt>
    <dgm:pt modelId="{2A3A07A2-D573-41D3-9815-6E32589B22ED}" type="pres">
      <dgm:prSet presAssocID="{5D592B9E-798B-4BAC-AFBB-3C29E784D7B4}" presName="node" presStyleLbl="node1" presStyleIdx="0" presStyleCnt="4">
        <dgm:presLayoutVars>
          <dgm:bulletEnabled val="1"/>
        </dgm:presLayoutVars>
      </dgm:prSet>
      <dgm:spPr/>
      <dgm:t>
        <a:bodyPr/>
        <a:lstStyle/>
        <a:p>
          <a:endParaRPr lang="en-US"/>
        </a:p>
      </dgm:t>
    </dgm:pt>
    <dgm:pt modelId="{0887F4F4-880D-41AE-93F1-14531B61CFF0}" type="pres">
      <dgm:prSet presAssocID="{6426D11E-A151-4A2B-82A4-F5751EAC23B3}" presName="parTrans" presStyleLbl="bgSibTrans2D1" presStyleIdx="1" presStyleCnt="4"/>
      <dgm:spPr/>
      <dgm:t>
        <a:bodyPr/>
        <a:lstStyle/>
        <a:p>
          <a:endParaRPr lang="en-US"/>
        </a:p>
      </dgm:t>
    </dgm:pt>
    <dgm:pt modelId="{861E0709-E284-40E1-B1D5-D3AA1CE50071}" type="pres">
      <dgm:prSet presAssocID="{0242F2D4-4649-4FAE-8761-9112988AFED3}" presName="node" presStyleLbl="node1" presStyleIdx="1" presStyleCnt="4">
        <dgm:presLayoutVars>
          <dgm:bulletEnabled val="1"/>
        </dgm:presLayoutVars>
      </dgm:prSet>
      <dgm:spPr/>
      <dgm:t>
        <a:bodyPr/>
        <a:lstStyle/>
        <a:p>
          <a:endParaRPr lang="en-US"/>
        </a:p>
      </dgm:t>
    </dgm:pt>
    <dgm:pt modelId="{EB383825-3925-477A-A455-F453C5AE3C52}" type="pres">
      <dgm:prSet presAssocID="{4B91D420-E3A7-430C-9544-C41ED27ED57E}" presName="parTrans" presStyleLbl="bgSibTrans2D1" presStyleIdx="2" presStyleCnt="4"/>
      <dgm:spPr/>
      <dgm:t>
        <a:bodyPr/>
        <a:lstStyle/>
        <a:p>
          <a:endParaRPr lang="en-US"/>
        </a:p>
      </dgm:t>
    </dgm:pt>
    <dgm:pt modelId="{AB51C504-B63D-4AE4-9306-F268EB6A8881}" type="pres">
      <dgm:prSet presAssocID="{876E40C0-9916-4314-B250-B14EEDF96041}" presName="node" presStyleLbl="node1" presStyleIdx="2" presStyleCnt="4">
        <dgm:presLayoutVars>
          <dgm:bulletEnabled val="1"/>
        </dgm:presLayoutVars>
      </dgm:prSet>
      <dgm:spPr/>
      <dgm:t>
        <a:bodyPr/>
        <a:lstStyle/>
        <a:p>
          <a:endParaRPr lang="en-US"/>
        </a:p>
      </dgm:t>
    </dgm:pt>
    <dgm:pt modelId="{4984F0F2-A482-4CC5-896C-EBF2C6BE8ACA}" type="pres">
      <dgm:prSet presAssocID="{7C4FB185-245C-4A3E-89F6-C2B5F668E699}" presName="parTrans" presStyleLbl="bgSibTrans2D1" presStyleIdx="3" presStyleCnt="4"/>
      <dgm:spPr/>
      <dgm:t>
        <a:bodyPr/>
        <a:lstStyle/>
        <a:p>
          <a:endParaRPr lang="en-US"/>
        </a:p>
      </dgm:t>
    </dgm:pt>
    <dgm:pt modelId="{2C7936EC-2AC8-4F57-A390-E63060D95B9B}" type="pres">
      <dgm:prSet presAssocID="{CA3D83A9-BDE7-4D9A-B0AA-402B639DEF8C}" presName="node" presStyleLbl="node1" presStyleIdx="3" presStyleCnt="4">
        <dgm:presLayoutVars>
          <dgm:bulletEnabled val="1"/>
        </dgm:presLayoutVars>
      </dgm:prSet>
      <dgm:spPr/>
      <dgm:t>
        <a:bodyPr/>
        <a:lstStyle/>
        <a:p>
          <a:endParaRPr lang="en-US"/>
        </a:p>
      </dgm:t>
    </dgm:pt>
  </dgm:ptLst>
  <dgm:cxnLst>
    <dgm:cxn modelId="{42AC7FE5-54E2-46CE-9E97-7A5B1B606625}" type="presOf" srcId="{6426D11E-A151-4A2B-82A4-F5751EAC23B3}" destId="{0887F4F4-880D-41AE-93F1-14531B61CFF0}" srcOrd="0" destOrd="0" presId="urn:microsoft.com/office/officeart/2005/8/layout/radial4"/>
    <dgm:cxn modelId="{8BB5C565-605C-4080-A82D-EF5E828ABFF6}" type="presOf" srcId="{4B91D420-E3A7-430C-9544-C41ED27ED57E}" destId="{EB383825-3925-477A-A455-F453C5AE3C52}" srcOrd="0" destOrd="0" presId="urn:microsoft.com/office/officeart/2005/8/layout/radial4"/>
    <dgm:cxn modelId="{014F8CF4-3B55-40DE-B0C2-DE6593C1CD8A}" type="presOf" srcId="{205064C9-5C80-46AB-AABF-1A036274EA59}" destId="{4DF03DA9-F18E-4CEF-A6E3-425EB1B07B5C}" srcOrd="0" destOrd="0" presId="urn:microsoft.com/office/officeart/2005/8/layout/radial4"/>
    <dgm:cxn modelId="{38BD4337-D459-4C37-AA08-573EDB4B7788}" type="presOf" srcId="{876E40C0-9916-4314-B250-B14EEDF96041}" destId="{AB51C504-B63D-4AE4-9306-F268EB6A8881}" srcOrd="0" destOrd="0" presId="urn:microsoft.com/office/officeart/2005/8/layout/radial4"/>
    <dgm:cxn modelId="{708D14D6-9E55-4681-90EA-ADD8CB2B949B}" srcId="{071290F1-D783-40C0-9B02-CC0AA72EA122}" destId="{CA3D83A9-BDE7-4D9A-B0AA-402B639DEF8C}" srcOrd="3" destOrd="0" parTransId="{7C4FB185-245C-4A3E-89F6-C2B5F668E699}" sibTransId="{6B48E076-A06C-44E6-B836-0991131B13D8}"/>
    <dgm:cxn modelId="{A6A5427F-9CE3-4727-BCE3-AE6C1792A619}" srcId="{071290F1-D783-40C0-9B02-CC0AA72EA122}" destId="{5D592B9E-798B-4BAC-AFBB-3C29E784D7B4}" srcOrd="0" destOrd="0" parTransId="{5C6D2D9A-0127-4F74-8E22-D2E4E3ABCB76}" sibTransId="{BDCA7FF0-2B40-4B32-B1D2-D3763CF9C688}"/>
    <dgm:cxn modelId="{E0763D28-0E6D-4890-A9B9-8140A758F67C}" srcId="{205064C9-5C80-46AB-AABF-1A036274EA59}" destId="{071290F1-D783-40C0-9B02-CC0AA72EA122}" srcOrd="0" destOrd="0" parTransId="{3845E655-47B5-46EB-A784-3386AF0D5CB2}" sibTransId="{47B41992-1686-4124-90E8-6ACE39E0F2C4}"/>
    <dgm:cxn modelId="{7EED61BC-25FB-429A-944A-0DE45609BDA6}" type="presOf" srcId="{0242F2D4-4649-4FAE-8761-9112988AFED3}" destId="{861E0709-E284-40E1-B1D5-D3AA1CE50071}" srcOrd="0" destOrd="0" presId="urn:microsoft.com/office/officeart/2005/8/layout/radial4"/>
    <dgm:cxn modelId="{C3A9DD65-4801-4877-B8E6-F2AC3D301A04}" type="presOf" srcId="{CA3D83A9-BDE7-4D9A-B0AA-402B639DEF8C}" destId="{2C7936EC-2AC8-4F57-A390-E63060D95B9B}" srcOrd="0" destOrd="0" presId="urn:microsoft.com/office/officeart/2005/8/layout/radial4"/>
    <dgm:cxn modelId="{C7803D6E-1390-4162-9D11-C43CD1DAD326}" type="presOf" srcId="{7C4FB185-245C-4A3E-89F6-C2B5F668E699}" destId="{4984F0F2-A482-4CC5-896C-EBF2C6BE8ACA}" srcOrd="0" destOrd="0" presId="urn:microsoft.com/office/officeart/2005/8/layout/radial4"/>
    <dgm:cxn modelId="{8BE8147A-D66A-409C-A97D-08D1150C3C2B}" type="presOf" srcId="{5D592B9E-798B-4BAC-AFBB-3C29E784D7B4}" destId="{2A3A07A2-D573-41D3-9815-6E32589B22ED}" srcOrd="0" destOrd="0" presId="urn:microsoft.com/office/officeart/2005/8/layout/radial4"/>
    <dgm:cxn modelId="{6587B0DA-C48B-4AF2-98D8-299E1AB24B67}" srcId="{071290F1-D783-40C0-9B02-CC0AA72EA122}" destId="{876E40C0-9916-4314-B250-B14EEDF96041}" srcOrd="2" destOrd="0" parTransId="{4B91D420-E3A7-430C-9544-C41ED27ED57E}" sibTransId="{64BACB02-59CB-408C-A296-931810C85F73}"/>
    <dgm:cxn modelId="{A6EB12C5-13FC-4916-89CD-3293AA4DD10A}" srcId="{071290F1-D783-40C0-9B02-CC0AA72EA122}" destId="{0242F2D4-4649-4FAE-8761-9112988AFED3}" srcOrd="1" destOrd="0" parTransId="{6426D11E-A151-4A2B-82A4-F5751EAC23B3}" sibTransId="{638F2951-5B8F-4A80-82CC-24A8987F0544}"/>
    <dgm:cxn modelId="{774E0FC2-643B-45B9-ABE1-4C826F2C660D}" type="presOf" srcId="{071290F1-D783-40C0-9B02-CC0AA72EA122}" destId="{104662C9-3276-476D-937D-79F1A8B2A29C}" srcOrd="0" destOrd="0" presId="urn:microsoft.com/office/officeart/2005/8/layout/radial4"/>
    <dgm:cxn modelId="{16501268-A562-4F63-A315-812C9B49B31C}" type="presOf" srcId="{5C6D2D9A-0127-4F74-8E22-D2E4E3ABCB76}" destId="{43FF9C8B-F348-40A1-87B8-B24F4E4E57CA}" srcOrd="0" destOrd="0" presId="urn:microsoft.com/office/officeart/2005/8/layout/radial4"/>
    <dgm:cxn modelId="{D85F365B-0C7B-4968-A850-D05D8510F27F}" type="presParOf" srcId="{4DF03DA9-F18E-4CEF-A6E3-425EB1B07B5C}" destId="{104662C9-3276-476D-937D-79F1A8B2A29C}" srcOrd="0" destOrd="0" presId="urn:microsoft.com/office/officeart/2005/8/layout/radial4"/>
    <dgm:cxn modelId="{68FB21CC-0811-4546-8A0F-9501147788FC}" type="presParOf" srcId="{4DF03DA9-F18E-4CEF-A6E3-425EB1B07B5C}" destId="{43FF9C8B-F348-40A1-87B8-B24F4E4E57CA}" srcOrd="1" destOrd="0" presId="urn:microsoft.com/office/officeart/2005/8/layout/radial4"/>
    <dgm:cxn modelId="{5AE21053-0A22-4DA8-A891-ECC085574C6E}" type="presParOf" srcId="{4DF03DA9-F18E-4CEF-A6E3-425EB1B07B5C}" destId="{2A3A07A2-D573-41D3-9815-6E32589B22ED}" srcOrd="2" destOrd="0" presId="urn:microsoft.com/office/officeart/2005/8/layout/radial4"/>
    <dgm:cxn modelId="{ED74B8CA-94BC-4D93-8331-4B9A28EFF3D2}" type="presParOf" srcId="{4DF03DA9-F18E-4CEF-A6E3-425EB1B07B5C}" destId="{0887F4F4-880D-41AE-93F1-14531B61CFF0}" srcOrd="3" destOrd="0" presId="urn:microsoft.com/office/officeart/2005/8/layout/radial4"/>
    <dgm:cxn modelId="{6C7DB8A3-19A0-4CFE-884A-8F6E2DA8C506}" type="presParOf" srcId="{4DF03DA9-F18E-4CEF-A6E3-425EB1B07B5C}" destId="{861E0709-E284-40E1-B1D5-D3AA1CE50071}" srcOrd="4" destOrd="0" presId="urn:microsoft.com/office/officeart/2005/8/layout/radial4"/>
    <dgm:cxn modelId="{2E6D410C-839F-4844-AE0C-FFB90E7A6774}" type="presParOf" srcId="{4DF03DA9-F18E-4CEF-A6E3-425EB1B07B5C}" destId="{EB383825-3925-477A-A455-F453C5AE3C52}" srcOrd="5" destOrd="0" presId="urn:microsoft.com/office/officeart/2005/8/layout/radial4"/>
    <dgm:cxn modelId="{EF4D0906-0130-4C2C-8969-093E441BCF80}" type="presParOf" srcId="{4DF03DA9-F18E-4CEF-A6E3-425EB1B07B5C}" destId="{AB51C504-B63D-4AE4-9306-F268EB6A8881}" srcOrd="6" destOrd="0" presId="urn:microsoft.com/office/officeart/2005/8/layout/radial4"/>
    <dgm:cxn modelId="{7776DEC1-11E6-4A0D-AD99-800F61A5424D}" type="presParOf" srcId="{4DF03DA9-F18E-4CEF-A6E3-425EB1B07B5C}" destId="{4984F0F2-A482-4CC5-896C-EBF2C6BE8ACA}" srcOrd="7" destOrd="0" presId="urn:microsoft.com/office/officeart/2005/8/layout/radial4"/>
    <dgm:cxn modelId="{02D2A3D1-DC94-4BDF-80E1-F2B9CACC9643}" type="presParOf" srcId="{4DF03DA9-F18E-4CEF-A6E3-425EB1B07B5C}" destId="{2C7936EC-2AC8-4F57-A390-E63060D95B9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B1CC4D-ABD9-4F70-82D0-4C574813B046}"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C0A19E38-3ED0-4039-A2A7-94359AADDA0F}">
      <dgm:prSet phldrT="[Text]" custT="1"/>
      <dgm:spPr/>
      <dgm:t>
        <a:bodyPr/>
        <a:lstStyle/>
        <a:p>
          <a:r>
            <a:rPr lang="en-US" sz="2400" smtClean="0"/>
            <a:t>11,540 mtCO2e</a:t>
          </a:r>
          <a:endParaRPr lang="en-US" sz="2400"/>
        </a:p>
      </dgm:t>
    </dgm:pt>
    <dgm:pt modelId="{D8E2D1BA-C98B-489F-97F6-09B563FE3DDD}" type="parTrans" cxnId="{CB292E70-1F6C-458F-A1F7-38D25F121665}">
      <dgm:prSet/>
      <dgm:spPr/>
      <dgm:t>
        <a:bodyPr/>
        <a:lstStyle/>
        <a:p>
          <a:endParaRPr lang="en-US" sz="2400"/>
        </a:p>
      </dgm:t>
    </dgm:pt>
    <dgm:pt modelId="{BC3D68F2-7326-4B0A-BCC5-52481D01D486}" type="sibTrans" cxnId="{CB292E70-1F6C-458F-A1F7-38D25F121665}">
      <dgm:prSet/>
      <dgm:spPr/>
      <dgm:t>
        <a:bodyPr/>
        <a:lstStyle/>
        <a:p>
          <a:endParaRPr lang="en-US" sz="2400"/>
        </a:p>
      </dgm:t>
    </dgm:pt>
    <dgm:pt modelId="{20B0A04C-F6D7-48EE-9164-7BB9AD52E3E5}">
      <dgm:prSet phldrT="[Text]" custT="1"/>
      <dgm:spPr/>
      <dgm:t>
        <a:bodyPr/>
        <a:lstStyle/>
        <a:p>
          <a:r>
            <a:rPr lang="en-US" sz="2400" smtClean="0"/>
            <a:t>10% below 2008 levels by 2015</a:t>
          </a:r>
          <a:endParaRPr lang="en-US" sz="2400"/>
        </a:p>
      </dgm:t>
    </dgm:pt>
    <dgm:pt modelId="{137990D0-413D-4B0D-BFC5-BD79C490A2AB}" type="parTrans" cxnId="{4BCF4448-8709-4FFB-A97E-218E7A229090}">
      <dgm:prSet/>
      <dgm:spPr/>
      <dgm:t>
        <a:bodyPr/>
        <a:lstStyle/>
        <a:p>
          <a:endParaRPr lang="en-US" sz="2400"/>
        </a:p>
      </dgm:t>
    </dgm:pt>
    <dgm:pt modelId="{7527BDCF-FBD2-412D-AA4D-1CDE619C1D80}" type="sibTrans" cxnId="{4BCF4448-8709-4FFB-A97E-218E7A229090}">
      <dgm:prSet/>
      <dgm:spPr/>
      <dgm:t>
        <a:bodyPr/>
        <a:lstStyle/>
        <a:p>
          <a:endParaRPr lang="en-US" sz="2400"/>
        </a:p>
      </dgm:t>
    </dgm:pt>
    <dgm:pt modelId="{C2D3D276-B7D1-47BB-B255-C5C8258CAE73}">
      <dgm:prSet phldrT="[Text]" custT="1"/>
      <dgm:spPr/>
      <dgm:t>
        <a:bodyPr/>
        <a:lstStyle/>
        <a:p>
          <a:r>
            <a:rPr lang="en-US" sz="2400" smtClean="0"/>
            <a:t>30% below 2008 levels by 2017</a:t>
          </a:r>
          <a:endParaRPr lang="en-US" sz="2400"/>
        </a:p>
      </dgm:t>
    </dgm:pt>
    <dgm:pt modelId="{8068E8F6-9B28-4F41-BF96-6A538B4C3E67}" type="parTrans" cxnId="{B958F7AF-0A90-4C3A-B34C-F3DC0BD871F4}">
      <dgm:prSet/>
      <dgm:spPr/>
      <dgm:t>
        <a:bodyPr/>
        <a:lstStyle/>
        <a:p>
          <a:endParaRPr lang="en-US" sz="2400"/>
        </a:p>
      </dgm:t>
    </dgm:pt>
    <dgm:pt modelId="{28133E4C-7AA5-4243-A9F4-2FF7879F8C55}" type="sibTrans" cxnId="{B958F7AF-0A90-4C3A-B34C-F3DC0BD871F4}">
      <dgm:prSet/>
      <dgm:spPr/>
      <dgm:t>
        <a:bodyPr/>
        <a:lstStyle/>
        <a:p>
          <a:endParaRPr lang="en-US" sz="2400"/>
        </a:p>
      </dgm:t>
    </dgm:pt>
    <dgm:pt modelId="{822EDED9-1AC7-49FD-B804-C7D68CA2ECA8}">
      <dgm:prSet phldrT="[Text]" custT="1"/>
      <dgm:spPr/>
      <dgm:t>
        <a:bodyPr/>
        <a:lstStyle/>
        <a:p>
          <a:r>
            <a:rPr lang="en-US" sz="2400" smtClean="0"/>
            <a:t>50% below 2008 levels by 2020</a:t>
          </a:r>
          <a:endParaRPr lang="en-US" sz="2400"/>
        </a:p>
      </dgm:t>
    </dgm:pt>
    <dgm:pt modelId="{67F0383B-3B67-4E2C-9F55-77876D58DD28}" type="parTrans" cxnId="{DDCC4607-19ED-4DD9-BC16-88E75EF78063}">
      <dgm:prSet/>
      <dgm:spPr/>
      <dgm:t>
        <a:bodyPr/>
        <a:lstStyle/>
        <a:p>
          <a:endParaRPr lang="en-US" sz="2400"/>
        </a:p>
      </dgm:t>
    </dgm:pt>
    <dgm:pt modelId="{9F5FCBA5-B7EB-4038-A376-D98987EF0B49}" type="sibTrans" cxnId="{DDCC4607-19ED-4DD9-BC16-88E75EF78063}">
      <dgm:prSet/>
      <dgm:spPr/>
      <dgm:t>
        <a:bodyPr/>
        <a:lstStyle/>
        <a:p>
          <a:endParaRPr lang="en-US" sz="2400"/>
        </a:p>
      </dgm:t>
    </dgm:pt>
    <dgm:pt modelId="{D7CAA4EA-BFCB-4954-ADCB-FB5FEABD39AB}">
      <dgm:prSet phldrT="[Text]" custT="1"/>
      <dgm:spPr/>
      <dgm:t>
        <a:bodyPr/>
        <a:lstStyle/>
        <a:p>
          <a:pPr algn="r"/>
          <a:r>
            <a:rPr lang="en-US" sz="2400" smtClean="0"/>
            <a:t>CARBON NEUTRALITY BY 2025</a:t>
          </a:r>
          <a:endParaRPr lang="en-US" sz="2400"/>
        </a:p>
      </dgm:t>
    </dgm:pt>
    <dgm:pt modelId="{319777DD-BB58-4EEF-9F74-E5090A586961}" type="parTrans" cxnId="{BA67C0E9-5339-4036-A6DF-7A3A8B25D207}">
      <dgm:prSet/>
      <dgm:spPr/>
      <dgm:t>
        <a:bodyPr/>
        <a:lstStyle/>
        <a:p>
          <a:endParaRPr lang="en-US" sz="2400"/>
        </a:p>
      </dgm:t>
    </dgm:pt>
    <dgm:pt modelId="{B7B3F856-4CBC-4647-93B1-8D58B759CF5C}" type="sibTrans" cxnId="{BA67C0E9-5339-4036-A6DF-7A3A8B25D207}">
      <dgm:prSet/>
      <dgm:spPr/>
      <dgm:t>
        <a:bodyPr/>
        <a:lstStyle/>
        <a:p>
          <a:endParaRPr lang="en-US" sz="2400"/>
        </a:p>
      </dgm:t>
    </dgm:pt>
    <dgm:pt modelId="{2987414F-CD7A-417E-91A2-1913B95960CA}" type="pres">
      <dgm:prSet presAssocID="{ACB1CC4D-ABD9-4F70-82D0-4C574813B046}" presName="Name0" presStyleCnt="0">
        <dgm:presLayoutVars>
          <dgm:chMax val="7"/>
          <dgm:chPref val="5"/>
        </dgm:presLayoutVars>
      </dgm:prSet>
      <dgm:spPr/>
      <dgm:t>
        <a:bodyPr/>
        <a:lstStyle/>
        <a:p>
          <a:endParaRPr lang="en-US"/>
        </a:p>
      </dgm:t>
    </dgm:pt>
    <dgm:pt modelId="{417308E5-9294-44C6-A120-1A1A8DEA55FB}" type="pres">
      <dgm:prSet presAssocID="{ACB1CC4D-ABD9-4F70-82D0-4C574813B046}" presName="arrowNode" presStyleLbl="node1" presStyleIdx="0" presStyleCnt="1" custLinFactNeighborX="30678"/>
      <dgm:spPr/>
    </dgm:pt>
    <dgm:pt modelId="{2F2B9C63-9D3E-4D29-B104-6E382E8455AF}" type="pres">
      <dgm:prSet presAssocID="{C0A19E38-3ED0-4039-A2A7-94359AADDA0F}" presName="txNode1" presStyleLbl="revTx" presStyleIdx="0" presStyleCnt="5" custScaleX="233946">
        <dgm:presLayoutVars>
          <dgm:bulletEnabled val="1"/>
        </dgm:presLayoutVars>
      </dgm:prSet>
      <dgm:spPr/>
      <dgm:t>
        <a:bodyPr/>
        <a:lstStyle/>
        <a:p>
          <a:endParaRPr lang="en-US"/>
        </a:p>
      </dgm:t>
    </dgm:pt>
    <dgm:pt modelId="{BFE7B9F7-6D54-4654-A840-945A450F6D1A}" type="pres">
      <dgm:prSet presAssocID="{20B0A04C-F6D7-48EE-9164-7BB9AD52E3E5}" presName="txNode2" presStyleLbl="revTx" presStyleIdx="1" presStyleCnt="5" custScaleX="140442" custLinFactX="-7883" custLinFactNeighborX="-100000" custLinFactNeighborY="20897">
        <dgm:presLayoutVars>
          <dgm:bulletEnabled val="1"/>
        </dgm:presLayoutVars>
      </dgm:prSet>
      <dgm:spPr/>
      <dgm:t>
        <a:bodyPr/>
        <a:lstStyle/>
        <a:p>
          <a:endParaRPr lang="en-US"/>
        </a:p>
      </dgm:t>
    </dgm:pt>
    <dgm:pt modelId="{3A1C61C3-C295-43D7-A669-5E7F0888E57A}" type="pres">
      <dgm:prSet presAssocID="{7527BDCF-FBD2-412D-AA4D-1CDE619C1D80}" presName="dotNode2" presStyleCnt="0"/>
      <dgm:spPr/>
    </dgm:pt>
    <dgm:pt modelId="{D4D12646-8D72-408B-B774-878852FDA5F1}" type="pres">
      <dgm:prSet presAssocID="{7527BDCF-FBD2-412D-AA4D-1CDE619C1D80}" presName="dotRepeatNode" presStyleLbl="fgShp" presStyleIdx="0" presStyleCnt="3" custLinFactX="550952" custLinFactNeighborX="600000"/>
      <dgm:spPr/>
      <dgm:t>
        <a:bodyPr/>
        <a:lstStyle/>
        <a:p>
          <a:endParaRPr lang="en-US"/>
        </a:p>
      </dgm:t>
    </dgm:pt>
    <dgm:pt modelId="{DE8A5A36-DE8E-47F1-B1C4-5E7334EB35F6}" type="pres">
      <dgm:prSet presAssocID="{C2D3D276-B7D1-47BB-B255-C5C8258CAE73}" presName="txNode3" presStyleLbl="revTx" presStyleIdx="2" presStyleCnt="5" custScaleX="176788" custLinFactNeighborX="12304" custLinFactNeighborY="36373">
        <dgm:presLayoutVars>
          <dgm:bulletEnabled val="1"/>
        </dgm:presLayoutVars>
      </dgm:prSet>
      <dgm:spPr/>
      <dgm:t>
        <a:bodyPr/>
        <a:lstStyle/>
        <a:p>
          <a:endParaRPr lang="en-US"/>
        </a:p>
      </dgm:t>
    </dgm:pt>
    <dgm:pt modelId="{F1D0E8D1-9477-45B2-A15E-DA5FC862665C}" type="pres">
      <dgm:prSet presAssocID="{28133E4C-7AA5-4243-A9F4-2FF7879F8C55}" presName="dotNode3" presStyleCnt="0"/>
      <dgm:spPr/>
    </dgm:pt>
    <dgm:pt modelId="{6A8E4414-969E-4129-B444-2A31E266C990}" type="pres">
      <dgm:prSet presAssocID="{28133E4C-7AA5-4243-A9F4-2FF7879F8C55}" presName="dotRepeatNode" presStyleLbl="fgShp" presStyleIdx="1" presStyleCnt="3" custLinFactX="552220" custLinFactNeighborX="600000"/>
      <dgm:spPr/>
      <dgm:t>
        <a:bodyPr/>
        <a:lstStyle/>
        <a:p>
          <a:endParaRPr lang="en-US"/>
        </a:p>
      </dgm:t>
    </dgm:pt>
    <dgm:pt modelId="{18FE1E11-2B1B-4E88-AED5-872B842429D7}" type="pres">
      <dgm:prSet presAssocID="{822EDED9-1AC7-49FD-B804-C7D68CA2ECA8}" presName="txNode4" presStyleLbl="revTx" presStyleIdx="3" presStyleCnt="5" custScaleX="235327" custLinFactX="-34506" custLinFactNeighborX="-100000" custLinFactNeighborY="39099">
        <dgm:presLayoutVars>
          <dgm:bulletEnabled val="1"/>
        </dgm:presLayoutVars>
      </dgm:prSet>
      <dgm:spPr/>
      <dgm:t>
        <a:bodyPr/>
        <a:lstStyle/>
        <a:p>
          <a:endParaRPr lang="en-US"/>
        </a:p>
      </dgm:t>
    </dgm:pt>
    <dgm:pt modelId="{9E76445E-619D-4495-98F7-A13618E0A514}" type="pres">
      <dgm:prSet presAssocID="{9F5FCBA5-B7EB-4038-A376-D98987EF0B49}" presName="dotNode4" presStyleCnt="0"/>
      <dgm:spPr/>
    </dgm:pt>
    <dgm:pt modelId="{19AB4714-451D-47A4-8778-112AA590E16E}" type="pres">
      <dgm:prSet presAssocID="{9F5FCBA5-B7EB-4038-A376-D98987EF0B49}" presName="dotRepeatNode" presStyleLbl="fgShp" presStyleIdx="2" presStyleCnt="3" custLinFactX="556959" custLinFactNeighborX="600000"/>
      <dgm:spPr/>
      <dgm:t>
        <a:bodyPr/>
        <a:lstStyle/>
        <a:p>
          <a:endParaRPr lang="en-US"/>
        </a:p>
      </dgm:t>
    </dgm:pt>
    <dgm:pt modelId="{B7B38F26-B3E4-4FC3-AA97-348EC753A059}" type="pres">
      <dgm:prSet presAssocID="{D7CAA4EA-BFCB-4954-ADCB-FB5FEABD39AB}" presName="txNode5" presStyleLbl="revTx" presStyleIdx="4" presStyleCnt="5" custScaleX="258871" custScaleY="59677" custLinFactNeighborX="-19996" custLinFactNeighborY="-807">
        <dgm:presLayoutVars>
          <dgm:bulletEnabled val="1"/>
        </dgm:presLayoutVars>
      </dgm:prSet>
      <dgm:spPr/>
      <dgm:t>
        <a:bodyPr/>
        <a:lstStyle/>
        <a:p>
          <a:endParaRPr lang="en-US"/>
        </a:p>
      </dgm:t>
    </dgm:pt>
  </dgm:ptLst>
  <dgm:cxnLst>
    <dgm:cxn modelId="{0F52CDCA-E0BF-4EF8-8730-4F07867982BA}" type="presOf" srcId="{7527BDCF-FBD2-412D-AA4D-1CDE619C1D80}" destId="{D4D12646-8D72-408B-B774-878852FDA5F1}" srcOrd="0" destOrd="0" presId="urn:microsoft.com/office/officeart/2009/3/layout/DescendingProcess"/>
    <dgm:cxn modelId="{B1D8CEC0-A6AB-4DD9-A4DE-36D6DC4003DC}" type="presOf" srcId="{C2D3D276-B7D1-47BB-B255-C5C8258CAE73}" destId="{DE8A5A36-DE8E-47F1-B1C4-5E7334EB35F6}" srcOrd="0" destOrd="0" presId="urn:microsoft.com/office/officeart/2009/3/layout/DescendingProcess"/>
    <dgm:cxn modelId="{0C4EDFE9-00F7-4C19-98F0-BB3915F4F9B8}" type="presOf" srcId="{ACB1CC4D-ABD9-4F70-82D0-4C574813B046}" destId="{2987414F-CD7A-417E-91A2-1913B95960CA}" srcOrd="0" destOrd="0" presId="urn:microsoft.com/office/officeart/2009/3/layout/DescendingProcess"/>
    <dgm:cxn modelId="{5D6D2DF0-EF30-4AEF-A61F-D03C74B6E6E0}" type="presOf" srcId="{28133E4C-7AA5-4243-A9F4-2FF7879F8C55}" destId="{6A8E4414-969E-4129-B444-2A31E266C990}" srcOrd="0" destOrd="0" presId="urn:microsoft.com/office/officeart/2009/3/layout/DescendingProcess"/>
    <dgm:cxn modelId="{B958F7AF-0A90-4C3A-B34C-F3DC0BD871F4}" srcId="{ACB1CC4D-ABD9-4F70-82D0-4C574813B046}" destId="{C2D3D276-B7D1-47BB-B255-C5C8258CAE73}" srcOrd="2" destOrd="0" parTransId="{8068E8F6-9B28-4F41-BF96-6A538B4C3E67}" sibTransId="{28133E4C-7AA5-4243-A9F4-2FF7879F8C55}"/>
    <dgm:cxn modelId="{8CA3CC1F-C102-4A7A-8C16-31C2B6793E63}" type="presOf" srcId="{20B0A04C-F6D7-48EE-9164-7BB9AD52E3E5}" destId="{BFE7B9F7-6D54-4654-A840-945A450F6D1A}" srcOrd="0" destOrd="0" presId="urn:microsoft.com/office/officeart/2009/3/layout/DescendingProcess"/>
    <dgm:cxn modelId="{BA67C0E9-5339-4036-A6DF-7A3A8B25D207}" srcId="{ACB1CC4D-ABD9-4F70-82D0-4C574813B046}" destId="{D7CAA4EA-BFCB-4954-ADCB-FB5FEABD39AB}" srcOrd="4" destOrd="0" parTransId="{319777DD-BB58-4EEF-9F74-E5090A586961}" sibTransId="{B7B3F856-4CBC-4647-93B1-8D58B759CF5C}"/>
    <dgm:cxn modelId="{CB292E70-1F6C-458F-A1F7-38D25F121665}" srcId="{ACB1CC4D-ABD9-4F70-82D0-4C574813B046}" destId="{C0A19E38-3ED0-4039-A2A7-94359AADDA0F}" srcOrd="0" destOrd="0" parTransId="{D8E2D1BA-C98B-489F-97F6-09B563FE3DDD}" sibTransId="{BC3D68F2-7326-4B0A-BCC5-52481D01D486}"/>
    <dgm:cxn modelId="{765DA494-F731-4E6C-81EE-F5259BD9C9D5}" type="presOf" srcId="{9F5FCBA5-B7EB-4038-A376-D98987EF0B49}" destId="{19AB4714-451D-47A4-8778-112AA590E16E}" srcOrd="0" destOrd="0" presId="urn:microsoft.com/office/officeart/2009/3/layout/DescendingProcess"/>
    <dgm:cxn modelId="{C912695E-CBBB-463B-9E5B-D8649C35CE13}" type="presOf" srcId="{D7CAA4EA-BFCB-4954-ADCB-FB5FEABD39AB}" destId="{B7B38F26-B3E4-4FC3-AA97-348EC753A059}" srcOrd="0" destOrd="0" presId="urn:microsoft.com/office/officeart/2009/3/layout/DescendingProcess"/>
    <dgm:cxn modelId="{7B8DFB5B-2347-4CC0-8E8C-09B22CB027A3}" type="presOf" srcId="{822EDED9-1AC7-49FD-B804-C7D68CA2ECA8}" destId="{18FE1E11-2B1B-4E88-AED5-872B842429D7}" srcOrd="0" destOrd="0" presId="urn:microsoft.com/office/officeart/2009/3/layout/DescendingProcess"/>
    <dgm:cxn modelId="{0E9B5801-BBC2-4B18-AE8A-30FF1F09495C}" type="presOf" srcId="{C0A19E38-3ED0-4039-A2A7-94359AADDA0F}" destId="{2F2B9C63-9D3E-4D29-B104-6E382E8455AF}" srcOrd="0" destOrd="0" presId="urn:microsoft.com/office/officeart/2009/3/layout/DescendingProcess"/>
    <dgm:cxn modelId="{DDCC4607-19ED-4DD9-BC16-88E75EF78063}" srcId="{ACB1CC4D-ABD9-4F70-82D0-4C574813B046}" destId="{822EDED9-1AC7-49FD-B804-C7D68CA2ECA8}" srcOrd="3" destOrd="0" parTransId="{67F0383B-3B67-4E2C-9F55-77876D58DD28}" sibTransId="{9F5FCBA5-B7EB-4038-A376-D98987EF0B49}"/>
    <dgm:cxn modelId="{4BCF4448-8709-4FFB-A97E-218E7A229090}" srcId="{ACB1CC4D-ABD9-4F70-82D0-4C574813B046}" destId="{20B0A04C-F6D7-48EE-9164-7BB9AD52E3E5}" srcOrd="1" destOrd="0" parTransId="{137990D0-413D-4B0D-BFC5-BD79C490A2AB}" sibTransId="{7527BDCF-FBD2-412D-AA4D-1CDE619C1D80}"/>
    <dgm:cxn modelId="{A0D40DC9-0EAF-4BB3-A90E-29F782092EF9}" type="presParOf" srcId="{2987414F-CD7A-417E-91A2-1913B95960CA}" destId="{417308E5-9294-44C6-A120-1A1A8DEA55FB}" srcOrd="0" destOrd="0" presId="urn:microsoft.com/office/officeart/2009/3/layout/DescendingProcess"/>
    <dgm:cxn modelId="{86BE2B7B-07F8-4597-8423-ABE14C202A74}" type="presParOf" srcId="{2987414F-CD7A-417E-91A2-1913B95960CA}" destId="{2F2B9C63-9D3E-4D29-B104-6E382E8455AF}" srcOrd="1" destOrd="0" presId="urn:microsoft.com/office/officeart/2009/3/layout/DescendingProcess"/>
    <dgm:cxn modelId="{64AF2306-B01C-4A27-BB76-C780138468D6}" type="presParOf" srcId="{2987414F-CD7A-417E-91A2-1913B95960CA}" destId="{BFE7B9F7-6D54-4654-A840-945A450F6D1A}" srcOrd="2" destOrd="0" presId="urn:microsoft.com/office/officeart/2009/3/layout/DescendingProcess"/>
    <dgm:cxn modelId="{CDB95335-FC74-490B-8C69-8839BF667144}" type="presParOf" srcId="{2987414F-CD7A-417E-91A2-1913B95960CA}" destId="{3A1C61C3-C295-43D7-A669-5E7F0888E57A}" srcOrd="3" destOrd="0" presId="urn:microsoft.com/office/officeart/2009/3/layout/DescendingProcess"/>
    <dgm:cxn modelId="{37BB0624-313E-481E-B28B-94E6F5C281DA}" type="presParOf" srcId="{3A1C61C3-C295-43D7-A669-5E7F0888E57A}" destId="{D4D12646-8D72-408B-B774-878852FDA5F1}" srcOrd="0" destOrd="0" presId="urn:microsoft.com/office/officeart/2009/3/layout/DescendingProcess"/>
    <dgm:cxn modelId="{B5E27FC1-F51D-44AD-AB83-B7C806BFCAD8}" type="presParOf" srcId="{2987414F-CD7A-417E-91A2-1913B95960CA}" destId="{DE8A5A36-DE8E-47F1-B1C4-5E7334EB35F6}" srcOrd="4" destOrd="0" presId="urn:microsoft.com/office/officeart/2009/3/layout/DescendingProcess"/>
    <dgm:cxn modelId="{8EFF70D5-63CD-4F1B-BE9B-10E89389579E}" type="presParOf" srcId="{2987414F-CD7A-417E-91A2-1913B95960CA}" destId="{F1D0E8D1-9477-45B2-A15E-DA5FC862665C}" srcOrd="5" destOrd="0" presId="urn:microsoft.com/office/officeart/2009/3/layout/DescendingProcess"/>
    <dgm:cxn modelId="{C5DB0ADB-EAA5-4020-AFE1-4222279E14D7}" type="presParOf" srcId="{F1D0E8D1-9477-45B2-A15E-DA5FC862665C}" destId="{6A8E4414-969E-4129-B444-2A31E266C990}" srcOrd="0" destOrd="0" presId="urn:microsoft.com/office/officeart/2009/3/layout/DescendingProcess"/>
    <dgm:cxn modelId="{D60D72E4-5769-4311-BF61-09FCC1B69A3D}" type="presParOf" srcId="{2987414F-CD7A-417E-91A2-1913B95960CA}" destId="{18FE1E11-2B1B-4E88-AED5-872B842429D7}" srcOrd="6" destOrd="0" presId="urn:microsoft.com/office/officeart/2009/3/layout/DescendingProcess"/>
    <dgm:cxn modelId="{59BD1FBC-080B-49B1-9D38-F2F40FC1925D}" type="presParOf" srcId="{2987414F-CD7A-417E-91A2-1913B95960CA}" destId="{9E76445E-619D-4495-98F7-A13618E0A514}" srcOrd="7" destOrd="0" presId="urn:microsoft.com/office/officeart/2009/3/layout/DescendingProcess"/>
    <dgm:cxn modelId="{D2EDB954-5EC7-42E5-A67B-A3479F9D4374}" type="presParOf" srcId="{9E76445E-619D-4495-98F7-A13618E0A514}" destId="{19AB4714-451D-47A4-8778-112AA590E16E}" srcOrd="0" destOrd="0" presId="urn:microsoft.com/office/officeart/2009/3/layout/DescendingProcess"/>
    <dgm:cxn modelId="{B063BAC5-8846-41F1-BC81-C795EA0CB07A}" type="presParOf" srcId="{2987414F-CD7A-417E-91A2-1913B95960CA}" destId="{B7B38F26-B3E4-4FC3-AA97-348EC753A059}"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BBFDF6-E92A-4D80-A210-6AF81DAC9ADA}" type="doc">
      <dgm:prSet loTypeId="urn:microsoft.com/office/officeart/2005/8/layout/gear1" loCatId="cycle" qsTypeId="urn:microsoft.com/office/officeart/2005/8/quickstyle/simple1" qsCatId="simple" csTypeId="urn:microsoft.com/office/officeart/2005/8/colors/accent1_2" csCatId="accent1" phldr="1"/>
      <dgm:spPr/>
    </dgm:pt>
    <dgm:pt modelId="{EF05276E-707F-42F2-9440-3EE7F5CDC9E1}">
      <dgm:prSet phldrT="[Text]"/>
      <dgm:spPr/>
      <dgm:t>
        <a:bodyPr/>
        <a:lstStyle/>
        <a:p>
          <a:r>
            <a:rPr lang="en-US" smtClean="0"/>
            <a:t>Fleet &amp; Facilities</a:t>
          </a:r>
          <a:endParaRPr lang="en-US"/>
        </a:p>
      </dgm:t>
    </dgm:pt>
    <dgm:pt modelId="{4FDED68C-C913-499B-9FCD-7CF76CC0053E}" type="parTrans" cxnId="{53A4D782-AEAC-4529-862C-35F48DF96ED1}">
      <dgm:prSet/>
      <dgm:spPr/>
      <dgm:t>
        <a:bodyPr/>
        <a:lstStyle/>
        <a:p>
          <a:endParaRPr lang="en-US"/>
        </a:p>
      </dgm:t>
    </dgm:pt>
    <dgm:pt modelId="{708345B9-4686-48DA-B199-5D286D9FAA15}" type="sibTrans" cxnId="{53A4D782-AEAC-4529-862C-35F48DF96ED1}">
      <dgm:prSet/>
      <dgm:spPr/>
      <dgm:t>
        <a:bodyPr/>
        <a:lstStyle/>
        <a:p>
          <a:endParaRPr lang="en-US"/>
        </a:p>
      </dgm:t>
    </dgm:pt>
    <dgm:pt modelId="{32B63398-BBF6-4F45-A9F4-C5D7B5ADB0A6}">
      <dgm:prSet phldrT="[Text]"/>
      <dgm:spPr/>
      <dgm:t>
        <a:bodyPr/>
        <a:lstStyle/>
        <a:p>
          <a:r>
            <a:rPr lang="en-US" smtClean="0"/>
            <a:t>Renewable Energy &amp; Offsets</a:t>
          </a:r>
          <a:endParaRPr lang="en-US"/>
        </a:p>
      </dgm:t>
    </dgm:pt>
    <dgm:pt modelId="{00FADB10-D518-4C9B-A94C-121079A20932}" type="parTrans" cxnId="{38B31F3E-BD80-4973-B30A-E6A6BB6831BC}">
      <dgm:prSet/>
      <dgm:spPr/>
      <dgm:t>
        <a:bodyPr/>
        <a:lstStyle/>
        <a:p>
          <a:endParaRPr lang="en-US"/>
        </a:p>
      </dgm:t>
    </dgm:pt>
    <dgm:pt modelId="{44F5FF15-7A29-4F1F-99E9-9C18115877B7}" type="sibTrans" cxnId="{38B31F3E-BD80-4973-B30A-E6A6BB6831BC}">
      <dgm:prSet/>
      <dgm:spPr/>
      <dgm:t>
        <a:bodyPr/>
        <a:lstStyle/>
        <a:p>
          <a:endParaRPr lang="en-US"/>
        </a:p>
      </dgm:t>
    </dgm:pt>
    <dgm:pt modelId="{C6648102-A235-466E-B32C-006176135FC2}">
      <dgm:prSet phldrT="[Text]"/>
      <dgm:spPr/>
      <dgm:t>
        <a:bodyPr/>
        <a:lstStyle/>
        <a:p>
          <a:r>
            <a:rPr lang="en-US" smtClean="0"/>
            <a:t>Internal Policies &amp; Practices</a:t>
          </a:r>
          <a:endParaRPr lang="en-US"/>
        </a:p>
      </dgm:t>
    </dgm:pt>
    <dgm:pt modelId="{907DA0F4-2612-4664-8AD3-5E047048C1F2}" type="parTrans" cxnId="{125A4E67-53D2-4AD1-8B31-03F29EDFBE38}">
      <dgm:prSet/>
      <dgm:spPr/>
      <dgm:t>
        <a:bodyPr/>
        <a:lstStyle/>
        <a:p>
          <a:endParaRPr lang="en-US"/>
        </a:p>
      </dgm:t>
    </dgm:pt>
    <dgm:pt modelId="{8BA82C13-4C90-4449-84F5-5A7D3AF205AA}" type="sibTrans" cxnId="{125A4E67-53D2-4AD1-8B31-03F29EDFBE38}">
      <dgm:prSet/>
      <dgm:spPr/>
      <dgm:t>
        <a:bodyPr/>
        <a:lstStyle/>
        <a:p>
          <a:endParaRPr lang="en-US"/>
        </a:p>
      </dgm:t>
    </dgm:pt>
    <dgm:pt modelId="{AEE632B1-9DEB-44E4-8ED3-D83001271717}" type="pres">
      <dgm:prSet presAssocID="{58BBFDF6-E92A-4D80-A210-6AF81DAC9ADA}" presName="composite" presStyleCnt="0">
        <dgm:presLayoutVars>
          <dgm:chMax val="3"/>
          <dgm:animLvl val="lvl"/>
          <dgm:resizeHandles val="exact"/>
        </dgm:presLayoutVars>
      </dgm:prSet>
      <dgm:spPr/>
    </dgm:pt>
    <dgm:pt modelId="{981684DC-D7A3-40F0-A538-3C8672076B52}" type="pres">
      <dgm:prSet presAssocID="{EF05276E-707F-42F2-9440-3EE7F5CDC9E1}" presName="gear1" presStyleLbl="node1" presStyleIdx="0" presStyleCnt="3">
        <dgm:presLayoutVars>
          <dgm:chMax val="1"/>
          <dgm:bulletEnabled val="1"/>
        </dgm:presLayoutVars>
      </dgm:prSet>
      <dgm:spPr/>
      <dgm:t>
        <a:bodyPr/>
        <a:lstStyle/>
        <a:p>
          <a:endParaRPr lang="en-US"/>
        </a:p>
      </dgm:t>
    </dgm:pt>
    <dgm:pt modelId="{0AAC4D1E-0E5B-4FE5-A9DB-06215649C2C6}" type="pres">
      <dgm:prSet presAssocID="{EF05276E-707F-42F2-9440-3EE7F5CDC9E1}" presName="gear1srcNode" presStyleLbl="node1" presStyleIdx="0" presStyleCnt="3"/>
      <dgm:spPr/>
      <dgm:t>
        <a:bodyPr/>
        <a:lstStyle/>
        <a:p>
          <a:endParaRPr lang="en-US"/>
        </a:p>
      </dgm:t>
    </dgm:pt>
    <dgm:pt modelId="{A2134337-7363-4DC8-9814-E150E780A81D}" type="pres">
      <dgm:prSet presAssocID="{EF05276E-707F-42F2-9440-3EE7F5CDC9E1}" presName="gear1dstNode" presStyleLbl="node1" presStyleIdx="0" presStyleCnt="3"/>
      <dgm:spPr/>
      <dgm:t>
        <a:bodyPr/>
        <a:lstStyle/>
        <a:p>
          <a:endParaRPr lang="en-US"/>
        </a:p>
      </dgm:t>
    </dgm:pt>
    <dgm:pt modelId="{606C7358-732C-4EF0-AC7D-F2F467FDCE31}" type="pres">
      <dgm:prSet presAssocID="{32B63398-BBF6-4F45-A9F4-C5D7B5ADB0A6}" presName="gear2" presStyleLbl="node1" presStyleIdx="1" presStyleCnt="3">
        <dgm:presLayoutVars>
          <dgm:chMax val="1"/>
          <dgm:bulletEnabled val="1"/>
        </dgm:presLayoutVars>
      </dgm:prSet>
      <dgm:spPr/>
      <dgm:t>
        <a:bodyPr/>
        <a:lstStyle/>
        <a:p>
          <a:endParaRPr lang="en-US"/>
        </a:p>
      </dgm:t>
    </dgm:pt>
    <dgm:pt modelId="{244D9837-BDE7-4817-B217-6EA09749DF02}" type="pres">
      <dgm:prSet presAssocID="{32B63398-BBF6-4F45-A9F4-C5D7B5ADB0A6}" presName="gear2srcNode" presStyleLbl="node1" presStyleIdx="1" presStyleCnt="3"/>
      <dgm:spPr/>
      <dgm:t>
        <a:bodyPr/>
        <a:lstStyle/>
        <a:p>
          <a:endParaRPr lang="en-US"/>
        </a:p>
      </dgm:t>
    </dgm:pt>
    <dgm:pt modelId="{A80B3CA9-CB1B-4C99-97EB-5E55919E3B48}" type="pres">
      <dgm:prSet presAssocID="{32B63398-BBF6-4F45-A9F4-C5D7B5ADB0A6}" presName="gear2dstNode" presStyleLbl="node1" presStyleIdx="1" presStyleCnt="3"/>
      <dgm:spPr/>
      <dgm:t>
        <a:bodyPr/>
        <a:lstStyle/>
        <a:p>
          <a:endParaRPr lang="en-US"/>
        </a:p>
      </dgm:t>
    </dgm:pt>
    <dgm:pt modelId="{96215297-4FF5-4141-91D7-9250AC052644}" type="pres">
      <dgm:prSet presAssocID="{C6648102-A235-466E-B32C-006176135FC2}" presName="gear3" presStyleLbl="node1" presStyleIdx="2" presStyleCnt="3"/>
      <dgm:spPr/>
      <dgm:t>
        <a:bodyPr/>
        <a:lstStyle/>
        <a:p>
          <a:endParaRPr lang="en-US"/>
        </a:p>
      </dgm:t>
    </dgm:pt>
    <dgm:pt modelId="{F1728B00-8AB0-47EF-A5AA-65E03E1F4083}" type="pres">
      <dgm:prSet presAssocID="{C6648102-A235-466E-B32C-006176135FC2}" presName="gear3tx" presStyleLbl="node1" presStyleIdx="2" presStyleCnt="3">
        <dgm:presLayoutVars>
          <dgm:chMax val="1"/>
          <dgm:bulletEnabled val="1"/>
        </dgm:presLayoutVars>
      </dgm:prSet>
      <dgm:spPr/>
      <dgm:t>
        <a:bodyPr/>
        <a:lstStyle/>
        <a:p>
          <a:endParaRPr lang="en-US"/>
        </a:p>
      </dgm:t>
    </dgm:pt>
    <dgm:pt modelId="{386AF3AA-1EF9-41A2-9272-103C21702445}" type="pres">
      <dgm:prSet presAssocID="{C6648102-A235-466E-B32C-006176135FC2}" presName="gear3srcNode" presStyleLbl="node1" presStyleIdx="2" presStyleCnt="3"/>
      <dgm:spPr/>
      <dgm:t>
        <a:bodyPr/>
        <a:lstStyle/>
        <a:p>
          <a:endParaRPr lang="en-US"/>
        </a:p>
      </dgm:t>
    </dgm:pt>
    <dgm:pt modelId="{7986E5B3-5052-4AD5-8868-E6EAA4BD4A15}" type="pres">
      <dgm:prSet presAssocID="{C6648102-A235-466E-B32C-006176135FC2}" presName="gear3dstNode" presStyleLbl="node1" presStyleIdx="2" presStyleCnt="3"/>
      <dgm:spPr/>
      <dgm:t>
        <a:bodyPr/>
        <a:lstStyle/>
        <a:p>
          <a:endParaRPr lang="en-US"/>
        </a:p>
      </dgm:t>
    </dgm:pt>
    <dgm:pt modelId="{C4D9F05F-A99F-48DF-A4CA-78A5E0613128}" type="pres">
      <dgm:prSet presAssocID="{708345B9-4686-48DA-B199-5D286D9FAA15}" presName="connector1" presStyleLbl="sibTrans2D1" presStyleIdx="0" presStyleCnt="3"/>
      <dgm:spPr/>
      <dgm:t>
        <a:bodyPr/>
        <a:lstStyle/>
        <a:p>
          <a:endParaRPr lang="en-US"/>
        </a:p>
      </dgm:t>
    </dgm:pt>
    <dgm:pt modelId="{A586B39A-19EA-498F-A93B-4019E2F3FF2A}" type="pres">
      <dgm:prSet presAssocID="{44F5FF15-7A29-4F1F-99E9-9C18115877B7}" presName="connector2" presStyleLbl="sibTrans2D1" presStyleIdx="1" presStyleCnt="3"/>
      <dgm:spPr/>
      <dgm:t>
        <a:bodyPr/>
        <a:lstStyle/>
        <a:p>
          <a:endParaRPr lang="en-US"/>
        </a:p>
      </dgm:t>
    </dgm:pt>
    <dgm:pt modelId="{E31BE29E-2121-4335-8337-669E1B75A396}" type="pres">
      <dgm:prSet presAssocID="{8BA82C13-4C90-4449-84F5-5A7D3AF205AA}" presName="connector3" presStyleLbl="sibTrans2D1" presStyleIdx="2" presStyleCnt="3"/>
      <dgm:spPr/>
      <dgm:t>
        <a:bodyPr/>
        <a:lstStyle/>
        <a:p>
          <a:endParaRPr lang="en-US"/>
        </a:p>
      </dgm:t>
    </dgm:pt>
  </dgm:ptLst>
  <dgm:cxnLst>
    <dgm:cxn modelId="{1F8266C5-E330-4E99-80F4-9B4592EDAA0C}" type="presOf" srcId="{58BBFDF6-E92A-4D80-A210-6AF81DAC9ADA}" destId="{AEE632B1-9DEB-44E4-8ED3-D83001271717}" srcOrd="0" destOrd="0" presId="urn:microsoft.com/office/officeart/2005/8/layout/gear1"/>
    <dgm:cxn modelId="{AFFC642B-5208-465A-8370-65AD07AE249C}" type="presOf" srcId="{32B63398-BBF6-4F45-A9F4-C5D7B5ADB0A6}" destId="{244D9837-BDE7-4817-B217-6EA09749DF02}" srcOrd="1" destOrd="0" presId="urn:microsoft.com/office/officeart/2005/8/layout/gear1"/>
    <dgm:cxn modelId="{38B31F3E-BD80-4973-B30A-E6A6BB6831BC}" srcId="{58BBFDF6-E92A-4D80-A210-6AF81DAC9ADA}" destId="{32B63398-BBF6-4F45-A9F4-C5D7B5ADB0A6}" srcOrd="1" destOrd="0" parTransId="{00FADB10-D518-4C9B-A94C-121079A20932}" sibTransId="{44F5FF15-7A29-4F1F-99E9-9C18115877B7}"/>
    <dgm:cxn modelId="{B0B03A0D-8002-43BC-B63F-E87F910F904E}" type="presOf" srcId="{C6648102-A235-466E-B32C-006176135FC2}" destId="{F1728B00-8AB0-47EF-A5AA-65E03E1F4083}" srcOrd="1" destOrd="0" presId="urn:microsoft.com/office/officeart/2005/8/layout/gear1"/>
    <dgm:cxn modelId="{F4346210-4000-445A-AEB9-65FAD20CA2B1}" type="presOf" srcId="{C6648102-A235-466E-B32C-006176135FC2}" destId="{386AF3AA-1EF9-41A2-9272-103C21702445}" srcOrd="2" destOrd="0" presId="urn:microsoft.com/office/officeart/2005/8/layout/gear1"/>
    <dgm:cxn modelId="{676B8E30-E105-4CE5-B544-3E1F98E908F2}" type="presOf" srcId="{C6648102-A235-466E-B32C-006176135FC2}" destId="{96215297-4FF5-4141-91D7-9250AC052644}" srcOrd="0" destOrd="0" presId="urn:microsoft.com/office/officeart/2005/8/layout/gear1"/>
    <dgm:cxn modelId="{FC482710-60C6-4754-8152-CD3508483008}" type="presOf" srcId="{EF05276E-707F-42F2-9440-3EE7F5CDC9E1}" destId="{A2134337-7363-4DC8-9814-E150E780A81D}" srcOrd="2" destOrd="0" presId="urn:microsoft.com/office/officeart/2005/8/layout/gear1"/>
    <dgm:cxn modelId="{0597F924-3F21-4938-877B-D79A517E797D}" type="presOf" srcId="{708345B9-4686-48DA-B199-5D286D9FAA15}" destId="{C4D9F05F-A99F-48DF-A4CA-78A5E0613128}" srcOrd="0" destOrd="0" presId="urn:microsoft.com/office/officeart/2005/8/layout/gear1"/>
    <dgm:cxn modelId="{DAC3FC1E-56C5-445E-829B-13DBEAA6B210}" type="presOf" srcId="{EF05276E-707F-42F2-9440-3EE7F5CDC9E1}" destId="{981684DC-D7A3-40F0-A538-3C8672076B52}" srcOrd="0" destOrd="0" presId="urn:microsoft.com/office/officeart/2005/8/layout/gear1"/>
    <dgm:cxn modelId="{3400D6DF-0954-47E0-A2A1-9D0192E057F0}" type="presOf" srcId="{C6648102-A235-466E-B32C-006176135FC2}" destId="{7986E5B3-5052-4AD5-8868-E6EAA4BD4A15}" srcOrd="3" destOrd="0" presId="urn:microsoft.com/office/officeart/2005/8/layout/gear1"/>
    <dgm:cxn modelId="{EF2A7AFD-2669-4E3C-A224-103E92F1473A}" type="presOf" srcId="{32B63398-BBF6-4F45-A9F4-C5D7B5ADB0A6}" destId="{606C7358-732C-4EF0-AC7D-F2F467FDCE31}" srcOrd="0" destOrd="0" presId="urn:microsoft.com/office/officeart/2005/8/layout/gear1"/>
    <dgm:cxn modelId="{56329F95-219D-4DCC-A0ED-B6FAC5766C79}" type="presOf" srcId="{EF05276E-707F-42F2-9440-3EE7F5CDC9E1}" destId="{0AAC4D1E-0E5B-4FE5-A9DB-06215649C2C6}" srcOrd="1" destOrd="0" presId="urn:microsoft.com/office/officeart/2005/8/layout/gear1"/>
    <dgm:cxn modelId="{2738AB77-7761-4DEB-824F-AF4F1BB772E0}" type="presOf" srcId="{8BA82C13-4C90-4449-84F5-5A7D3AF205AA}" destId="{E31BE29E-2121-4335-8337-669E1B75A396}" srcOrd="0" destOrd="0" presId="urn:microsoft.com/office/officeart/2005/8/layout/gear1"/>
    <dgm:cxn modelId="{125A4E67-53D2-4AD1-8B31-03F29EDFBE38}" srcId="{58BBFDF6-E92A-4D80-A210-6AF81DAC9ADA}" destId="{C6648102-A235-466E-B32C-006176135FC2}" srcOrd="2" destOrd="0" parTransId="{907DA0F4-2612-4664-8AD3-5E047048C1F2}" sibTransId="{8BA82C13-4C90-4449-84F5-5A7D3AF205AA}"/>
    <dgm:cxn modelId="{53A4D782-AEAC-4529-862C-35F48DF96ED1}" srcId="{58BBFDF6-E92A-4D80-A210-6AF81DAC9ADA}" destId="{EF05276E-707F-42F2-9440-3EE7F5CDC9E1}" srcOrd="0" destOrd="0" parTransId="{4FDED68C-C913-499B-9FCD-7CF76CC0053E}" sibTransId="{708345B9-4686-48DA-B199-5D286D9FAA15}"/>
    <dgm:cxn modelId="{42E93556-A729-42B9-8C5E-B9676FD65EF6}" type="presOf" srcId="{44F5FF15-7A29-4F1F-99E9-9C18115877B7}" destId="{A586B39A-19EA-498F-A93B-4019E2F3FF2A}" srcOrd="0" destOrd="0" presId="urn:microsoft.com/office/officeart/2005/8/layout/gear1"/>
    <dgm:cxn modelId="{E107450F-BE5A-473D-A7C6-5709D09DEDB2}" type="presOf" srcId="{32B63398-BBF6-4F45-A9F4-C5D7B5ADB0A6}" destId="{A80B3CA9-CB1B-4C99-97EB-5E55919E3B48}" srcOrd="2" destOrd="0" presId="urn:microsoft.com/office/officeart/2005/8/layout/gear1"/>
    <dgm:cxn modelId="{0F2B88C9-E827-4A92-A0FB-5D5457138C11}" type="presParOf" srcId="{AEE632B1-9DEB-44E4-8ED3-D83001271717}" destId="{981684DC-D7A3-40F0-A538-3C8672076B52}" srcOrd="0" destOrd="0" presId="urn:microsoft.com/office/officeart/2005/8/layout/gear1"/>
    <dgm:cxn modelId="{BA8DEC0A-39DD-42F9-B42D-8F92BF70FA65}" type="presParOf" srcId="{AEE632B1-9DEB-44E4-8ED3-D83001271717}" destId="{0AAC4D1E-0E5B-4FE5-A9DB-06215649C2C6}" srcOrd="1" destOrd="0" presId="urn:microsoft.com/office/officeart/2005/8/layout/gear1"/>
    <dgm:cxn modelId="{4F1FD0F5-AB5B-4538-9DA1-5C5A2D425FC1}" type="presParOf" srcId="{AEE632B1-9DEB-44E4-8ED3-D83001271717}" destId="{A2134337-7363-4DC8-9814-E150E780A81D}" srcOrd="2" destOrd="0" presId="urn:microsoft.com/office/officeart/2005/8/layout/gear1"/>
    <dgm:cxn modelId="{9E34D78D-2314-4446-94BF-498C3B6B3F74}" type="presParOf" srcId="{AEE632B1-9DEB-44E4-8ED3-D83001271717}" destId="{606C7358-732C-4EF0-AC7D-F2F467FDCE31}" srcOrd="3" destOrd="0" presId="urn:microsoft.com/office/officeart/2005/8/layout/gear1"/>
    <dgm:cxn modelId="{426F33ED-0E0A-423E-BAD3-F7A2E7B2D1AE}" type="presParOf" srcId="{AEE632B1-9DEB-44E4-8ED3-D83001271717}" destId="{244D9837-BDE7-4817-B217-6EA09749DF02}" srcOrd="4" destOrd="0" presId="urn:microsoft.com/office/officeart/2005/8/layout/gear1"/>
    <dgm:cxn modelId="{9040E56F-1828-483C-945F-7C2C170544AC}" type="presParOf" srcId="{AEE632B1-9DEB-44E4-8ED3-D83001271717}" destId="{A80B3CA9-CB1B-4C99-97EB-5E55919E3B48}" srcOrd="5" destOrd="0" presId="urn:microsoft.com/office/officeart/2005/8/layout/gear1"/>
    <dgm:cxn modelId="{1ECD3A48-5D9A-4C80-BBC8-2E7772C6D06C}" type="presParOf" srcId="{AEE632B1-9DEB-44E4-8ED3-D83001271717}" destId="{96215297-4FF5-4141-91D7-9250AC052644}" srcOrd="6" destOrd="0" presId="urn:microsoft.com/office/officeart/2005/8/layout/gear1"/>
    <dgm:cxn modelId="{E52E3EC2-0828-47F8-92A5-40A23132F48E}" type="presParOf" srcId="{AEE632B1-9DEB-44E4-8ED3-D83001271717}" destId="{F1728B00-8AB0-47EF-A5AA-65E03E1F4083}" srcOrd="7" destOrd="0" presId="urn:microsoft.com/office/officeart/2005/8/layout/gear1"/>
    <dgm:cxn modelId="{D9B4EF65-57A3-49D4-9CBA-26C413630F4C}" type="presParOf" srcId="{AEE632B1-9DEB-44E4-8ED3-D83001271717}" destId="{386AF3AA-1EF9-41A2-9272-103C21702445}" srcOrd="8" destOrd="0" presId="urn:microsoft.com/office/officeart/2005/8/layout/gear1"/>
    <dgm:cxn modelId="{E219BB42-1083-4EE7-8057-990B68466E42}" type="presParOf" srcId="{AEE632B1-9DEB-44E4-8ED3-D83001271717}" destId="{7986E5B3-5052-4AD5-8868-E6EAA4BD4A15}" srcOrd="9" destOrd="0" presId="urn:microsoft.com/office/officeart/2005/8/layout/gear1"/>
    <dgm:cxn modelId="{5AB11AE6-1B0F-4CE9-8B46-E7FE57D271C2}" type="presParOf" srcId="{AEE632B1-9DEB-44E4-8ED3-D83001271717}" destId="{C4D9F05F-A99F-48DF-A4CA-78A5E0613128}" srcOrd="10" destOrd="0" presId="urn:microsoft.com/office/officeart/2005/8/layout/gear1"/>
    <dgm:cxn modelId="{05467426-F827-4340-A69B-923EB5C36028}" type="presParOf" srcId="{AEE632B1-9DEB-44E4-8ED3-D83001271717}" destId="{A586B39A-19EA-498F-A93B-4019E2F3FF2A}" srcOrd="11" destOrd="0" presId="urn:microsoft.com/office/officeart/2005/8/layout/gear1"/>
    <dgm:cxn modelId="{47734766-CE5B-4246-8CE4-411FF6728DE1}" type="presParOf" srcId="{AEE632B1-9DEB-44E4-8ED3-D83001271717}" destId="{E31BE29E-2121-4335-8337-669E1B75A39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A3D897-5C36-4DA1-8059-4419959B093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A4DCD96-A616-4558-80AF-9EEC12F3A7D6}">
      <dgm:prSet phldrT="[Text]" custT="1"/>
      <dgm:spPr/>
      <dgm:t>
        <a:bodyPr/>
        <a:lstStyle/>
        <a:p>
          <a:r>
            <a:rPr lang="en-US" sz="2400" smtClean="0"/>
            <a:t>6,762 mtCO2e*</a:t>
          </a:r>
          <a:endParaRPr lang="en-US" sz="2400"/>
        </a:p>
      </dgm:t>
    </dgm:pt>
    <dgm:pt modelId="{786B8027-8FBF-42CA-898B-4A7D3F75782C}" type="parTrans" cxnId="{9560EC01-701D-432F-8028-847229C7D77F}">
      <dgm:prSet/>
      <dgm:spPr/>
      <dgm:t>
        <a:bodyPr/>
        <a:lstStyle/>
        <a:p>
          <a:endParaRPr lang="en-US"/>
        </a:p>
      </dgm:t>
    </dgm:pt>
    <dgm:pt modelId="{641C6839-0461-4C7F-A1D6-D4BA233A0685}" type="sibTrans" cxnId="{9560EC01-701D-432F-8028-847229C7D77F}">
      <dgm:prSet/>
      <dgm:spPr/>
      <dgm:t>
        <a:bodyPr/>
        <a:lstStyle/>
        <a:p>
          <a:endParaRPr lang="en-US"/>
        </a:p>
      </dgm:t>
    </dgm:pt>
    <dgm:pt modelId="{D17005F6-1EBE-4715-93D5-F2DD5B1A159B}">
      <dgm:prSet phldrT="[Text]" custT="1"/>
      <dgm:spPr/>
      <dgm:t>
        <a:bodyPr/>
        <a:lstStyle/>
        <a:p>
          <a:r>
            <a:rPr lang="en-US" sz="2400" smtClean="0"/>
            <a:t>Carbon Neutrality</a:t>
          </a:r>
          <a:endParaRPr lang="en-US" sz="2400"/>
        </a:p>
      </dgm:t>
    </dgm:pt>
    <dgm:pt modelId="{353FE35A-10A7-457B-8679-E671358F0B0B}" type="parTrans" cxnId="{8155C478-0241-46A1-812D-A4499B976BFE}">
      <dgm:prSet/>
      <dgm:spPr/>
      <dgm:t>
        <a:bodyPr/>
        <a:lstStyle/>
        <a:p>
          <a:endParaRPr lang="en-US"/>
        </a:p>
      </dgm:t>
    </dgm:pt>
    <dgm:pt modelId="{42DFBAE5-9A42-4D43-8088-7E317659E629}" type="sibTrans" cxnId="{8155C478-0241-46A1-812D-A4499B976BFE}">
      <dgm:prSet/>
      <dgm:spPr/>
      <dgm:t>
        <a:bodyPr/>
        <a:lstStyle/>
        <a:p>
          <a:endParaRPr lang="en-US"/>
        </a:p>
      </dgm:t>
    </dgm:pt>
    <dgm:pt modelId="{51FCCB0A-4301-4C80-A2EE-E6CF286BE7DD}">
      <dgm:prSet phldrT="[Text]" custT="1"/>
      <dgm:spPr/>
      <dgm:t>
        <a:bodyPr/>
        <a:lstStyle/>
        <a:p>
          <a:r>
            <a:rPr lang="en-US" sz="2400" smtClean="0"/>
            <a:t>11,540 mtCO2e</a:t>
          </a:r>
          <a:endParaRPr lang="en-US" sz="2400"/>
        </a:p>
      </dgm:t>
    </dgm:pt>
    <dgm:pt modelId="{B8ACA153-AC28-477C-88CB-3BC845928D4E}" type="parTrans" cxnId="{A4FF97E2-CD0C-4884-9559-ACC70694C82F}">
      <dgm:prSet/>
      <dgm:spPr/>
      <dgm:t>
        <a:bodyPr/>
        <a:lstStyle/>
        <a:p>
          <a:endParaRPr lang="en-US"/>
        </a:p>
      </dgm:t>
    </dgm:pt>
    <dgm:pt modelId="{227BD44D-C780-4BD8-B454-81124876B34A}" type="sibTrans" cxnId="{A4FF97E2-CD0C-4884-9559-ACC70694C82F}">
      <dgm:prSet/>
      <dgm:spPr/>
      <dgm:t>
        <a:bodyPr/>
        <a:lstStyle/>
        <a:p>
          <a:endParaRPr lang="en-US"/>
        </a:p>
      </dgm:t>
    </dgm:pt>
    <dgm:pt modelId="{B414E624-564A-4170-A59C-3DFED65D810F}" type="pres">
      <dgm:prSet presAssocID="{E2A3D897-5C36-4DA1-8059-4419959B0938}" presName="rootnode" presStyleCnt="0">
        <dgm:presLayoutVars>
          <dgm:chMax/>
          <dgm:chPref/>
          <dgm:dir/>
          <dgm:animLvl val="lvl"/>
        </dgm:presLayoutVars>
      </dgm:prSet>
      <dgm:spPr/>
      <dgm:t>
        <a:bodyPr/>
        <a:lstStyle/>
        <a:p>
          <a:endParaRPr lang="en-US"/>
        </a:p>
      </dgm:t>
    </dgm:pt>
    <dgm:pt modelId="{24C101BE-296B-47C0-8EEE-34966C62A7C7}" type="pres">
      <dgm:prSet presAssocID="{51FCCB0A-4301-4C80-A2EE-E6CF286BE7DD}" presName="composite" presStyleCnt="0"/>
      <dgm:spPr/>
    </dgm:pt>
    <dgm:pt modelId="{BADE250C-D4AC-4732-94C5-9787E6C41C8B}" type="pres">
      <dgm:prSet presAssocID="{51FCCB0A-4301-4C80-A2EE-E6CF286BE7DD}" presName="bentUpArrow1" presStyleLbl="alignImgPlace1" presStyleIdx="0" presStyleCnt="2" custScaleX="169255" custLinFactNeighborX="-47306"/>
      <dgm:spPr/>
    </dgm:pt>
    <dgm:pt modelId="{1FD6E626-29CB-4D56-AD9F-4D80FBCEA8C1}" type="pres">
      <dgm:prSet presAssocID="{51FCCB0A-4301-4C80-A2EE-E6CF286BE7DD}" presName="ParentText" presStyleLbl="node1" presStyleIdx="0" presStyleCnt="3" custLinFactNeighborX="-81574" custLinFactNeighborY="-1882">
        <dgm:presLayoutVars>
          <dgm:chMax val="1"/>
          <dgm:chPref val="1"/>
          <dgm:bulletEnabled val="1"/>
        </dgm:presLayoutVars>
      </dgm:prSet>
      <dgm:spPr/>
      <dgm:t>
        <a:bodyPr/>
        <a:lstStyle/>
        <a:p>
          <a:endParaRPr lang="en-US"/>
        </a:p>
      </dgm:t>
    </dgm:pt>
    <dgm:pt modelId="{A196CDBE-2327-4F57-843F-382A8E31F9E6}" type="pres">
      <dgm:prSet presAssocID="{51FCCB0A-4301-4C80-A2EE-E6CF286BE7DD}" presName="ChildText" presStyleLbl="revTx" presStyleIdx="0" presStyleCnt="2">
        <dgm:presLayoutVars>
          <dgm:chMax val="0"/>
          <dgm:chPref val="0"/>
          <dgm:bulletEnabled val="1"/>
        </dgm:presLayoutVars>
      </dgm:prSet>
      <dgm:spPr/>
    </dgm:pt>
    <dgm:pt modelId="{52FE8820-BC29-48A7-86C2-450FF8F9FA17}" type="pres">
      <dgm:prSet presAssocID="{227BD44D-C780-4BD8-B454-81124876B34A}" presName="sibTrans" presStyleCnt="0"/>
      <dgm:spPr/>
    </dgm:pt>
    <dgm:pt modelId="{E419EB0E-06B4-46B6-B8F9-D93D13FD0D8F}" type="pres">
      <dgm:prSet presAssocID="{0A4DCD96-A616-4558-80AF-9EEC12F3A7D6}" presName="composite" presStyleCnt="0"/>
      <dgm:spPr/>
    </dgm:pt>
    <dgm:pt modelId="{7B3473C3-47EE-4422-B0EC-ADBAA145C880}" type="pres">
      <dgm:prSet presAssocID="{0A4DCD96-A616-4558-80AF-9EEC12F3A7D6}" presName="bentUpArrow1" presStyleLbl="alignImgPlace1" presStyleIdx="1" presStyleCnt="2" custScaleX="167003" custLinFactNeighborX="65930"/>
      <dgm:spPr/>
    </dgm:pt>
    <dgm:pt modelId="{35A1BC7E-33C5-486A-9E5E-701E2BE5FD68}" type="pres">
      <dgm:prSet presAssocID="{0A4DCD96-A616-4558-80AF-9EEC12F3A7D6}" presName="ParentText" presStyleLbl="node1" presStyleIdx="1" presStyleCnt="3" custLinFactNeighborX="-12828">
        <dgm:presLayoutVars>
          <dgm:chMax val="1"/>
          <dgm:chPref val="1"/>
          <dgm:bulletEnabled val="1"/>
        </dgm:presLayoutVars>
      </dgm:prSet>
      <dgm:spPr/>
      <dgm:t>
        <a:bodyPr/>
        <a:lstStyle/>
        <a:p>
          <a:endParaRPr lang="en-US"/>
        </a:p>
      </dgm:t>
    </dgm:pt>
    <dgm:pt modelId="{1F7464E0-F731-438D-BCB3-472EEB1E2EF5}" type="pres">
      <dgm:prSet presAssocID="{0A4DCD96-A616-4558-80AF-9EEC12F3A7D6}" presName="ChildText" presStyleLbl="revTx" presStyleIdx="1" presStyleCnt="2">
        <dgm:presLayoutVars>
          <dgm:chMax val="0"/>
          <dgm:chPref val="0"/>
          <dgm:bulletEnabled val="1"/>
        </dgm:presLayoutVars>
      </dgm:prSet>
      <dgm:spPr/>
    </dgm:pt>
    <dgm:pt modelId="{0DCE3178-2145-4556-A36C-7506B1EF52DE}" type="pres">
      <dgm:prSet presAssocID="{641C6839-0461-4C7F-A1D6-D4BA233A0685}" presName="sibTrans" presStyleCnt="0"/>
      <dgm:spPr/>
    </dgm:pt>
    <dgm:pt modelId="{5850B9EA-EEC0-4B14-AA22-7C37C6913E8B}" type="pres">
      <dgm:prSet presAssocID="{D17005F6-1EBE-4715-93D5-F2DD5B1A159B}" presName="composite" presStyleCnt="0"/>
      <dgm:spPr/>
    </dgm:pt>
    <dgm:pt modelId="{CAADBBD9-8AC0-47A7-9721-43ED9416BBD6}" type="pres">
      <dgm:prSet presAssocID="{D17005F6-1EBE-4715-93D5-F2DD5B1A159B}" presName="ParentText" presStyleLbl="node1" presStyleIdx="2" presStyleCnt="3" custLinFactNeighborX="71725">
        <dgm:presLayoutVars>
          <dgm:chMax val="1"/>
          <dgm:chPref val="1"/>
          <dgm:bulletEnabled val="1"/>
        </dgm:presLayoutVars>
      </dgm:prSet>
      <dgm:spPr/>
      <dgm:t>
        <a:bodyPr/>
        <a:lstStyle/>
        <a:p>
          <a:endParaRPr lang="en-US"/>
        </a:p>
      </dgm:t>
    </dgm:pt>
  </dgm:ptLst>
  <dgm:cxnLst>
    <dgm:cxn modelId="{9560EC01-701D-432F-8028-847229C7D77F}" srcId="{E2A3D897-5C36-4DA1-8059-4419959B0938}" destId="{0A4DCD96-A616-4558-80AF-9EEC12F3A7D6}" srcOrd="1" destOrd="0" parTransId="{786B8027-8FBF-42CA-898B-4A7D3F75782C}" sibTransId="{641C6839-0461-4C7F-A1D6-D4BA233A0685}"/>
    <dgm:cxn modelId="{CF7662C1-552C-44B4-A24E-D4724619E6CB}" type="presOf" srcId="{E2A3D897-5C36-4DA1-8059-4419959B0938}" destId="{B414E624-564A-4170-A59C-3DFED65D810F}" srcOrd="0" destOrd="0" presId="urn:microsoft.com/office/officeart/2005/8/layout/StepDownProcess"/>
    <dgm:cxn modelId="{BD4FDCC0-E031-4F00-B08F-11253BA609C2}" type="presOf" srcId="{0A4DCD96-A616-4558-80AF-9EEC12F3A7D6}" destId="{35A1BC7E-33C5-486A-9E5E-701E2BE5FD68}" srcOrd="0" destOrd="0" presId="urn:microsoft.com/office/officeart/2005/8/layout/StepDownProcess"/>
    <dgm:cxn modelId="{A4FF97E2-CD0C-4884-9559-ACC70694C82F}" srcId="{E2A3D897-5C36-4DA1-8059-4419959B0938}" destId="{51FCCB0A-4301-4C80-A2EE-E6CF286BE7DD}" srcOrd="0" destOrd="0" parTransId="{B8ACA153-AC28-477C-88CB-3BC845928D4E}" sibTransId="{227BD44D-C780-4BD8-B454-81124876B34A}"/>
    <dgm:cxn modelId="{5201B7B3-7289-470C-B87B-3D930BA4B870}" type="presOf" srcId="{D17005F6-1EBE-4715-93D5-F2DD5B1A159B}" destId="{CAADBBD9-8AC0-47A7-9721-43ED9416BBD6}" srcOrd="0" destOrd="0" presId="urn:microsoft.com/office/officeart/2005/8/layout/StepDownProcess"/>
    <dgm:cxn modelId="{8155C478-0241-46A1-812D-A4499B976BFE}" srcId="{E2A3D897-5C36-4DA1-8059-4419959B0938}" destId="{D17005F6-1EBE-4715-93D5-F2DD5B1A159B}" srcOrd="2" destOrd="0" parTransId="{353FE35A-10A7-457B-8679-E671358F0B0B}" sibTransId="{42DFBAE5-9A42-4D43-8088-7E317659E629}"/>
    <dgm:cxn modelId="{7EB77848-65A7-4181-9A11-FBF76C1B3D53}" type="presOf" srcId="{51FCCB0A-4301-4C80-A2EE-E6CF286BE7DD}" destId="{1FD6E626-29CB-4D56-AD9F-4D80FBCEA8C1}" srcOrd="0" destOrd="0" presId="urn:microsoft.com/office/officeart/2005/8/layout/StepDownProcess"/>
    <dgm:cxn modelId="{29F922F5-FB44-4549-9BD5-793138613432}" type="presParOf" srcId="{B414E624-564A-4170-A59C-3DFED65D810F}" destId="{24C101BE-296B-47C0-8EEE-34966C62A7C7}" srcOrd="0" destOrd="0" presId="urn:microsoft.com/office/officeart/2005/8/layout/StepDownProcess"/>
    <dgm:cxn modelId="{CB13DD70-C62C-4563-891D-97A3AD26078B}" type="presParOf" srcId="{24C101BE-296B-47C0-8EEE-34966C62A7C7}" destId="{BADE250C-D4AC-4732-94C5-9787E6C41C8B}" srcOrd="0" destOrd="0" presId="urn:microsoft.com/office/officeart/2005/8/layout/StepDownProcess"/>
    <dgm:cxn modelId="{A2617EAA-85B3-42D4-B3BF-4925D92BFE2F}" type="presParOf" srcId="{24C101BE-296B-47C0-8EEE-34966C62A7C7}" destId="{1FD6E626-29CB-4D56-AD9F-4D80FBCEA8C1}" srcOrd="1" destOrd="0" presId="urn:microsoft.com/office/officeart/2005/8/layout/StepDownProcess"/>
    <dgm:cxn modelId="{11F6A102-20A6-4144-BEBE-0FA4A695A8A9}" type="presParOf" srcId="{24C101BE-296B-47C0-8EEE-34966C62A7C7}" destId="{A196CDBE-2327-4F57-843F-382A8E31F9E6}" srcOrd="2" destOrd="0" presId="urn:microsoft.com/office/officeart/2005/8/layout/StepDownProcess"/>
    <dgm:cxn modelId="{8EC978FA-EADC-4B86-BEE4-935C317C6808}" type="presParOf" srcId="{B414E624-564A-4170-A59C-3DFED65D810F}" destId="{52FE8820-BC29-48A7-86C2-450FF8F9FA17}" srcOrd="1" destOrd="0" presId="urn:microsoft.com/office/officeart/2005/8/layout/StepDownProcess"/>
    <dgm:cxn modelId="{6EB87DB0-45EA-44D9-9DB3-1B11AD67D8CD}" type="presParOf" srcId="{B414E624-564A-4170-A59C-3DFED65D810F}" destId="{E419EB0E-06B4-46B6-B8F9-D93D13FD0D8F}" srcOrd="2" destOrd="0" presId="urn:microsoft.com/office/officeart/2005/8/layout/StepDownProcess"/>
    <dgm:cxn modelId="{43F6E038-724B-4D4D-B7DB-0539DF15F942}" type="presParOf" srcId="{E419EB0E-06B4-46B6-B8F9-D93D13FD0D8F}" destId="{7B3473C3-47EE-4422-B0EC-ADBAA145C880}" srcOrd="0" destOrd="0" presId="urn:microsoft.com/office/officeart/2005/8/layout/StepDownProcess"/>
    <dgm:cxn modelId="{5B3C864A-7B34-4146-915C-83AA51C90BA2}" type="presParOf" srcId="{E419EB0E-06B4-46B6-B8F9-D93D13FD0D8F}" destId="{35A1BC7E-33C5-486A-9E5E-701E2BE5FD68}" srcOrd="1" destOrd="0" presId="urn:microsoft.com/office/officeart/2005/8/layout/StepDownProcess"/>
    <dgm:cxn modelId="{020982DD-768A-4E7B-834A-C94925B58D07}" type="presParOf" srcId="{E419EB0E-06B4-46B6-B8F9-D93D13FD0D8F}" destId="{1F7464E0-F731-438D-BCB3-472EEB1E2EF5}" srcOrd="2" destOrd="0" presId="urn:microsoft.com/office/officeart/2005/8/layout/StepDownProcess"/>
    <dgm:cxn modelId="{8CAD9C25-71CD-42CF-BBA9-4669757A640A}" type="presParOf" srcId="{B414E624-564A-4170-A59C-3DFED65D810F}" destId="{0DCE3178-2145-4556-A36C-7506B1EF52DE}" srcOrd="3" destOrd="0" presId="urn:microsoft.com/office/officeart/2005/8/layout/StepDownProcess"/>
    <dgm:cxn modelId="{48D669E1-B96B-4294-A046-73229ACB899F}" type="presParOf" srcId="{B414E624-564A-4170-A59C-3DFED65D810F}" destId="{5850B9EA-EEC0-4B14-AA22-7C37C6913E8B}" srcOrd="4" destOrd="0" presId="urn:microsoft.com/office/officeart/2005/8/layout/StepDownProcess"/>
    <dgm:cxn modelId="{FAB5BC64-C0E3-4963-BCE5-8093B9DD6B99}" type="presParOf" srcId="{5850B9EA-EEC0-4B14-AA22-7C37C6913E8B}" destId="{CAADBBD9-8AC0-47A7-9721-43ED9416BBD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24A5D8-8EC0-4FCF-B06E-C8A190710B1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BD8FB57-3DFA-4EC8-9BAA-83107B815C7A}">
      <dgm:prSet phldrT="[Text]"/>
      <dgm:spPr/>
      <dgm:t>
        <a:bodyPr/>
        <a:lstStyle/>
        <a:p>
          <a:r>
            <a:rPr lang="en-US" smtClean="0"/>
            <a:t>Energy Conservation Coordinator</a:t>
          </a:r>
          <a:endParaRPr lang="en-US"/>
        </a:p>
      </dgm:t>
    </dgm:pt>
    <dgm:pt modelId="{C928B621-648C-4DCF-BC5F-4DF5BD6735EE}" type="parTrans" cxnId="{3D5E9049-A618-4029-9B42-FE054BA92624}">
      <dgm:prSet/>
      <dgm:spPr/>
      <dgm:t>
        <a:bodyPr/>
        <a:lstStyle/>
        <a:p>
          <a:endParaRPr lang="en-US"/>
        </a:p>
      </dgm:t>
    </dgm:pt>
    <dgm:pt modelId="{1611ABC9-1A6C-4D95-B071-D9913D817624}" type="sibTrans" cxnId="{3D5E9049-A618-4029-9B42-FE054BA92624}">
      <dgm:prSet/>
      <dgm:spPr/>
      <dgm:t>
        <a:bodyPr/>
        <a:lstStyle/>
        <a:p>
          <a:endParaRPr lang="en-US"/>
        </a:p>
      </dgm:t>
    </dgm:pt>
    <dgm:pt modelId="{54283F86-3025-4D0E-A168-6EDB5AA49983}">
      <dgm:prSet phldrT="[Text]"/>
      <dgm:spPr>
        <a:solidFill>
          <a:schemeClr val="accent2"/>
        </a:solidFill>
      </dgm:spPr>
      <dgm:t>
        <a:bodyPr/>
        <a:lstStyle/>
        <a:p>
          <a:r>
            <a:rPr lang="en-US" smtClean="0"/>
            <a:t>Budget and Financing Strategy</a:t>
          </a:r>
          <a:endParaRPr lang="en-US"/>
        </a:p>
      </dgm:t>
    </dgm:pt>
    <dgm:pt modelId="{551A3039-0574-4711-9350-F7156CB857BF}" type="parTrans" cxnId="{3009F282-96DA-4CD5-A513-EF4927CF7265}">
      <dgm:prSet/>
      <dgm:spPr/>
      <dgm:t>
        <a:bodyPr/>
        <a:lstStyle/>
        <a:p>
          <a:endParaRPr lang="en-US"/>
        </a:p>
      </dgm:t>
    </dgm:pt>
    <dgm:pt modelId="{89004E68-6DC9-43F7-A444-72E9D55C1032}" type="sibTrans" cxnId="{3009F282-96DA-4CD5-A513-EF4927CF7265}">
      <dgm:prSet/>
      <dgm:spPr/>
      <dgm:t>
        <a:bodyPr/>
        <a:lstStyle/>
        <a:p>
          <a:endParaRPr lang="en-US"/>
        </a:p>
      </dgm:t>
    </dgm:pt>
    <dgm:pt modelId="{44B3E9E2-AA31-40A3-A9FD-147DB036D6E8}">
      <dgm:prSet phldrT="[Text]"/>
      <dgm:spPr>
        <a:solidFill>
          <a:schemeClr val="accent2"/>
        </a:solidFill>
      </dgm:spPr>
      <dgm:t>
        <a:bodyPr/>
        <a:lstStyle/>
        <a:p>
          <a:r>
            <a:rPr lang="en-US" smtClean="0"/>
            <a:t>Data Monitoring, Tracking and Reporting</a:t>
          </a:r>
          <a:endParaRPr lang="en-US"/>
        </a:p>
      </dgm:t>
    </dgm:pt>
    <dgm:pt modelId="{3DE86D1D-32FE-4DCE-B01D-1B40E64F3952}" type="parTrans" cxnId="{0990A19F-37A7-427F-AB4A-07486ABA645A}">
      <dgm:prSet/>
      <dgm:spPr/>
      <dgm:t>
        <a:bodyPr/>
        <a:lstStyle/>
        <a:p>
          <a:endParaRPr lang="en-US"/>
        </a:p>
      </dgm:t>
    </dgm:pt>
    <dgm:pt modelId="{F190A30A-E210-42F2-9C37-70903D897666}" type="sibTrans" cxnId="{0990A19F-37A7-427F-AB4A-07486ABA645A}">
      <dgm:prSet/>
      <dgm:spPr/>
      <dgm:t>
        <a:bodyPr/>
        <a:lstStyle/>
        <a:p>
          <a:endParaRPr lang="en-US"/>
        </a:p>
      </dgm:t>
    </dgm:pt>
    <dgm:pt modelId="{B0F02951-648F-4800-9BE0-E33E1E3EAFF1}">
      <dgm:prSet phldrT="[Text]"/>
      <dgm:spPr>
        <a:solidFill>
          <a:schemeClr val="accent2"/>
        </a:solidFill>
      </dgm:spPr>
      <dgm:t>
        <a:bodyPr/>
        <a:lstStyle/>
        <a:p>
          <a:r>
            <a:rPr lang="en-US" smtClean="0"/>
            <a:t>Technical Advisory Committee</a:t>
          </a:r>
          <a:endParaRPr lang="en-US"/>
        </a:p>
      </dgm:t>
    </dgm:pt>
    <dgm:pt modelId="{58120214-DF53-4918-9452-5825A44AD9DE}" type="parTrans" cxnId="{A3E0DD12-2A70-4F4F-A35C-0568C7337DE9}">
      <dgm:prSet/>
      <dgm:spPr/>
      <dgm:t>
        <a:bodyPr/>
        <a:lstStyle/>
        <a:p>
          <a:endParaRPr lang="en-US"/>
        </a:p>
      </dgm:t>
    </dgm:pt>
    <dgm:pt modelId="{28D1675D-DD14-4EBE-817E-6AD18CBEE034}" type="sibTrans" cxnId="{A3E0DD12-2A70-4F4F-A35C-0568C7337DE9}">
      <dgm:prSet/>
      <dgm:spPr/>
      <dgm:t>
        <a:bodyPr/>
        <a:lstStyle/>
        <a:p>
          <a:endParaRPr lang="en-US"/>
        </a:p>
      </dgm:t>
    </dgm:pt>
    <dgm:pt modelId="{D8D04C2D-96BA-46C8-B3A4-DB6C9EFBCAFA}">
      <dgm:prSet phldrT="[Text]"/>
      <dgm:spPr>
        <a:solidFill>
          <a:schemeClr val="accent2"/>
        </a:solidFill>
      </dgm:spPr>
      <dgm:t>
        <a:bodyPr/>
        <a:lstStyle/>
        <a:p>
          <a:r>
            <a:rPr lang="en-US" smtClean="0"/>
            <a:t>Implementation and Timeline</a:t>
          </a:r>
          <a:endParaRPr lang="en-US"/>
        </a:p>
      </dgm:t>
    </dgm:pt>
    <dgm:pt modelId="{0EF20839-ADDA-42BA-9CF0-EDE31F4CEFC5}" type="parTrans" cxnId="{4A309419-3997-4EF7-BCD2-95ECADF38420}">
      <dgm:prSet/>
      <dgm:spPr/>
      <dgm:t>
        <a:bodyPr/>
        <a:lstStyle/>
        <a:p>
          <a:endParaRPr lang="en-US"/>
        </a:p>
      </dgm:t>
    </dgm:pt>
    <dgm:pt modelId="{21162095-16DF-42A5-955B-8F7B8A872521}" type="sibTrans" cxnId="{4A309419-3997-4EF7-BCD2-95ECADF38420}">
      <dgm:prSet/>
      <dgm:spPr/>
      <dgm:t>
        <a:bodyPr/>
        <a:lstStyle/>
        <a:p>
          <a:endParaRPr lang="en-US"/>
        </a:p>
      </dgm:t>
    </dgm:pt>
    <dgm:pt modelId="{ACFA36FD-0299-472E-A99B-395D3F314824}" type="pres">
      <dgm:prSet presAssocID="{BA24A5D8-8EC0-4FCF-B06E-C8A190710B1C}" presName="diagram" presStyleCnt="0">
        <dgm:presLayoutVars>
          <dgm:chMax val="1"/>
          <dgm:dir/>
          <dgm:animLvl val="ctr"/>
          <dgm:resizeHandles val="exact"/>
        </dgm:presLayoutVars>
      </dgm:prSet>
      <dgm:spPr/>
      <dgm:t>
        <a:bodyPr/>
        <a:lstStyle/>
        <a:p>
          <a:endParaRPr lang="en-US"/>
        </a:p>
      </dgm:t>
    </dgm:pt>
    <dgm:pt modelId="{5B4D559E-85C6-4EAE-951F-C974C1ECD196}" type="pres">
      <dgm:prSet presAssocID="{BA24A5D8-8EC0-4FCF-B06E-C8A190710B1C}" presName="matrix" presStyleCnt="0"/>
      <dgm:spPr/>
    </dgm:pt>
    <dgm:pt modelId="{A49949F3-6F6D-4B03-A6DD-54D271380D1B}" type="pres">
      <dgm:prSet presAssocID="{BA24A5D8-8EC0-4FCF-B06E-C8A190710B1C}" presName="tile1" presStyleLbl="node1" presStyleIdx="0" presStyleCnt="4"/>
      <dgm:spPr/>
      <dgm:t>
        <a:bodyPr/>
        <a:lstStyle/>
        <a:p>
          <a:endParaRPr lang="en-US"/>
        </a:p>
      </dgm:t>
    </dgm:pt>
    <dgm:pt modelId="{36551040-971D-44BA-9B4A-8ED63D5F44E9}" type="pres">
      <dgm:prSet presAssocID="{BA24A5D8-8EC0-4FCF-B06E-C8A190710B1C}" presName="tile1text" presStyleLbl="node1" presStyleIdx="0" presStyleCnt="4">
        <dgm:presLayoutVars>
          <dgm:chMax val="0"/>
          <dgm:chPref val="0"/>
          <dgm:bulletEnabled val="1"/>
        </dgm:presLayoutVars>
      </dgm:prSet>
      <dgm:spPr/>
      <dgm:t>
        <a:bodyPr/>
        <a:lstStyle/>
        <a:p>
          <a:endParaRPr lang="en-US"/>
        </a:p>
      </dgm:t>
    </dgm:pt>
    <dgm:pt modelId="{73DEABA6-98E1-4C1C-8470-059189353471}" type="pres">
      <dgm:prSet presAssocID="{BA24A5D8-8EC0-4FCF-B06E-C8A190710B1C}" presName="tile2" presStyleLbl="node1" presStyleIdx="1" presStyleCnt="4"/>
      <dgm:spPr/>
      <dgm:t>
        <a:bodyPr/>
        <a:lstStyle/>
        <a:p>
          <a:endParaRPr lang="en-US"/>
        </a:p>
      </dgm:t>
    </dgm:pt>
    <dgm:pt modelId="{FD89230C-5A8E-458E-9617-B0E1782A3269}" type="pres">
      <dgm:prSet presAssocID="{BA24A5D8-8EC0-4FCF-B06E-C8A190710B1C}" presName="tile2text" presStyleLbl="node1" presStyleIdx="1" presStyleCnt="4">
        <dgm:presLayoutVars>
          <dgm:chMax val="0"/>
          <dgm:chPref val="0"/>
          <dgm:bulletEnabled val="1"/>
        </dgm:presLayoutVars>
      </dgm:prSet>
      <dgm:spPr/>
      <dgm:t>
        <a:bodyPr/>
        <a:lstStyle/>
        <a:p>
          <a:endParaRPr lang="en-US"/>
        </a:p>
      </dgm:t>
    </dgm:pt>
    <dgm:pt modelId="{74B5A41F-EBC8-4DAC-A021-C686F72F50F7}" type="pres">
      <dgm:prSet presAssocID="{BA24A5D8-8EC0-4FCF-B06E-C8A190710B1C}" presName="tile3" presStyleLbl="node1" presStyleIdx="2" presStyleCnt="4"/>
      <dgm:spPr/>
      <dgm:t>
        <a:bodyPr/>
        <a:lstStyle/>
        <a:p>
          <a:endParaRPr lang="en-US"/>
        </a:p>
      </dgm:t>
    </dgm:pt>
    <dgm:pt modelId="{F3D633F6-45BD-45A1-9503-316A41C96813}" type="pres">
      <dgm:prSet presAssocID="{BA24A5D8-8EC0-4FCF-B06E-C8A190710B1C}" presName="tile3text" presStyleLbl="node1" presStyleIdx="2" presStyleCnt="4">
        <dgm:presLayoutVars>
          <dgm:chMax val="0"/>
          <dgm:chPref val="0"/>
          <dgm:bulletEnabled val="1"/>
        </dgm:presLayoutVars>
      </dgm:prSet>
      <dgm:spPr/>
      <dgm:t>
        <a:bodyPr/>
        <a:lstStyle/>
        <a:p>
          <a:endParaRPr lang="en-US"/>
        </a:p>
      </dgm:t>
    </dgm:pt>
    <dgm:pt modelId="{4C639B56-1689-4BEE-8634-F23C78249A89}" type="pres">
      <dgm:prSet presAssocID="{BA24A5D8-8EC0-4FCF-B06E-C8A190710B1C}" presName="tile4" presStyleLbl="node1" presStyleIdx="3" presStyleCnt="4"/>
      <dgm:spPr/>
      <dgm:t>
        <a:bodyPr/>
        <a:lstStyle/>
        <a:p>
          <a:endParaRPr lang="en-US"/>
        </a:p>
      </dgm:t>
    </dgm:pt>
    <dgm:pt modelId="{050F651E-C9F6-49F8-B537-5B02BB34CD2D}" type="pres">
      <dgm:prSet presAssocID="{BA24A5D8-8EC0-4FCF-B06E-C8A190710B1C}" presName="tile4text" presStyleLbl="node1" presStyleIdx="3" presStyleCnt="4">
        <dgm:presLayoutVars>
          <dgm:chMax val="0"/>
          <dgm:chPref val="0"/>
          <dgm:bulletEnabled val="1"/>
        </dgm:presLayoutVars>
      </dgm:prSet>
      <dgm:spPr/>
      <dgm:t>
        <a:bodyPr/>
        <a:lstStyle/>
        <a:p>
          <a:endParaRPr lang="en-US"/>
        </a:p>
      </dgm:t>
    </dgm:pt>
    <dgm:pt modelId="{81B9BFA9-0E59-4C56-91D2-AA7F65A74306}" type="pres">
      <dgm:prSet presAssocID="{BA24A5D8-8EC0-4FCF-B06E-C8A190710B1C}" presName="centerTile" presStyleLbl="fgShp" presStyleIdx="0" presStyleCnt="1">
        <dgm:presLayoutVars>
          <dgm:chMax val="0"/>
          <dgm:chPref val="0"/>
        </dgm:presLayoutVars>
      </dgm:prSet>
      <dgm:spPr/>
      <dgm:t>
        <a:bodyPr/>
        <a:lstStyle/>
        <a:p>
          <a:endParaRPr lang="en-US"/>
        </a:p>
      </dgm:t>
    </dgm:pt>
  </dgm:ptLst>
  <dgm:cxnLst>
    <dgm:cxn modelId="{EC7B9906-7F35-4025-AAA4-A57BDA73E127}" type="presOf" srcId="{D8D04C2D-96BA-46C8-B3A4-DB6C9EFBCAFA}" destId="{4C639B56-1689-4BEE-8634-F23C78249A89}" srcOrd="0" destOrd="0" presId="urn:microsoft.com/office/officeart/2005/8/layout/matrix1"/>
    <dgm:cxn modelId="{A3E0DD12-2A70-4F4F-A35C-0568C7337DE9}" srcId="{0BD8FB57-3DFA-4EC8-9BAA-83107B815C7A}" destId="{B0F02951-648F-4800-9BE0-E33E1E3EAFF1}" srcOrd="2" destOrd="0" parTransId="{58120214-DF53-4918-9452-5825A44AD9DE}" sibTransId="{28D1675D-DD14-4EBE-817E-6AD18CBEE034}"/>
    <dgm:cxn modelId="{C1EF4016-89E0-434E-A812-CC5C0581DEA9}" type="presOf" srcId="{BA24A5D8-8EC0-4FCF-B06E-C8A190710B1C}" destId="{ACFA36FD-0299-472E-A99B-395D3F314824}" srcOrd="0" destOrd="0" presId="urn:microsoft.com/office/officeart/2005/8/layout/matrix1"/>
    <dgm:cxn modelId="{EA75A0E4-781C-4F5E-BD7E-0141B2A299F2}" type="presOf" srcId="{54283F86-3025-4D0E-A168-6EDB5AA49983}" destId="{A49949F3-6F6D-4B03-A6DD-54D271380D1B}" srcOrd="0" destOrd="0" presId="urn:microsoft.com/office/officeart/2005/8/layout/matrix1"/>
    <dgm:cxn modelId="{3D5E9049-A618-4029-9B42-FE054BA92624}" srcId="{BA24A5D8-8EC0-4FCF-B06E-C8A190710B1C}" destId="{0BD8FB57-3DFA-4EC8-9BAA-83107B815C7A}" srcOrd="0" destOrd="0" parTransId="{C928B621-648C-4DCF-BC5F-4DF5BD6735EE}" sibTransId="{1611ABC9-1A6C-4D95-B071-D9913D817624}"/>
    <dgm:cxn modelId="{60615E5C-505B-4B0E-AEC9-622231224D64}" type="presOf" srcId="{B0F02951-648F-4800-9BE0-E33E1E3EAFF1}" destId="{F3D633F6-45BD-45A1-9503-316A41C96813}" srcOrd="1" destOrd="0" presId="urn:microsoft.com/office/officeart/2005/8/layout/matrix1"/>
    <dgm:cxn modelId="{881BC7FD-F6E1-4100-BDAB-99A699E35292}" type="presOf" srcId="{54283F86-3025-4D0E-A168-6EDB5AA49983}" destId="{36551040-971D-44BA-9B4A-8ED63D5F44E9}" srcOrd="1" destOrd="0" presId="urn:microsoft.com/office/officeart/2005/8/layout/matrix1"/>
    <dgm:cxn modelId="{4C3BE0A0-FDB0-4690-A858-8493B286DA1B}" type="presOf" srcId="{D8D04C2D-96BA-46C8-B3A4-DB6C9EFBCAFA}" destId="{050F651E-C9F6-49F8-B537-5B02BB34CD2D}" srcOrd="1" destOrd="0" presId="urn:microsoft.com/office/officeart/2005/8/layout/matrix1"/>
    <dgm:cxn modelId="{1BC74BC9-04C5-4FEB-AE5C-733BBE036AAE}" type="presOf" srcId="{0BD8FB57-3DFA-4EC8-9BAA-83107B815C7A}" destId="{81B9BFA9-0E59-4C56-91D2-AA7F65A74306}" srcOrd="0" destOrd="0" presId="urn:microsoft.com/office/officeart/2005/8/layout/matrix1"/>
    <dgm:cxn modelId="{90CA1ADF-C53C-4C9A-AEE5-76EEBE179691}" type="presOf" srcId="{B0F02951-648F-4800-9BE0-E33E1E3EAFF1}" destId="{74B5A41F-EBC8-4DAC-A021-C686F72F50F7}" srcOrd="0" destOrd="0" presId="urn:microsoft.com/office/officeart/2005/8/layout/matrix1"/>
    <dgm:cxn modelId="{4A309419-3997-4EF7-BCD2-95ECADF38420}" srcId="{0BD8FB57-3DFA-4EC8-9BAA-83107B815C7A}" destId="{D8D04C2D-96BA-46C8-B3A4-DB6C9EFBCAFA}" srcOrd="3" destOrd="0" parTransId="{0EF20839-ADDA-42BA-9CF0-EDE31F4CEFC5}" sibTransId="{21162095-16DF-42A5-955B-8F7B8A872521}"/>
    <dgm:cxn modelId="{02E05E00-694E-4F22-8F9B-AFFD710FBBF1}" type="presOf" srcId="{44B3E9E2-AA31-40A3-A9FD-147DB036D6E8}" destId="{73DEABA6-98E1-4C1C-8470-059189353471}" srcOrd="0" destOrd="0" presId="urn:microsoft.com/office/officeart/2005/8/layout/matrix1"/>
    <dgm:cxn modelId="{3009F282-96DA-4CD5-A513-EF4927CF7265}" srcId="{0BD8FB57-3DFA-4EC8-9BAA-83107B815C7A}" destId="{54283F86-3025-4D0E-A168-6EDB5AA49983}" srcOrd="0" destOrd="0" parTransId="{551A3039-0574-4711-9350-F7156CB857BF}" sibTransId="{89004E68-6DC9-43F7-A444-72E9D55C1032}"/>
    <dgm:cxn modelId="{19335B0F-0B3D-46FC-9A07-47747DD89EF5}" type="presOf" srcId="{44B3E9E2-AA31-40A3-A9FD-147DB036D6E8}" destId="{FD89230C-5A8E-458E-9617-B0E1782A3269}" srcOrd="1" destOrd="0" presId="urn:microsoft.com/office/officeart/2005/8/layout/matrix1"/>
    <dgm:cxn modelId="{0990A19F-37A7-427F-AB4A-07486ABA645A}" srcId="{0BD8FB57-3DFA-4EC8-9BAA-83107B815C7A}" destId="{44B3E9E2-AA31-40A3-A9FD-147DB036D6E8}" srcOrd="1" destOrd="0" parTransId="{3DE86D1D-32FE-4DCE-B01D-1B40E64F3952}" sibTransId="{F190A30A-E210-42F2-9C37-70903D897666}"/>
    <dgm:cxn modelId="{C8FBA7CF-CE45-42EB-8461-86514856307A}" type="presParOf" srcId="{ACFA36FD-0299-472E-A99B-395D3F314824}" destId="{5B4D559E-85C6-4EAE-951F-C974C1ECD196}" srcOrd="0" destOrd="0" presId="urn:microsoft.com/office/officeart/2005/8/layout/matrix1"/>
    <dgm:cxn modelId="{25104397-2832-4846-AA1E-79BDF64504AD}" type="presParOf" srcId="{5B4D559E-85C6-4EAE-951F-C974C1ECD196}" destId="{A49949F3-6F6D-4B03-A6DD-54D271380D1B}" srcOrd="0" destOrd="0" presId="urn:microsoft.com/office/officeart/2005/8/layout/matrix1"/>
    <dgm:cxn modelId="{89480CC6-855D-4C71-8612-32A56D380A88}" type="presParOf" srcId="{5B4D559E-85C6-4EAE-951F-C974C1ECD196}" destId="{36551040-971D-44BA-9B4A-8ED63D5F44E9}" srcOrd="1" destOrd="0" presId="urn:microsoft.com/office/officeart/2005/8/layout/matrix1"/>
    <dgm:cxn modelId="{214F3FEF-963C-4D53-A3EB-4AE59F1B5F22}" type="presParOf" srcId="{5B4D559E-85C6-4EAE-951F-C974C1ECD196}" destId="{73DEABA6-98E1-4C1C-8470-059189353471}" srcOrd="2" destOrd="0" presId="urn:microsoft.com/office/officeart/2005/8/layout/matrix1"/>
    <dgm:cxn modelId="{DDAC7C9A-6422-4317-9DE0-04A1AEF6EB11}" type="presParOf" srcId="{5B4D559E-85C6-4EAE-951F-C974C1ECD196}" destId="{FD89230C-5A8E-458E-9617-B0E1782A3269}" srcOrd="3" destOrd="0" presId="urn:microsoft.com/office/officeart/2005/8/layout/matrix1"/>
    <dgm:cxn modelId="{C7B95645-1702-4601-9840-3F9E2F4D9109}" type="presParOf" srcId="{5B4D559E-85C6-4EAE-951F-C974C1ECD196}" destId="{74B5A41F-EBC8-4DAC-A021-C686F72F50F7}" srcOrd="4" destOrd="0" presId="urn:microsoft.com/office/officeart/2005/8/layout/matrix1"/>
    <dgm:cxn modelId="{D76CE93C-FF5B-4CFE-9450-BF66ED9BC24D}" type="presParOf" srcId="{5B4D559E-85C6-4EAE-951F-C974C1ECD196}" destId="{F3D633F6-45BD-45A1-9503-316A41C96813}" srcOrd="5" destOrd="0" presId="urn:microsoft.com/office/officeart/2005/8/layout/matrix1"/>
    <dgm:cxn modelId="{9862F2B7-E0E8-4942-809B-A10E94A961FA}" type="presParOf" srcId="{5B4D559E-85C6-4EAE-951F-C974C1ECD196}" destId="{4C639B56-1689-4BEE-8634-F23C78249A89}" srcOrd="6" destOrd="0" presId="urn:microsoft.com/office/officeart/2005/8/layout/matrix1"/>
    <dgm:cxn modelId="{386871C4-18EA-4B0A-BE6A-FD76493E4E05}" type="presParOf" srcId="{5B4D559E-85C6-4EAE-951F-C974C1ECD196}" destId="{050F651E-C9F6-49F8-B537-5B02BB34CD2D}" srcOrd="7" destOrd="0" presId="urn:microsoft.com/office/officeart/2005/8/layout/matrix1"/>
    <dgm:cxn modelId="{1356992F-DC20-4298-82EA-6B04EA453219}" type="presParOf" srcId="{ACFA36FD-0299-472E-A99B-395D3F314824}" destId="{81B9BFA9-0E59-4C56-91D2-AA7F65A7430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57272-52CA-4FB6-9DB7-1026DE9B18DF}">
      <dsp:nvSpPr>
        <dsp:cNvPr id="0" name=""/>
        <dsp:cNvSpPr/>
      </dsp:nvSpPr>
      <dsp:spPr>
        <a:xfrm>
          <a:off x="3033117" y="1051917"/>
          <a:ext cx="2620565" cy="262056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Conservation and </a:t>
          </a:r>
          <a:br>
            <a:rPr lang="en-US" sz="1600" b="1" kern="1200" smtClean="0"/>
          </a:br>
          <a:r>
            <a:rPr lang="en-US" sz="1600" b="1" kern="1200" smtClean="0"/>
            <a:t>Climate Action </a:t>
          </a:r>
        </a:p>
        <a:p>
          <a:pPr lvl="0" algn="ctr" defTabSz="711200">
            <a:lnSpc>
              <a:spcPct val="90000"/>
            </a:lnSpc>
            <a:spcBef>
              <a:spcPct val="0"/>
            </a:spcBef>
            <a:spcAft>
              <a:spcPct val="35000"/>
            </a:spcAft>
          </a:pPr>
          <a:r>
            <a:rPr lang="en-US" sz="1600" b="1" kern="1200" smtClean="0"/>
            <a:t>Plan Task Force</a:t>
          </a:r>
          <a:endParaRPr lang="en-US" sz="1600" b="1" kern="1200"/>
        </a:p>
      </dsp:txBody>
      <dsp:txXfrm>
        <a:off x="3416890" y="1435690"/>
        <a:ext cx="1853019" cy="1853019"/>
      </dsp:txXfrm>
    </dsp:sp>
    <dsp:sp modelId="{438014EA-049B-4692-9C3B-60D549BF22ED}">
      <dsp:nvSpPr>
        <dsp:cNvPr id="0" name=""/>
        <dsp:cNvSpPr/>
      </dsp:nvSpPr>
      <dsp:spPr>
        <a:xfrm>
          <a:off x="3474721" y="-213069"/>
          <a:ext cx="1737356" cy="173735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Mayor’s Advisory Group on Climate Change and Sustainability</a:t>
          </a:r>
          <a:endParaRPr lang="en-US" sz="1600" b="1" kern="1200"/>
        </a:p>
      </dsp:txBody>
      <dsp:txXfrm>
        <a:off x="3729151" y="41361"/>
        <a:ext cx="1228496" cy="1228496"/>
      </dsp:txXfrm>
    </dsp:sp>
    <dsp:sp modelId="{85406032-8B2C-4926-A9AD-8C7C4ACEB9B7}">
      <dsp:nvSpPr>
        <dsp:cNvPr id="0" name=""/>
        <dsp:cNvSpPr/>
      </dsp:nvSpPr>
      <dsp:spPr>
        <a:xfrm>
          <a:off x="5181312" y="1493521"/>
          <a:ext cx="1737356" cy="173735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Climate and Energy  Team</a:t>
          </a:r>
          <a:endParaRPr lang="en-US" sz="1600" b="1" kern="1200"/>
        </a:p>
      </dsp:txBody>
      <dsp:txXfrm>
        <a:off x="5435742" y="1747951"/>
        <a:ext cx="1228496" cy="1228496"/>
      </dsp:txXfrm>
    </dsp:sp>
    <dsp:sp modelId="{C5B5AF7A-1073-4427-9E3A-04599F1DF572}">
      <dsp:nvSpPr>
        <dsp:cNvPr id="0" name=""/>
        <dsp:cNvSpPr/>
      </dsp:nvSpPr>
      <dsp:spPr>
        <a:xfrm>
          <a:off x="3474721" y="3200112"/>
          <a:ext cx="1737356" cy="173735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Experts and professionals from the Missoula Community</a:t>
          </a:r>
          <a:endParaRPr lang="en-US" sz="1600" b="1" kern="1200"/>
        </a:p>
      </dsp:txBody>
      <dsp:txXfrm>
        <a:off x="3729151" y="3454542"/>
        <a:ext cx="1228496" cy="1228496"/>
      </dsp:txXfrm>
    </dsp:sp>
    <dsp:sp modelId="{26F70ADC-1F5B-41BA-AE67-A4639346448C}">
      <dsp:nvSpPr>
        <dsp:cNvPr id="0" name=""/>
        <dsp:cNvSpPr/>
      </dsp:nvSpPr>
      <dsp:spPr>
        <a:xfrm>
          <a:off x="1768130" y="1493521"/>
          <a:ext cx="1737356" cy="173735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City Staff</a:t>
          </a:r>
          <a:endParaRPr lang="en-US" sz="1600" b="1" kern="1200"/>
        </a:p>
      </dsp:txBody>
      <dsp:txXfrm>
        <a:off x="2022560" y="1747951"/>
        <a:ext cx="1228496" cy="1228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662C9-3276-476D-937D-79F1A8B2A29C}">
      <dsp:nvSpPr>
        <dsp:cNvPr id="0" name=""/>
        <dsp:cNvSpPr/>
      </dsp:nvSpPr>
      <dsp:spPr>
        <a:xfrm>
          <a:off x="2895593" y="2391194"/>
          <a:ext cx="2895612" cy="22813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t>Conservation &amp; Climate Action Planning</a:t>
          </a:r>
          <a:endParaRPr lang="en-US" sz="2800" kern="1200"/>
        </a:p>
      </dsp:txBody>
      <dsp:txXfrm>
        <a:off x="3319646" y="2725283"/>
        <a:ext cx="2047506" cy="1613124"/>
      </dsp:txXfrm>
    </dsp:sp>
    <dsp:sp modelId="{43FF9C8B-F348-40A1-87B8-B24F4E4E57CA}">
      <dsp:nvSpPr>
        <dsp:cNvPr id="0" name=""/>
        <dsp:cNvSpPr/>
      </dsp:nvSpPr>
      <dsp:spPr>
        <a:xfrm rot="11700000">
          <a:off x="1479844" y="2631937"/>
          <a:ext cx="1436568" cy="65017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3A07A2-D573-41D3-9815-6E32589B22ED}">
      <dsp:nvSpPr>
        <dsp:cNvPr id="0" name=""/>
        <dsp:cNvSpPr/>
      </dsp:nvSpPr>
      <dsp:spPr>
        <a:xfrm>
          <a:off x="420700" y="1904221"/>
          <a:ext cx="2167237" cy="173379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smtClean="0"/>
            <a:t>Operating efficiently and saving money</a:t>
          </a:r>
          <a:endParaRPr lang="en-US" sz="2200" kern="1200"/>
        </a:p>
      </dsp:txBody>
      <dsp:txXfrm>
        <a:off x="471481" y="1955002"/>
        <a:ext cx="2065675" cy="1632228"/>
      </dsp:txXfrm>
    </dsp:sp>
    <dsp:sp modelId="{0887F4F4-880D-41AE-93F1-14531B61CFF0}">
      <dsp:nvSpPr>
        <dsp:cNvPr id="0" name=""/>
        <dsp:cNvSpPr/>
      </dsp:nvSpPr>
      <dsp:spPr>
        <a:xfrm rot="14700000">
          <a:off x="2621659" y="1295682"/>
          <a:ext cx="1661180" cy="65017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1E0709-E284-40E1-B1D5-D3AA1CE50071}">
      <dsp:nvSpPr>
        <dsp:cNvPr id="0" name=""/>
        <dsp:cNvSpPr/>
      </dsp:nvSpPr>
      <dsp:spPr>
        <a:xfrm>
          <a:off x="2017607" y="1102"/>
          <a:ext cx="2167237" cy="17337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smtClean="0"/>
            <a:t>Energy and resource conservation</a:t>
          </a:r>
          <a:endParaRPr lang="en-US" sz="2200" kern="1200"/>
        </a:p>
      </dsp:txBody>
      <dsp:txXfrm>
        <a:off x="2068388" y="51883"/>
        <a:ext cx="2065675" cy="1632228"/>
      </dsp:txXfrm>
    </dsp:sp>
    <dsp:sp modelId="{EB383825-3925-477A-A455-F453C5AE3C52}">
      <dsp:nvSpPr>
        <dsp:cNvPr id="0" name=""/>
        <dsp:cNvSpPr/>
      </dsp:nvSpPr>
      <dsp:spPr>
        <a:xfrm rot="17700000">
          <a:off x="4403960" y="1295682"/>
          <a:ext cx="1661180" cy="65017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51C504-B63D-4AE4-9306-F268EB6A8881}">
      <dsp:nvSpPr>
        <dsp:cNvPr id="0" name=""/>
        <dsp:cNvSpPr/>
      </dsp:nvSpPr>
      <dsp:spPr>
        <a:xfrm>
          <a:off x="4501954" y="1102"/>
          <a:ext cx="2167237" cy="17337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smtClean="0"/>
            <a:t>Climate Change - Maintaining a healthy environment and community</a:t>
          </a:r>
          <a:endParaRPr lang="en-US" sz="2200" kern="1200"/>
        </a:p>
      </dsp:txBody>
      <dsp:txXfrm>
        <a:off x="4552735" y="51883"/>
        <a:ext cx="2065675" cy="1632228"/>
      </dsp:txXfrm>
    </dsp:sp>
    <dsp:sp modelId="{4984F0F2-A482-4CC5-896C-EBF2C6BE8ACA}">
      <dsp:nvSpPr>
        <dsp:cNvPr id="0" name=""/>
        <dsp:cNvSpPr/>
      </dsp:nvSpPr>
      <dsp:spPr>
        <a:xfrm rot="20700000">
          <a:off x="5770386" y="2631937"/>
          <a:ext cx="1436568" cy="65017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7936EC-2AC8-4F57-A390-E63060D95B9B}">
      <dsp:nvSpPr>
        <dsp:cNvPr id="0" name=""/>
        <dsp:cNvSpPr/>
      </dsp:nvSpPr>
      <dsp:spPr>
        <a:xfrm>
          <a:off x="6098861" y="1904221"/>
          <a:ext cx="2167237" cy="17337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smtClean="0"/>
            <a:t>Government leading by example</a:t>
          </a:r>
          <a:endParaRPr lang="en-US" sz="2200" kern="1200"/>
        </a:p>
      </dsp:txBody>
      <dsp:txXfrm>
        <a:off x="6149642" y="1955002"/>
        <a:ext cx="2065675" cy="1632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308E5-9294-44C6-A120-1A1A8DEA55FB}">
      <dsp:nvSpPr>
        <dsp:cNvPr id="0" name=""/>
        <dsp:cNvSpPr/>
      </dsp:nvSpPr>
      <dsp:spPr>
        <a:xfrm rot="4396374">
          <a:off x="2978352" y="940118"/>
          <a:ext cx="4078382" cy="2844163"/>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12646-8D72-408B-B774-878852FDA5F1}">
      <dsp:nvSpPr>
        <dsp:cNvPr id="0" name=""/>
        <dsp:cNvSpPr/>
      </dsp:nvSpPr>
      <dsp:spPr>
        <a:xfrm>
          <a:off x="4495799" y="1311493"/>
          <a:ext cx="102991" cy="102991"/>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8E4414-969E-4129-B444-2A31E266C990}">
      <dsp:nvSpPr>
        <dsp:cNvPr id="0" name=""/>
        <dsp:cNvSpPr/>
      </dsp:nvSpPr>
      <dsp:spPr>
        <a:xfrm>
          <a:off x="5202316" y="1880311"/>
          <a:ext cx="102991" cy="102991"/>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AB4714-451D-47A4-8778-112AA590E16E}">
      <dsp:nvSpPr>
        <dsp:cNvPr id="0" name=""/>
        <dsp:cNvSpPr/>
      </dsp:nvSpPr>
      <dsp:spPr>
        <a:xfrm>
          <a:off x="5735716" y="2545506"/>
          <a:ext cx="102991" cy="102991"/>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2B9C63-9D3E-4D29-B104-6E382E8455AF}">
      <dsp:nvSpPr>
        <dsp:cNvPr id="0" name=""/>
        <dsp:cNvSpPr/>
      </dsp:nvSpPr>
      <dsp:spPr>
        <a:xfrm>
          <a:off x="221457" y="0"/>
          <a:ext cx="4498385" cy="7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US" sz="2400" kern="1200" smtClean="0"/>
            <a:t>11,540 mtCO2e</a:t>
          </a:r>
          <a:endParaRPr lang="en-US" sz="2400" kern="1200"/>
        </a:p>
      </dsp:txBody>
      <dsp:txXfrm>
        <a:off x="221457" y="0"/>
        <a:ext cx="4498385" cy="755904"/>
      </dsp:txXfrm>
    </dsp:sp>
    <dsp:sp modelId="{BFE7B9F7-6D54-4654-A840-945A450F6D1A}">
      <dsp:nvSpPr>
        <dsp:cNvPr id="0" name=""/>
        <dsp:cNvSpPr/>
      </dsp:nvSpPr>
      <dsp:spPr>
        <a:xfrm>
          <a:off x="304806" y="1142998"/>
          <a:ext cx="3941214" cy="7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en-US" sz="2400" kern="1200" smtClean="0"/>
            <a:t>10% below 2008 levels by 2015</a:t>
          </a:r>
          <a:endParaRPr lang="en-US" sz="2400" kern="1200"/>
        </a:p>
      </dsp:txBody>
      <dsp:txXfrm>
        <a:off x="304806" y="1142998"/>
        <a:ext cx="3941214" cy="755904"/>
      </dsp:txXfrm>
    </dsp:sp>
    <dsp:sp modelId="{DE8A5A36-DE8E-47F1-B1C4-5E7334EB35F6}">
      <dsp:nvSpPr>
        <dsp:cNvPr id="0" name=""/>
        <dsp:cNvSpPr/>
      </dsp:nvSpPr>
      <dsp:spPr>
        <a:xfrm>
          <a:off x="926216" y="1828800"/>
          <a:ext cx="3950577" cy="7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r" defTabSz="1066800">
            <a:lnSpc>
              <a:spcPct val="90000"/>
            </a:lnSpc>
            <a:spcBef>
              <a:spcPct val="0"/>
            </a:spcBef>
            <a:spcAft>
              <a:spcPct val="35000"/>
            </a:spcAft>
          </a:pPr>
          <a:r>
            <a:rPr lang="en-US" sz="2400" kern="1200" smtClean="0"/>
            <a:t>30% below 2008 levels by 2017</a:t>
          </a:r>
          <a:endParaRPr lang="en-US" sz="2400" kern="1200"/>
        </a:p>
      </dsp:txBody>
      <dsp:txXfrm>
        <a:off x="926216" y="1828800"/>
        <a:ext cx="3950577" cy="755904"/>
      </dsp:txXfrm>
    </dsp:sp>
    <dsp:sp modelId="{18FE1E11-2B1B-4E88-AED5-872B842429D7}">
      <dsp:nvSpPr>
        <dsp:cNvPr id="0" name=""/>
        <dsp:cNvSpPr/>
      </dsp:nvSpPr>
      <dsp:spPr>
        <a:xfrm>
          <a:off x="1523997" y="2514601"/>
          <a:ext cx="4035757" cy="7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en-US" sz="2400" kern="1200" smtClean="0"/>
            <a:t>50% below 2008 levels by 2020</a:t>
          </a:r>
          <a:endParaRPr lang="en-US" sz="2400" kern="1200"/>
        </a:p>
      </dsp:txBody>
      <dsp:txXfrm>
        <a:off x="1523997" y="2514601"/>
        <a:ext cx="4035757" cy="755904"/>
      </dsp:txXfrm>
    </dsp:sp>
    <dsp:sp modelId="{B7B38F26-B3E4-4FC3-AA97-348EC753A059}">
      <dsp:nvSpPr>
        <dsp:cNvPr id="0" name=""/>
        <dsp:cNvSpPr/>
      </dsp:nvSpPr>
      <dsp:spPr>
        <a:xfrm>
          <a:off x="1524006" y="4114797"/>
          <a:ext cx="6726555" cy="45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r" defTabSz="1066800">
            <a:lnSpc>
              <a:spcPct val="90000"/>
            </a:lnSpc>
            <a:spcBef>
              <a:spcPct val="0"/>
            </a:spcBef>
            <a:spcAft>
              <a:spcPct val="35000"/>
            </a:spcAft>
          </a:pPr>
          <a:r>
            <a:rPr lang="en-US" sz="2400" kern="1200" smtClean="0"/>
            <a:t>CARBON NEUTRALITY BY 2025</a:t>
          </a:r>
          <a:endParaRPr lang="en-US" sz="2400" kern="1200"/>
        </a:p>
      </dsp:txBody>
      <dsp:txXfrm>
        <a:off x="1524006" y="4114797"/>
        <a:ext cx="6726555" cy="451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684DC-D7A3-40F0-A538-3C8672076B52}">
      <dsp:nvSpPr>
        <dsp:cNvPr id="0" name=""/>
        <dsp:cNvSpPr/>
      </dsp:nvSpPr>
      <dsp:spPr>
        <a:xfrm>
          <a:off x="3920490" y="2434590"/>
          <a:ext cx="2975610" cy="297561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Fleet &amp; Facilities</a:t>
          </a:r>
          <a:endParaRPr lang="en-US" sz="1800" kern="1200"/>
        </a:p>
      </dsp:txBody>
      <dsp:txXfrm>
        <a:off x="4518720" y="3131612"/>
        <a:ext cx="1779150" cy="1529525"/>
      </dsp:txXfrm>
    </dsp:sp>
    <dsp:sp modelId="{606C7358-732C-4EF0-AC7D-F2F467FDCE31}">
      <dsp:nvSpPr>
        <dsp:cNvPr id="0" name=""/>
        <dsp:cNvSpPr/>
      </dsp:nvSpPr>
      <dsp:spPr>
        <a:xfrm>
          <a:off x="2189226" y="1731264"/>
          <a:ext cx="2164080" cy="216408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Renewable Energy &amp; Offsets</a:t>
          </a:r>
          <a:endParaRPr lang="en-US" sz="1800" kern="1200"/>
        </a:p>
      </dsp:txBody>
      <dsp:txXfrm>
        <a:off x="2734040" y="2279370"/>
        <a:ext cx="1074452" cy="1067868"/>
      </dsp:txXfrm>
    </dsp:sp>
    <dsp:sp modelId="{96215297-4FF5-4141-91D7-9250AC052644}">
      <dsp:nvSpPr>
        <dsp:cNvPr id="0" name=""/>
        <dsp:cNvSpPr/>
      </dsp:nvSpPr>
      <dsp:spPr>
        <a:xfrm rot="20700000">
          <a:off x="3401331" y="238269"/>
          <a:ext cx="2120356" cy="21203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Internal Policies &amp; Practices</a:t>
          </a:r>
          <a:endParaRPr lang="en-US" sz="1800" kern="1200"/>
        </a:p>
      </dsp:txBody>
      <dsp:txXfrm rot="-20700000">
        <a:off x="3866388" y="703326"/>
        <a:ext cx="1190244" cy="1190244"/>
      </dsp:txXfrm>
    </dsp:sp>
    <dsp:sp modelId="{C4D9F05F-A99F-48DF-A4CA-78A5E0613128}">
      <dsp:nvSpPr>
        <dsp:cNvPr id="0" name=""/>
        <dsp:cNvSpPr/>
      </dsp:nvSpPr>
      <dsp:spPr>
        <a:xfrm>
          <a:off x="3705262" y="1977812"/>
          <a:ext cx="3808780" cy="3808780"/>
        </a:xfrm>
        <a:prstGeom prst="circularArrow">
          <a:avLst>
            <a:gd name="adj1" fmla="val 4687"/>
            <a:gd name="adj2" fmla="val 299029"/>
            <a:gd name="adj3" fmla="val 2539168"/>
            <a:gd name="adj4" fmla="val 1581258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86B39A-19EA-498F-A93B-4019E2F3FF2A}">
      <dsp:nvSpPr>
        <dsp:cNvPr id="0" name=""/>
        <dsp:cNvSpPr/>
      </dsp:nvSpPr>
      <dsp:spPr>
        <a:xfrm>
          <a:off x="1805971" y="1247216"/>
          <a:ext cx="2767317" cy="276731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1BE29E-2121-4335-8337-669E1B75A396}">
      <dsp:nvSpPr>
        <dsp:cNvPr id="0" name=""/>
        <dsp:cNvSpPr/>
      </dsp:nvSpPr>
      <dsp:spPr>
        <a:xfrm>
          <a:off x="2910871" y="-231386"/>
          <a:ext cx="2983725" cy="298372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E250C-D4AC-4732-94C5-9787E6C41C8B}">
      <dsp:nvSpPr>
        <dsp:cNvPr id="0" name=""/>
        <dsp:cNvSpPr/>
      </dsp:nvSpPr>
      <dsp:spPr>
        <a:xfrm rot="5400000">
          <a:off x="1477631" y="859058"/>
          <a:ext cx="1166453" cy="224764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D6E626-29CB-4D56-AD9F-4D80FBCEA8C1}">
      <dsp:nvSpPr>
        <dsp:cNvPr id="0" name=""/>
        <dsp:cNvSpPr/>
      </dsp:nvSpPr>
      <dsp:spPr>
        <a:xfrm>
          <a:off x="194996" y="0"/>
          <a:ext cx="1963620" cy="137447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11,540 mtCO2e</a:t>
          </a:r>
          <a:endParaRPr lang="en-US" sz="2400" kern="1200"/>
        </a:p>
      </dsp:txBody>
      <dsp:txXfrm>
        <a:off x="262104" y="67108"/>
        <a:ext cx="1829404" cy="1240254"/>
      </dsp:txXfrm>
    </dsp:sp>
    <dsp:sp modelId="{A196CDBE-2327-4F57-843F-382A8E31F9E6}">
      <dsp:nvSpPr>
        <dsp:cNvPr id="0" name=""/>
        <dsp:cNvSpPr/>
      </dsp:nvSpPr>
      <dsp:spPr>
        <a:xfrm>
          <a:off x="3760420" y="156950"/>
          <a:ext cx="1428150" cy="1110907"/>
        </a:xfrm>
        <a:prstGeom prst="rect">
          <a:avLst/>
        </a:prstGeom>
        <a:noFill/>
        <a:ln>
          <a:noFill/>
        </a:ln>
        <a:effectLst/>
      </dsp:spPr>
      <dsp:style>
        <a:lnRef idx="0">
          <a:scrgbClr r="0" g="0" b="0"/>
        </a:lnRef>
        <a:fillRef idx="0">
          <a:scrgbClr r="0" g="0" b="0"/>
        </a:fillRef>
        <a:effectRef idx="0">
          <a:scrgbClr r="0" g="0" b="0"/>
        </a:effectRef>
        <a:fontRef idx="minor"/>
      </dsp:style>
    </dsp:sp>
    <dsp:sp modelId="{7B3473C3-47EE-4422-B0EC-ADBAA145C880}">
      <dsp:nvSpPr>
        <dsp:cNvPr id="0" name=""/>
        <dsp:cNvSpPr/>
      </dsp:nvSpPr>
      <dsp:spPr>
        <a:xfrm rot="5400000">
          <a:off x="4705612" y="2417995"/>
          <a:ext cx="1166453" cy="221774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A1BC7E-33C5-486A-9E5E-701E2BE5FD68}">
      <dsp:nvSpPr>
        <dsp:cNvPr id="0" name=""/>
        <dsp:cNvSpPr/>
      </dsp:nvSpPr>
      <dsp:spPr>
        <a:xfrm>
          <a:off x="3269151" y="1569847"/>
          <a:ext cx="1963620" cy="137447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6,762 mtCO2e*</a:t>
          </a:r>
          <a:endParaRPr lang="en-US" sz="2400" kern="1200"/>
        </a:p>
      </dsp:txBody>
      <dsp:txXfrm>
        <a:off x="3336259" y="1636955"/>
        <a:ext cx="1829404" cy="1240254"/>
      </dsp:txXfrm>
    </dsp:sp>
    <dsp:sp modelId="{1F7464E0-F731-438D-BCB3-472EEB1E2EF5}">
      <dsp:nvSpPr>
        <dsp:cNvPr id="0" name=""/>
        <dsp:cNvSpPr/>
      </dsp:nvSpPr>
      <dsp:spPr>
        <a:xfrm>
          <a:off x="5484665" y="1700934"/>
          <a:ext cx="1428150" cy="1110907"/>
        </a:xfrm>
        <a:prstGeom prst="rect">
          <a:avLst/>
        </a:prstGeom>
        <a:noFill/>
        <a:ln>
          <a:noFill/>
        </a:ln>
        <a:effectLst/>
      </dsp:spPr>
      <dsp:style>
        <a:lnRef idx="0">
          <a:scrgbClr r="0" g="0" b="0"/>
        </a:lnRef>
        <a:fillRef idx="0">
          <a:scrgbClr r="0" g="0" b="0"/>
        </a:fillRef>
        <a:effectRef idx="0">
          <a:scrgbClr r="0" g="0" b="0"/>
        </a:effectRef>
        <a:fontRef idx="minor"/>
      </dsp:style>
    </dsp:sp>
    <dsp:sp modelId="{CAADBBD9-8AC0-47A7-9721-43ED9416BBD6}">
      <dsp:nvSpPr>
        <dsp:cNvPr id="0" name=""/>
        <dsp:cNvSpPr/>
      </dsp:nvSpPr>
      <dsp:spPr>
        <a:xfrm>
          <a:off x="6452044" y="3113831"/>
          <a:ext cx="1963620" cy="137447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Carbon Neutrality</a:t>
          </a:r>
          <a:endParaRPr lang="en-US" sz="2400" kern="1200"/>
        </a:p>
      </dsp:txBody>
      <dsp:txXfrm>
        <a:off x="6519152" y="3180939"/>
        <a:ext cx="1829404" cy="12402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949F3-6F6D-4B03-A6DD-54D271380D1B}">
      <dsp:nvSpPr>
        <dsp:cNvPr id="0" name=""/>
        <dsp:cNvSpPr/>
      </dsp:nvSpPr>
      <dsp:spPr>
        <a:xfrm rot="16200000">
          <a:off x="609600" y="-609600"/>
          <a:ext cx="2667000" cy="3886200"/>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Budget and Financing Strategy</a:t>
          </a:r>
          <a:endParaRPr lang="en-US" sz="2400" kern="1200"/>
        </a:p>
      </dsp:txBody>
      <dsp:txXfrm rot="5400000">
        <a:off x="0" y="0"/>
        <a:ext cx="3886200" cy="2000250"/>
      </dsp:txXfrm>
    </dsp:sp>
    <dsp:sp modelId="{73DEABA6-98E1-4C1C-8470-059189353471}">
      <dsp:nvSpPr>
        <dsp:cNvPr id="0" name=""/>
        <dsp:cNvSpPr/>
      </dsp:nvSpPr>
      <dsp:spPr>
        <a:xfrm>
          <a:off x="3886200" y="0"/>
          <a:ext cx="3886200" cy="2667000"/>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Data Monitoring, Tracking and Reporting</a:t>
          </a:r>
          <a:endParaRPr lang="en-US" sz="2400" kern="1200"/>
        </a:p>
      </dsp:txBody>
      <dsp:txXfrm>
        <a:off x="3886200" y="0"/>
        <a:ext cx="3886200" cy="2000250"/>
      </dsp:txXfrm>
    </dsp:sp>
    <dsp:sp modelId="{74B5A41F-EBC8-4DAC-A021-C686F72F50F7}">
      <dsp:nvSpPr>
        <dsp:cNvPr id="0" name=""/>
        <dsp:cNvSpPr/>
      </dsp:nvSpPr>
      <dsp:spPr>
        <a:xfrm rot="10800000">
          <a:off x="0" y="2667000"/>
          <a:ext cx="3886200" cy="2667000"/>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Technical Advisory Committee</a:t>
          </a:r>
          <a:endParaRPr lang="en-US" sz="2400" kern="1200"/>
        </a:p>
      </dsp:txBody>
      <dsp:txXfrm rot="10800000">
        <a:off x="0" y="3333749"/>
        <a:ext cx="3886200" cy="2000250"/>
      </dsp:txXfrm>
    </dsp:sp>
    <dsp:sp modelId="{4C639B56-1689-4BEE-8634-F23C78249A89}">
      <dsp:nvSpPr>
        <dsp:cNvPr id="0" name=""/>
        <dsp:cNvSpPr/>
      </dsp:nvSpPr>
      <dsp:spPr>
        <a:xfrm rot="5400000">
          <a:off x="4495800" y="2057399"/>
          <a:ext cx="2667000" cy="3886200"/>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Implementation and Timeline</a:t>
          </a:r>
          <a:endParaRPr lang="en-US" sz="2400" kern="1200"/>
        </a:p>
      </dsp:txBody>
      <dsp:txXfrm rot="-5400000">
        <a:off x="3886200" y="3333750"/>
        <a:ext cx="3886200" cy="2000250"/>
      </dsp:txXfrm>
    </dsp:sp>
    <dsp:sp modelId="{81B9BFA9-0E59-4C56-91D2-AA7F65A74306}">
      <dsp:nvSpPr>
        <dsp:cNvPr id="0" name=""/>
        <dsp:cNvSpPr/>
      </dsp:nvSpPr>
      <dsp:spPr>
        <a:xfrm>
          <a:off x="2720340" y="2000250"/>
          <a:ext cx="2331720" cy="13335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Energy Conservation Coordinator</a:t>
          </a:r>
          <a:endParaRPr lang="en-US" sz="2400" kern="1200"/>
        </a:p>
      </dsp:txBody>
      <dsp:txXfrm>
        <a:off x="2785436" y="2065346"/>
        <a:ext cx="2201528" cy="120330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AD4CA-8908-42CC-ABF8-A4B895E75F45}" type="datetimeFigureOut">
              <a:rPr lang="en-US" smtClean="0"/>
              <a:t>11/18/2013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6C212-7A75-48DB-A60B-D402BDAA4887}" type="slidenum">
              <a:rPr lang="en-US" smtClean="0"/>
              <a:t>‹#›</a:t>
            </a:fld>
            <a:endParaRPr lang="en-US"/>
          </a:p>
        </p:txBody>
      </p:sp>
    </p:spTree>
    <p:extLst>
      <p:ext uri="{BB962C8B-B14F-4D97-AF65-F5344CB8AC3E}">
        <p14:creationId xmlns:p14="http://schemas.microsoft.com/office/powerpoint/2010/main" val="405550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learskyclimatesolutions.co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800"/>
              </a:spcAft>
            </a:pPr>
            <a:r>
              <a:rPr lang="en-US" sz="1200" smtClean="0"/>
              <a:t>ICLEI, now the Local Governments for Sustainability, founded in 1990 at its inaugural conference at the United Nations in New York</a:t>
            </a:r>
          </a:p>
          <a:p>
            <a:pPr>
              <a:spcAft>
                <a:spcPts val="1800"/>
              </a:spcAft>
            </a:pPr>
            <a:r>
              <a:rPr lang="en-US" sz="1200" smtClean="0"/>
              <a:t>Now 1075 local governments representing over 400 million people worldwide</a:t>
            </a:r>
          </a:p>
          <a:p>
            <a:pPr>
              <a:spcAft>
                <a:spcPts val="1800"/>
              </a:spcAft>
            </a:pPr>
            <a:r>
              <a:rPr lang="en-US" sz="1200" smtClean="0"/>
              <a:t>Missoula, Bozeman, Helena and Red Lodge belong</a:t>
            </a:r>
          </a:p>
          <a:p>
            <a:pPr>
              <a:spcAft>
                <a:spcPts val="1800"/>
              </a:spcAft>
            </a:pPr>
            <a:r>
              <a:rPr lang="en-US" sz="1200" smtClean="0"/>
              <a:t>Framework of </a:t>
            </a:r>
            <a:r>
              <a:rPr lang="en-US" sz="1200" b="1" smtClean="0"/>
              <a:t>5 milestones </a:t>
            </a:r>
            <a:r>
              <a:rPr lang="en-US" sz="1200" smtClean="0"/>
              <a:t>for local governments to achieve emissions reductions</a:t>
            </a:r>
            <a:endParaRPr lang="fr-CA" sz="1200" smtClean="0">
              <a:solidFill>
                <a:schemeClr val="tx1">
                  <a:lumMod val="75000"/>
                  <a:lumOff val="25000"/>
                </a:schemeClr>
              </a:solidFill>
            </a:endParaRPr>
          </a:p>
          <a:p>
            <a:endParaRPr lang="en-US"/>
          </a:p>
        </p:txBody>
      </p:sp>
      <p:sp>
        <p:nvSpPr>
          <p:cNvPr id="4" name="Slide Number Placeholder 3"/>
          <p:cNvSpPr>
            <a:spLocks noGrp="1"/>
          </p:cNvSpPr>
          <p:nvPr>
            <p:ph type="sldNum" sz="quarter" idx="10"/>
          </p:nvPr>
        </p:nvSpPr>
        <p:spPr/>
        <p:txBody>
          <a:bodyPr/>
          <a:lstStyle/>
          <a:p>
            <a:fld id="{B9AB5771-CACE-481A-9538-4E2634D48F0C}"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were at 11,540</a:t>
            </a:r>
            <a:r>
              <a:rPr lang="en-US" baseline="0" smtClean="0"/>
              <a:t> in 2008, and from all the strategies we’ve identified, we can get down to at least 6,762</a:t>
            </a:r>
          </a:p>
          <a:p>
            <a:r>
              <a:rPr lang="en-US" baseline="0" smtClean="0"/>
              <a:t>There are always uncertainties, but note that the behavior and culture strategies are not quantified</a:t>
            </a:r>
          </a:p>
        </p:txBody>
      </p:sp>
      <p:sp>
        <p:nvSpPr>
          <p:cNvPr id="4" name="Slide Number Placeholder 3"/>
          <p:cNvSpPr>
            <a:spLocks noGrp="1"/>
          </p:cNvSpPr>
          <p:nvPr>
            <p:ph type="sldNum" sz="quarter" idx="10"/>
          </p:nvPr>
        </p:nvSpPr>
        <p:spPr/>
        <p:txBody>
          <a:bodyPr/>
          <a:lstStyle/>
          <a:p>
            <a:fld id="{CD26C212-7A75-48DB-A60B-D402BDAA4887}" type="slidenum">
              <a:rPr lang="en-US" smtClean="0"/>
              <a:t>48</a:t>
            </a:fld>
            <a:endParaRPr lang="en-US"/>
          </a:p>
        </p:txBody>
      </p:sp>
    </p:spTree>
    <p:extLst>
      <p:ext uri="{BB962C8B-B14F-4D97-AF65-F5344CB8AC3E}">
        <p14:creationId xmlns:p14="http://schemas.microsoft.com/office/powerpoint/2010/main" val="1428514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Again, you can see the overall increase in all sectors.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A7954990-0884-46F6-8668-0BA3EAFC1321}" type="slidenum">
              <a:rPr lang="en-US" smtClean="0">
                <a:solidFill>
                  <a:prstClr val="black"/>
                </a:solidFill>
              </a:rPr>
              <a:pPr/>
              <a:t>60</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Again, you can see the overall increase in all sectors.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00AA7A4B-A4C0-4CA8-8198-0C1F082A8700}" type="slidenum">
              <a:rPr lang="en-US" smtClean="0">
                <a:solidFill>
                  <a:prstClr val="black"/>
                </a:solidFill>
              </a:rPr>
              <a:pPr/>
              <a:t>61</a:t>
            </a:fld>
            <a:endParaRPr 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Again, you can see the overall increase in all sectors.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610F8214-5450-48F9-A43E-B1F9FD986DD0}" type="slidenum">
              <a:rPr lang="en-US" smtClean="0">
                <a:solidFill>
                  <a:prstClr val="black"/>
                </a:solidFill>
              </a:rPr>
              <a:pPr/>
              <a:t>62</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800"/>
              </a:spcAft>
            </a:pPr>
            <a:r>
              <a:rPr lang="en-US" sz="1200" smtClean="0"/>
              <a:t>ICLEI, now the Local Governments for Sustainability, founded in 1990 at its inaugural conference at the United Nations in New York</a:t>
            </a:r>
          </a:p>
          <a:p>
            <a:pPr>
              <a:spcAft>
                <a:spcPts val="1800"/>
              </a:spcAft>
            </a:pPr>
            <a:r>
              <a:rPr lang="en-US" sz="1200" smtClean="0"/>
              <a:t>Now 1075 local governments representing over 400 million people worldwide</a:t>
            </a:r>
          </a:p>
          <a:p>
            <a:pPr>
              <a:spcAft>
                <a:spcPts val="1800"/>
              </a:spcAft>
            </a:pPr>
            <a:r>
              <a:rPr lang="en-US" sz="1200" smtClean="0"/>
              <a:t>Missoula, Bozeman, Helena and Red Lodge belong</a:t>
            </a:r>
          </a:p>
          <a:p>
            <a:pPr>
              <a:spcAft>
                <a:spcPts val="1800"/>
              </a:spcAft>
            </a:pPr>
            <a:r>
              <a:rPr lang="en-US" sz="1200" smtClean="0"/>
              <a:t>Framework of </a:t>
            </a:r>
            <a:r>
              <a:rPr lang="en-US" sz="1200" b="1" smtClean="0"/>
              <a:t>5 milestones </a:t>
            </a:r>
            <a:r>
              <a:rPr lang="en-US" sz="1200" smtClean="0"/>
              <a:t>for local governments to achieve emissions reductions</a:t>
            </a:r>
            <a:endParaRPr lang="fr-CA" sz="1200" smtClean="0">
              <a:solidFill>
                <a:schemeClr val="tx1">
                  <a:lumMod val="75000"/>
                  <a:lumOff val="25000"/>
                </a:schemeClr>
              </a:solidFill>
            </a:endParaRPr>
          </a:p>
          <a:p>
            <a:endParaRPr lang="en-US"/>
          </a:p>
        </p:txBody>
      </p:sp>
      <p:sp>
        <p:nvSpPr>
          <p:cNvPr id="4" name="Slide Number Placeholder 3"/>
          <p:cNvSpPr>
            <a:spLocks noGrp="1"/>
          </p:cNvSpPr>
          <p:nvPr>
            <p:ph type="sldNum" sz="quarter" idx="10"/>
          </p:nvPr>
        </p:nvSpPr>
        <p:spPr/>
        <p:txBody>
          <a:bodyPr/>
          <a:lstStyle/>
          <a:p>
            <a:fld id="{B9AB5771-CACE-481A-9538-4E2634D48F0C}"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Forecasting future emissions and analyses of costs of emissions reduction measures will be needed to make good decisions regarding an appropriate and achievable emissions reduction target.  Such analyses, however, were beyond the scope of this project.</a:t>
            </a:r>
            <a:endParaRPr lang="en-US" dirty="0"/>
          </a:p>
        </p:txBody>
      </p:sp>
      <p:sp>
        <p:nvSpPr>
          <p:cNvPr id="4" name="Slide Number Placeholder 3"/>
          <p:cNvSpPr>
            <a:spLocks noGrp="1"/>
          </p:cNvSpPr>
          <p:nvPr>
            <p:ph type="sldNum" sz="quarter" idx="10"/>
          </p:nvPr>
        </p:nvSpPr>
        <p:spPr/>
        <p:txBody>
          <a:bodyPr/>
          <a:lstStyle/>
          <a:p>
            <a:fld id="{B9AB5771-CACE-481A-9538-4E2634D48F0C}"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Phase</a:t>
            </a:r>
            <a:r>
              <a:rPr lang="en-US" b="1" u="sng" baseline="0" dirty="0" smtClean="0"/>
              <a:t> 1</a:t>
            </a:r>
          </a:p>
          <a:p>
            <a:r>
              <a:rPr lang="en-US" sz="1200" spc="0" dirty="0" smtClean="0">
                <a:solidFill>
                  <a:srgbClr val="2F2B20"/>
                </a:solidFill>
                <a:latin typeface="+mn-lt"/>
              </a:rPr>
              <a:t>Establish community commitment</a:t>
            </a:r>
            <a:br>
              <a:rPr lang="en-US" sz="1200" spc="0" dirty="0" smtClean="0">
                <a:solidFill>
                  <a:srgbClr val="2F2B20"/>
                </a:solidFill>
                <a:latin typeface="+mn-lt"/>
              </a:rPr>
            </a:br>
            <a:r>
              <a:rPr lang="en-US" sz="1200" spc="0" dirty="0" smtClean="0">
                <a:solidFill>
                  <a:srgbClr val="2F2B20"/>
                </a:solidFill>
                <a:latin typeface="+mn-lt"/>
              </a:rPr>
              <a:t>Build community partnerships</a:t>
            </a:r>
            <a:br>
              <a:rPr lang="en-US" sz="1200" spc="0" dirty="0" smtClean="0">
                <a:solidFill>
                  <a:srgbClr val="2F2B20"/>
                </a:solidFill>
                <a:latin typeface="+mn-lt"/>
              </a:rPr>
            </a:br>
            <a:r>
              <a:rPr lang="en-US" sz="1200" spc="0" dirty="0" smtClean="0">
                <a:solidFill>
                  <a:srgbClr val="2F2B20"/>
                </a:solidFill>
                <a:latin typeface="+mn-lt"/>
              </a:rPr>
              <a:t>Establish the role of the plan</a:t>
            </a:r>
            <a:br>
              <a:rPr lang="en-US" sz="1200" spc="0" dirty="0" smtClean="0">
                <a:solidFill>
                  <a:srgbClr val="2F2B20"/>
                </a:solidFill>
                <a:latin typeface="+mn-lt"/>
              </a:rPr>
            </a:br>
            <a:r>
              <a:rPr lang="en-US" sz="1200" spc="0" dirty="0" smtClean="0">
                <a:solidFill>
                  <a:srgbClr val="2F2B20"/>
                </a:solidFill>
                <a:latin typeface="+mn-lt"/>
              </a:rPr>
              <a:t>Assemble a Climate Action Team (CAT)</a:t>
            </a:r>
            <a:br>
              <a:rPr lang="en-US" sz="1200" spc="0" dirty="0" smtClean="0">
                <a:solidFill>
                  <a:srgbClr val="2F2B20"/>
                </a:solidFill>
                <a:latin typeface="+mn-lt"/>
              </a:rPr>
            </a:br>
            <a:r>
              <a:rPr lang="en-US" sz="1200" spc="0" dirty="0" smtClean="0">
                <a:solidFill>
                  <a:srgbClr val="2F2B20"/>
                </a:solidFill>
                <a:latin typeface="+mn-lt"/>
              </a:rPr>
              <a:t>Consider logistics of  plan development</a:t>
            </a:r>
            <a:br>
              <a:rPr lang="en-US" sz="1200" spc="0" dirty="0" smtClean="0">
                <a:solidFill>
                  <a:srgbClr val="2F2B20"/>
                </a:solidFill>
                <a:latin typeface="+mn-lt"/>
              </a:rPr>
            </a:br>
            <a:r>
              <a:rPr lang="en-US" sz="1200" spc="0" dirty="0" smtClean="0">
                <a:solidFill>
                  <a:srgbClr val="2F2B20"/>
                </a:solidFill>
                <a:latin typeface="+mn-lt"/>
              </a:rPr>
              <a:t>Establish public education and outreach program</a:t>
            </a:r>
            <a:br>
              <a:rPr lang="en-US" sz="1200" spc="0" dirty="0" smtClean="0">
                <a:solidFill>
                  <a:srgbClr val="2F2B20"/>
                </a:solidFill>
                <a:latin typeface="+mn-lt"/>
              </a:rPr>
            </a:br>
            <a:r>
              <a:rPr lang="en-US" sz="1200" spc="0" dirty="0" smtClean="0">
                <a:solidFill>
                  <a:srgbClr val="2F2B20"/>
                </a:solidFill>
                <a:latin typeface="+mn-lt"/>
              </a:rPr>
              <a:t>Audit existing community policies and programs</a:t>
            </a:r>
            <a:br>
              <a:rPr lang="en-US" sz="1200" spc="0" dirty="0" smtClean="0">
                <a:solidFill>
                  <a:srgbClr val="2F2B20"/>
                </a:solidFill>
                <a:latin typeface="+mn-lt"/>
              </a:rPr>
            </a:br>
            <a:endParaRPr lang="en-US" sz="1200" spc="0" dirty="0" smtClean="0">
              <a:solidFill>
                <a:srgbClr val="2F2B20"/>
              </a:solidFill>
              <a:latin typeface="+mn-lt"/>
            </a:endParaRPr>
          </a:p>
          <a:p>
            <a:r>
              <a:rPr lang="en-US" sz="1200" b="1" u="sng" spc="0" dirty="0" smtClean="0">
                <a:solidFill>
                  <a:srgbClr val="2F2B20"/>
                </a:solidFill>
                <a:latin typeface="+mn-lt"/>
              </a:rPr>
              <a:t>Phase 2</a:t>
            </a:r>
          </a:p>
          <a:p>
            <a:pPr marL="688975" lvl="0" indent="-688975">
              <a:lnSpc>
                <a:spcPct val="115000"/>
              </a:lnSpc>
              <a:spcBef>
                <a:spcPts val="0"/>
              </a:spcBef>
              <a:spcAft>
                <a:spcPts val="1000"/>
              </a:spcAft>
              <a:buFont typeface="+mj-lt"/>
              <a:buAutoNum type="arabicPeriod" startAt="8"/>
            </a:pPr>
            <a:r>
              <a:rPr lang="en-US" dirty="0" smtClean="0">
                <a:ea typeface="Calibri"/>
                <a:cs typeface="Times New Roman"/>
              </a:rPr>
              <a:t>Conduct baseline GHG inventory and interim forecast</a:t>
            </a:r>
          </a:p>
          <a:p>
            <a:pPr marL="688975" lvl="0" indent="-688975">
              <a:lnSpc>
                <a:spcPct val="115000"/>
              </a:lnSpc>
              <a:spcBef>
                <a:spcPts val="0"/>
              </a:spcBef>
              <a:spcAft>
                <a:spcPts val="1000"/>
              </a:spcAft>
              <a:buFont typeface="+mj-lt"/>
              <a:buAutoNum type="arabicPeriod" startAt="8"/>
            </a:pPr>
            <a:r>
              <a:rPr lang="en-US" dirty="0" smtClean="0">
                <a:ea typeface="Calibri"/>
                <a:cs typeface="Times New Roman"/>
              </a:rPr>
              <a:t>Formulate plan vision and goals</a:t>
            </a:r>
          </a:p>
          <a:p>
            <a:pPr marL="688975" lvl="0" indent="-688975">
              <a:lnSpc>
                <a:spcPct val="115000"/>
              </a:lnSpc>
              <a:spcBef>
                <a:spcPts val="0"/>
              </a:spcBef>
              <a:spcAft>
                <a:spcPts val="1000"/>
              </a:spcAft>
              <a:buFont typeface="+mj-lt"/>
              <a:buAutoNum type="arabicPeriod" startAt="8"/>
            </a:pPr>
            <a:r>
              <a:rPr lang="en-US" dirty="0" smtClean="0">
                <a:ea typeface="Calibri"/>
                <a:cs typeface="Times New Roman"/>
              </a:rPr>
              <a:t>Identify GHG emission reduction target</a:t>
            </a:r>
          </a:p>
          <a:p>
            <a:pPr marL="688975" lvl="0" indent="-688975">
              <a:lnSpc>
                <a:spcPct val="115000"/>
              </a:lnSpc>
              <a:spcBef>
                <a:spcPts val="0"/>
              </a:spcBef>
              <a:spcAft>
                <a:spcPts val="1000"/>
              </a:spcAft>
              <a:buFont typeface="+mj-lt"/>
              <a:buAutoNum type="arabicPeriod" startAt="8"/>
            </a:pPr>
            <a:r>
              <a:rPr lang="en-US" dirty="0" smtClean="0">
                <a:ea typeface="Calibri"/>
                <a:cs typeface="Times New Roman"/>
              </a:rPr>
              <a:t>Develop, evaluate, and specify GHG emission reduction strategies</a:t>
            </a:r>
          </a:p>
          <a:p>
            <a:pPr marL="688975" lvl="0" indent="-688975">
              <a:lnSpc>
                <a:spcPct val="115000"/>
              </a:lnSpc>
              <a:spcBef>
                <a:spcPts val="0"/>
              </a:spcBef>
              <a:spcAft>
                <a:spcPts val="1000"/>
              </a:spcAft>
              <a:buFont typeface="+mj-lt"/>
              <a:buAutoNum type="arabicPeriod" startAt="8"/>
            </a:pPr>
            <a:r>
              <a:rPr lang="en-US" dirty="0" smtClean="0">
                <a:ea typeface="Calibri"/>
                <a:cs typeface="Times New Roman"/>
              </a:rPr>
              <a:t>Quantify the strategies</a:t>
            </a:r>
          </a:p>
          <a:p>
            <a:endParaRPr lang="en-US" dirty="0" smtClean="0"/>
          </a:p>
          <a:p>
            <a:r>
              <a:rPr lang="en-US" b="1" u="sng" dirty="0" smtClean="0"/>
              <a:t>Phase</a:t>
            </a:r>
            <a:r>
              <a:rPr lang="en-US" b="1" u="sng" baseline="0" dirty="0" smtClean="0"/>
              <a:t> 3</a:t>
            </a:r>
          </a:p>
          <a:p>
            <a:pPr marL="914400" lvl="0" indent="-914400">
              <a:buNone/>
              <a:tabLst>
                <a:tab pos="914400" algn="l"/>
              </a:tabLst>
            </a:pPr>
            <a:r>
              <a:rPr lang="en-US" sz="1200" dirty="0" smtClean="0"/>
              <a:t>13. 	Develop and administer an implementation program</a:t>
            </a:r>
          </a:p>
          <a:p>
            <a:pPr marL="914400" lvl="0" indent="-914400">
              <a:buNone/>
              <a:tabLst>
                <a:tab pos="914400" algn="l"/>
              </a:tabLst>
            </a:pPr>
            <a:r>
              <a:rPr lang="en-US" sz="1200" dirty="0" smtClean="0"/>
              <a:t>14.	Monitor and evaluate implementation and reduction targets</a:t>
            </a:r>
          </a:p>
          <a:p>
            <a:pPr marL="914400" lvl="0" indent="-914400">
              <a:buNone/>
              <a:tabLst>
                <a:tab pos="914400" algn="l"/>
              </a:tabLst>
            </a:pPr>
            <a:r>
              <a:rPr lang="en-US" sz="1200" dirty="0" smtClean="0"/>
              <a:t>15.	Modify and  update the plan</a:t>
            </a:r>
          </a:p>
          <a:p>
            <a:endParaRPr lang="en-US" dirty="0"/>
          </a:p>
        </p:txBody>
      </p:sp>
      <p:sp>
        <p:nvSpPr>
          <p:cNvPr id="4" name="Slide Number Placeholder 3"/>
          <p:cNvSpPr>
            <a:spLocks noGrp="1"/>
          </p:cNvSpPr>
          <p:nvPr>
            <p:ph type="sldNum" sz="quarter" idx="10"/>
          </p:nvPr>
        </p:nvSpPr>
        <p:spPr/>
        <p:txBody>
          <a:bodyPr/>
          <a:lstStyle/>
          <a:p>
            <a:fld id="{CD26C212-7A75-48DB-A60B-D402BDAA4887}" type="slidenum">
              <a:rPr lang="en-US" smtClean="0"/>
              <a:t>38</a:t>
            </a:fld>
            <a:endParaRPr lang="en-US"/>
          </a:p>
        </p:txBody>
      </p:sp>
    </p:spTree>
    <p:extLst>
      <p:ext uri="{BB962C8B-B14F-4D97-AF65-F5344CB8AC3E}">
        <p14:creationId xmlns:p14="http://schemas.microsoft.com/office/powerpoint/2010/main" val="164422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 house in order before expanding to community</a:t>
            </a:r>
          </a:p>
        </p:txBody>
      </p:sp>
      <p:sp>
        <p:nvSpPr>
          <p:cNvPr id="4" name="Slide Number Placeholder 3"/>
          <p:cNvSpPr>
            <a:spLocks noGrp="1"/>
          </p:cNvSpPr>
          <p:nvPr>
            <p:ph type="sldNum" sz="quarter" idx="10"/>
          </p:nvPr>
        </p:nvSpPr>
        <p:spPr/>
        <p:txBody>
          <a:bodyPr/>
          <a:lstStyle/>
          <a:p>
            <a:fld id="{CD26C212-7A75-48DB-A60B-D402BDAA4887}" type="slidenum">
              <a:rPr lang="en-US" smtClean="0"/>
              <a:t>42</a:t>
            </a:fld>
            <a:endParaRPr lang="en-US"/>
          </a:p>
        </p:txBody>
      </p:sp>
    </p:spTree>
    <p:extLst>
      <p:ext uri="{BB962C8B-B14F-4D97-AF65-F5344CB8AC3E}">
        <p14:creationId xmlns:p14="http://schemas.microsoft.com/office/powerpoint/2010/main" val="277602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Carbon neutrality means that through conservation and reduction measures, along with the purchase of Carbon Offsets, the City’s net greenhouse gas emissions will be zero. Achieving carbon neutrality requires the purchase of some form of Carbon Offsets to account for emissions that remain after conservation and other forms of reduction have been fully explored.</a:t>
            </a:r>
            <a:r>
              <a:rPr lang="en-US" sz="1100" dirty="0" smtClean="0">
                <a:effectLst/>
              </a:rPr>
              <a:t> </a:t>
            </a:r>
            <a:r>
              <a:rPr lang="en-US" sz="1100" kern="1200" dirty="0" smtClean="0">
                <a:solidFill>
                  <a:schemeClr val="tx1"/>
                </a:solidFill>
                <a:effectLst/>
                <a:latin typeface="+mn-lt"/>
                <a:ea typeface="+mn-ea"/>
                <a:cs typeface="+mn-cs"/>
              </a:rPr>
              <a:t>A Carbon Offset is one metric ton of carbon dioxide equivalent (CO</a:t>
            </a:r>
            <a:r>
              <a:rPr lang="en-US" sz="1100" kern="1200" baseline="-25000" dirty="0" smtClean="0">
                <a:solidFill>
                  <a:schemeClr val="tx1"/>
                </a:solidFill>
                <a:effectLst/>
                <a:latin typeface="+mn-lt"/>
                <a:ea typeface="+mn-ea"/>
                <a:cs typeface="+mn-cs"/>
              </a:rPr>
              <a:t>2</a:t>
            </a:r>
            <a:r>
              <a:rPr lang="en-US" sz="1100" kern="1200" dirty="0" smtClean="0">
                <a:solidFill>
                  <a:schemeClr val="tx1"/>
                </a:solidFill>
                <a:effectLst/>
                <a:latin typeface="+mn-lt"/>
                <a:ea typeface="+mn-ea"/>
                <a:cs typeface="+mn-cs"/>
              </a:rPr>
              <a:t>e) that is taken out of the atmosphere, or one metric ton of CO</a:t>
            </a:r>
            <a:r>
              <a:rPr lang="en-US" sz="1100" kern="1200" baseline="-25000" dirty="0" smtClean="0">
                <a:solidFill>
                  <a:schemeClr val="tx1"/>
                </a:solidFill>
                <a:effectLst/>
                <a:latin typeface="+mn-lt"/>
                <a:ea typeface="+mn-ea"/>
                <a:cs typeface="+mn-cs"/>
              </a:rPr>
              <a:t>2</a:t>
            </a:r>
            <a:r>
              <a:rPr lang="en-US" sz="1100" kern="1200" dirty="0" smtClean="0">
                <a:solidFill>
                  <a:schemeClr val="tx1"/>
                </a:solidFill>
                <a:effectLst/>
                <a:latin typeface="+mn-lt"/>
                <a:ea typeface="+mn-ea"/>
                <a:cs typeface="+mn-cs"/>
              </a:rPr>
              <a:t>e that is not emitted to the atmosphere. Carbon Offsets are generated by carbon sequestration or emissions reduction activities that are quantified, reported, verified, validated, and certified via the regulatory or voluntary market. </a:t>
            </a:r>
            <a:br>
              <a:rPr lang="en-US" sz="1100" kern="1200" dirty="0" smtClean="0">
                <a:solidFill>
                  <a:schemeClr val="tx1"/>
                </a:solidFill>
                <a:effectLst/>
                <a:latin typeface="+mn-lt"/>
                <a:ea typeface="+mn-ea"/>
                <a:cs typeface="+mn-cs"/>
              </a:rPr>
            </a:br>
            <a:r>
              <a:rPr lang="en-US" sz="1100" kern="1200" dirty="0" err="1" smtClean="0">
                <a:solidFill>
                  <a:schemeClr val="tx1"/>
                </a:solidFill>
                <a:effectLst/>
                <a:latin typeface="+mn-lt"/>
                <a:ea typeface="+mn-ea"/>
                <a:cs typeface="+mn-cs"/>
              </a:rPr>
              <a:t>ClearSky</a:t>
            </a:r>
            <a:r>
              <a:rPr lang="en-US" sz="1100" kern="1200" dirty="0" smtClean="0">
                <a:solidFill>
                  <a:schemeClr val="tx1"/>
                </a:solidFill>
                <a:effectLst/>
                <a:latin typeface="+mn-lt"/>
                <a:ea typeface="+mn-ea"/>
                <a:cs typeface="+mn-cs"/>
              </a:rPr>
              <a:t> Climate Solutions:  </a:t>
            </a:r>
            <a:r>
              <a:rPr lang="en-US" sz="1100" u="sng" kern="1200" dirty="0" smtClean="0">
                <a:solidFill>
                  <a:schemeClr val="tx1"/>
                </a:solidFill>
                <a:effectLst/>
                <a:latin typeface="+mn-lt"/>
                <a:ea typeface="+mn-ea"/>
                <a:cs typeface="+mn-cs"/>
                <a:hlinkClick r:id="rId3"/>
              </a:rPr>
              <a:t>www.clearskyclimatesolutions.com</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26C212-7A75-48DB-A60B-D402BDAA4887}" type="slidenum">
              <a:rPr lang="en-US" smtClean="0"/>
              <a:t>43</a:t>
            </a:fld>
            <a:endParaRPr lang="en-US"/>
          </a:p>
        </p:txBody>
      </p:sp>
    </p:spTree>
    <p:extLst>
      <p:ext uri="{BB962C8B-B14F-4D97-AF65-F5344CB8AC3E}">
        <p14:creationId xmlns:p14="http://schemas.microsoft.com/office/powerpoint/2010/main" val="138582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Infrastructure, building energy use, vehicles and equipment, fuel use, and staff commuting</a:t>
            </a:r>
          </a:p>
          <a:p>
            <a:endParaRPr lang="en-US"/>
          </a:p>
        </p:txBody>
      </p:sp>
      <p:sp>
        <p:nvSpPr>
          <p:cNvPr id="4" name="Slide Number Placeholder 3"/>
          <p:cNvSpPr>
            <a:spLocks noGrp="1"/>
          </p:cNvSpPr>
          <p:nvPr>
            <p:ph type="sldNum" sz="quarter" idx="10"/>
          </p:nvPr>
        </p:nvSpPr>
        <p:spPr/>
        <p:txBody>
          <a:bodyPr/>
          <a:lstStyle/>
          <a:p>
            <a:fld id="{CD26C212-7A75-48DB-A60B-D402BDAA4887}" type="slidenum">
              <a:rPr lang="en-US" smtClean="0"/>
              <a:t>45</a:t>
            </a:fld>
            <a:endParaRPr lang="en-US"/>
          </a:p>
        </p:txBody>
      </p:sp>
    </p:spTree>
    <p:extLst>
      <p:ext uri="{BB962C8B-B14F-4D97-AF65-F5344CB8AC3E}">
        <p14:creationId xmlns:p14="http://schemas.microsoft.com/office/powerpoint/2010/main" val="32808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Operations policies, workplace culture, purchasing, employee health and wellbeing</a:t>
            </a:r>
          </a:p>
          <a:p>
            <a:endParaRPr lang="en-US"/>
          </a:p>
        </p:txBody>
      </p:sp>
      <p:sp>
        <p:nvSpPr>
          <p:cNvPr id="4" name="Slide Number Placeholder 3"/>
          <p:cNvSpPr>
            <a:spLocks noGrp="1"/>
          </p:cNvSpPr>
          <p:nvPr>
            <p:ph type="sldNum" sz="quarter" idx="10"/>
          </p:nvPr>
        </p:nvSpPr>
        <p:spPr/>
        <p:txBody>
          <a:bodyPr/>
          <a:lstStyle/>
          <a:p>
            <a:fld id="{CD26C212-7A75-48DB-A60B-D402BDAA4887}" type="slidenum">
              <a:rPr lang="en-US" smtClean="0"/>
              <a:t>46</a:t>
            </a:fld>
            <a:endParaRPr lang="en-US"/>
          </a:p>
        </p:txBody>
      </p:sp>
    </p:spTree>
    <p:extLst>
      <p:ext uri="{BB962C8B-B14F-4D97-AF65-F5344CB8AC3E}">
        <p14:creationId xmlns:p14="http://schemas.microsoft.com/office/powerpoint/2010/main" val="3664390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Renewable energy generation, carbon sequestration projects, and carbon offsets</a:t>
            </a:r>
          </a:p>
          <a:p>
            <a:endParaRPr lang="en-US"/>
          </a:p>
        </p:txBody>
      </p:sp>
      <p:sp>
        <p:nvSpPr>
          <p:cNvPr id="4" name="Slide Number Placeholder 3"/>
          <p:cNvSpPr>
            <a:spLocks noGrp="1"/>
          </p:cNvSpPr>
          <p:nvPr>
            <p:ph type="sldNum" sz="quarter" idx="10"/>
          </p:nvPr>
        </p:nvSpPr>
        <p:spPr/>
        <p:txBody>
          <a:bodyPr/>
          <a:lstStyle/>
          <a:p>
            <a:fld id="{CD26C212-7A75-48DB-A60B-D402BDAA4887}" type="slidenum">
              <a:rPr lang="en-US" smtClean="0"/>
              <a:t>47</a:t>
            </a:fld>
            <a:endParaRPr lang="en-US"/>
          </a:p>
        </p:txBody>
      </p:sp>
    </p:spTree>
    <p:extLst>
      <p:ext uri="{BB962C8B-B14F-4D97-AF65-F5344CB8AC3E}">
        <p14:creationId xmlns:p14="http://schemas.microsoft.com/office/powerpoint/2010/main" val="185266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425038-1758-4A5B-9F9E-96A07553E482}"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6AB9E-6ED8-4FEB-BE47-B76903881C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25038-1758-4A5B-9F9E-96A07553E482}"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6AB9E-6ED8-4FEB-BE47-B76903881C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25038-1758-4A5B-9F9E-96A07553E482}"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6AB9E-6ED8-4FEB-BE47-B76903881C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18/11/2013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13162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18/11/2013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56416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18/11/2013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52407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18/11/2013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692871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18/11/2013</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168304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18/11/2013</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553227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18/11/2013</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412821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18/11/2013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27938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25038-1758-4A5B-9F9E-96A07553E482}"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6AB9E-6ED8-4FEB-BE47-B76903881CB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18/11/2013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899685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18/11/2013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642751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18/11/2013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354122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531C6C1-DAFF-41A4-903F-99E00A218E82}" type="datetimeFigureOut">
              <a:rPr lang="fr-FR">
                <a:solidFill>
                  <a:prstClr val="black">
                    <a:tint val="75000"/>
                  </a:prstClr>
                </a:solidFill>
              </a:rPr>
              <a:pPr>
                <a:defRPr/>
              </a:pPr>
              <a:t>18/11/2013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E67CE7B-A09D-4C89-A697-5A4EB702C1E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492411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777259C-DE37-463C-8831-7C1B39912A5A}" type="datetimeFigureOut">
              <a:rPr lang="fr-FR">
                <a:solidFill>
                  <a:prstClr val="black">
                    <a:tint val="75000"/>
                  </a:prstClr>
                </a:solidFill>
              </a:rPr>
              <a:pPr>
                <a:defRPr/>
              </a:pPr>
              <a:t>18/11/2013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863384-BF29-4D20-A235-31E9871448FA}"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24037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DF2CE5-D9C2-44E4-8D49-AD5BD5FCF52E}" type="datetimeFigureOut">
              <a:rPr lang="fr-FR">
                <a:solidFill>
                  <a:prstClr val="black">
                    <a:tint val="75000"/>
                  </a:prstClr>
                </a:solidFill>
              </a:rPr>
              <a:pPr>
                <a:defRPr/>
              </a:pPr>
              <a:t>18/11/2013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AE4A013-E845-4EFB-B2AF-04C78122FCA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030907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3EBF49DB-CFE7-4EAA-8E25-83B28A00120F}" type="datetimeFigureOut">
              <a:rPr lang="fr-FR">
                <a:solidFill>
                  <a:prstClr val="black">
                    <a:tint val="75000"/>
                  </a:prstClr>
                </a:solidFill>
              </a:rPr>
              <a:pPr>
                <a:defRPr/>
              </a:pPr>
              <a:t>18/11/2013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9A974DA-DF24-459F-B33B-E792E513C23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917290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185A110-E2E3-49E8-B23C-59CDDE3DF29D}" type="datetimeFigureOut">
              <a:rPr lang="fr-FR">
                <a:solidFill>
                  <a:prstClr val="black">
                    <a:tint val="75000"/>
                  </a:prstClr>
                </a:solidFill>
              </a:rPr>
              <a:pPr>
                <a:defRPr/>
              </a:pPr>
              <a:t>18/11/2013</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7254C32-F372-4590-9798-688E4D14976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43423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1EEC220-4783-4B7C-B6EC-FDDBF3394847}" type="datetimeFigureOut">
              <a:rPr lang="fr-FR">
                <a:solidFill>
                  <a:prstClr val="black">
                    <a:tint val="75000"/>
                  </a:prstClr>
                </a:solidFill>
              </a:rPr>
              <a:pPr>
                <a:defRPr/>
              </a:pPr>
              <a:t>18/11/2013</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ACDB609-7B26-4F6A-9305-662970D18D9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15726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3787CE-844F-4BD6-8581-0FDE2A7AA650}" type="datetimeFigureOut">
              <a:rPr lang="fr-FR">
                <a:solidFill>
                  <a:prstClr val="black">
                    <a:tint val="75000"/>
                  </a:prstClr>
                </a:solidFill>
              </a:rPr>
              <a:pPr>
                <a:defRPr/>
              </a:pPr>
              <a:t>18/11/2013</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1F5894F-234E-480A-921E-ADB47FDEF2C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1935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425038-1758-4A5B-9F9E-96A07553E482}"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6AB9E-6ED8-4FEB-BE47-B76903881CB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D2AE44C-7EF0-4CE1-9BD3-C040C588985F}" type="datetimeFigureOut">
              <a:rPr lang="fr-FR">
                <a:solidFill>
                  <a:prstClr val="black">
                    <a:tint val="75000"/>
                  </a:prstClr>
                </a:solidFill>
              </a:rPr>
              <a:pPr>
                <a:defRPr/>
              </a:pPr>
              <a:t>18/11/2013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268D2B9-10E9-4B36-BCD5-10AA7D4F3A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64177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3AD27D6-7B85-4A17-B5D5-D072D6A3DC28}" type="datetimeFigureOut">
              <a:rPr lang="fr-FR">
                <a:solidFill>
                  <a:prstClr val="black">
                    <a:tint val="75000"/>
                  </a:prstClr>
                </a:solidFill>
              </a:rPr>
              <a:pPr>
                <a:defRPr/>
              </a:pPr>
              <a:t>18/11/2013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693A450-1672-410C-AA00-8F477BAE442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532333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BD4A708-1C04-4940-AEF0-B55C5104ECAD}" type="datetimeFigureOut">
              <a:rPr lang="fr-FR">
                <a:solidFill>
                  <a:prstClr val="black">
                    <a:tint val="75000"/>
                  </a:prstClr>
                </a:solidFill>
              </a:rPr>
              <a:pPr>
                <a:defRPr/>
              </a:pPr>
              <a:t>18/11/2013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6F7061-7EAE-4C07-B35B-048CFA3A2D53}"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9340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87B9CC4-C58D-4D38-8E12-D0615C85E2E4}" type="datetimeFigureOut">
              <a:rPr lang="fr-FR">
                <a:solidFill>
                  <a:prstClr val="black">
                    <a:tint val="75000"/>
                  </a:prstClr>
                </a:solidFill>
              </a:rPr>
              <a:pPr>
                <a:defRPr/>
              </a:pPr>
              <a:t>18/11/2013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78D3C-C9F6-425A-B617-857A37E9850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5816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425038-1758-4A5B-9F9E-96A07553E482}"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6AB9E-6ED8-4FEB-BE47-B76903881C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425038-1758-4A5B-9F9E-96A07553E482}" type="datetimeFigureOut">
              <a:rPr lang="en-US" smtClean="0"/>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6AB9E-6ED8-4FEB-BE47-B76903881C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25038-1758-4A5B-9F9E-96A07553E482}" type="datetimeFigureOut">
              <a:rPr lang="en-US" smtClean="0"/>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6AB9E-6ED8-4FEB-BE47-B76903881C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25038-1758-4A5B-9F9E-96A07553E482}" type="datetimeFigureOut">
              <a:rPr lang="en-US" smtClean="0"/>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6AB9E-6ED8-4FEB-BE47-B76903881C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25038-1758-4A5B-9F9E-96A07553E482}"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6AB9E-6ED8-4FEB-BE47-B76903881CB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4425038-1758-4A5B-9F9E-96A07553E482}" type="datetimeFigureOut">
              <a:rPr lang="en-US" smtClean="0"/>
              <a:t>11/18/2013</a:t>
            </a:fld>
            <a:endParaRPr lang="en-US"/>
          </a:p>
        </p:txBody>
      </p:sp>
      <p:sp>
        <p:nvSpPr>
          <p:cNvPr id="9" name="Slide Number Placeholder 8"/>
          <p:cNvSpPr>
            <a:spLocks noGrp="1"/>
          </p:cNvSpPr>
          <p:nvPr>
            <p:ph type="sldNum" sz="quarter" idx="11"/>
          </p:nvPr>
        </p:nvSpPr>
        <p:spPr/>
        <p:txBody>
          <a:bodyPr/>
          <a:lstStyle/>
          <a:p>
            <a:fld id="{2C16AB9E-6ED8-4FEB-BE47-B76903881CB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C16AB9E-6ED8-4FEB-BE47-B76903881CB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4425038-1758-4A5B-9F9E-96A07553E482}" type="datetimeFigureOut">
              <a:rPr lang="en-US" smtClean="0"/>
              <a:t>11/18/2013</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18/11/2013</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382450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8720CF-D8DC-44C6-9DF0-C1D605A14CED}" type="datetimeFigureOut">
              <a:rPr lang="fr-FR">
                <a:solidFill>
                  <a:prstClr val="black">
                    <a:tint val="75000"/>
                  </a:prstClr>
                </a:solidFill>
              </a:rPr>
              <a:pPr>
                <a:defRPr/>
              </a:pPr>
              <a:t>18/11/2013</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5B94E6-70EF-45DB-BD63-BDB0B562AF0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6523090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cjones@ci.missoula.mt.us"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Climate Action Planning for the City of Missoula</a:t>
            </a:r>
            <a:endParaRPr lang="en-US"/>
          </a:p>
        </p:txBody>
      </p:sp>
      <p:sp>
        <p:nvSpPr>
          <p:cNvPr id="3" name="Subtitle 2"/>
          <p:cNvSpPr>
            <a:spLocks noGrp="1"/>
          </p:cNvSpPr>
          <p:nvPr>
            <p:ph type="subTitle" idx="1"/>
          </p:nvPr>
        </p:nvSpPr>
        <p:spPr>
          <a:xfrm>
            <a:off x="685800" y="4572000"/>
            <a:ext cx="7239000" cy="1676400"/>
          </a:xfrm>
        </p:spPr>
        <p:txBody>
          <a:bodyPr>
            <a:noAutofit/>
          </a:bodyPr>
          <a:lstStyle/>
          <a:p>
            <a:r>
              <a:rPr lang="en-US" sz="2400" b="1" smtClean="0"/>
              <a:t>Professor Robin Saha,  Environmental Studies Program</a:t>
            </a:r>
          </a:p>
          <a:p>
            <a:r>
              <a:rPr lang="en-US" sz="2400" b="1" smtClean="0"/>
              <a:t>CCS 103X Climate Change Science and Society</a:t>
            </a:r>
          </a:p>
          <a:p>
            <a:r>
              <a:rPr lang="en-US" sz="2400" b="1" smtClean="0"/>
              <a:t>November 18, 2013</a:t>
            </a:r>
            <a:endParaRPr lang="en-US" sz="2400" b="1"/>
          </a:p>
        </p:txBody>
      </p:sp>
    </p:spTree>
    <p:extLst>
      <p:ext uri="{BB962C8B-B14F-4D97-AF65-F5344CB8AC3E}">
        <p14:creationId xmlns:p14="http://schemas.microsoft.com/office/powerpoint/2010/main" val="428015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28600" y="228600"/>
            <a:ext cx="8534400" cy="1147762"/>
          </a:xfrm>
        </p:spPr>
        <p:txBody>
          <a:bodyPr/>
          <a:lstStyle/>
          <a:p>
            <a:r>
              <a:rPr lang="en-US" sz="4000" b="1" u="sng" dirty="0" smtClean="0">
                <a:solidFill>
                  <a:srgbClr val="7DAD21"/>
                </a:solidFill>
              </a:rPr>
              <a:t>EVST Student Researchers / Co-authors</a:t>
            </a:r>
          </a:p>
        </p:txBody>
      </p:sp>
      <p:sp>
        <p:nvSpPr>
          <p:cNvPr id="2051" name="Sous-titre 2"/>
          <p:cNvSpPr>
            <a:spLocks noGrp="1"/>
          </p:cNvSpPr>
          <p:nvPr>
            <p:ph type="subTitle" idx="1"/>
          </p:nvPr>
        </p:nvSpPr>
        <p:spPr>
          <a:xfrm>
            <a:off x="1905000" y="1219200"/>
            <a:ext cx="6400800" cy="3048000"/>
          </a:xfrm>
        </p:spPr>
        <p:txBody>
          <a:bodyPr/>
          <a:lstStyle/>
          <a:p>
            <a:pPr eaLnBrk="0" hangingPunct="0">
              <a:spcBef>
                <a:spcPct val="0"/>
              </a:spcBef>
            </a:pPr>
            <a:r>
              <a:rPr lang="en-US" b="1" dirty="0" smtClean="0">
                <a:solidFill>
                  <a:srgbClr val="FFCC00"/>
                </a:solidFill>
                <a:ea typeface="Calibri" pitchFamily="34" charset="0"/>
                <a:cs typeface="Times New Roman" pitchFamily="18" charset="0"/>
              </a:rPr>
              <a:t>Kathryn Makarowski</a:t>
            </a:r>
            <a:endParaRPr lang="en-US" sz="900" dirty="0" smtClean="0">
              <a:solidFill>
                <a:srgbClr val="FFCC00"/>
              </a:solidFill>
              <a:cs typeface="Arial" pitchFamily="34" charset="0"/>
            </a:endParaRPr>
          </a:p>
          <a:p>
            <a:pPr eaLnBrk="0" hangingPunct="0">
              <a:spcBef>
                <a:spcPct val="0"/>
              </a:spcBef>
            </a:pPr>
            <a:r>
              <a:rPr lang="en-US" b="1" dirty="0" smtClean="0">
                <a:solidFill>
                  <a:srgbClr val="FFCC00"/>
                </a:solidFill>
                <a:ea typeface="Calibri" pitchFamily="34" charset="0"/>
                <a:cs typeface="Times New Roman" pitchFamily="18" charset="0"/>
              </a:rPr>
              <a:t>Russ J. Van </a:t>
            </a:r>
            <a:r>
              <a:rPr lang="en-US" b="1" dirty="0" err="1" smtClean="0">
                <a:solidFill>
                  <a:srgbClr val="FFCC00"/>
                </a:solidFill>
                <a:ea typeface="Calibri" pitchFamily="34" charset="0"/>
                <a:cs typeface="Times New Roman" pitchFamily="18" charset="0"/>
              </a:rPr>
              <a:t>Paepeghem</a:t>
            </a:r>
            <a:endParaRPr lang="en-US" sz="900" dirty="0" smtClean="0">
              <a:solidFill>
                <a:srgbClr val="FFCC00"/>
              </a:solidFill>
              <a:cs typeface="Arial" pitchFamily="34" charset="0"/>
            </a:endParaRPr>
          </a:p>
          <a:p>
            <a:pPr eaLnBrk="0" hangingPunct="0">
              <a:spcBef>
                <a:spcPct val="0"/>
              </a:spcBef>
            </a:pPr>
            <a:r>
              <a:rPr lang="en-US" b="1" dirty="0" smtClean="0">
                <a:solidFill>
                  <a:srgbClr val="FFCC00"/>
                </a:solidFill>
                <a:ea typeface="Calibri" pitchFamily="34" charset="0"/>
                <a:cs typeface="Times New Roman" pitchFamily="18" charset="0"/>
              </a:rPr>
              <a:t>Bethany Taylor</a:t>
            </a:r>
            <a:endParaRPr lang="en-US" sz="900" dirty="0" smtClean="0">
              <a:solidFill>
                <a:srgbClr val="FFCC00"/>
              </a:solidFill>
              <a:cs typeface="Arial" pitchFamily="34" charset="0"/>
            </a:endParaRPr>
          </a:p>
          <a:p>
            <a:pPr eaLnBrk="0" hangingPunct="0">
              <a:spcBef>
                <a:spcPct val="0"/>
              </a:spcBef>
            </a:pPr>
            <a:r>
              <a:rPr lang="en-US" b="1" dirty="0" smtClean="0">
                <a:solidFill>
                  <a:srgbClr val="FFCC00"/>
                </a:solidFill>
                <a:ea typeface="Calibri" pitchFamily="34" charset="0"/>
                <a:cs typeface="Times New Roman" pitchFamily="18" charset="0"/>
              </a:rPr>
              <a:t>Michelle </a:t>
            </a:r>
            <a:r>
              <a:rPr lang="en-US" b="1" dirty="0" err="1" smtClean="0">
                <a:solidFill>
                  <a:srgbClr val="FFCC00"/>
                </a:solidFill>
                <a:ea typeface="Calibri" pitchFamily="34" charset="0"/>
                <a:cs typeface="Times New Roman" pitchFamily="18" charset="0"/>
              </a:rPr>
              <a:t>Lanzoni</a:t>
            </a:r>
            <a:endParaRPr lang="en-US" sz="900" dirty="0" smtClean="0">
              <a:solidFill>
                <a:srgbClr val="FFCC00"/>
              </a:solidFill>
              <a:cs typeface="Arial" pitchFamily="34" charset="0"/>
            </a:endParaRPr>
          </a:p>
          <a:p>
            <a:pPr eaLnBrk="0" hangingPunct="0">
              <a:spcBef>
                <a:spcPct val="0"/>
              </a:spcBef>
            </a:pPr>
            <a:r>
              <a:rPr lang="en-US" b="1" dirty="0" smtClean="0">
                <a:solidFill>
                  <a:srgbClr val="FFCC00"/>
                </a:solidFill>
                <a:ea typeface="Calibri" pitchFamily="34" charset="0"/>
                <a:cs typeface="Times New Roman" pitchFamily="18" charset="0"/>
              </a:rPr>
              <a:t>Michael </a:t>
            </a:r>
            <a:r>
              <a:rPr lang="en-US" b="1" dirty="0" err="1" smtClean="0">
                <a:solidFill>
                  <a:srgbClr val="FFCC00"/>
                </a:solidFill>
                <a:ea typeface="Calibri" pitchFamily="34" charset="0"/>
                <a:cs typeface="Times New Roman" pitchFamily="18" charset="0"/>
              </a:rPr>
              <a:t>Lattanzio</a:t>
            </a:r>
            <a:endParaRPr lang="en-US" sz="900" dirty="0" smtClean="0">
              <a:solidFill>
                <a:srgbClr val="FFCC00"/>
              </a:solidFill>
              <a:cs typeface="Arial" pitchFamily="34" charset="0"/>
            </a:endParaRPr>
          </a:p>
          <a:p>
            <a:pPr eaLnBrk="0" hangingPunct="0">
              <a:spcBef>
                <a:spcPct val="0"/>
              </a:spcBef>
            </a:pPr>
            <a:r>
              <a:rPr lang="en-US" b="1" dirty="0" smtClean="0">
                <a:solidFill>
                  <a:srgbClr val="FFCC00"/>
                </a:solidFill>
                <a:ea typeface="Calibri" pitchFamily="34" charset="0"/>
                <a:cs typeface="Times New Roman" pitchFamily="18" charset="0"/>
              </a:rPr>
              <a:t>Owen Weber</a:t>
            </a:r>
            <a:endParaRPr lang="en-US" dirty="0" smtClean="0">
              <a:solidFill>
                <a:srgbClr val="7DAD21"/>
              </a:solidFill>
            </a:endParaRPr>
          </a:p>
        </p:txBody>
      </p:sp>
    </p:spTree>
    <p:extLst>
      <p:ext uri="{BB962C8B-B14F-4D97-AF65-F5344CB8AC3E}">
        <p14:creationId xmlns:p14="http://schemas.microsoft.com/office/powerpoint/2010/main" val="3074881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152400"/>
            <a:ext cx="7772400" cy="1066800"/>
          </a:xfrm>
        </p:spPr>
        <p:txBody>
          <a:bodyPr/>
          <a:lstStyle/>
          <a:p>
            <a:r>
              <a:rPr lang="en-US" sz="4000" b="1" u="sng" dirty="0" smtClean="0">
                <a:solidFill>
                  <a:srgbClr val="7DAD21"/>
                </a:solidFill>
              </a:rPr>
              <a:t>Greenhouse Gas Emission Estimates</a:t>
            </a:r>
          </a:p>
        </p:txBody>
      </p:sp>
      <p:sp>
        <p:nvSpPr>
          <p:cNvPr id="2051" name="Sous-titre 2"/>
          <p:cNvSpPr>
            <a:spLocks noGrp="1"/>
          </p:cNvSpPr>
          <p:nvPr>
            <p:ph type="subTitle" idx="1"/>
          </p:nvPr>
        </p:nvSpPr>
        <p:spPr>
          <a:xfrm>
            <a:off x="838200" y="1219200"/>
            <a:ext cx="7620000" cy="2971800"/>
          </a:xfrm>
        </p:spPr>
        <p:txBody>
          <a:bodyPr/>
          <a:lstStyle/>
          <a:p>
            <a:pPr algn="l"/>
            <a:r>
              <a:rPr lang="en-US" sz="2800" dirty="0" smtClean="0">
                <a:solidFill>
                  <a:schemeClr val="tx1"/>
                </a:solidFill>
              </a:rPr>
              <a:t>Used ICLEI’s Clean Air and Climate Protection (CACP) Software – a collaborative product of the National Association of Clean Air Agencies (NACAA) and the U.S. EPA</a:t>
            </a:r>
          </a:p>
          <a:p>
            <a:pPr algn="l"/>
            <a:endParaRPr lang="en-US" sz="2800" dirty="0" smtClean="0">
              <a:solidFill>
                <a:srgbClr val="7DAD21"/>
              </a:solidFill>
            </a:endParaRPr>
          </a:p>
        </p:txBody>
      </p:sp>
    </p:spTree>
    <p:extLst>
      <p:ext uri="{BB962C8B-B14F-4D97-AF65-F5344CB8AC3E}">
        <p14:creationId xmlns:p14="http://schemas.microsoft.com/office/powerpoint/2010/main" val="488369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762000"/>
            <a:ext cx="7772400" cy="685800"/>
          </a:xfrm>
        </p:spPr>
        <p:txBody>
          <a:bodyPr/>
          <a:lstStyle/>
          <a:p>
            <a:r>
              <a:rPr lang="en-US" sz="5400" b="1" u="sng" dirty="0" smtClean="0">
                <a:solidFill>
                  <a:srgbClr val="7DAD21"/>
                </a:solidFill>
              </a:rPr>
              <a:t>Summary of Findings</a:t>
            </a:r>
          </a:p>
        </p:txBody>
      </p:sp>
    </p:spTree>
    <p:extLst>
      <p:ext uri="{BB962C8B-B14F-4D97-AF65-F5344CB8AC3E}">
        <p14:creationId xmlns:p14="http://schemas.microsoft.com/office/powerpoint/2010/main" val="4011495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28600" y="228600"/>
          <a:ext cx="8657422" cy="627961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324600" y="4648200"/>
            <a:ext cx="2667000" cy="707886"/>
          </a:xfrm>
          <a:prstGeom prst="rect">
            <a:avLst/>
          </a:prstGeom>
          <a:noFill/>
        </p:spPr>
        <p:txBody>
          <a:bodyPr wrap="square" rtlCol="0">
            <a:spAutoFit/>
          </a:bodyPr>
          <a:lstStyle/>
          <a:p>
            <a:r>
              <a:rPr lang="en-US" sz="2000" dirty="0" smtClean="0">
                <a:solidFill>
                  <a:srgbClr val="FF0000"/>
                </a:solidFill>
              </a:rPr>
              <a:t>Total emissions in FY08: 11,540 tons of CO2e</a:t>
            </a:r>
            <a:endParaRPr lang="en-US" sz="2000" dirty="0">
              <a:solidFill>
                <a:srgbClr val="FF0000"/>
              </a:solidFill>
            </a:endParaRPr>
          </a:p>
        </p:txBody>
      </p:sp>
    </p:spTree>
    <p:extLst>
      <p:ext uri="{BB962C8B-B14F-4D97-AF65-F5344CB8AC3E}">
        <p14:creationId xmlns:p14="http://schemas.microsoft.com/office/powerpoint/2010/main" val="2358779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18" name="Group 17"/>
          <p:cNvGrpSpPr/>
          <p:nvPr/>
        </p:nvGrpSpPr>
        <p:grpSpPr>
          <a:xfrm>
            <a:off x="-1422673" y="-2240281"/>
            <a:ext cx="10566674" cy="9098281"/>
            <a:chOff x="-1422673" y="-2240281"/>
            <a:chExt cx="10566674" cy="9098281"/>
          </a:xfrm>
        </p:grpSpPr>
        <p:pic>
          <p:nvPicPr>
            <p:cNvPr id="1026" name="Picture 2" descr="C:\Users\Robin\Documents\Curricula\EVST 594 - Local Solutions to Climate Change\Missoula Emissions Inventory\Presentations\missoula to Lolo map.JPG"/>
            <p:cNvPicPr>
              <a:picLocks noChangeAspect="1" noChangeArrowheads="1"/>
            </p:cNvPicPr>
            <p:nvPr/>
          </p:nvPicPr>
          <p:blipFill>
            <a:blip r:embed="rId3" cstate="print"/>
            <a:srcRect/>
            <a:stretch>
              <a:fillRect/>
            </a:stretch>
          </p:blipFill>
          <p:spPr bwMode="auto">
            <a:xfrm>
              <a:off x="-1422673" y="-2240281"/>
              <a:ext cx="10566674" cy="9098281"/>
            </a:xfrm>
            <a:prstGeom prst="rect">
              <a:avLst/>
            </a:prstGeom>
            <a:noFill/>
          </p:spPr>
        </p:pic>
        <p:grpSp>
          <p:nvGrpSpPr>
            <p:cNvPr id="17" name="Group 16"/>
            <p:cNvGrpSpPr/>
            <p:nvPr/>
          </p:nvGrpSpPr>
          <p:grpSpPr>
            <a:xfrm>
              <a:off x="899272" y="985039"/>
              <a:ext cx="3933276" cy="4395922"/>
              <a:chOff x="899272" y="985039"/>
              <a:chExt cx="3933276" cy="4395922"/>
            </a:xfrm>
          </p:grpSpPr>
          <p:pic>
            <p:nvPicPr>
              <p:cNvPr id="1028" name="Picture 4" descr="C:\Users\Robin\Documents\Curricula\EVST 594 - Local Solutions to Climate Change\Missoula Emissions Inventory\Presentations\outback 1.JPG"/>
              <p:cNvPicPr>
                <a:picLocks noChangeAspect="1" noChangeArrowheads="1"/>
              </p:cNvPicPr>
              <p:nvPr/>
            </p:nvPicPr>
            <p:blipFill>
              <a:blip r:embed="rId4" cstate="print"/>
              <a:srcRect/>
              <a:stretch>
                <a:fillRect/>
              </a:stretch>
            </p:blipFill>
            <p:spPr bwMode="auto">
              <a:xfrm rot="7200000">
                <a:off x="598242" y="3537229"/>
                <a:ext cx="1125347" cy="523287"/>
              </a:xfrm>
              <a:prstGeom prst="rect">
                <a:avLst/>
              </a:prstGeom>
              <a:noFill/>
            </p:spPr>
          </p:pic>
          <p:pic>
            <p:nvPicPr>
              <p:cNvPr id="1029" name="Picture 5" descr="C:\Users\Robin\Documents\Curricula\EVST 594 - Local Solutions to Climate Change\Missoula Emissions Inventory\Presentations\outback 1.JPG"/>
              <p:cNvPicPr>
                <a:picLocks noChangeAspect="1" noChangeArrowheads="1"/>
              </p:cNvPicPr>
              <p:nvPr/>
            </p:nvPicPr>
            <p:blipFill>
              <a:blip r:embed="rId5" cstate="print"/>
              <a:srcRect/>
              <a:stretch>
                <a:fillRect/>
              </a:stretch>
            </p:blipFill>
            <p:spPr bwMode="auto">
              <a:xfrm rot="8100000">
                <a:off x="2316480" y="2091691"/>
                <a:ext cx="1188720" cy="552755"/>
              </a:xfrm>
              <a:prstGeom prst="rect">
                <a:avLst/>
              </a:prstGeom>
              <a:noFill/>
            </p:spPr>
          </p:pic>
          <p:pic>
            <p:nvPicPr>
              <p:cNvPr id="1030" name="Picture 6" descr="C:\Users\Robin\Documents\Curricula\EVST 594 - Local Solutions to Climate Change\Missoula Emissions Inventory\Presentations\outback 2.JPG"/>
              <p:cNvPicPr>
                <a:picLocks noChangeAspect="1" noChangeArrowheads="1"/>
              </p:cNvPicPr>
              <p:nvPr/>
            </p:nvPicPr>
            <p:blipFill>
              <a:blip r:embed="rId6" cstate="print"/>
              <a:srcRect/>
              <a:stretch>
                <a:fillRect/>
              </a:stretch>
            </p:blipFill>
            <p:spPr bwMode="auto">
              <a:xfrm rot="7800000">
                <a:off x="3265170" y="1303021"/>
                <a:ext cx="1162964" cy="526999"/>
              </a:xfrm>
              <a:prstGeom prst="rect">
                <a:avLst/>
              </a:prstGeom>
              <a:noFill/>
            </p:spPr>
          </p:pic>
          <p:pic>
            <p:nvPicPr>
              <p:cNvPr id="11" name="Picture 4" descr="C:\Users\Robin\Documents\Curricula\EVST 594 - Local Solutions to Climate Change\Missoula Emissions Inventory\Presentations\outback 1.JPG"/>
              <p:cNvPicPr>
                <a:picLocks noChangeAspect="1" noChangeArrowheads="1"/>
              </p:cNvPicPr>
              <p:nvPr/>
            </p:nvPicPr>
            <p:blipFill>
              <a:blip r:embed="rId4" cstate="print"/>
              <a:srcRect/>
              <a:stretch>
                <a:fillRect/>
              </a:stretch>
            </p:blipFill>
            <p:spPr bwMode="auto">
              <a:xfrm rot="18900000">
                <a:off x="3707201" y="1616989"/>
                <a:ext cx="1125347" cy="523287"/>
              </a:xfrm>
              <a:prstGeom prst="rect">
                <a:avLst/>
              </a:prstGeom>
              <a:noFill/>
            </p:spPr>
          </p:pic>
          <p:pic>
            <p:nvPicPr>
              <p:cNvPr id="12" name="Picture 6" descr="C:\Users\Robin\Documents\Curricula\EVST 594 - Local Solutions to Climate Change\Missoula Emissions Inventory\Presentations\outback 2.JPG"/>
              <p:cNvPicPr>
                <a:picLocks noChangeAspect="1" noChangeArrowheads="1"/>
              </p:cNvPicPr>
              <p:nvPr/>
            </p:nvPicPr>
            <p:blipFill>
              <a:blip r:embed="rId6" cstate="print"/>
              <a:srcRect/>
              <a:stretch>
                <a:fillRect/>
              </a:stretch>
            </p:blipFill>
            <p:spPr bwMode="auto">
              <a:xfrm rot="18600000">
                <a:off x="2823212" y="2369822"/>
                <a:ext cx="1162964" cy="526999"/>
              </a:xfrm>
              <a:prstGeom prst="rect">
                <a:avLst/>
              </a:prstGeom>
              <a:noFill/>
            </p:spPr>
          </p:pic>
          <p:pic>
            <p:nvPicPr>
              <p:cNvPr id="13" name="Picture 3" descr="C:\Users\Robin\Documents\Curricula\EVST 594 - Local Solutions to Climate Change\Missoula Emissions Inventory\Presentations\outback 3.JPG"/>
              <p:cNvPicPr>
                <a:picLocks noChangeAspect="1" noChangeArrowheads="1"/>
              </p:cNvPicPr>
              <p:nvPr/>
            </p:nvPicPr>
            <p:blipFill>
              <a:blip r:embed="rId7" cstate="print"/>
              <a:srcRect/>
              <a:stretch>
                <a:fillRect/>
              </a:stretch>
            </p:blipFill>
            <p:spPr bwMode="auto">
              <a:xfrm rot="16800000">
                <a:off x="1190052" y="3784561"/>
                <a:ext cx="1059627" cy="477730"/>
              </a:xfrm>
              <a:prstGeom prst="rect">
                <a:avLst/>
              </a:prstGeom>
              <a:noFill/>
            </p:spPr>
          </p:pic>
          <p:pic>
            <p:nvPicPr>
              <p:cNvPr id="14" name="Picture 6" descr="C:\Users\Robin\Documents\Curricula\EVST 594 - Local Solutions to Climate Change\Missoula Emissions Inventory\Presentations\outback 2.JPG"/>
              <p:cNvPicPr>
                <a:picLocks noChangeAspect="1" noChangeArrowheads="1"/>
              </p:cNvPicPr>
              <p:nvPr/>
            </p:nvPicPr>
            <p:blipFill>
              <a:blip r:embed="rId6" cstate="print"/>
              <a:srcRect/>
              <a:stretch>
                <a:fillRect/>
              </a:stretch>
            </p:blipFill>
            <p:spPr bwMode="auto">
              <a:xfrm rot="19500000">
                <a:off x="1924049" y="3101341"/>
                <a:ext cx="1162964" cy="526999"/>
              </a:xfrm>
              <a:prstGeom prst="rect">
                <a:avLst/>
              </a:prstGeom>
              <a:noFill/>
            </p:spPr>
          </p:pic>
          <p:pic>
            <p:nvPicPr>
              <p:cNvPr id="15" name="Picture 4" descr="C:\Users\Robin\Documents\Curricula\EVST 594 - Local Solutions to Climate Change\Missoula Emissions Inventory\Presentations\outback 1.JPG"/>
              <p:cNvPicPr>
                <a:picLocks noChangeAspect="1" noChangeArrowheads="1"/>
              </p:cNvPicPr>
              <p:nvPr/>
            </p:nvPicPr>
            <p:blipFill>
              <a:blip r:embed="rId4" cstate="print"/>
              <a:srcRect/>
              <a:stretch>
                <a:fillRect/>
              </a:stretch>
            </p:blipFill>
            <p:spPr bwMode="auto">
              <a:xfrm rot="11700000">
                <a:off x="1649801" y="4649749"/>
                <a:ext cx="1125347" cy="523287"/>
              </a:xfrm>
              <a:prstGeom prst="rect">
                <a:avLst/>
              </a:prstGeom>
              <a:noFill/>
            </p:spPr>
          </p:pic>
          <p:pic>
            <p:nvPicPr>
              <p:cNvPr id="1027" name="Picture 3" descr="C:\Users\Robin\Documents\Curricula\EVST 594 - Local Solutions to Climate Change\Missoula Emissions Inventory\Presentations\outback 3.JPG"/>
              <p:cNvPicPr>
                <a:picLocks noChangeAspect="1" noChangeArrowheads="1"/>
              </p:cNvPicPr>
              <p:nvPr/>
            </p:nvPicPr>
            <p:blipFill>
              <a:blip r:embed="rId8" cstate="print"/>
              <a:srcRect/>
              <a:stretch>
                <a:fillRect/>
              </a:stretch>
            </p:blipFill>
            <p:spPr bwMode="auto">
              <a:xfrm rot="2700000">
                <a:off x="804818" y="4538387"/>
                <a:ext cx="1161493" cy="523656"/>
              </a:xfrm>
              <a:prstGeom prst="rect">
                <a:avLst/>
              </a:prstGeom>
              <a:noFill/>
            </p:spPr>
          </p:pic>
        </p:grpSp>
      </p:grpSp>
      <p:sp>
        <p:nvSpPr>
          <p:cNvPr id="5" name="TextBox 4"/>
          <p:cNvSpPr txBox="1"/>
          <p:nvPr/>
        </p:nvSpPr>
        <p:spPr>
          <a:xfrm>
            <a:off x="3596640" y="3505200"/>
            <a:ext cx="5547360" cy="3170099"/>
          </a:xfrm>
          <a:prstGeom prst="rect">
            <a:avLst/>
          </a:prstGeom>
          <a:noFill/>
        </p:spPr>
        <p:txBody>
          <a:bodyPr wrap="square" rtlCol="0">
            <a:spAutoFit/>
          </a:bodyPr>
          <a:lstStyle/>
          <a:p>
            <a:pPr algn="ctr"/>
            <a:r>
              <a:rPr lang="en-US" sz="4000" u="sng" dirty="0" smtClean="0">
                <a:solidFill>
                  <a:srgbClr val="FF0000"/>
                </a:solidFill>
              </a:rPr>
              <a:t>Total emissions in FY08</a:t>
            </a:r>
          </a:p>
          <a:p>
            <a:pPr algn="ctr"/>
            <a:r>
              <a:rPr lang="en-US" sz="3200" dirty="0" smtClean="0">
                <a:solidFill>
                  <a:srgbClr val="FF0000"/>
                </a:solidFill>
              </a:rPr>
              <a:t>11,540 tons of CO2e</a:t>
            </a:r>
            <a:br>
              <a:rPr lang="en-US" sz="3200" dirty="0" smtClean="0">
                <a:solidFill>
                  <a:srgbClr val="FF0000"/>
                </a:solidFill>
              </a:rPr>
            </a:br>
            <a:r>
              <a:rPr lang="en-US" sz="3200" dirty="0" smtClean="0">
                <a:solidFill>
                  <a:srgbClr val="FF0000"/>
                </a:solidFill>
              </a:rPr>
              <a:t>=25.5 million pounds = </a:t>
            </a:r>
            <a:br>
              <a:rPr lang="en-US" sz="3200" dirty="0" smtClean="0">
                <a:solidFill>
                  <a:srgbClr val="FF0000"/>
                </a:solidFill>
              </a:rPr>
            </a:br>
            <a:r>
              <a:rPr lang="en-US" sz="3200" dirty="0" smtClean="0">
                <a:solidFill>
                  <a:srgbClr val="FF0000"/>
                </a:solidFill>
              </a:rPr>
              <a:t>= Weight of 7,500 Subaru Outback Wagons, stretching from Missoula to Lolo and back</a:t>
            </a:r>
            <a:endParaRPr lang="en-US" sz="3200" dirty="0">
              <a:solidFill>
                <a:srgbClr val="FF0000"/>
              </a:solidFill>
            </a:endParaRPr>
          </a:p>
        </p:txBody>
      </p:sp>
      <p:pic>
        <p:nvPicPr>
          <p:cNvPr id="10" name="Picture 6" descr="C:\Users\Robin\Documents\Curricula\EVST 594 - Local Solutions to Climate Change\Missoula Emissions Inventory\Presentations\outback 2.JPG"/>
          <p:cNvPicPr>
            <a:picLocks noChangeAspect="1" noChangeArrowheads="1"/>
          </p:cNvPicPr>
          <p:nvPr/>
        </p:nvPicPr>
        <p:blipFill>
          <a:blip r:embed="rId6" cstate="print"/>
          <a:srcRect/>
          <a:stretch>
            <a:fillRect/>
          </a:stretch>
        </p:blipFill>
        <p:spPr bwMode="auto">
          <a:xfrm rot="8700000">
            <a:off x="1421131" y="2766062"/>
            <a:ext cx="1162964" cy="526999"/>
          </a:xfrm>
          <a:prstGeom prst="rect">
            <a:avLst/>
          </a:prstGeom>
          <a:noFill/>
        </p:spPr>
      </p:pic>
    </p:spTree>
    <p:extLst>
      <p:ext uri="{BB962C8B-B14F-4D97-AF65-F5344CB8AC3E}">
        <p14:creationId xmlns:p14="http://schemas.microsoft.com/office/powerpoint/2010/main" val="974863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cstate="print"/>
          <a:srcRect l="962" t="1266" r="962" b="1266"/>
          <a:stretch>
            <a:fillRect/>
          </a:stretch>
        </p:blipFill>
        <p:spPr bwMode="auto">
          <a:xfrm>
            <a:off x="609600" y="152400"/>
            <a:ext cx="7772400" cy="5867400"/>
          </a:xfrm>
          <a:prstGeom prst="rect">
            <a:avLst/>
          </a:prstGeom>
          <a:gradFill>
            <a:gsLst>
              <a:gs pos="0">
                <a:srgbClr val="DDDDDD">
                  <a:shade val="30000"/>
                  <a:satMod val="115000"/>
                </a:srgbClr>
              </a:gs>
              <a:gs pos="50000">
                <a:srgbClr val="DDDDDD">
                  <a:shade val="67500"/>
                  <a:satMod val="115000"/>
                </a:srgbClr>
              </a:gs>
              <a:gs pos="100000">
                <a:srgbClr val="DDDDDD">
                  <a:shade val="100000"/>
                  <a:satMod val="115000"/>
                </a:srgbClr>
              </a:gs>
            </a:gsLst>
            <a:lin ang="5400000" scaled="0"/>
          </a:gradFill>
          <a:ln w="0" cmpd="dbl">
            <a:noFill/>
          </a:ln>
        </p:spPr>
      </p:pic>
    </p:spTree>
    <p:extLst>
      <p:ext uri="{BB962C8B-B14F-4D97-AF65-F5344CB8AC3E}">
        <p14:creationId xmlns:p14="http://schemas.microsoft.com/office/powerpoint/2010/main" val="1521122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304800"/>
            <a:ext cx="7772400" cy="685800"/>
          </a:xfrm>
        </p:spPr>
        <p:txBody>
          <a:bodyPr/>
          <a:lstStyle/>
          <a:p>
            <a:r>
              <a:rPr lang="en-US" sz="4000" b="1" u="sng" dirty="0" smtClean="0">
                <a:solidFill>
                  <a:srgbClr val="7DAD21"/>
                </a:solidFill>
              </a:rPr>
              <a:t>Drilling Down</a:t>
            </a:r>
          </a:p>
        </p:txBody>
      </p:sp>
      <p:sp>
        <p:nvSpPr>
          <p:cNvPr id="2051" name="Sous-titre 2"/>
          <p:cNvSpPr>
            <a:spLocks noGrp="1"/>
          </p:cNvSpPr>
          <p:nvPr>
            <p:ph type="subTitle" idx="1"/>
          </p:nvPr>
        </p:nvSpPr>
        <p:spPr>
          <a:xfrm>
            <a:off x="1219200" y="990600"/>
            <a:ext cx="6400800" cy="1304925"/>
          </a:xfrm>
        </p:spPr>
        <p:txBody>
          <a:bodyPr/>
          <a:lstStyle/>
          <a:p>
            <a:r>
              <a:rPr lang="en-US" sz="2800" dirty="0" smtClean="0">
                <a:solidFill>
                  <a:srgbClr val="7DAD21"/>
                </a:solidFill>
              </a:rPr>
              <a:t>Electricity Use</a:t>
            </a:r>
          </a:p>
        </p:txBody>
      </p:sp>
    </p:spTree>
    <p:extLst>
      <p:ext uri="{BB962C8B-B14F-4D97-AF65-F5344CB8AC3E}">
        <p14:creationId xmlns:p14="http://schemas.microsoft.com/office/powerpoint/2010/main" val="399342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Grp="1"/>
          </p:cNvGraphicFramePr>
          <p:nvPr/>
        </p:nvGraphicFramePr>
        <p:xfrm>
          <a:off x="228600" y="152400"/>
          <a:ext cx="8654143" cy="627742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654188" y="5067760"/>
            <a:ext cx="2335576" cy="1015663"/>
          </a:xfrm>
          <a:prstGeom prst="rect">
            <a:avLst/>
          </a:prstGeom>
          <a:noFill/>
          <a:ln>
            <a:solidFill>
              <a:srgbClr val="FF0000"/>
            </a:solidFill>
          </a:ln>
        </p:spPr>
        <p:txBody>
          <a:bodyPr wrap="square" rtlCol="0">
            <a:spAutoFit/>
          </a:bodyPr>
          <a:lstStyle/>
          <a:p>
            <a:pPr algn="ctr"/>
            <a:r>
              <a:rPr lang="en-US" sz="2000" b="1" dirty="0" smtClean="0">
                <a:solidFill>
                  <a:srgbClr val="FF0000"/>
                </a:solidFill>
              </a:rPr>
              <a:t>11.2 million kWh is equivalent to about 1,200  homes</a:t>
            </a:r>
            <a:endParaRPr lang="en-US" sz="2000" b="1" dirty="0">
              <a:solidFill>
                <a:srgbClr val="FF0000"/>
              </a:solidFill>
            </a:endParaRPr>
          </a:p>
        </p:txBody>
      </p:sp>
    </p:spTree>
    <p:extLst>
      <p:ext uri="{BB962C8B-B14F-4D97-AF65-F5344CB8AC3E}">
        <p14:creationId xmlns:p14="http://schemas.microsoft.com/office/powerpoint/2010/main" val="1649016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noGrp="1"/>
          </p:cNvGraphicFramePr>
          <p:nvPr/>
        </p:nvGraphicFramePr>
        <p:xfrm>
          <a:off x="228600" y="152400"/>
          <a:ext cx="8654143" cy="6277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9442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28600" y="152400"/>
          <a:ext cx="8654143" cy="6277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0715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smtClean="0">
                <a:solidFill>
                  <a:srgbClr val="92D050"/>
                </a:solidFill>
              </a:rPr>
              <a:t>Why Cities?</a:t>
            </a:r>
          </a:p>
        </p:txBody>
      </p:sp>
      <p:sp>
        <p:nvSpPr>
          <p:cNvPr id="3" name="Espace réservé du contenu 2"/>
          <p:cNvSpPr>
            <a:spLocks noGrp="1"/>
          </p:cNvSpPr>
          <p:nvPr>
            <p:ph idx="1"/>
          </p:nvPr>
        </p:nvSpPr>
        <p:spPr>
          <a:xfrm>
            <a:off x="457200" y="1219200"/>
            <a:ext cx="8382000" cy="4906963"/>
          </a:xfrm>
        </p:spPr>
        <p:txBody>
          <a:bodyPr rtlCol="0">
            <a:normAutofit fontScale="77500" lnSpcReduction="20000"/>
          </a:bodyPr>
          <a:lstStyle/>
          <a:p>
            <a:pPr lvl="0">
              <a:lnSpc>
                <a:spcPct val="110000"/>
              </a:lnSpc>
              <a:spcAft>
                <a:spcPts val="1200"/>
              </a:spcAft>
            </a:pPr>
            <a:r>
              <a:rPr lang="en-US" smtClean="0"/>
              <a:t>Pressing global problem</a:t>
            </a:r>
          </a:p>
          <a:p>
            <a:pPr lvl="0">
              <a:lnSpc>
                <a:spcPct val="110000"/>
              </a:lnSpc>
              <a:spcAft>
                <a:spcPts val="1200"/>
              </a:spcAft>
            </a:pPr>
            <a:r>
              <a:rPr lang="en-US" smtClean="0"/>
              <a:t>Policy g</a:t>
            </a:r>
            <a:r>
              <a:rPr lang="en-US" smtClean="0"/>
              <a:t>ridlock </a:t>
            </a:r>
            <a:r>
              <a:rPr lang="en-US" smtClean="0"/>
              <a:t>in Helena &amp; Washington D.C.</a:t>
            </a:r>
          </a:p>
          <a:p>
            <a:pPr lvl="0">
              <a:lnSpc>
                <a:spcPct val="110000"/>
              </a:lnSpc>
              <a:spcAft>
                <a:spcPts val="1200"/>
              </a:spcAft>
            </a:pPr>
            <a:r>
              <a:rPr lang="en-US" smtClean="0">
                <a:solidFill>
                  <a:schemeClr val="tx1">
                    <a:lumMod val="75000"/>
                    <a:lumOff val="25000"/>
                  </a:schemeClr>
                </a:solidFill>
              </a:rPr>
              <a:t>&gt;80</a:t>
            </a:r>
            <a:r>
              <a:rPr lang="en-US" smtClean="0">
                <a:solidFill>
                  <a:schemeClr val="tx1">
                    <a:lumMod val="75000"/>
                    <a:lumOff val="25000"/>
                  </a:schemeClr>
                </a:solidFill>
              </a:rPr>
              <a:t>% of U.S. population lives in urban areas</a:t>
            </a:r>
          </a:p>
          <a:p>
            <a:pPr>
              <a:lnSpc>
                <a:spcPct val="110000"/>
              </a:lnSpc>
              <a:spcAft>
                <a:spcPts val="1200"/>
              </a:spcAft>
            </a:pPr>
            <a:r>
              <a:rPr lang="en-US" smtClean="0"/>
              <a:t>Municipal </a:t>
            </a:r>
            <a:r>
              <a:rPr lang="en-US" smtClean="0"/>
              <a:t>gov</a:t>
            </a:r>
            <a:r>
              <a:rPr lang="en-US" smtClean="0"/>
              <a:t>ernment</a:t>
            </a:r>
            <a:r>
              <a:rPr lang="en-US" smtClean="0"/>
              <a:t> </a:t>
            </a:r>
            <a:r>
              <a:rPr lang="en-US" smtClean="0"/>
              <a:t>decisions directly </a:t>
            </a:r>
            <a:r>
              <a:rPr lang="en-US" smtClean="0"/>
              <a:t>affect </a:t>
            </a:r>
            <a:r>
              <a:rPr lang="en-US" smtClean="0"/>
              <a:t>30-50% of nation’s GHG emissions </a:t>
            </a:r>
            <a:r>
              <a:rPr lang="en-US" sz="2400" b="1" smtClean="0">
                <a:solidFill>
                  <a:srgbClr val="FFCC00"/>
                </a:solidFill>
              </a:rPr>
              <a:t>(</a:t>
            </a:r>
            <a:r>
              <a:rPr lang="en-US" sz="2400" b="1" err="1" smtClean="0">
                <a:solidFill>
                  <a:srgbClr val="FFCC00"/>
                </a:solidFill>
              </a:rPr>
              <a:t>Lindseth</a:t>
            </a:r>
            <a:r>
              <a:rPr lang="en-US" sz="2400" b="1" smtClean="0">
                <a:solidFill>
                  <a:srgbClr val="FFCC00"/>
                </a:solidFill>
              </a:rPr>
              <a:t> 2009)</a:t>
            </a:r>
            <a:endParaRPr lang="en-US" b="1" smtClean="0">
              <a:solidFill>
                <a:srgbClr val="FFCC00"/>
              </a:solidFill>
            </a:endParaRPr>
          </a:p>
          <a:p>
            <a:pPr>
              <a:lnSpc>
                <a:spcPct val="110000"/>
              </a:lnSpc>
              <a:spcAft>
                <a:spcPts val="600"/>
              </a:spcAft>
            </a:pPr>
            <a:r>
              <a:rPr lang="en-US" smtClean="0"/>
              <a:t>Local leadership needed to develop long-term and effective solutions</a:t>
            </a:r>
          </a:p>
          <a:p>
            <a:pPr lvl="1">
              <a:lnSpc>
                <a:spcPct val="110000"/>
              </a:lnSpc>
              <a:spcAft>
                <a:spcPts val="600"/>
              </a:spcAft>
            </a:pPr>
            <a:r>
              <a:rPr lang="en-US" smtClean="0"/>
              <a:t>Integrating climate change mitigation into municipal planning, infrastructure, and decision-making processes</a:t>
            </a:r>
          </a:p>
          <a:p>
            <a:pPr lvl="1">
              <a:lnSpc>
                <a:spcPct val="110000"/>
              </a:lnSpc>
              <a:spcAft>
                <a:spcPts val="1200"/>
              </a:spcAft>
            </a:pPr>
            <a:r>
              <a:rPr lang="en-US" smtClean="0"/>
              <a:t>Building public-private partnerships</a:t>
            </a:r>
          </a:p>
          <a:p>
            <a:pPr lvl="0">
              <a:spcAft>
                <a:spcPts val="1800"/>
              </a:spcAft>
            </a:pPr>
            <a:endParaRPr lang="fr-CA" smtClean="0">
              <a:solidFill>
                <a:schemeClr val="tx1">
                  <a:lumMod val="75000"/>
                  <a:lumOff val="25000"/>
                </a:schemeClr>
              </a:solidFill>
            </a:endParaRPr>
          </a:p>
        </p:txBody>
      </p:sp>
    </p:spTree>
    <p:extLst>
      <p:ext uri="{BB962C8B-B14F-4D97-AF65-F5344CB8AC3E}">
        <p14:creationId xmlns:p14="http://schemas.microsoft.com/office/powerpoint/2010/main" val="2545161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304800"/>
            <a:ext cx="7772400" cy="685800"/>
          </a:xfrm>
        </p:spPr>
        <p:txBody>
          <a:bodyPr/>
          <a:lstStyle/>
          <a:p>
            <a:r>
              <a:rPr lang="en-US" sz="4000" b="1" u="sng" dirty="0" smtClean="0">
                <a:solidFill>
                  <a:srgbClr val="7DAD21"/>
                </a:solidFill>
              </a:rPr>
              <a:t>Drilling Down</a:t>
            </a:r>
          </a:p>
        </p:txBody>
      </p:sp>
      <p:sp>
        <p:nvSpPr>
          <p:cNvPr id="2051" name="Sous-titre 2"/>
          <p:cNvSpPr>
            <a:spLocks noGrp="1"/>
          </p:cNvSpPr>
          <p:nvPr>
            <p:ph type="subTitle" idx="1"/>
          </p:nvPr>
        </p:nvSpPr>
        <p:spPr>
          <a:xfrm>
            <a:off x="1219200" y="990600"/>
            <a:ext cx="6400800" cy="1304925"/>
          </a:xfrm>
        </p:spPr>
        <p:txBody>
          <a:bodyPr/>
          <a:lstStyle/>
          <a:p>
            <a:r>
              <a:rPr lang="en-US" sz="2800" dirty="0" smtClean="0">
                <a:solidFill>
                  <a:srgbClr val="7DAD21"/>
                </a:solidFill>
              </a:rPr>
              <a:t>Natural Gas Use</a:t>
            </a:r>
          </a:p>
        </p:txBody>
      </p:sp>
    </p:spTree>
    <p:extLst>
      <p:ext uri="{BB962C8B-B14F-4D97-AF65-F5344CB8AC3E}">
        <p14:creationId xmlns:p14="http://schemas.microsoft.com/office/powerpoint/2010/main" val="378954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228600" y="152400"/>
          <a:ext cx="8654143" cy="6277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3760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28600" y="152400"/>
          <a:ext cx="8654143" cy="6277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6905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28600" y="228600"/>
          <a:ext cx="8654143" cy="6277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3631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457200" y="990600"/>
            <a:ext cx="8153400" cy="685800"/>
          </a:xfrm>
        </p:spPr>
        <p:txBody>
          <a:bodyPr/>
          <a:lstStyle/>
          <a:p>
            <a:r>
              <a:rPr lang="en-US" sz="4000" b="1" u="sng" dirty="0" smtClean="0">
                <a:solidFill>
                  <a:srgbClr val="7DAD21"/>
                </a:solidFill>
              </a:rPr>
              <a:t>“Quick and Dirty” Emissions Forecast</a:t>
            </a:r>
          </a:p>
        </p:txBody>
      </p:sp>
    </p:spTree>
    <p:extLst>
      <p:ext uri="{BB962C8B-B14F-4D97-AF65-F5344CB8AC3E}">
        <p14:creationId xmlns:p14="http://schemas.microsoft.com/office/powerpoint/2010/main" val="248864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0" y="-33385"/>
            <a:ext cx="9144000" cy="6644250"/>
          </a:xfrm>
          <a:prstGeom prst="rect">
            <a:avLst/>
          </a:prstGeom>
          <a:noFill/>
          <a:ln w="9525">
            <a:noFill/>
            <a:miter lim="800000"/>
            <a:headEnd/>
            <a:tailEnd/>
          </a:ln>
          <a:effectLst/>
        </p:spPr>
      </p:pic>
      <p:sp>
        <p:nvSpPr>
          <p:cNvPr id="4" name="TextBox 3"/>
          <p:cNvSpPr txBox="1"/>
          <p:nvPr/>
        </p:nvSpPr>
        <p:spPr>
          <a:xfrm>
            <a:off x="1549256" y="5261155"/>
            <a:ext cx="3048000" cy="307777"/>
          </a:xfrm>
          <a:prstGeom prst="rect">
            <a:avLst/>
          </a:prstGeom>
          <a:noFill/>
        </p:spPr>
        <p:txBody>
          <a:bodyPr wrap="square" rtlCol="0">
            <a:spAutoFit/>
          </a:bodyPr>
          <a:lstStyle/>
          <a:p>
            <a:r>
              <a:rPr lang="en-US" sz="1400" dirty="0" smtClean="0">
                <a:solidFill>
                  <a:prstClr val="black"/>
                </a:solidFill>
              </a:rPr>
              <a:t>(</a:t>
            </a:r>
            <a:r>
              <a:rPr lang="en-US" sz="1400" b="1" dirty="0" smtClean="0">
                <a:solidFill>
                  <a:prstClr val="black"/>
                </a:solidFill>
              </a:rPr>
              <a:t>excluding all new building)</a:t>
            </a:r>
            <a:endParaRPr lang="en-US" sz="1400" b="1" dirty="0">
              <a:solidFill>
                <a:prstClr val="black"/>
              </a:solidFill>
            </a:endParaRPr>
          </a:p>
        </p:txBody>
      </p:sp>
      <p:sp>
        <p:nvSpPr>
          <p:cNvPr id="7" name="TextBox 6"/>
          <p:cNvSpPr txBox="1"/>
          <p:nvPr/>
        </p:nvSpPr>
        <p:spPr>
          <a:xfrm>
            <a:off x="1550154" y="6170680"/>
            <a:ext cx="3048000" cy="307777"/>
          </a:xfrm>
          <a:prstGeom prst="rect">
            <a:avLst/>
          </a:prstGeom>
          <a:noFill/>
        </p:spPr>
        <p:txBody>
          <a:bodyPr wrap="square" rtlCol="0">
            <a:spAutoFit/>
          </a:bodyPr>
          <a:lstStyle/>
          <a:p>
            <a:r>
              <a:rPr lang="en-US" sz="1400" b="1" dirty="0" smtClean="0">
                <a:solidFill>
                  <a:prstClr val="black"/>
                </a:solidFill>
              </a:rPr>
              <a:t>(including all new buildings)</a:t>
            </a:r>
            <a:endParaRPr lang="en-US" sz="1400" b="1" dirty="0">
              <a:solidFill>
                <a:prstClr val="black"/>
              </a:solidFill>
            </a:endParaRPr>
          </a:p>
        </p:txBody>
      </p:sp>
      <p:sp>
        <p:nvSpPr>
          <p:cNvPr id="11" name="TextBox 10"/>
          <p:cNvSpPr txBox="1"/>
          <p:nvPr/>
        </p:nvSpPr>
        <p:spPr>
          <a:xfrm>
            <a:off x="1547422" y="5699993"/>
            <a:ext cx="3048000" cy="307777"/>
          </a:xfrm>
          <a:prstGeom prst="rect">
            <a:avLst/>
          </a:prstGeom>
          <a:noFill/>
        </p:spPr>
        <p:txBody>
          <a:bodyPr wrap="square" rtlCol="0">
            <a:spAutoFit/>
          </a:bodyPr>
          <a:lstStyle/>
          <a:p>
            <a:r>
              <a:rPr lang="en-US" sz="1400" b="1" dirty="0" smtClean="0">
                <a:solidFill>
                  <a:prstClr val="black"/>
                </a:solidFill>
              </a:rPr>
              <a:t>(excluding Currents &amp; Splash)</a:t>
            </a:r>
            <a:endParaRPr lang="en-US" sz="1400" b="1" dirty="0">
              <a:solidFill>
                <a:prstClr val="black"/>
              </a:solidFill>
            </a:endParaRPr>
          </a:p>
        </p:txBody>
      </p:sp>
    </p:spTree>
    <p:extLst>
      <p:ext uri="{BB962C8B-B14F-4D97-AF65-F5344CB8AC3E}">
        <p14:creationId xmlns:p14="http://schemas.microsoft.com/office/powerpoint/2010/main" val="2014577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dirty="0" smtClean="0">
                <a:solidFill>
                  <a:srgbClr val="92D050"/>
                </a:solidFill>
              </a:rPr>
              <a:t>Where Does Missoula Stack Up?</a:t>
            </a:r>
          </a:p>
        </p:txBody>
      </p:sp>
      <p:graphicFrame>
        <p:nvGraphicFramePr>
          <p:cNvPr id="5" name="Table 4"/>
          <p:cNvGraphicFramePr>
            <a:graphicFrameLocks noGrp="1"/>
          </p:cNvGraphicFramePr>
          <p:nvPr/>
        </p:nvGraphicFramePr>
        <p:xfrm>
          <a:off x="838200" y="1219200"/>
          <a:ext cx="7238998" cy="4724400"/>
        </p:xfrm>
        <a:graphic>
          <a:graphicData uri="http://schemas.openxmlformats.org/drawingml/2006/table">
            <a:tbl>
              <a:tblPr/>
              <a:tblGrid>
                <a:gridCol w="2530930"/>
                <a:gridCol w="1177017"/>
                <a:gridCol w="1177017"/>
                <a:gridCol w="1177017"/>
                <a:gridCol w="1177017"/>
              </a:tblGrid>
              <a:tr h="787400">
                <a:tc>
                  <a:txBody>
                    <a:bodyPr/>
                    <a:lstStyle/>
                    <a:p>
                      <a:pPr marL="0" marR="0" algn="l">
                        <a:lnSpc>
                          <a:spcPct val="115000"/>
                        </a:lnSpc>
                        <a:spcBef>
                          <a:spcPts val="0"/>
                        </a:spcBef>
                        <a:spcAft>
                          <a:spcPts val="0"/>
                        </a:spcAft>
                      </a:pPr>
                      <a:r>
                        <a:rPr lang="en-US" sz="1800" b="1" dirty="0" smtClean="0">
                          <a:latin typeface="Calibri"/>
                          <a:ea typeface="Calibri"/>
                          <a:cs typeface="Times New Roman"/>
                        </a:rPr>
                        <a:t>Milestone</a:t>
                      </a:r>
                      <a:endParaRPr lang="en-US" sz="18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800" b="1" dirty="0">
                          <a:latin typeface="Calibri"/>
                          <a:ea typeface="Calibri"/>
                          <a:cs typeface="Times New Roman"/>
                        </a:rPr>
                        <a:t>Helena</a:t>
                      </a:r>
                      <a:endParaRPr lang="en-US" sz="105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800" b="1" dirty="0">
                          <a:latin typeface="Calibri"/>
                          <a:ea typeface="Calibri"/>
                          <a:cs typeface="Times New Roman"/>
                        </a:rPr>
                        <a:t>Bozeman</a:t>
                      </a:r>
                      <a:endParaRPr lang="en-US" sz="105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800" b="1" dirty="0">
                          <a:latin typeface="Calibri"/>
                          <a:ea typeface="Calibri"/>
                          <a:cs typeface="Times New Roman"/>
                        </a:rPr>
                        <a:t>UM</a:t>
                      </a:r>
                      <a:endParaRPr lang="en-US" sz="105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800" b="1" dirty="0">
                          <a:latin typeface="Calibri"/>
                          <a:ea typeface="Calibri"/>
                          <a:cs typeface="Times New Roman"/>
                        </a:rPr>
                        <a:t>Missoula</a:t>
                      </a:r>
                      <a:endParaRPr lang="en-US" sz="105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AF1DD"/>
                    </a:solidFill>
                  </a:tcPr>
                </a:tc>
              </a:tr>
              <a:tr h="787400">
                <a:tc>
                  <a:txBody>
                    <a:bodyPr/>
                    <a:lstStyle/>
                    <a:p>
                      <a:pPr marL="0" marR="0">
                        <a:lnSpc>
                          <a:spcPct val="115000"/>
                        </a:lnSpc>
                        <a:spcBef>
                          <a:spcPts val="0"/>
                        </a:spcBef>
                        <a:spcAft>
                          <a:spcPts val="0"/>
                        </a:spcAft>
                      </a:pPr>
                      <a:r>
                        <a:rPr lang="en-US" sz="1800" dirty="0">
                          <a:latin typeface="Calibri"/>
                          <a:ea typeface="Calibri"/>
                          <a:cs typeface="Times New Roman"/>
                        </a:rPr>
                        <a:t>Conduct Emissions Inventory</a:t>
                      </a:r>
                      <a:endParaRPr lang="en-US" sz="1050" dirty="0">
                        <a:latin typeface="Calibri"/>
                        <a:ea typeface="Calibri"/>
                        <a:cs typeface="Times New Roman"/>
                      </a:endParaRPr>
                    </a:p>
                  </a:txBody>
                  <a:tcPr marL="63500" marR="6350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4000" b="1" dirty="0" smtClean="0">
                          <a:latin typeface="Calibri"/>
                          <a:ea typeface="Calibri"/>
                          <a:cs typeface="Times New Roman"/>
                          <a:sym typeface="Wingdings"/>
                        </a:rPr>
                        <a:t></a:t>
                      </a:r>
                      <a:endParaRPr lang="en-US" sz="20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b="1" dirty="0" smtClean="0">
                          <a:latin typeface="Calibri"/>
                          <a:ea typeface="Calibri"/>
                          <a:cs typeface="Times New Roman"/>
                          <a:sym typeface="Wingdings"/>
                        </a:rPr>
                        <a:t></a:t>
                      </a:r>
                      <a:endParaRPr lang="en-US" sz="20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b="1" smtClean="0">
                          <a:latin typeface="Calibri"/>
                          <a:ea typeface="Calibri"/>
                          <a:cs typeface="Times New Roman"/>
                          <a:sym typeface="Wingdings"/>
                        </a:rPr>
                        <a:t></a:t>
                      </a:r>
                      <a:endParaRPr lang="en-US" sz="20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b="1" dirty="0" smtClean="0">
                          <a:latin typeface="Calibri"/>
                          <a:ea typeface="Calibri"/>
                          <a:cs typeface="Times New Roman"/>
                          <a:sym typeface="Wingdings"/>
                        </a:rPr>
                        <a:t></a:t>
                      </a:r>
                      <a:endParaRPr lang="en-US" sz="20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87400">
                <a:tc>
                  <a:txBody>
                    <a:bodyPr/>
                    <a:lstStyle/>
                    <a:p>
                      <a:pPr marL="0" marR="0">
                        <a:lnSpc>
                          <a:spcPct val="115000"/>
                        </a:lnSpc>
                        <a:spcBef>
                          <a:spcPts val="0"/>
                        </a:spcBef>
                        <a:spcAft>
                          <a:spcPts val="0"/>
                        </a:spcAft>
                      </a:pPr>
                      <a:r>
                        <a:rPr lang="en-US" sz="1800" dirty="0">
                          <a:latin typeface="Calibri"/>
                          <a:ea typeface="Calibri"/>
                          <a:cs typeface="Times New Roman"/>
                        </a:rPr>
                        <a:t>Establish a Reduction Target</a:t>
                      </a:r>
                      <a:endParaRPr lang="en-US" sz="1050" dirty="0">
                        <a:latin typeface="Calibri"/>
                        <a:ea typeface="Calibri"/>
                        <a:cs typeface="Times New Roman"/>
                      </a:endParaRPr>
                    </a:p>
                  </a:txBody>
                  <a:tcPr marL="63500" marR="6350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4000" b="1" smtClean="0">
                          <a:latin typeface="Calibri"/>
                          <a:ea typeface="Calibri"/>
                          <a:cs typeface="Times New Roman"/>
                          <a:sym typeface="Wingdings"/>
                        </a:rPr>
                        <a:t></a:t>
                      </a:r>
                      <a:endParaRPr lang="en-US" sz="20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b="1" dirty="0" smtClean="0">
                          <a:latin typeface="Calibri"/>
                          <a:ea typeface="Calibri"/>
                          <a:cs typeface="Times New Roman"/>
                          <a:sym typeface="Wingdings"/>
                        </a:rPr>
                        <a:t></a:t>
                      </a:r>
                      <a:endParaRPr lang="en-US" sz="20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b="1" dirty="0" smtClean="0">
                          <a:latin typeface="Calibri"/>
                          <a:ea typeface="Calibri"/>
                          <a:cs typeface="Times New Roman"/>
                          <a:sym typeface="Wingdings"/>
                        </a:rPr>
                        <a:t></a:t>
                      </a:r>
                      <a:endParaRPr lang="en-US" sz="20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7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87400">
                <a:tc>
                  <a:txBody>
                    <a:bodyPr/>
                    <a:lstStyle/>
                    <a:p>
                      <a:pPr marL="0" marR="0">
                        <a:lnSpc>
                          <a:spcPct val="115000"/>
                        </a:lnSpc>
                        <a:spcBef>
                          <a:spcPts val="0"/>
                        </a:spcBef>
                        <a:spcAft>
                          <a:spcPts val="0"/>
                        </a:spcAft>
                      </a:pPr>
                      <a:r>
                        <a:rPr lang="en-US" sz="1800" dirty="0">
                          <a:latin typeface="Calibri"/>
                          <a:ea typeface="Calibri"/>
                          <a:cs typeface="Times New Roman"/>
                        </a:rPr>
                        <a:t>Develop Climate Action Plan</a:t>
                      </a:r>
                      <a:endParaRPr lang="en-US" sz="1050" dirty="0">
                        <a:latin typeface="Calibri"/>
                        <a:ea typeface="Calibri"/>
                        <a:cs typeface="Times New Roman"/>
                      </a:endParaRPr>
                    </a:p>
                  </a:txBody>
                  <a:tcPr marL="63500" marR="6350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4000" b="1" dirty="0" smtClean="0">
                          <a:latin typeface="Calibri"/>
                          <a:ea typeface="Calibri"/>
                          <a:cs typeface="Times New Roman"/>
                          <a:sym typeface="Wingdings"/>
                        </a:rPr>
                        <a:t></a:t>
                      </a:r>
                      <a:endParaRPr lang="en-US" sz="20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b="1" dirty="0" smtClean="0">
                          <a:latin typeface="Calibri"/>
                          <a:ea typeface="Calibri"/>
                          <a:cs typeface="Times New Roman"/>
                          <a:sym typeface="Wingdings"/>
                        </a:rPr>
                        <a:t></a:t>
                      </a:r>
                      <a:endParaRPr lang="en-US" sz="20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b="1" dirty="0" smtClean="0">
                          <a:latin typeface="Calibri"/>
                          <a:ea typeface="Calibri"/>
                          <a:cs typeface="Times New Roman"/>
                          <a:sym typeface="Wingdings"/>
                        </a:rPr>
                        <a:t></a:t>
                      </a:r>
                      <a:endParaRPr lang="en-US" sz="20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7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87400">
                <a:tc>
                  <a:txBody>
                    <a:bodyPr/>
                    <a:lstStyle/>
                    <a:p>
                      <a:pPr marL="0" marR="0">
                        <a:lnSpc>
                          <a:spcPct val="115000"/>
                        </a:lnSpc>
                        <a:spcBef>
                          <a:spcPts val="0"/>
                        </a:spcBef>
                        <a:spcAft>
                          <a:spcPts val="0"/>
                        </a:spcAft>
                      </a:pPr>
                      <a:r>
                        <a:rPr lang="en-US" sz="1800" dirty="0">
                          <a:latin typeface="Calibri"/>
                          <a:ea typeface="Calibri"/>
                          <a:cs typeface="Times New Roman"/>
                        </a:rPr>
                        <a:t>Implement Climate Action Plan</a:t>
                      </a:r>
                      <a:endParaRPr lang="en-US" sz="1050" dirty="0">
                        <a:latin typeface="Calibri"/>
                        <a:ea typeface="Calibri"/>
                        <a:cs typeface="Times New Roman"/>
                      </a:endParaRPr>
                    </a:p>
                  </a:txBody>
                  <a:tcPr marL="63500" marR="6350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4000" b="1" dirty="0" smtClean="0">
                          <a:latin typeface="Calibri"/>
                          <a:ea typeface="Calibri"/>
                          <a:cs typeface="Times New Roman"/>
                          <a:sym typeface="Wingdings"/>
                        </a:rPr>
                        <a:t></a:t>
                      </a:r>
                      <a:endParaRPr lang="en-US" sz="20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b="1" dirty="0" smtClean="0">
                          <a:latin typeface="Calibri"/>
                          <a:ea typeface="Calibri"/>
                          <a:cs typeface="Times New Roman"/>
                          <a:sym typeface="Wingdings"/>
                        </a:rPr>
                        <a:t></a:t>
                      </a:r>
                      <a:endParaRPr lang="en-US" sz="20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000" b="1" dirty="0" smtClean="0">
                          <a:latin typeface="Calibri"/>
                          <a:ea typeface="Calibri"/>
                          <a:cs typeface="Times New Roman"/>
                          <a:sym typeface="Wingdings"/>
                        </a:rPr>
                        <a:t></a:t>
                      </a:r>
                      <a:endParaRPr lang="en-US" sz="20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700" b="1"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87400">
                <a:tc>
                  <a:txBody>
                    <a:bodyPr/>
                    <a:lstStyle/>
                    <a:p>
                      <a:pPr marL="0" marR="0">
                        <a:lnSpc>
                          <a:spcPct val="115000"/>
                        </a:lnSpc>
                        <a:spcBef>
                          <a:spcPts val="0"/>
                        </a:spcBef>
                        <a:spcAft>
                          <a:spcPts val="0"/>
                        </a:spcAft>
                      </a:pPr>
                      <a:r>
                        <a:rPr lang="en-US" sz="1800" dirty="0">
                          <a:latin typeface="Calibri"/>
                          <a:ea typeface="Calibri"/>
                          <a:cs typeface="Times New Roman"/>
                        </a:rPr>
                        <a:t>Monitor Progress and Report Results</a:t>
                      </a:r>
                      <a:endParaRPr lang="en-US" sz="1050" dirty="0">
                        <a:latin typeface="Calibri"/>
                        <a:ea typeface="Calibri"/>
                        <a:cs typeface="Times New Roman"/>
                      </a:endParaRPr>
                    </a:p>
                  </a:txBody>
                  <a:tcPr marL="63500" marR="6350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70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70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700"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700" dirty="0">
                        <a:latin typeface="Calibri"/>
                        <a:ea typeface="Calibri"/>
                        <a:cs typeface="Times New Roman"/>
                      </a:endParaRPr>
                    </a:p>
                  </a:txBody>
                  <a:tcPr marL="63500" marR="635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9379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600200"/>
          </a:xfrm>
        </p:spPr>
        <p:txBody>
          <a:bodyPr rtlCol="0">
            <a:noAutofit/>
          </a:bodyPr>
          <a:lstStyle/>
          <a:p>
            <a:pPr fontAlgn="auto">
              <a:spcAft>
                <a:spcPts val="0"/>
              </a:spcAft>
              <a:defRPr/>
            </a:pPr>
            <a:r>
              <a:rPr lang="en-US" sz="2800" b="1" dirty="0" smtClean="0">
                <a:solidFill>
                  <a:srgbClr val="92D050"/>
                </a:solidFill>
              </a:rPr>
              <a:t>Greenhouse Gas Emission Trends and Emission Reduction Targets for Bozeman, Helena, and the University of Montana</a:t>
            </a:r>
          </a:p>
        </p:txBody>
      </p:sp>
      <p:graphicFrame>
        <p:nvGraphicFramePr>
          <p:cNvPr id="4" name="Table 3"/>
          <p:cNvGraphicFramePr>
            <a:graphicFrameLocks noGrp="1"/>
          </p:cNvGraphicFramePr>
          <p:nvPr/>
        </p:nvGraphicFramePr>
        <p:xfrm>
          <a:off x="304800" y="1676400"/>
          <a:ext cx="8686801" cy="3543046"/>
        </p:xfrm>
        <a:graphic>
          <a:graphicData uri="http://schemas.openxmlformats.org/drawingml/2006/table">
            <a:tbl>
              <a:tblPr/>
              <a:tblGrid>
                <a:gridCol w="1102817"/>
                <a:gridCol w="1442144"/>
                <a:gridCol w="1102817"/>
                <a:gridCol w="1102817"/>
                <a:gridCol w="933152"/>
                <a:gridCol w="1174253"/>
                <a:gridCol w="1828801"/>
              </a:tblGrid>
              <a:tr h="1037844">
                <a:tc>
                  <a:txBody>
                    <a:bodyPr/>
                    <a:lstStyle/>
                    <a:p>
                      <a:endParaRPr lang="en-US" sz="1800" dirty="0">
                        <a:latin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b="1" dirty="0">
                          <a:solidFill>
                            <a:srgbClr val="000000"/>
                          </a:solidFill>
                          <a:latin typeface="Calibri"/>
                          <a:ea typeface="Times New Roman"/>
                          <a:cs typeface="Times New Roman"/>
                        </a:rPr>
                        <a:t>Base Year / Comp. Year</a:t>
                      </a:r>
                      <a:endParaRPr lang="en-US" sz="1800" dirty="0">
                        <a:latin typeface="Calibri"/>
                        <a:ea typeface="Calibri"/>
                        <a:cs typeface="Times New Roman"/>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b="1" dirty="0">
                          <a:solidFill>
                            <a:srgbClr val="000000"/>
                          </a:solidFill>
                          <a:latin typeface="Calibri"/>
                          <a:ea typeface="Times New Roman"/>
                          <a:cs typeface="Times New Roman"/>
                        </a:rPr>
                        <a:t>Base Year </a:t>
                      </a:r>
                      <a:r>
                        <a:rPr lang="en-US" sz="1800" b="1" dirty="0" smtClean="0">
                          <a:solidFill>
                            <a:srgbClr val="000000"/>
                          </a:solidFill>
                          <a:latin typeface="Calibri"/>
                          <a:ea typeface="Times New Roman"/>
                          <a:cs typeface="Times New Roman"/>
                        </a:rPr>
                        <a:t>Emissions</a:t>
                      </a:r>
                      <a:r>
                        <a:rPr lang="en-US" sz="1800" b="0" dirty="0" smtClean="0">
                          <a:solidFill>
                            <a:schemeClr val="tx1"/>
                          </a:solidFill>
                          <a:latin typeface="Calibri"/>
                          <a:ea typeface="Times New Roman"/>
                          <a:cs typeface="Times New Roman"/>
                        </a:rPr>
                        <a:t/>
                      </a:r>
                      <a:br>
                        <a:rPr lang="en-US" sz="1800" b="0" dirty="0" smtClean="0">
                          <a:solidFill>
                            <a:schemeClr val="tx1"/>
                          </a:solidFill>
                          <a:latin typeface="Calibri"/>
                          <a:ea typeface="Times New Roman"/>
                          <a:cs typeface="Times New Roman"/>
                        </a:rPr>
                      </a:br>
                      <a:r>
                        <a:rPr lang="en-US" sz="1400" b="0" dirty="0" smtClean="0">
                          <a:solidFill>
                            <a:schemeClr val="tx1"/>
                          </a:solidFill>
                          <a:latin typeface="Calibri"/>
                          <a:ea typeface="Times New Roman"/>
                          <a:cs typeface="Times New Roman"/>
                        </a:rPr>
                        <a:t>(</a:t>
                      </a:r>
                      <a:r>
                        <a:rPr lang="en-US" sz="1400" b="0" baseline="0" dirty="0" smtClean="0">
                          <a:solidFill>
                            <a:schemeClr val="tx1"/>
                          </a:solidFill>
                          <a:latin typeface="Calibri"/>
                          <a:ea typeface="Times New Roman"/>
                          <a:cs typeface="Times New Roman"/>
                        </a:rPr>
                        <a:t>tons </a:t>
                      </a:r>
                      <a:r>
                        <a:rPr lang="en-US" sz="1400" b="0" dirty="0" smtClean="0">
                          <a:solidFill>
                            <a:schemeClr val="tx1"/>
                          </a:solidFill>
                          <a:latin typeface="Calibri"/>
                          <a:ea typeface="Times New Roman"/>
                          <a:cs typeface="Times New Roman"/>
                        </a:rPr>
                        <a:t>CO2e)</a:t>
                      </a:r>
                      <a:endParaRPr lang="en-US" sz="1800" b="1" dirty="0" smtClean="0">
                        <a:solidFill>
                          <a:srgbClr val="000000"/>
                        </a:solidFill>
                        <a:latin typeface="Calibri"/>
                        <a:ea typeface="Times New Roman"/>
                        <a:cs typeface="Times New Roman"/>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400"/>
                        </a:spcBef>
                        <a:spcAft>
                          <a:spcPts val="400"/>
                        </a:spcAft>
                        <a:buClrTx/>
                        <a:buSzTx/>
                        <a:buFontTx/>
                        <a:buNone/>
                        <a:tabLst/>
                        <a:defRPr/>
                      </a:pPr>
                      <a:r>
                        <a:rPr lang="en-US" sz="1800" b="1" dirty="0">
                          <a:solidFill>
                            <a:srgbClr val="000000"/>
                          </a:solidFill>
                          <a:latin typeface="Calibri"/>
                          <a:ea typeface="Times New Roman"/>
                          <a:cs typeface="Times New Roman"/>
                        </a:rPr>
                        <a:t>Comp. </a:t>
                      </a:r>
                      <a:r>
                        <a:rPr lang="en-US" sz="1800" b="1" dirty="0" smtClean="0">
                          <a:solidFill>
                            <a:srgbClr val="000000"/>
                          </a:solidFill>
                          <a:latin typeface="Calibri"/>
                          <a:ea typeface="Times New Roman"/>
                          <a:cs typeface="Times New Roman"/>
                        </a:rPr>
                        <a:t>Yr.</a:t>
                      </a:r>
                      <a:r>
                        <a:rPr lang="en-US" sz="1800" b="1" baseline="0" dirty="0" smtClean="0">
                          <a:solidFill>
                            <a:srgbClr val="000000"/>
                          </a:solidFill>
                          <a:latin typeface="Calibri"/>
                          <a:ea typeface="Times New Roman"/>
                          <a:cs typeface="Times New Roman"/>
                        </a:rPr>
                        <a:t> </a:t>
                      </a:r>
                      <a:r>
                        <a:rPr lang="en-US" sz="1800" b="1" dirty="0" smtClean="0">
                          <a:solidFill>
                            <a:srgbClr val="000000"/>
                          </a:solidFill>
                          <a:latin typeface="Calibri"/>
                          <a:ea typeface="Times New Roman"/>
                          <a:cs typeface="Times New Roman"/>
                        </a:rPr>
                        <a:t>Emissions</a:t>
                      </a:r>
                      <a:br>
                        <a:rPr lang="en-US" sz="1800" b="1" dirty="0" smtClean="0">
                          <a:solidFill>
                            <a:srgbClr val="000000"/>
                          </a:solidFill>
                          <a:latin typeface="Calibri"/>
                          <a:ea typeface="Times New Roman"/>
                          <a:cs typeface="Times New Roman"/>
                        </a:rPr>
                      </a:br>
                      <a:r>
                        <a:rPr kumimoji="0" lang="en-US" sz="1400" b="0" i="0" u="none" strike="noStrike" kern="1200" cap="none" spc="0" normalizeH="0" baseline="0" noProof="0" dirty="0" smtClean="0">
                          <a:ln>
                            <a:noFill/>
                          </a:ln>
                          <a:solidFill>
                            <a:prstClr val="black"/>
                          </a:solidFill>
                          <a:effectLst/>
                          <a:uLnTx/>
                          <a:uFillTx/>
                          <a:latin typeface="+mn-lt"/>
                          <a:ea typeface="Times New Roman"/>
                          <a:cs typeface="Times New Roman"/>
                        </a:rPr>
                        <a:t>(tons CO2e)</a:t>
                      </a:r>
                      <a:endParaRPr lang="en-US" sz="1800" dirty="0">
                        <a:latin typeface="Calibri"/>
                        <a:ea typeface="Calibri"/>
                        <a:cs typeface="Times New Roman"/>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b="1" dirty="0">
                          <a:solidFill>
                            <a:srgbClr val="000000"/>
                          </a:solidFill>
                          <a:latin typeface="Calibri"/>
                          <a:ea typeface="Times New Roman"/>
                          <a:cs typeface="Times New Roman"/>
                        </a:rPr>
                        <a:t>% </a:t>
                      </a:r>
                      <a:r>
                        <a:rPr lang="en-US" sz="1800" b="1" dirty="0" smtClean="0">
                          <a:solidFill>
                            <a:srgbClr val="000000"/>
                          </a:solidFill>
                          <a:latin typeface="Calibri"/>
                          <a:ea typeface="Times New Roman"/>
                          <a:cs typeface="Times New Roman"/>
                        </a:rPr>
                        <a:t>Change </a:t>
                      </a:r>
                      <a:endParaRPr lang="en-US" sz="1800" dirty="0">
                        <a:latin typeface="Calibri"/>
                        <a:ea typeface="Calibri"/>
                        <a:cs typeface="Times New Roman"/>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b="1" dirty="0">
                          <a:solidFill>
                            <a:srgbClr val="000000"/>
                          </a:solidFill>
                          <a:latin typeface="Calibri"/>
                          <a:ea typeface="Times New Roman"/>
                          <a:cs typeface="Times New Roman"/>
                        </a:rPr>
                        <a:t>Ave. </a:t>
                      </a:r>
                      <a:r>
                        <a:rPr lang="en-US" sz="1800" b="1" dirty="0" smtClean="0">
                          <a:solidFill>
                            <a:srgbClr val="000000"/>
                          </a:solidFill>
                          <a:latin typeface="Calibri"/>
                          <a:ea typeface="Times New Roman"/>
                          <a:cs typeface="Times New Roman"/>
                        </a:rPr>
                        <a:t>Annual</a:t>
                      </a:r>
                      <a:br>
                        <a:rPr lang="en-US" sz="1800" b="1" dirty="0" smtClean="0">
                          <a:solidFill>
                            <a:srgbClr val="000000"/>
                          </a:solidFill>
                          <a:latin typeface="Calibri"/>
                          <a:ea typeface="Times New Roman"/>
                          <a:cs typeface="Times New Roman"/>
                        </a:rPr>
                      </a:br>
                      <a:r>
                        <a:rPr lang="en-US" sz="1800" b="1" dirty="0" smtClean="0">
                          <a:solidFill>
                            <a:srgbClr val="000000"/>
                          </a:solidFill>
                          <a:latin typeface="Calibri"/>
                          <a:ea typeface="Times New Roman"/>
                          <a:cs typeface="Times New Roman"/>
                        </a:rPr>
                        <a:t>% </a:t>
                      </a:r>
                      <a:r>
                        <a:rPr lang="en-US" sz="1800" b="1" dirty="0">
                          <a:solidFill>
                            <a:srgbClr val="000000"/>
                          </a:solidFill>
                          <a:latin typeface="Calibri"/>
                          <a:ea typeface="Times New Roman"/>
                          <a:cs typeface="Times New Roman"/>
                        </a:rPr>
                        <a:t>Change</a:t>
                      </a:r>
                      <a:endParaRPr lang="en-US" sz="1800" dirty="0">
                        <a:latin typeface="Calibri"/>
                        <a:ea typeface="Calibri"/>
                        <a:cs typeface="Times New Roman"/>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b="1">
                          <a:solidFill>
                            <a:srgbClr val="000000"/>
                          </a:solidFill>
                          <a:latin typeface="Calibri"/>
                          <a:ea typeface="Times New Roman"/>
                          <a:cs typeface="Times New Roman"/>
                        </a:rPr>
                        <a:t>Emissions Reduction Target</a:t>
                      </a:r>
                      <a:endParaRPr lang="en-US" sz="1800">
                        <a:latin typeface="Calibri"/>
                        <a:ea typeface="Calibri"/>
                        <a:cs typeface="Times New Roman"/>
                      </a:endParaRPr>
                    </a:p>
                  </a:txBody>
                  <a:tcPr marL="68580" marR="68580" marT="0" marB="0" anchor="b">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12394">
                <a:tc>
                  <a:txBody>
                    <a:bodyPr/>
                    <a:lstStyle/>
                    <a:p>
                      <a:pPr marL="0" marR="0">
                        <a:lnSpc>
                          <a:spcPct val="115000"/>
                        </a:lnSpc>
                        <a:spcBef>
                          <a:spcPts val="400"/>
                        </a:spcBef>
                        <a:spcAft>
                          <a:spcPts val="400"/>
                        </a:spcAft>
                      </a:pPr>
                      <a:r>
                        <a:rPr lang="en-US" sz="1800" dirty="0" smtClean="0">
                          <a:solidFill>
                            <a:srgbClr val="000000"/>
                          </a:solidFill>
                          <a:latin typeface="Calibri"/>
                          <a:ea typeface="Times New Roman"/>
                          <a:cs typeface="Times New Roman"/>
                        </a:rPr>
                        <a:t>Missoula</a:t>
                      </a:r>
                      <a:endParaRPr lang="en-US" sz="1800" dirty="0">
                        <a:latin typeface="Calibri"/>
                        <a:ea typeface="Calibri"/>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smtClean="0">
                          <a:solidFill>
                            <a:srgbClr val="000000"/>
                          </a:solidFill>
                          <a:latin typeface="Calibri"/>
                          <a:ea typeface="Times New Roman"/>
                          <a:cs typeface="Times New Roman"/>
                        </a:rPr>
                        <a:t>2003 </a:t>
                      </a:r>
                      <a:r>
                        <a:rPr lang="en-US" sz="1800" dirty="0">
                          <a:solidFill>
                            <a:srgbClr val="000000"/>
                          </a:solidFill>
                          <a:latin typeface="Calibri"/>
                          <a:ea typeface="Times New Roman"/>
                          <a:cs typeface="Times New Roman"/>
                        </a:rPr>
                        <a:t>/ </a:t>
                      </a:r>
                      <a:r>
                        <a:rPr lang="en-US" sz="1800" dirty="0" smtClean="0">
                          <a:solidFill>
                            <a:srgbClr val="000000"/>
                          </a:solidFill>
                          <a:latin typeface="Calibri"/>
                          <a:ea typeface="Times New Roman"/>
                          <a:cs typeface="Times New Roman"/>
                        </a:rPr>
                        <a:t>2008</a:t>
                      </a:r>
                      <a:endParaRPr lang="en-US" sz="1800" dirty="0">
                        <a:latin typeface="Calibri"/>
                        <a:ea typeface="Calibri"/>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smtClean="0">
                          <a:solidFill>
                            <a:srgbClr val="000000"/>
                          </a:solidFill>
                          <a:latin typeface="Calibri"/>
                          <a:ea typeface="Times New Roman"/>
                          <a:cs typeface="Times New Roman"/>
                        </a:rPr>
                        <a:t>7,883</a:t>
                      </a:r>
                      <a:endParaRPr lang="en-US" sz="1800" dirty="0">
                        <a:latin typeface="Calibri"/>
                        <a:ea typeface="Calibri"/>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smtClean="0">
                          <a:latin typeface="Calibri"/>
                          <a:ea typeface="Calibri"/>
                          <a:cs typeface="Times New Roman"/>
                        </a:rPr>
                        <a:t>11,540</a:t>
                      </a:r>
                      <a:endParaRPr lang="en-US" sz="1800" dirty="0">
                        <a:latin typeface="Calibri"/>
                        <a:ea typeface="Calibri"/>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smtClean="0">
                          <a:solidFill>
                            <a:srgbClr val="000000"/>
                          </a:solidFill>
                          <a:latin typeface="Calibri"/>
                          <a:ea typeface="Times New Roman"/>
                          <a:cs typeface="Times New Roman"/>
                        </a:rPr>
                        <a:t>46.4%</a:t>
                      </a:r>
                      <a:endParaRPr lang="en-US" sz="1800" dirty="0">
                        <a:latin typeface="Calibri"/>
                        <a:ea typeface="Calibri"/>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smtClean="0">
                          <a:solidFill>
                            <a:srgbClr val="000000"/>
                          </a:solidFill>
                          <a:latin typeface="Calibri"/>
                          <a:ea typeface="Times New Roman"/>
                          <a:cs typeface="Times New Roman"/>
                        </a:rPr>
                        <a:t>9.4%</a:t>
                      </a:r>
                      <a:endParaRPr lang="en-US" sz="1800" dirty="0">
                        <a:latin typeface="Calibri"/>
                        <a:ea typeface="Calibri"/>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smtClean="0">
                          <a:latin typeface="Calibri"/>
                          <a:ea typeface="Calibri"/>
                          <a:cs typeface="Times New Roman"/>
                        </a:rPr>
                        <a:t>N/A</a:t>
                      </a:r>
                      <a:endParaRPr lang="en-US" sz="1800" dirty="0">
                        <a:latin typeface="Calibri"/>
                        <a:ea typeface="Calibri"/>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r>
              <a:tr h="612394">
                <a:tc>
                  <a:txBody>
                    <a:bodyPr/>
                    <a:lstStyle/>
                    <a:p>
                      <a:pPr marL="0" marR="0">
                        <a:lnSpc>
                          <a:spcPct val="115000"/>
                        </a:lnSpc>
                        <a:spcBef>
                          <a:spcPts val="400"/>
                        </a:spcBef>
                        <a:spcAft>
                          <a:spcPts val="400"/>
                        </a:spcAft>
                      </a:pPr>
                      <a:r>
                        <a:rPr lang="en-US" sz="1800" dirty="0">
                          <a:solidFill>
                            <a:srgbClr val="000000"/>
                          </a:solidFill>
                          <a:latin typeface="Calibri"/>
                          <a:ea typeface="Times New Roman"/>
                          <a:cs typeface="Times New Roman"/>
                        </a:rPr>
                        <a:t>Bozeman</a:t>
                      </a:r>
                      <a:endParaRPr lang="en-US" sz="1800" dirty="0">
                        <a:latin typeface="Calibri"/>
                        <a:ea typeface="Calibri"/>
                        <a:cs typeface="Times New Roman"/>
                      </a:endParaRPr>
                    </a:p>
                  </a:txBody>
                  <a:tcPr marL="68580" marR="68580" marT="0" marB="0" anchor="ctr">
                    <a:lnL>
                      <a:noFill/>
                    </a:lnL>
                    <a:lnR>
                      <a:noFill/>
                    </a:lnR>
                    <a:lnT w="19050" cap="flat" cmpd="sng" algn="ctr">
                      <a:solidFill>
                        <a:schemeClr val="accent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a:solidFill>
                            <a:srgbClr val="000000"/>
                          </a:solidFill>
                          <a:latin typeface="Calibri"/>
                          <a:ea typeface="Times New Roman"/>
                          <a:cs typeface="Times New Roman"/>
                        </a:rPr>
                        <a:t>2000 / 2006</a:t>
                      </a:r>
                      <a:endParaRPr lang="en-US" sz="1800" dirty="0">
                        <a:latin typeface="Calibri"/>
                        <a:ea typeface="Calibri"/>
                        <a:cs typeface="Times New Roman"/>
                      </a:endParaRPr>
                    </a:p>
                  </a:txBody>
                  <a:tcPr marL="68580" marR="68580" marT="0" marB="0" anchor="ctr">
                    <a:lnL>
                      <a:noFill/>
                    </a:lnL>
                    <a:lnR>
                      <a:noFill/>
                    </a:lnR>
                    <a:lnT w="19050" cap="flat" cmpd="sng" algn="ctr">
                      <a:solidFill>
                        <a:schemeClr val="accent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a:solidFill>
                            <a:srgbClr val="000000"/>
                          </a:solidFill>
                          <a:latin typeface="Calibri"/>
                          <a:ea typeface="Times New Roman"/>
                          <a:cs typeface="Times New Roman"/>
                        </a:rPr>
                        <a:t>6,083</a:t>
                      </a:r>
                      <a:endParaRPr lang="en-US" sz="1800" dirty="0">
                        <a:latin typeface="Calibri"/>
                        <a:ea typeface="Calibri"/>
                        <a:cs typeface="Times New Roman"/>
                      </a:endParaRPr>
                    </a:p>
                  </a:txBody>
                  <a:tcPr marL="68580" marR="68580" marT="0" marB="0" anchor="ctr">
                    <a:lnL>
                      <a:noFill/>
                    </a:lnL>
                    <a:lnR>
                      <a:noFill/>
                    </a:lnR>
                    <a:lnT w="19050" cap="flat" cmpd="sng" algn="ctr">
                      <a:solidFill>
                        <a:schemeClr val="accent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a:solidFill>
                            <a:srgbClr val="000000"/>
                          </a:solidFill>
                          <a:latin typeface="Calibri"/>
                          <a:ea typeface="Times New Roman"/>
                          <a:cs typeface="Times New Roman"/>
                        </a:rPr>
                        <a:t>7,866</a:t>
                      </a:r>
                      <a:endParaRPr lang="en-US" sz="1800" dirty="0">
                        <a:latin typeface="Calibri"/>
                        <a:ea typeface="Calibri"/>
                        <a:cs typeface="Times New Roman"/>
                      </a:endParaRPr>
                    </a:p>
                  </a:txBody>
                  <a:tcPr marL="68580" marR="68580" marT="0" marB="0" anchor="ctr">
                    <a:lnL>
                      <a:noFill/>
                    </a:lnL>
                    <a:lnR>
                      <a:noFill/>
                    </a:lnR>
                    <a:lnT w="19050" cap="flat" cmpd="sng" algn="ctr">
                      <a:solidFill>
                        <a:schemeClr val="accent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a:solidFill>
                            <a:srgbClr val="000000"/>
                          </a:solidFill>
                          <a:latin typeface="Calibri"/>
                          <a:ea typeface="Times New Roman"/>
                          <a:cs typeface="Times New Roman"/>
                        </a:rPr>
                        <a:t>29.3%</a:t>
                      </a:r>
                      <a:endParaRPr lang="en-US" sz="1800" dirty="0">
                        <a:latin typeface="Calibri"/>
                        <a:ea typeface="Calibri"/>
                        <a:cs typeface="Times New Roman"/>
                      </a:endParaRPr>
                    </a:p>
                  </a:txBody>
                  <a:tcPr marL="68580" marR="68580" marT="0" marB="0" anchor="ctr">
                    <a:lnL>
                      <a:noFill/>
                    </a:lnL>
                    <a:lnR>
                      <a:noFill/>
                    </a:lnR>
                    <a:lnT w="19050" cap="flat" cmpd="sng" algn="ctr">
                      <a:solidFill>
                        <a:schemeClr val="accent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a:solidFill>
                            <a:srgbClr val="000000"/>
                          </a:solidFill>
                          <a:latin typeface="Calibri"/>
                          <a:ea typeface="Times New Roman"/>
                          <a:cs typeface="Times New Roman"/>
                        </a:rPr>
                        <a:t>4.9%</a:t>
                      </a:r>
                      <a:endParaRPr lang="en-US" sz="1800" dirty="0">
                        <a:latin typeface="Calibri"/>
                        <a:ea typeface="Calibri"/>
                        <a:cs typeface="Times New Roman"/>
                      </a:endParaRPr>
                    </a:p>
                  </a:txBody>
                  <a:tcPr marL="68580" marR="68580" marT="0" marB="0" anchor="ctr">
                    <a:lnL>
                      <a:noFill/>
                    </a:lnL>
                    <a:lnR>
                      <a:noFill/>
                    </a:lnR>
                    <a:lnT w="19050" cap="flat" cmpd="sng" algn="ctr">
                      <a:solidFill>
                        <a:schemeClr val="accent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a:solidFill>
                            <a:srgbClr val="000000"/>
                          </a:solidFill>
                          <a:latin typeface="Calibri"/>
                          <a:ea typeface="Times New Roman"/>
                          <a:cs typeface="Times New Roman"/>
                        </a:rPr>
                        <a:t>15% below 2000 level by 2020</a:t>
                      </a:r>
                      <a:endParaRPr lang="en-US" sz="1800" dirty="0">
                        <a:latin typeface="Calibri"/>
                        <a:ea typeface="Calibri"/>
                        <a:cs typeface="Times New Roman"/>
                      </a:endParaRPr>
                    </a:p>
                  </a:txBody>
                  <a:tcPr marL="68580" marR="68580" marT="0" marB="0" anchor="ctr">
                    <a:lnL>
                      <a:noFill/>
                    </a:lnL>
                    <a:lnR>
                      <a:noFill/>
                    </a:lnR>
                    <a:lnT w="19050" cap="flat" cmpd="sng" algn="ctr">
                      <a:solidFill>
                        <a:schemeClr val="accent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394">
                <a:tc>
                  <a:txBody>
                    <a:bodyPr/>
                    <a:lstStyle/>
                    <a:p>
                      <a:pPr marL="0" marR="0">
                        <a:lnSpc>
                          <a:spcPct val="115000"/>
                        </a:lnSpc>
                        <a:spcBef>
                          <a:spcPts val="400"/>
                        </a:spcBef>
                        <a:spcAft>
                          <a:spcPts val="400"/>
                        </a:spcAft>
                      </a:pPr>
                      <a:r>
                        <a:rPr lang="en-US" sz="1800">
                          <a:solidFill>
                            <a:srgbClr val="000000"/>
                          </a:solidFill>
                          <a:latin typeface="Calibri"/>
                          <a:ea typeface="Times New Roman"/>
                          <a:cs typeface="Times New Roman"/>
                        </a:rPr>
                        <a:t>Helena</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a:solidFill>
                            <a:srgbClr val="000000"/>
                          </a:solidFill>
                          <a:latin typeface="Calibri"/>
                          <a:ea typeface="Times New Roman"/>
                          <a:cs typeface="Times New Roman"/>
                        </a:rPr>
                        <a:t>2001 /2007</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a:solidFill>
                            <a:srgbClr val="000000"/>
                          </a:solidFill>
                          <a:latin typeface="Calibri"/>
                          <a:ea typeface="Times New Roman"/>
                          <a:cs typeface="Times New Roman"/>
                        </a:rPr>
                        <a:t>12,691</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a:solidFill>
                            <a:srgbClr val="000000"/>
                          </a:solidFill>
                          <a:latin typeface="Calibri"/>
                          <a:ea typeface="Times New Roman"/>
                          <a:cs typeface="Times New Roman"/>
                        </a:rPr>
                        <a:t>10,397</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a:solidFill>
                            <a:srgbClr val="000000"/>
                          </a:solidFill>
                          <a:latin typeface="Calibri"/>
                          <a:ea typeface="Times New Roman"/>
                          <a:cs typeface="Times New Roman"/>
                        </a:rPr>
                        <a:t>-18.1%</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a:solidFill>
                            <a:srgbClr val="000000"/>
                          </a:solidFill>
                          <a:latin typeface="Calibri"/>
                          <a:ea typeface="Times New Roman"/>
                          <a:cs typeface="Times New Roman"/>
                        </a:rPr>
                        <a:t>-3.0%</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a:solidFill>
                            <a:srgbClr val="000000"/>
                          </a:solidFill>
                          <a:latin typeface="Calibri"/>
                          <a:ea typeface="Times New Roman"/>
                          <a:cs typeface="Times New Roman"/>
                        </a:rPr>
                        <a:t>15% below 2007 level by 2020</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394">
                <a:tc>
                  <a:txBody>
                    <a:bodyPr/>
                    <a:lstStyle/>
                    <a:p>
                      <a:pPr marL="0" marR="0">
                        <a:lnSpc>
                          <a:spcPct val="115000"/>
                        </a:lnSpc>
                        <a:spcBef>
                          <a:spcPts val="400"/>
                        </a:spcBef>
                        <a:spcAft>
                          <a:spcPts val="400"/>
                        </a:spcAft>
                      </a:pPr>
                      <a:r>
                        <a:rPr lang="en-US" sz="1800" dirty="0" smtClean="0">
                          <a:solidFill>
                            <a:srgbClr val="000000"/>
                          </a:solidFill>
                          <a:latin typeface="Calibri"/>
                          <a:ea typeface="Times New Roman"/>
                          <a:cs typeface="Times New Roman"/>
                        </a:rPr>
                        <a:t>UM</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a:solidFill>
                            <a:srgbClr val="000000"/>
                          </a:solidFill>
                          <a:latin typeface="Calibri"/>
                          <a:ea typeface="Times New Roman"/>
                          <a:cs typeface="Times New Roman"/>
                        </a:rPr>
                        <a:t>2000 / 2007</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a:solidFill>
                            <a:srgbClr val="000000"/>
                          </a:solidFill>
                          <a:latin typeface="Calibri"/>
                          <a:ea typeface="Times New Roman"/>
                          <a:cs typeface="Times New Roman"/>
                        </a:rPr>
                        <a:t>36,657</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a:solidFill>
                            <a:srgbClr val="000000"/>
                          </a:solidFill>
                          <a:latin typeface="Calibri"/>
                          <a:ea typeface="Times New Roman"/>
                          <a:cs typeface="Times New Roman"/>
                        </a:rPr>
                        <a:t>42,687</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a:solidFill>
                            <a:srgbClr val="000000"/>
                          </a:solidFill>
                          <a:latin typeface="Calibri"/>
                          <a:ea typeface="Times New Roman"/>
                          <a:cs typeface="Times New Roman"/>
                        </a:rPr>
                        <a:t>16.4%</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a:solidFill>
                            <a:srgbClr val="000000"/>
                          </a:solidFill>
                          <a:latin typeface="Calibri"/>
                          <a:ea typeface="Times New Roman"/>
                          <a:cs typeface="Times New Roman"/>
                        </a:rPr>
                        <a:t>3.3%</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dirty="0">
                          <a:solidFill>
                            <a:srgbClr val="000000"/>
                          </a:solidFill>
                          <a:latin typeface="Calibri"/>
                          <a:ea typeface="Times New Roman"/>
                          <a:cs typeface="Times New Roman"/>
                        </a:rPr>
                        <a:t>100% below 2007 level by 2020</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228600" y="5410200"/>
            <a:ext cx="8229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100" dirty="0" smtClean="0">
                <a:solidFill>
                  <a:prstClr val="black"/>
                </a:solidFill>
                <a:ea typeface="Calibri" pitchFamily="34" charset="0"/>
                <a:cs typeface="Times New Roman" pitchFamily="18" charset="0"/>
              </a:rPr>
              <a:t>Sources: Bozeman Climate Protection Task Force 2008; Helena Climate Change Task Force 2009; Davie 2007; and Peacock and Bloom 2010.</a:t>
            </a:r>
            <a:endParaRPr lang="en-US" sz="11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51016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381000" y="457200"/>
            <a:ext cx="8382000" cy="2057400"/>
          </a:xfrm>
        </p:spPr>
        <p:txBody>
          <a:bodyPr/>
          <a:lstStyle/>
          <a:p>
            <a:r>
              <a:rPr lang="en-US" b="1" u="sng" dirty="0" smtClean="0">
                <a:solidFill>
                  <a:srgbClr val="7DAD21"/>
                </a:solidFill>
              </a:rPr>
              <a:t>Conclusions &amp; Recommendations</a:t>
            </a:r>
          </a:p>
        </p:txBody>
      </p:sp>
    </p:spTree>
    <p:extLst>
      <p:ext uri="{BB962C8B-B14F-4D97-AF65-F5344CB8AC3E}">
        <p14:creationId xmlns:p14="http://schemas.microsoft.com/office/powerpoint/2010/main" val="2730081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Autofit/>
          </a:bodyPr>
          <a:lstStyle/>
          <a:p>
            <a:pPr fontAlgn="auto">
              <a:spcAft>
                <a:spcPts val="0"/>
              </a:spcAft>
              <a:defRPr/>
            </a:pPr>
            <a:r>
              <a:rPr lang="en-US" sz="4800" b="1" u="sng" dirty="0" smtClean="0">
                <a:solidFill>
                  <a:srgbClr val="92D050"/>
                </a:solidFill>
              </a:rPr>
              <a:t>Conclusions</a:t>
            </a:r>
          </a:p>
        </p:txBody>
      </p:sp>
      <p:sp>
        <p:nvSpPr>
          <p:cNvPr id="3" name="Espace réservé du contenu 2"/>
          <p:cNvSpPr>
            <a:spLocks noGrp="1"/>
          </p:cNvSpPr>
          <p:nvPr>
            <p:ph idx="1"/>
          </p:nvPr>
        </p:nvSpPr>
        <p:spPr>
          <a:xfrm>
            <a:off x="457200" y="1066800"/>
            <a:ext cx="8229600" cy="5059363"/>
          </a:xfrm>
        </p:spPr>
        <p:txBody>
          <a:bodyPr rtlCol="0">
            <a:normAutofit fontScale="92500" lnSpcReduction="10000"/>
          </a:bodyPr>
          <a:lstStyle/>
          <a:p>
            <a:pPr fontAlgn="auto">
              <a:spcAft>
                <a:spcPts val="0"/>
              </a:spcAft>
              <a:buFont typeface="Arial" pitchFamily="34" charset="0"/>
              <a:buChar char="•"/>
              <a:defRPr/>
            </a:pPr>
            <a:r>
              <a:rPr lang="en-US" dirty="0" smtClean="0"/>
              <a:t>Missoula’s municipal GHG emissions have increased rapidly in recent years</a:t>
            </a:r>
          </a:p>
          <a:p>
            <a:pPr marL="914400" lvl="1" indent="-280988" fontAlgn="auto">
              <a:spcAft>
                <a:spcPts val="0"/>
              </a:spcAft>
              <a:buFont typeface="Calibri" pitchFamily="34" charset="0"/>
              <a:buChar char="–"/>
              <a:defRPr/>
            </a:pPr>
            <a:r>
              <a:rPr lang="en-US" dirty="0" smtClean="0"/>
              <a:t>At a far greater rate than other cities in Montana</a:t>
            </a:r>
          </a:p>
          <a:p>
            <a:pPr marL="914400" lvl="1" indent="-280988" fontAlgn="auto">
              <a:spcAft>
                <a:spcPts val="0"/>
              </a:spcAft>
              <a:buFont typeface="Calibri" pitchFamily="34" charset="0"/>
              <a:buChar char="–"/>
              <a:defRPr/>
            </a:pPr>
            <a:r>
              <a:rPr lang="en-US" dirty="0" smtClean="0"/>
              <a:t>Rate outpaces our population growth</a:t>
            </a:r>
          </a:p>
          <a:p>
            <a:pPr marL="914400" lvl="1" indent="-280988" fontAlgn="auto">
              <a:spcAft>
                <a:spcPts val="0"/>
              </a:spcAft>
              <a:buFont typeface="Calibri" pitchFamily="34" charset="0"/>
              <a:buChar char="–"/>
              <a:defRPr/>
            </a:pPr>
            <a:r>
              <a:rPr lang="en-US" dirty="0" smtClean="0"/>
              <a:t>Outpaces Montana as a whole … and the nation</a:t>
            </a:r>
          </a:p>
          <a:p>
            <a:pPr fontAlgn="auto">
              <a:spcAft>
                <a:spcPts val="0"/>
              </a:spcAft>
              <a:buFont typeface="Arial" pitchFamily="34" charset="0"/>
              <a:buChar char="•"/>
              <a:defRPr/>
            </a:pPr>
            <a:r>
              <a:rPr lang="en-US" dirty="0" smtClean="0">
                <a:solidFill>
                  <a:schemeClr val="tx1">
                    <a:lumMod val="75000"/>
                    <a:lumOff val="25000"/>
                  </a:schemeClr>
                </a:solidFill>
              </a:rPr>
              <a:t>Emissions contribute to threats to the things Missoulians value:</a:t>
            </a:r>
          </a:p>
          <a:p>
            <a:pPr marL="909638" lvl="1" fontAlgn="auto">
              <a:spcAft>
                <a:spcPts val="0"/>
              </a:spcAft>
              <a:buFont typeface="Calibri" pitchFamily="34" charset="0"/>
              <a:buChar char="–"/>
              <a:defRPr/>
            </a:pPr>
            <a:r>
              <a:rPr lang="en-US" dirty="0" smtClean="0">
                <a:solidFill>
                  <a:schemeClr val="tx1">
                    <a:lumMod val="75000"/>
                    <a:lumOff val="25000"/>
                  </a:schemeClr>
                </a:solidFill>
              </a:rPr>
              <a:t>Our open space, rivers and streams, forests and parks, clean air, and our health</a:t>
            </a:r>
          </a:p>
          <a:p>
            <a:pPr marL="909638" lvl="1" fontAlgn="auto">
              <a:spcAft>
                <a:spcPts val="0"/>
              </a:spcAft>
              <a:buFont typeface="Calibri" pitchFamily="34" charset="0"/>
              <a:buChar char="–"/>
              <a:defRPr/>
            </a:pPr>
            <a:r>
              <a:rPr lang="en-US" dirty="0" smtClean="0">
                <a:solidFill>
                  <a:schemeClr val="tx1">
                    <a:lumMod val="75000"/>
                    <a:lumOff val="25000"/>
                  </a:schemeClr>
                </a:solidFill>
              </a:rPr>
              <a:t>City budget and our economy</a:t>
            </a:r>
          </a:p>
          <a:p>
            <a:pPr marL="909638" lvl="1" fontAlgn="auto">
              <a:spcAft>
                <a:spcPts val="0"/>
              </a:spcAft>
              <a:buFont typeface="Calibri" pitchFamily="34" charset="0"/>
              <a:buChar char="–"/>
              <a:defRPr/>
            </a:pPr>
            <a:r>
              <a:rPr lang="en-US" dirty="0" smtClean="0">
                <a:solidFill>
                  <a:schemeClr val="tx1">
                    <a:lumMod val="75000"/>
                    <a:lumOff val="25000"/>
                  </a:schemeClr>
                </a:solidFill>
              </a:rPr>
              <a:t>Our sense of civic responsibility and sustainability</a:t>
            </a:r>
          </a:p>
        </p:txBody>
      </p:sp>
    </p:spTree>
    <p:extLst>
      <p:ext uri="{BB962C8B-B14F-4D97-AF65-F5344CB8AC3E}">
        <p14:creationId xmlns:p14="http://schemas.microsoft.com/office/powerpoint/2010/main" val="157190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29600" cy="762000"/>
          </a:xfrm>
        </p:spPr>
        <p:txBody>
          <a:bodyPr rtlCol="0">
            <a:normAutofit/>
          </a:bodyPr>
          <a:lstStyle/>
          <a:p>
            <a:pPr fontAlgn="auto">
              <a:spcAft>
                <a:spcPts val="0"/>
              </a:spcAft>
              <a:defRPr/>
            </a:pPr>
            <a:r>
              <a:rPr lang="en-US" sz="3600" b="1" u="sng" smtClean="0">
                <a:solidFill>
                  <a:srgbClr val="92D050"/>
                </a:solidFill>
              </a:rPr>
              <a:t>Pre-CAP Missoula’s Milestones</a:t>
            </a:r>
            <a:endParaRPr lang="en-US" sz="3600" b="1" u="sng" smtClean="0">
              <a:solidFill>
                <a:srgbClr val="92D050"/>
              </a:solidFill>
            </a:endParaRPr>
          </a:p>
        </p:txBody>
      </p:sp>
      <p:sp>
        <p:nvSpPr>
          <p:cNvPr id="5" name="Content Placeholder 2"/>
          <p:cNvSpPr txBox="1">
            <a:spLocks/>
          </p:cNvSpPr>
          <p:nvPr/>
        </p:nvSpPr>
        <p:spPr bwMode="auto">
          <a:xfrm>
            <a:off x="304800" y="914400"/>
            <a:ext cx="83058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685800">
              <a:spcBef>
                <a:spcPts val="0"/>
              </a:spcBef>
              <a:spcAft>
                <a:spcPts val="1200"/>
              </a:spcAft>
              <a:buFont typeface="Arial" charset="0"/>
              <a:buNone/>
            </a:pPr>
            <a:r>
              <a:rPr lang="en-US" sz="1800" smtClean="0"/>
              <a:t>1996 – U.S. Conference of Mayors’ Climate Protection </a:t>
            </a:r>
            <a:br>
              <a:rPr lang="en-US" sz="1800" smtClean="0"/>
            </a:br>
            <a:r>
              <a:rPr lang="en-US" sz="1800" smtClean="0"/>
              <a:t>Agreement Signed</a:t>
            </a:r>
          </a:p>
          <a:p>
            <a:pPr marL="685800" indent="-685800">
              <a:spcBef>
                <a:spcPts val="0"/>
              </a:spcBef>
              <a:spcAft>
                <a:spcPts val="1200"/>
              </a:spcAft>
              <a:buFont typeface="Arial" charset="0"/>
              <a:buNone/>
            </a:pPr>
            <a:r>
              <a:rPr lang="en-US" sz="1800" smtClean="0"/>
              <a:t>1996 – Cities for Climate Protection Campaign</a:t>
            </a:r>
          </a:p>
          <a:p>
            <a:pPr marL="685800" indent="-685800">
              <a:spcBef>
                <a:spcPts val="0"/>
              </a:spcBef>
              <a:spcAft>
                <a:spcPts val="1200"/>
              </a:spcAft>
              <a:buFont typeface="Arial" charset="0"/>
              <a:buNone/>
            </a:pPr>
            <a:r>
              <a:rPr lang="en-US" sz="1800" smtClean="0"/>
              <a:t>2004 – Missoula Greenhouse Gas – Energy Efficiency Plan</a:t>
            </a:r>
          </a:p>
          <a:p>
            <a:pPr marL="685800" indent="-685800">
              <a:spcBef>
                <a:spcPts val="0"/>
              </a:spcBef>
              <a:spcAft>
                <a:spcPts val="1200"/>
              </a:spcAft>
              <a:buFont typeface="Arial" charset="0"/>
              <a:buNone/>
            </a:pPr>
            <a:r>
              <a:rPr lang="en-US" sz="1800" smtClean="0"/>
              <a:t>2004 – Greenhouse Gas and Energy Conservation Team Established</a:t>
            </a:r>
          </a:p>
          <a:p>
            <a:pPr marL="685800" indent="-685800">
              <a:spcBef>
                <a:spcPts val="0"/>
              </a:spcBef>
              <a:spcAft>
                <a:spcPts val="1200"/>
              </a:spcAft>
              <a:buFont typeface="Arial" charset="0"/>
              <a:buNone/>
            </a:pPr>
            <a:r>
              <a:rPr lang="en-US" sz="1800" smtClean="0"/>
              <a:t>2007 – City Council Resolution #7241 – Energy Efficiency and Greenhouse Gas reduction policy for municipal building</a:t>
            </a:r>
          </a:p>
          <a:p>
            <a:pPr marL="685800" indent="-685800">
              <a:spcBef>
                <a:spcPts val="0"/>
              </a:spcBef>
              <a:spcAft>
                <a:spcPts val="1200"/>
              </a:spcAft>
              <a:buFont typeface="Arial" charset="0"/>
              <a:buNone/>
            </a:pPr>
            <a:r>
              <a:rPr lang="en-US" sz="1800" smtClean="0"/>
              <a:t>2007 – Mayor’s Advisory Group on Climate Change &amp; Sustainability Established</a:t>
            </a:r>
          </a:p>
          <a:p>
            <a:pPr marL="685800" indent="-685800">
              <a:spcBef>
                <a:spcPts val="0"/>
              </a:spcBef>
              <a:spcAft>
                <a:spcPts val="1200"/>
              </a:spcAft>
              <a:buFont typeface="Arial" charset="0"/>
              <a:buNone/>
            </a:pPr>
            <a:r>
              <a:rPr lang="en-US" sz="1800" smtClean="0"/>
              <a:t>2008 – City Council Resolution #7375 – Fuel and energy reduction policy</a:t>
            </a:r>
          </a:p>
          <a:p>
            <a:pPr marL="685800" indent="-685800">
              <a:spcBef>
                <a:spcPts val="0"/>
              </a:spcBef>
              <a:spcAft>
                <a:spcPts val="1200"/>
              </a:spcAft>
              <a:buFont typeface="Arial" charset="0"/>
              <a:buNone/>
            </a:pPr>
            <a:r>
              <a:rPr lang="en-US" sz="1800" smtClean="0"/>
              <a:t>2008 – First City “Green Team” forms with staff from 18 departments</a:t>
            </a:r>
          </a:p>
          <a:p>
            <a:pPr marL="685800" indent="-685800">
              <a:spcBef>
                <a:spcPts val="0"/>
              </a:spcBef>
              <a:spcAft>
                <a:spcPts val="1200"/>
              </a:spcAft>
              <a:buFont typeface="Arial" charset="0"/>
              <a:buNone/>
            </a:pPr>
            <a:r>
              <a:rPr lang="en-US" sz="1800" smtClean="0"/>
              <a:t>2009 – Mayor’s Memorandum on new employee Green Policy</a:t>
            </a:r>
          </a:p>
          <a:p>
            <a:pPr marL="685800" indent="-685800">
              <a:spcBef>
                <a:spcPts val="0"/>
              </a:spcBef>
              <a:spcAft>
                <a:spcPts val="1200"/>
              </a:spcAft>
              <a:buFont typeface="Arial" charset="0"/>
              <a:buNone/>
            </a:pPr>
            <a:r>
              <a:rPr lang="en-US" sz="1800" smtClean="0"/>
              <a:t>2009 – Missoula Greenhouse Gas Emissions Inventory &amp; Analysis</a:t>
            </a:r>
          </a:p>
          <a:p>
            <a:pPr marL="685800" indent="-685800">
              <a:spcBef>
                <a:spcPts val="0"/>
              </a:spcBef>
              <a:spcAft>
                <a:spcPts val="1200"/>
              </a:spcAft>
              <a:buFont typeface="Arial" charset="0"/>
              <a:buNone/>
            </a:pPr>
            <a:r>
              <a:rPr lang="en-US" sz="1800" smtClean="0"/>
              <a:t>2009 – Energy Efficiency &amp; Conservation Block Grant (EECBG)</a:t>
            </a:r>
            <a:endParaRPr lang="en-US" sz="180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429" y="914400"/>
            <a:ext cx="208865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377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304800"/>
            <a:ext cx="7772400" cy="914400"/>
          </a:xfrm>
        </p:spPr>
        <p:txBody>
          <a:bodyPr/>
          <a:lstStyle/>
          <a:p>
            <a:r>
              <a:rPr lang="en-US" sz="4000" b="1" u="sng" dirty="0" smtClean="0">
                <a:solidFill>
                  <a:srgbClr val="92D050"/>
                </a:solidFill>
              </a:rPr>
              <a:t>More … </a:t>
            </a:r>
            <a:r>
              <a:rPr lang="en-US" sz="4000" b="1" i="1" u="sng" dirty="0" smtClean="0">
                <a:solidFill>
                  <a:srgbClr val="92D050"/>
                </a:solidFill>
              </a:rPr>
              <a:t>Costly</a:t>
            </a:r>
            <a:r>
              <a:rPr lang="en-US" sz="4000" b="1" u="sng" dirty="0" smtClean="0">
                <a:solidFill>
                  <a:srgbClr val="92D050"/>
                </a:solidFill>
              </a:rPr>
              <a:t> Conclusions</a:t>
            </a:r>
            <a:endParaRPr lang="fr-CA" sz="4000" b="1" i="1" dirty="0" smtClean="0">
              <a:solidFill>
                <a:srgbClr val="7DAD21"/>
              </a:solidFill>
            </a:endParaRPr>
          </a:p>
        </p:txBody>
      </p:sp>
      <p:sp>
        <p:nvSpPr>
          <p:cNvPr id="4" name="Espace réservé du contenu 2"/>
          <p:cNvSpPr txBox="1">
            <a:spLocks/>
          </p:cNvSpPr>
          <p:nvPr/>
        </p:nvSpPr>
        <p:spPr bwMode="auto">
          <a:xfrm>
            <a:off x="457200" y="1295401"/>
            <a:ext cx="8229600" cy="2950028"/>
          </a:xfrm>
          <a:prstGeom prst="rect">
            <a:avLst/>
          </a:prstGeom>
          <a:solidFill>
            <a:sysClr val="window" lastClr="FFFFFF">
              <a:alpha val="67000"/>
            </a:sysClr>
          </a:solid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457200" indent="-342900">
              <a:spcBef>
                <a:spcPct val="20000"/>
              </a:spcBef>
              <a:buFont typeface="Arial" pitchFamily="34" charset="0"/>
              <a:buChar char="•"/>
              <a:defRPr/>
            </a:pPr>
            <a:r>
              <a:rPr lang="en-US" sz="3200" dirty="0" smtClean="0">
                <a:solidFill>
                  <a:prstClr val="black">
                    <a:lumMod val="75000"/>
                    <a:lumOff val="25000"/>
                  </a:prstClr>
                </a:solidFill>
              </a:rPr>
              <a:t>Energy costs have also risen substantially in recent years (233%)</a:t>
            </a:r>
          </a:p>
          <a:p>
            <a:pPr marL="457200" indent="-342900">
              <a:spcBef>
                <a:spcPct val="20000"/>
              </a:spcBef>
              <a:buFont typeface="Arial" pitchFamily="34" charset="0"/>
              <a:buChar char="•"/>
              <a:defRPr/>
            </a:pPr>
            <a:r>
              <a:rPr lang="en-US" sz="3200" dirty="0" smtClean="0">
                <a:solidFill>
                  <a:prstClr val="black">
                    <a:lumMod val="75000"/>
                    <a:lumOff val="25000"/>
                  </a:prstClr>
                </a:solidFill>
              </a:rPr>
              <a:t>Increases in energy costs are unsustainable and may undermine City’s ability to efficiently provide services Missoulians expect</a:t>
            </a:r>
          </a:p>
          <a:p>
            <a:pPr algn="ctr">
              <a:spcBef>
                <a:spcPct val="20000"/>
              </a:spcBef>
              <a:buFont typeface="Arial" pitchFamily="34" charset="0"/>
              <a:buChar char="•"/>
              <a:defRPr/>
            </a:pPr>
            <a:endParaRPr lang="en-US" sz="3200" dirty="0" smtClean="0">
              <a:solidFill>
                <a:prstClr val="black">
                  <a:lumMod val="75000"/>
                  <a:lumOff val="25000"/>
                </a:prstClr>
              </a:solidFill>
            </a:endParaRPr>
          </a:p>
        </p:txBody>
      </p:sp>
    </p:spTree>
    <p:extLst>
      <p:ext uri="{BB962C8B-B14F-4D97-AF65-F5344CB8AC3E}">
        <p14:creationId xmlns:p14="http://schemas.microsoft.com/office/powerpoint/2010/main" val="232015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304800"/>
            <a:ext cx="7772400" cy="914400"/>
          </a:xfrm>
        </p:spPr>
        <p:txBody>
          <a:bodyPr/>
          <a:lstStyle/>
          <a:p>
            <a:r>
              <a:rPr lang="en-US" sz="4000" b="1" u="sng" dirty="0" smtClean="0">
                <a:solidFill>
                  <a:srgbClr val="92D050"/>
                </a:solidFill>
              </a:rPr>
              <a:t>The Good News Is …</a:t>
            </a:r>
            <a:endParaRPr lang="fr-CA" sz="4000" b="1" i="1" dirty="0" smtClean="0">
              <a:solidFill>
                <a:srgbClr val="7DAD21"/>
              </a:solidFill>
            </a:endParaRPr>
          </a:p>
        </p:txBody>
      </p:sp>
      <p:sp>
        <p:nvSpPr>
          <p:cNvPr id="4" name="Espace réservé du contenu 2"/>
          <p:cNvSpPr txBox="1">
            <a:spLocks/>
          </p:cNvSpPr>
          <p:nvPr/>
        </p:nvSpPr>
        <p:spPr bwMode="auto">
          <a:xfrm>
            <a:off x="762000" y="1295400"/>
            <a:ext cx="7924800" cy="48307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279400" indent="-279400">
              <a:spcAft>
                <a:spcPts val="1200"/>
              </a:spcAft>
              <a:buFont typeface="Arial" pitchFamily="34" charset="0"/>
              <a:buChar char="•"/>
              <a:defRPr/>
            </a:pPr>
            <a:r>
              <a:rPr lang="en-US" sz="3200" dirty="0" smtClean="0">
                <a:solidFill>
                  <a:prstClr val="black"/>
                </a:solidFill>
              </a:rPr>
              <a:t>Climate protection and energy costs savings, fiscal responsibility, are mutually-beneficial civic goals</a:t>
            </a:r>
            <a:endParaRPr lang="en-US" sz="3200" dirty="0" smtClean="0">
              <a:solidFill>
                <a:prstClr val="black">
                  <a:lumMod val="75000"/>
                  <a:lumOff val="25000"/>
                </a:prstClr>
              </a:solidFill>
            </a:endParaRPr>
          </a:p>
          <a:p>
            <a:pPr algn="ctr">
              <a:spcBef>
                <a:spcPct val="20000"/>
              </a:spcBef>
              <a:buFont typeface="Arial" pitchFamily="34" charset="0"/>
              <a:buChar char="•"/>
              <a:defRPr/>
            </a:pPr>
            <a:endParaRPr lang="en-US" sz="3200" dirty="0" smtClean="0">
              <a:solidFill>
                <a:prstClr val="black">
                  <a:lumMod val="75000"/>
                  <a:lumOff val="25000"/>
                </a:prstClr>
              </a:solidFill>
            </a:endParaRPr>
          </a:p>
        </p:txBody>
      </p:sp>
    </p:spTree>
    <p:extLst>
      <p:ext uri="{BB962C8B-B14F-4D97-AF65-F5344CB8AC3E}">
        <p14:creationId xmlns:p14="http://schemas.microsoft.com/office/powerpoint/2010/main" val="2535191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 y="153956"/>
            <a:ext cx="8686800" cy="762000"/>
          </a:xfrm>
        </p:spPr>
        <p:txBody>
          <a:bodyPr rtlCol="0">
            <a:noAutofit/>
          </a:bodyPr>
          <a:lstStyle/>
          <a:p>
            <a:pPr fontAlgn="auto">
              <a:spcAft>
                <a:spcPts val="0"/>
              </a:spcAft>
              <a:defRPr/>
            </a:pPr>
            <a:r>
              <a:rPr lang="en-US" sz="3000" b="1" u="sng" dirty="0" smtClean="0">
                <a:solidFill>
                  <a:srgbClr val="92D050"/>
                </a:solidFill>
              </a:rPr>
              <a:t>A Four Part Strategy … building on existing successes</a:t>
            </a:r>
          </a:p>
        </p:txBody>
      </p:sp>
      <p:sp>
        <p:nvSpPr>
          <p:cNvPr id="3" name="Espace réservé du contenu 2"/>
          <p:cNvSpPr>
            <a:spLocks noGrp="1"/>
          </p:cNvSpPr>
          <p:nvPr>
            <p:ph idx="1"/>
          </p:nvPr>
        </p:nvSpPr>
        <p:spPr>
          <a:xfrm>
            <a:off x="457200" y="961054"/>
            <a:ext cx="8229600" cy="5165110"/>
          </a:xfrm>
        </p:spPr>
        <p:txBody>
          <a:bodyPr rtlCol="0">
            <a:normAutofit/>
          </a:bodyPr>
          <a:lstStyle/>
          <a:p>
            <a:pPr marL="514350" indent="-514350">
              <a:buFont typeface="+mj-lt"/>
              <a:buAutoNum type="arabicPeriod"/>
            </a:pPr>
            <a:r>
              <a:rPr lang="en-US" sz="2400" dirty="0" smtClean="0"/>
              <a:t>Set a greenhouse gas emissions reduction target, e.g., zero net emissions by 2020</a:t>
            </a:r>
          </a:p>
          <a:p>
            <a:pPr marL="914400" lvl="1" indent="-514350">
              <a:buNone/>
            </a:pPr>
            <a:r>
              <a:rPr lang="en-US" sz="2000" b="1" dirty="0" smtClean="0"/>
              <a:t>	</a:t>
            </a:r>
            <a:r>
              <a:rPr lang="en-US" sz="2000" b="1" dirty="0" smtClean="0">
                <a:solidFill>
                  <a:srgbClr val="CCCC00"/>
                </a:solidFill>
              </a:rPr>
              <a:t>-- without a clear goal, progress will be hard to achieve or measure</a:t>
            </a:r>
            <a:endParaRPr lang="en-US" sz="2000" b="1" dirty="0" smtClean="0"/>
          </a:p>
          <a:p>
            <a:pPr marL="514350" indent="-514350">
              <a:buFont typeface="+mj-lt"/>
              <a:buAutoNum type="arabicPeriod"/>
            </a:pPr>
            <a:r>
              <a:rPr lang="en-US" sz="2400" dirty="0" smtClean="0"/>
              <a:t>Carry out a climate action planning process </a:t>
            </a:r>
          </a:p>
          <a:p>
            <a:pPr marL="1147763" lvl="1" indent="-233363">
              <a:buNone/>
            </a:pPr>
            <a:r>
              <a:rPr lang="en-US" sz="2000" b="1" dirty="0" smtClean="0">
                <a:solidFill>
                  <a:srgbClr val="CCCC00"/>
                </a:solidFill>
              </a:rPr>
              <a:t>-- to identify, prioritize, and adopt policies to support emission reduction goals.</a:t>
            </a:r>
          </a:p>
          <a:p>
            <a:pPr marL="514350" indent="-514350">
              <a:buFont typeface="+mj-lt"/>
              <a:buAutoNum type="arabicPeriod"/>
            </a:pPr>
            <a:r>
              <a:rPr lang="en-US" sz="2400" dirty="0" smtClean="0"/>
              <a:t>Develop an efficient energy use monitoring and reporting system</a:t>
            </a:r>
          </a:p>
          <a:p>
            <a:pPr marL="1147763" lvl="1" indent="-233363">
              <a:buNone/>
            </a:pPr>
            <a:r>
              <a:rPr lang="en-US" sz="2000" b="1" dirty="0" smtClean="0">
                <a:solidFill>
                  <a:srgbClr val="CCCC00"/>
                </a:solidFill>
              </a:rPr>
              <a:t>-- to assure accountability and gauge progress toward emission reduction goals</a:t>
            </a:r>
          </a:p>
          <a:p>
            <a:pPr marL="514350" indent="-514350">
              <a:buFont typeface="+mj-lt"/>
              <a:buAutoNum type="arabicPeriod"/>
            </a:pPr>
            <a:r>
              <a:rPr lang="en-US" sz="2400" dirty="0" smtClean="0"/>
              <a:t>Delegate responsibility for implementing, managing and reporting on energy-saving measures – being accountable!</a:t>
            </a:r>
          </a:p>
          <a:p>
            <a:pPr marL="914400" lvl="1" indent="-514350">
              <a:buNone/>
            </a:pPr>
            <a:r>
              <a:rPr lang="en-US" sz="2000" dirty="0" smtClean="0"/>
              <a:t>	</a:t>
            </a:r>
            <a:r>
              <a:rPr lang="en-US" sz="2000" b="1" dirty="0" smtClean="0">
                <a:solidFill>
                  <a:srgbClr val="CCCC00"/>
                </a:solidFill>
              </a:rPr>
              <a:t>-- climate action takes dedicated personnel.</a:t>
            </a:r>
          </a:p>
        </p:txBody>
      </p:sp>
    </p:spTree>
    <p:extLst>
      <p:ext uri="{BB962C8B-B14F-4D97-AF65-F5344CB8AC3E}">
        <p14:creationId xmlns:p14="http://schemas.microsoft.com/office/powerpoint/2010/main" val="4105814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7772400" cy="2057400"/>
          </a:xfrm>
        </p:spPr>
        <p:txBody>
          <a:bodyPr/>
          <a:lstStyle/>
          <a:p>
            <a:r>
              <a:rPr lang="en-US" smtClean="0"/>
              <a:t/>
            </a:r>
            <a:br>
              <a:rPr lang="en-US" smtClean="0"/>
            </a:br>
            <a:r>
              <a:rPr lang="en-US"/>
              <a:t/>
            </a:r>
            <a:br>
              <a:rPr lang="en-US"/>
            </a:br>
            <a:r>
              <a:rPr lang="en-US" smtClean="0"/>
              <a:t/>
            </a:r>
            <a:br>
              <a:rPr lang="en-US" smtClean="0"/>
            </a:b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57" y="152400"/>
            <a:ext cx="7511143" cy="6585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82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639762"/>
          </a:xfrm>
        </p:spPr>
        <p:txBody>
          <a:bodyPr/>
          <a:lstStyle/>
          <a:p>
            <a:r>
              <a:rPr lang="en-US" sz="3600" dirty="0" smtClean="0"/>
              <a:t>Local Climate Action </a:t>
            </a:r>
            <a:r>
              <a:rPr lang="en-US" sz="3600" dirty="0" smtClean="0"/>
              <a:t>Plans </a:t>
            </a:r>
            <a:r>
              <a:rPr lang="en-US" sz="2000" dirty="0" smtClean="0"/>
              <a:t>(from </a:t>
            </a:r>
            <a:r>
              <a:rPr lang="en-US" sz="2000" dirty="0" smtClean="0"/>
              <a:t>Boswell et. al. </a:t>
            </a:r>
            <a:r>
              <a:rPr lang="en-US" sz="2000" dirty="0" smtClean="0"/>
              <a:t>2012*)</a:t>
            </a:r>
            <a:endParaRPr lang="en-US" sz="3200" dirty="0"/>
          </a:p>
        </p:txBody>
      </p:sp>
      <p:sp>
        <p:nvSpPr>
          <p:cNvPr id="3" name="Content Placeholder 2"/>
          <p:cNvSpPr>
            <a:spLocks noGrp="1"/>
          </p:cNvSpPr>
          <p:nvPr>
            <p:ph idx="1"/>
          </p:nvPr>
        </p:nvSpPr>
        <p:spPr>
          <a:xfrm>
            <a:off x="457200" y="976394"/>
            <a:ext cx="8229600" cy="5149770"/>
          </a:xfrm>
        </p:spPr>
        <p:txBody>
          <a:bodyPr>
            <a:normAutofit lnSpcReduction="10000"/>
          </a:bodyPr>
          <a:lstStyle/>
          <a:p>
            <a:pPr lvl="0"/>
            <a:r>
              <a:rPr lang="en-US" sz="2800" dirty="0"/>
              <a:t>Plan for reducing (mitigation) emissions and </a:t>
            </a:r>
            <a:r>
              <a:rPr lang="en-US" sz="2800" dirty="0" smtClean="0"/>
              <a:t>also </a:t>
            </a:r>
            <a:r>
              <a:rPr lang="en-US" sz="2800" dirty="0"/>
              <a:t>for adapting to impacts</a:t>
            </a:r>
          </a:p>
          <a:p>
            <a:pPr lvl="0"/>
            <a:r>
              <a:rPr lang="en-US" sz="2800" i="1" dirty="0"/>
              <a:t>Cities for Climate Protection Milestones Guide</a:t>
            </a:r>
            <a:r>
              <a:rPr lang="en-US" sz="2800" dirty="0"/>
              <a:t> is often </a:t>
            </a:r>
            <a:r>
              <a:rPr lang="en-US" sz="2800" dirty="0" smtClean="0"/>
              <a:t>used (5 steps)</a:t>
            </a:r>
            <a:endParaRPr lang="en-US" sz="2800" dirty="0"/>
          </a:p>
          <a:p>
            <a:pPr lvl="0"/>
            <a:r>
              <a:rPr lang="en-US" sz="2800" dirty="0"/>
              <a:t>Typical categories: land </a:t>
            </a:r>
            <a:r>
              <a:rPr lang="en-US" sz="2800" dirty="0" smtClean="0"/>
              <a:t>use, </a:t>
            </a:r>
            <a:r>
              <a:rPr lang="en-US" sz="2800" dirty="0"/>
              <a:t>transportation, energy use, and waste</a:t>
            </a:r>
          </a:p>
          <a:p>
            <a:pPr lvl="0"/>
            <a:r>
              <a:rPr lang="en-US" sz="2800" dirty="0"/>
              <a:t>May distinguish between community-wide actions and local </a:t>
            </a:r>
            <a:r>
              <a:rPr lang="en-US" sz="2800" dirty="0" smtClean="0"/>
              <a:t>gov’t operations</a:t>
            </a:r>
            <a:endParaRPr lang="en-US" sz="2800" dirty="0"/>
          </a:p>
          <a:p>
            <a:pPr lvl="0"/>
            <a:r>
              <a:rPr lang="en-US" sz="2800" dirty="0"/>
              <a:t>May be stand-alone </a:t>
            </a:r>
            <a:r>
              <a:rPr lang="en-US" sz="2800" dirty="0" smtClean="0"/>
              <a:t>document </a:t>
            </a:r>
            <a:r>
              <a:rPr lang="en-US" sz="2800" dirty="0"/>
              <a:t>or integrated into comprehensive land use </a:t>
            </a:r>
            <a:r>
              <a:rPr lang="en-US" sz="2800" dirty="0" smtClean="0"/>
              <a:t>and other plans </a:t>
            </a:r>
            <a:endParaRPr lang="en-US" sz="2800" dirty="0"/>
          </a:p>
          <a:p>
            <a:pPr lvl="0"/>
            <a:r>
              <a:rPr lang="en-US" sz="2800" dirty="0"/>
              <a:t>Vary by role (i.e., function in community) and content</a:t>
            </a:r>
          </a:p>
          <a:p>
            <a:endParaRPr lang="en-US" dirty="0"/>
          </a:p>
        </p:txBody>
      </p:sp>
      <p:sp>
        <p:nvSpPr>
          <p:cNvPr id="4" name="TextBox 3"/>
          <p:cNvSpPr txBox="1"/>
          <p:nvPr/>
        </p:nvSpPr>
        <p:spPr>
          <a:xfrm>
            <a:off x="304800" y="6096000"/>
            <a:ext cx="7848600" cy="646331"/>
          </a:xfrm>
          <a:prstGeom prst="rect">
            <a:avLst/>
          </a:prstGeom>
          <a:noFill/>
        </p:spPr>
        <p:txBody>
          <a:bodyPr wrap="square" rtlCol="0">
            <a:spAutoFit/>
          </a:bodyPr>
          <a:lstStyle/>
          <a:p>
            <a:pPr marL="168275" indent="-168275"/>
            <a:r>
              <a:rPr lang="en-US" dirty="0" smtClean="0"/>
              <a:t>* Boswell</a:t>
            </a:r>
            <a:r>
              <a:rPr lang="en-US" dirty="0"/>
              <a:t>, Michael R., Adrienne I. </a:t>
            </a:r>
            <a:r>
              <a:rPr lang="en-US" dirty="0" err="1"/>
              <a:t>Greve</a:t>
            </a:r>
            <a:r>
              <a:rPr lang="en-US" dirty="0"/>
              <a:t>, and Tammy L. Seale. 2012. </a:t>
            </a:r>
            <a:r>
              <a:rPr lang="en-US" i="1" dirty="0"/>
              <a:t>Local Climate </a:t>
            </a:r>
            <a:r>
              <a:rPr lang="en-US" i="1" dirty="0" smtClean="0"/>
              <a:t>Action </a:t>
            </a:r>
            <a:r>
              <a:rPr lang="en-US" i="1" dirty="0"/>
              <a:t>Planning. </a:t>
            </a:r>
            <a:r>
              <a:rPr lang="en-US" dirty="0"/>
              <a:t>Washington D.C.: Island Press.</a:t>
            </a:r>
            <a:endParaRPr lang="en-US" dirty="0"/>
          </a:p>
        </p:txBody>
      </p:sp>
    </p:spTree>
    <p:extLst>
      <p:ext uri="{BB962C8B-B14F-4D97-AF65-F5344CB8AC3E}">
        <p14:creationId xmlns:p14="http://schemas.microsoft.com/office/powerpoint/2010/main" val="3207134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232"/>
            <a:ext cx="8229600" cy="639762"/>
          </a:xfrm>
        </p:spPr>
        <p:txBody>
          <a:bodyPr/>
          <a:lstStyle/>
          <a:p>
            <a:r>
              <a:rPr lang="en-US" sz="3600" dirty="0" smtClean="0"/>
              <a:t>CAP </a:t>
            </a:r>
            <a:r>
              <a:rPr lang="en-US" sz="3600" dirty="0" smtClean="0"/>
              <a:t>Functions </a:t>
            </a:r>
            <a:r>
              <a:rPr lang="en-US" sz="2400" dirty="0" smtClean="0"/>
              <a:t>(from </a:t>
            </a:r>
            <a:r>
              <a:rPr lang="en-US" sz="2400" dirty="0" smtClean="0"/>
              <a:t>Boswell et. al. 2012)</a:t>
            </a:r>
            <a:endParaRPr lang="en-US" sz="3600" dirty="0"/>
          </a:p>
        </p:txBody>
      </p:sp>
      <p:sp>
        <p:nvSpPr>
          <p:cNvPr id="3" name="Content Placeholder 2"/>
          <p:cNvSpPr>
            <a:spLocks noGrp="1"/>
          </p:cNvSpPr>
          <p:nvPr>
            <p:ph idx="1"/>
          </p:nvPr>
        </p:nvSpPr>
        <p:spPr>
          <a:xfrm>
            <a:off x="457200" y="976394"/>
            <a:ext cx="8229600" cy="5593218"/>
          </a:xfrm>
        </p:spPr>
        <p:txBody>
          <a:bodyPr>
            <a:normAutofit/>
          </a:bodyPr>
          <a:lstStyle/>
          <a:p>
            <a:pPr marL="514350" lvl="0" indent="-514350">
              <a:buFont typeface="+mj-lt"/>
              <a:buAutoNum type="arabicPeriod"/>
            </a:pPr>
            <a:r>
              <a:rPr lang="en-US" dirty="0"/>
              <a:t>Establishes actions necessary to reduce local GHG emissions and meet desired targets</a:t>
            </a:r>
          </a:p>
          <a:p>
            <a:pPr marL="514350" lvl="0" indent="-514350">
              <a:buFont typeface="+mj-lt"/>
              <a:buAutoNum type="arabicPeriod"/>
            </a:pPr>
            <a:r>
              <a:rPr lang="en-US" dirty="0"/>
              <a:t>Establishes action for adapting to climate-change induced impacts and hazards</a:t>
            </a:r>
          </a:p>
          <a:p>
            <a:pPr marL="514350" lvl="0" indent="-514350">
              <a:buFont typeface="+mj-lt"/>
              <a:buAutoNum type="arabicPeriod"/>
            </a:pPr>
            <a:r>
              <a:rPr lang="en-US" dirty="0"/>
              <a:t>Establishes accountability for action</a:t>
            </a:r>
          </a:p>
          <a:p>
            <a:pPr marL="514350" lvl="0" indent="-514350">
              <a:buFont typeface="+mj-lt"/>
              <a:buAutoNum type="arabicPeriod"/>
            </a:pPr>
            <a:r>
              <a:rPr lang="en-US" dirty="0"/>
              <a:t>Brings stakeholder groups together</a:t>
            </a:r>
          </a:p>
          <a:p>
            <a:pPr marL="514350" lvl="0" indent="-514350">
              <a:buFont typeface="+mj-lt"/>
              <a:buAutoNum type="arabicPeriod"/>
            </a:pPr>
            <a:r>
              <a:rPr lang="en-US" dirty="0"/>
              <a:t>Informs the public</a:t>
            </a:r>
          </a:p>
          <a:p>
            <a:pPr marL="514350" lvl="0" indent="-514350">
              <a:buFont typeface="+mj-lt"/>
              <a:buAutoNum type="arabicPeriod"/>
            </a:pPr>
            <a:r>
              <a:rPr lang="en-US" dirty="0"/>
              <a:t>Integrates actions with various community plans</a:t>
            </a:r>
          </a:p>
          <a:p>
            <a:pPr marL="514350" lvl="0" indent="-514350">
              <a:buFont typeface="+mj-lt"/>
              <a:buAutoNum type="arabicPeriod"/>
            </a:pPr>
            <a:r>
              <a:rPr lang="en-US" dirty="0"/>
              <a:t>Integrates actions across different scales (local, regional state, national, etc.)</a:t>
            </a:r>
          </a:p>
          <a:p>
            <a:pPr marL="514350" lvl="0" indent="-514350">
              <a:buFont typeface="+mj-lt"/>
              <a:buAutoNum type="arabicPeriod"/>
            </a:pPr>
            <a:r>
              <a:rPr lang="en-US" dirty="0"/>
              <a:t>Saves money through energy efficiency and builds the local economy</a:t>
            </a:r>
          </a:p>
          <a:p>
            <a:pPr marL="514350" lvl="0" indent="-514350">
              <a:buFont typeface="+mj-lt"/>
              <a:buAutoNum type="arabicPeriod"/>
            </a:pPr>
            <a:r>
              <a:rPr lang="en-US" dirty="0"/>
              <a:t>Improves community health and livability</a:t>
            </a:r>
          </a:p>
          <a:p>
            <a:pPr marL="514350" lvl="0" indent="-514350">
              <a:buFont typeface="+mj-lt"/>
              <a:buAutoNum type="arabicPeriod"/>
            </a:pPr>
            <a:r>
              <a:rPr lang="en-US" dirty="0"/>
              <a:t>Responds to local context and conditions</a:t>
            </a:r>
          </a:p>
          <a:p>
            <a:pPr marL="0" indent="0">
              <a:buNone/>
            </a:pPr>
            <a:endParaRPr lang="en-US" dirty="0"/>
          </a:p>
        </p:txBody>
      </p:sp>
    </p:spTree>
    <p:extLst>
      <p:ext uri="{BB962C8B-B14F-4D97-AF65-F5344CB8AC3E}">
        <p14:creationId xmlns:p14="http://schemas.microsoft.com/office/powerpoint/2010/main" val="4268969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t>Typical CAP </a:t>
            </a:r>
            <a:r>
              <a:rPr lang="en-US" sz="3200" dirty="0" smtClean="0"/>
              <a:t>Content </a:t>
            </a:r>
            <a:r>
              <a:rPr lang="en-US" sz="2000" dirty="0" smtClean="0"/>
              <a:t>(from </a:t>
            </a:r>
            <a:r>
              <a:rPr lang="en-US" sz="2000" dirty="0" smtClean="0"/>
              <a:t>Boswell et. al. 2012)</a:t>
            </a:r>
            <a:endParaRPr lang="en-US" sz="3200" dirty="0"/>
          </a:p>
        </p:txBody>
      </p:sp>
      <p:sp>
        <p:nvSpPr>
          <p:cNvPr id="3" name="Content Placeholder 2"/>
          <p:cNvSpPr>
            <a:spLocks noGrp="1"/>
          </p:cNvSpPr>
          <p:nvPr>
            <p:ph idx="1"/>
          </p:nvPr>
        </p:nvSpPr>
        <p:spPr>
          <a:xfrm>
            <a:off x="457200" y="976394"/>
            <a:ext cx="8229600" cy="5653006"/>
          </a:xfrm>
        </p:spPr>
        <p:txBody>
          <a:bodyPr>
            <a:noAutofit/>
          </a:bodyPr>
          <a:lstStyle/>
          <a:p>
            <a:pPr marL="514350" lvl="0" indent="-514350">
              <a:spcAft>
                <a:spcPts val="1200"/>
              </a:spcAft>
              <a:buFont typeface="+mj-lt"/>
              <a:buAutoNum type="arabicPeriod"/>
            </a:pPr>
            <a:r>
              <a:rPr lang="en-US" sz="2400" dirty="0"/>
              <a:t>Background on climate change and potential impacts</a:t>
            </a:r>
          </a:p>
          <a:p>
            <a:pPr marL="514350" lvl="0" indent="-514350">
              <a:spcAft>
                <a:spcPts val="1200"/>
              </a:spcAft>
              <a:buFont typeface="+mj-lt"/>
              <a:buAutoNum type="arabicPeriod"/>
            </a:pPr>
            <a:r>
              <a:rPr lang="en-US" sz="2400" dirty="0"/>
              <a:t>Inventory of local </a:t>
            </a:r>
            <a:r>
              <a:rPr lang="en-US" sz="2400" dirty="0" smtClean="0"/>
              <a:t>emissions using standard protocol</a:t>
            </a:r>
            <a:endParaRPr lang="en-US" sz="2400" dirty="0"/>
          </a:p>
          <a:p>
            <a:pPr marL="514350" lvl="0" indent="-514350">
              <a:spcAft>
                <a:spcPts val="1200"/>
              </a:spcAft>
              <a:buFont typeface="+mj-lt"/>
              <a:buAutoNum type="arabicPeriod"/>
            </a:pPr>
            <a:r>
              <a:rPr lang="en-US" sz="2400" dirty="0"/>
              <a:t>Forecasts of future GHG emissions</a:t>
            </a:r>
          </a:p>
          <a:p>
            <a:pPr marL="514350" lvl="0" indent="-514350">
              <a:buFont typeface="+mj-lt"/>
              <a:buAutoNum type="arabicPeriod"/>
            </a:pPr>
            <a:r>
              <a:rPr lang="en-US" sz="2400" dirty="0"/>
              <a:t>Emission reduction strategies (quantified and based on best available science and appropriate for the </a:t>
            </a:r>
            <a:r>
              <a:rPr lang="en-US" sz="2400" dirty="0" smtClean="0"/>
              <a:t>jurisdiction)</a:t>
            </a:r>
          </a:p>
          <a:p>
            <a:pPr marL="1089025" lvl="2" indent="-342900">
              <a:spcAft>
                <a:spcPts val="1200"/>
              </a:spcAft>
            </a:pPr>
            <a:r>
              <a:rPr lang="en-US" sz="2400" dirty="0" smtClean="0"/>
              <a:t>Covering energy</a:t>
            </a:r>
            <a:r>
              <a:rPr lang="en-US" sz="2400" dirty="0"/>
              <a:t>, transportation, </a:t>
            </a:r>
            <a:r>
              <a:rPr lang="en-US" sz="2400" dirty="0" smtClean="0"/>
              <a:t>waste, land use etc.</a:t>
            </a:r>
            <a:endParaRPr lang="en-US" sz="2400" dirty="0"/>
          </a:p>
          <a:p>
            <a:pPr marL="514350" lvl="0" indent="-514350">
              <a:spcAft>
                <a:spcPts val="1200"/>
              </a:spcAft>
              <a:buFont typeface="+mj-lt"/>
              <a:buAutoNum type="arabicPeriod"/>
            </a:pPr>
            <a:r>
              <a:rPr lang="en-US" sz="2400" dirty="0"/>
              <a:t>Adaptation </a:t>
            </a:r>
            <a:r>
              <a:rPr lang="en-US" sz="2400" dirty="0" smtClean="0"/>
              <a:t>strategies that reflect community </a:t>
            </a:r>
            <a:r>
              <a:rPr lang="en-US" sz="2400" dirty="0"/>
              <a:t>history, local values and traditions </a:t>
            </a:r>
          </a:p>
          <a:p>
            <a:pPr marL="514350" lvl="0" indent="-514350">
              <a:spcAft>
                <a:spcPts val="1200"/>
              </a:spcAft>
              <a:buFont typeface="+mj-lt"/>
              <a:buAutoNum type="arabicPeriod"/>
            </a:pPr>
            <a:r>
              <a:rPr lang="en-US" sz="2400" dirty="0"/>
              <a:t>Implementation program, including assignment of responsibility, timelines, costs and financing </a:t>
            </a:r>
            <a:r>
              <a:rPr lang="en-US" sz="2400" dirty="0" smtClean="0"/>
              <a:t>mechanisms</a:t>
            </a:r>
            <a:endParaRPr lang="en-US" sz="2400" dirty="0"/>
          </a:p>
          <a:p>
            <a:pPr marL="514350" lvl="0" indent="-514350">
              <a:buFont typeface="+mj-lt"/>
              <a:buAutoNum type="arabicPeriod"/>
            </a:pPr>
            <a:r>
              <a:rPr lang="en-US" sz="2400" dirty="0"/>
              <a:t>Monitoring and evaluation programs</a:t>
            </a:r>
          </a:p>
          <a:p>
            <a:pPr marL="514350" indent="-514350">
              <a:buFont typeface="+mj-lt"/>
              <a:buAutoNum type="arabicPeriod"/>
            </a:pPr>
            <a:endParaRPr lang="en-US" sz="2400" dirty="0"/>
          </a:p>
        </p:txBody>
      </p:sp>
    </p:spTree>
    <p:extLst>
      <p:ext uri="{BB962C8B-B14F-4D97-AF65-F5344CB8AC3E}">
        <p14:creationId xmlns:p14="http://schemas.microsoft.com/office/powerpoint/2010/main" val="2100630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639762"/>
          </a:xfrm>
        </p:spPr>
        <p:txBody>
          <a:bodyPr/>
          <a:lstStyle/>
          <a:p>
            <a:r>
              <a:rPr lang="en-US" sz="3600" dirty="0" smtClean="0"/>
              <a:t>Reasons to Prepare a </a:t>
            </a:r>
            <a:r>
              <a:rPr lang="en-US" sz="3600" dirty="0" smtClean="0"/>
              <a:t>CAP  </a:t>
            </a:r>
            <a:r>
              <a:rPr lang="en-US" sz="2400" dirty="0" smtClean="0"/>
              <a:t>(from </a:t>
            </a:r>
            <a:r>
              <a:rPr lang="en-US" sz="2400" dirty="0" smtClean="0"/>
              <a:t>Boswell et. al. 2012)</a:t>
            </a:r>
            <a:endParaRPr lang="en-US" sz="3600" dirty="0"/>
          </a:p>
        </p:txBody>
      </p:sp>
      <p:sp>
        <p:nvSpPr>
          <p:cNvPr id="3" name="Content Placeholder 2"/>
          <p:cNvSpPr>
            <a:spLocks noGrp="1"/>
          </p:cNvSpPr>
          <p:nvPr>
            <p:ph idx="1"/>
          </p:nvPr>
        </p:nvSpPr>
        <p:spPr>
          <a:xfrm>
            <a:off x="457200" y="976394"/>
            <a:ext cx="8229600" cy="5729206"/>
          </a:xfrm>
        </p:spPr>
        <p:txBody>
          <a:bodyPr>
            <a:normAutofit/>
          </a:bodyPr>
          <a:lstStyle/>
          <a:p>
            <a:pPr marL="514350" indent="-514350">
              <a:buAutoNum type="arabicParenR"/>
            </a:pPr>
            <a:r>
              <a:rPr lang="en-US" sz="3200" dirty="0" smtClean="0"/>
              <a:t>Global leadership</a:t>
            </a:r>
          </a:p>
          <a:p>
            <a:pPr marL="514350" indent="-514350">
              <a:buAutoNum type="arabicParenR"/>
            </a:pPr>
            <a:r>
              <a:rPr lang="en-US" sz="3200" dirty="0" smtClean="0"/>
              <a:t>Energy Efficiency</a:t>
            </a:r>
          </a:p>
          <a:p>
            <a:pPr marL="514350" indent="-514350">
              <a:buAutoNum type="arabicParenR"/>
            </a:pPr>
            <a:r>
              <a:rPr lang="en-US" sz="3200" dirty="0" smtClean="0"/>
              <a:t>Green </a:t>
            </a:r>
            <a:r>
              <a:rPr lang="en-US" sz="3200" dirty="0"/>
              <a:t>Community (create image possibly to promote tourism or economic </a:t>
            </a:r>
            <a:r>
              <a:rPr lang="en-US" sz="3200" dirty="0" smtClean="0"/>
              <a:t>development</a:t>
            </a:r>
          </a:p>
          <a:p>
            <a:pPr marL="514350" indent="-514350">
              <a:buAutoNum type="arabicParenR"/>
            </a:pPr>
            <a:r>
              <a:rPr lang="en-US" sz="3200" dirty="0" smtClean="0"/>
              <a:t>State </a:t>
            </a:r>
            <a:r>
              <a:rPr lang="en-US" sz="3200" dirty="0"/>
              <a:t>Policy (comply with directives or anticipate looming mandates</a:t>
            </a:r>
            <a:r>
              <a:rPr lang="en-US" sz="3200" dirty="0" smtClean="0"/>
              <a:t>)</a:t>
            </a:r>
          </a:p>
          <a:p>
            <a:pPr marL="514350" indent="-514350">
              <a:buAutoNum type="arabicParenR"/>
            </a:pPr>
            <a:r>
              <a:rPr lang="en-US" sz="3200" dirty="0" smtClean="0"/>
              <a:t>Grant Funding</a:t>
            </a:r>
          </a:p>
          <a:p>
            <a:pPr marL="514350" indent="-514350">
              <a:buAutoNum type="arabicParenR"/>
            </a:pPr>
            <a:r>
              <a:rPr lang="en-US" sz="3200" dirty="0" smtClean="0"/>
              <a:t>Strategic Planning</a:t>
            </a:r>
          </a:p>
          <a:p>
            <a:pPr marL="514350" indent="-514350">
              <a:buAutoNum type="arabicParenR"/>
            </a:pPr>
            <a:r>
              <a:rPr lang="en-US" sz="3200" dirty="0" smtClean="0"/>
              <a:t>Public  Awareness</a:t>
            </a:r>
          </a:p>
          <a:p>
            <a:pPr marL="514350" indent="-514350">
              <a:buAutoNum type="arabicParenR"/>
            </a:pPr>
            <a:r>
              <a:rPr lang="en-US" sz="3200" dirty="0" smtClean="0"/>
              <a:t>Community </a:t>
            </a:r>
            <a:r>
              <a:rPr lang="en-US" sz="3200" dirty="0"/>
              <a:t>Resiliency</a:t>
            </a:r>
          </a:p>
          <a:p>
            <a:pPr marL="0" indent="0">
              <a:buNone/>
            </a:pPr>
            <a:endParaRPr lang="en-US" sz="3200" dirty="0"/>
          </a:p>
        </p:txBody>
      </p:sp>
    </p:spTree>
    <p:extLst>
      <p:ext uri="{BB962C8B-B14F-4D97-AF65-F5344CB8AC3E}">
        <p14:creationId xmlns:p14="http://schemas.microsoft.com/office/powerpoint/2010/main" val="2248854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305800" cy="1671393"/>
          </a:xfrm>
        </p:spPr>
        <p:txBody>
          <a:bodyPr/>
          <a:lstStyle/>
          <a:p>
            <a:pPr marL="514350" lvl="0" indent="-514350">
              <a:spcBef>
                <a:spcPct val="20000"/>
              </a:spcBef>
            </a:pPr>
            <a:r>
              <a:rPr lang="en-US" sz="4400" u="sng" dirty="0" smtClean="0"/>
              <a:t>3 Phases to CAP Preparation</a:t>
            </a:r>
            <a:r>
              <a:rPr lang="en-US" sz="4400" dirty="0" smtClean="0"/>
              <a:t/>
            </a:r>
            <a:br>
              <a:rPr lang="en-US" sz="4400" dirty="0" smtClean="0"/>
            </a:br>
            <a:r>
              <a:rPr lang="en-US" sz="3200" b="1" dirty="0" smtClean="0"/>
              <a:t>PHASE 1 – Preliminary Activities</a:t>
            </a:r>
            <a:r>
              <a:rPr lang="en-US" sz="3200" b="1" dirty="0"/>
              <a:t/>
            </a:r>
            <a:br>
              <a:rPr lang="en-US" sz="3200" b="1" dirty="0"/>
            </a:br>
            <a:r>
              <a:rPr lang="en-US" sz="3200" b="1" dirty="0"/>
              <a:t>PHASE 2 – CAP </a:t>
            </a:r>
            <a:r>
              <a:rPr lang="en-US" sz="3200" b="1" dirty="0" smtClean="0"/>
              <a:t>Development</a:t>
            </a:r>
            <a:br>
              <a:rPr lang="en-US" sz="3200" b="1" dirty="0" smtClean="0"/>
            </a:br>
            <a:r>
              <a:rPr lang="en-US" sz="3200" b="1" dirty="0"/>
              <a:t>PHASE 3 – Implementation </a:t>
            </a:r>
            <a:r>
              <a:rPr lang="en-US" sz="3200" b="1" dirty="0" smtClean="0"/>
              <a:t>&amp; Monitoring</a:t>
            </a:r>
            <a:r>
              <a:rPr lang="en-US" sz="3200" dirty="0"/>
              <a:t/>
            </a:r>
            <a:br>
              <a:rPr lang="en-US" sz="3200" dirty="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dirty="0" smtClean="0"/>
              <a:t/>
            </a:r>
            <a:br>
              <a:rPr lang="en-US" sz="3200" dirty="0" smtClean="0"/>
            </a:br>
            <a:endParaRPr lang="en-US" sz="3200" dirty="0"/>
          </a:p>
        </p:txBody>
      </p:sp>
    </p:spTree>
    <p:extLst>
      <p:ext uri="{BB962C8B-B14F-4D97-AF65-F5344CB8AC3E}">
        <p14:creationId xmlns:p14="http://schemas.microsoft.com/office/powerpoint/2010/main" val="2719576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mtClean="0"/>
              <a:t>Creating a Task Force</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8340955"/>
              </p:ext>
            </p:extLst>
          </p:nvPr>
        </p:nvGraphicFramePr>
        <p:xfrm>
          <a:off x="-228600" y="1752600"/>
          <a:ext cx="8686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430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524000"/>
          </a:xfrm>
        </p:spPr>
        <p:txBody>
          <a:bodyPr rtlCol="0">
            <a:noAutofit/>
          </a:bodyPr>
          <a:lstStyle/>
          <a:p>
            <a:pPr algn="l" fontAlgn="auto">
              <a:spcAft>
                <a:spcPts val="0"/>
              </a:spcAft>
              <a:defRPr/>
            </a:pPr>
            <a:r>
              <a:rPr lang="en-US" sz="4000" b="1" u="sng" smtClean="0">
                <a:solidFill>
                  <a:srgbClr val="92D050"/>
                </a:solidFill>
              </a:rPr>
              <a:t>5 Milestones of U.S. Mayors Climate Protection Agreement</a:t>
            </a:r>
          </a:p>
        </p:txBody>
      </p:sp>
      <p:sp>
        <p:nvSpPr>
          <p:cNvPr id="3" name="Espace réservé du contenu 2"/>
          <p:cNvSpPr>
            <a:spLocks noGrp="1"/>
          </p:cNvSpPr>
          <p:nvPr>
            <p:ph idx="1"/>
          </p:nvPr>
        </p:nvSpPr>
        <p:spPr>
          <a:xfrm>
            <a:off x="457200" y="1828800"/>
            <a:ext cx="8229600" cy="4297363"/>
          </a:xfrm>
        </p:spPr>
        <p:txBody>
          <a:bodyPr rtlCol="0">
            <a:normAutofit/>
          </a:bodyPr>
          <a:lstStyle/>
          <a:p>
            <a:pPr marL="514350" lvl="0" indent="-514350">
              <a:spcAft>
                <a:spcPts val="1800"/>
              </a:spcAft>
              <a:buFont typeface="+mj-lt"/>
              <a:buAutoNum type="arabicPeriod"/>
            </a:pPr>
            <a:r>
              <a:rPr lang="en-US" sz="2800" dirty="0" smtClean="0"/>
              <a:t>Conduct a Greenhouse Gas Emissions Analysis (Baseline Inventory and Forecast)</a:t>
            </a:r>
          </a:p>
          <a:p>
            <a:pPr marL="514350" lvl="0" indent="-514350">
              <a:spcAft>
                <a:spcPts val="1800"/>
              </a:spcAft>
              <a:buFont typeface="+mj-lt"/>
              <a:buAutoNum type="arabicPeriod"/>
            </a:pPr>
            <a:r>
              <a:rPr lang="en-US" sz="2800" dirty="0" smtClean="0"/>
              <a:t>Establish a Reduction Target</a:t>
            </a:r>
          </a:p>
          <a:p>
            <a:pPr marL="514350" lvl="0" indent="-514350">
              <a:spcAft>
                <a:spcPts val="1800"/>
              </a:spcAft>
              <a:buFont typeface="+mj-lt"/>
              <a:buAutoNum type="arabicPeriod"/>
            </a:pPr>
            <a:r>
              <a:rPr lang="en-US" sz="2800" dirty="0" smtClean="0"/>
              <a:t>Develop a Climate Action Plan </a:t>
            </a:r>
          </a:p>
          <a:p>
            <a:pPr marL="514350" lvl="0" indent="-514350">
              <a:spcAft>
                <a:spcPts val="1800"/>
              </a:spcAft>
              <a:buFont typeface="+mj-lt"/>
              <a:buAutoNum type="arabicPeriod"/>
            </a:pPr>
            <a:r>
              <a:rPr lang="en-US" sz="2800" dirty="0" smtClean="0"/>
              <a:t>Implement the Climate Action Plan</a:t>
            </a:r>
          </a:p>
          <a:p>
            <a:pPr marL="514350" indent="-514350">
              <a:spcAft>
                <a:spcPts val="1800"/>
              </a:spcAft>
              <a:buFont typeface="+mj-lt"/>
              <a:buAutoNum type="arabicPeriod"/>
            </a:pPr>
            <a:r>
              <a:rPr lang="en-US" sz="2800" dirty="0" smtClean="0"/>
              <a:t>Monitor Progress and Report Results</a:t>
            </a:r>
            <a:endParaRPr lang="fr-CA" sz="2800" dirty="0" smtClean="0">
              <a:solidFill>
                <a:schemeClr val="tx1">
                  <a:lumMod val="75000"/>
                  <a:lumOff val="25000"/>
                </a:schemeClr>
              </a:solidFill>
            </a:endParaRPr>
          </a:p>
        </p:txBody>
      </p:sp>
    </p:spTree>
    <p:extLst>
      <p:ext uri="{BB962C8B-B14F-4D97-AF65-F5344CB8AC3E}">
        <p14:creationId xmlns:p14="http://schemas.microsoft.com/office/powerpoint/2010/main" val="1469653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16200000">
            <a:off x="-2247901" y="2781300"/>
            <a:ext cx="5334000" cy="1143000"/>
          </a:xfrm>
        </p:spPr>
        <p:txBody>
          <a:bodyPr/>
          <a:lstStyle/>
          <a:p>
            <a:r>
              <a:rPr lang="en-US" smtClean="0"/>
              <a:t>Task Force Members</a:t>
            </a:r>
            <a:endParaRPr lang="en-US"/>
          </a:p>
        </p:txBody>
      </p:sp>
      <p:sp>
        <p:nvSpPr>
          <p:cNvPr id="5" name="Content Placeholder 2"/>
          <p:cNvSpPr>
            <a:spLocks noGrp="1"/>
          </p:cNvSpPr>
          <p:nvPr>
            <p:ph idx="1"/>
          </p:nvPr>
        </p:nvSpPr>
        <p:spPr>
          <a:xfrm>
            <a:off x="990600" y="304800"/>
            <a:ext cx="7543800" cy="6477000"/>
          </a:xfrm>
        </p:spPr>
        <p:txBody>
          <a:bodyPr>
            <a:normAutofit fontScale="62500" lnSpcReduction="20000"/>
          </a:bodyPr>
          <a:lstStyle/>
          <a:p>
            <a:r>
              <a:rPr lang="en-US" sz="3800" smtClean="0"/>
              <a:t>Amy </a:t>
            </a:r>
            <a:r>
              <a:rPr lang="en-US" sz="3800" err="1" smtClean="0"/>
              <a:t>Cilimburg</a:t>
            </a:r>
            <a:r>
              <a:rPr lang="en-US" sz="3800" smtClean="0"/>
              <a:t>, Montana Audubon (Task Force Co-Chair)</a:t>
            </a:r>
          </a:p>
          <a:p>
            <a:r>
              <a:rPr lang="en-US" sz="3800" smtClean="0"/>
              <a:t>Ross Keogh, Sagebrush Energy (Task Force Co-Chair)</a:t>
            </a:r>
          </a:p>
          <a:p>
            <a:r>
              <a:rPr lang="en-US" sz="3800" smtClean="0"/>
              <a:t>Jill Alban, Clark Fork Coalition</a:t>
            </a:r>
          </a:p>
          <a:p>
            <a:r>
              <a:rPr lang="en-US" sz="3800" smtClean="0"/>
              <a:t>Dan Daly, Roseburg Forest Products Co.</a:t>
            </a:r>
          </a:p>
          <a:p>
            <a:r>
              <a:rPr lang="en-US" sz="3800" smtClean="0"/>
              <a:t>Steve </a:t>
            </a:r>
            <a:r>
              <a:rPr lang="en-US" sz="3800" err="1" smtClean="0"/>
              <a:t>Loken</a:t>
            </a:r>
            <a:r>
              <a:rPr lang="en-US" sz="3800" smtClean="0"/>
              <a:t>, </a:t>
            </a:r>
            <a:r>
              <a:rPr lang="en-US" sz="3800" err="1" smtClean="0"/>
              <a:t>Loken</a:t>
            </a:r>
            <a:r>
              <a:rPr lang="en-US" sz="3800" smtClean="0"/>
              <a:t> Builders</a:t>
            </a:r>
          </a:p>
          <a:p>
            <a:r>
              <a:rPr lang="en-US" sz="3800" smtClean="0"/>
              <a:t>Bryan von </a:t>
            </a:r>
            <a:r>
              <a:rPr lang="en-US" sz="3800" err="1" smtClean="0"/>
              <a:t>Lossberg</a:t>
            </a:r>
            <a:r>
              <a:rPr lang="en-US" sz="3800" smtClean="0"/>
              <a:t>, Alternative Energy Resources Organization</a:t>
            </a:r>
          </a:p>
          <a:p>
            <a:r>
              <a:rPr lang="en-US" sz="3800" smtClean="0"/>
              <a:t>Ginny Merriam, City of Missoula</a:t>
            </a:r>
          </a:p>
          <a:p>
            <a:r>
              <a:rPr lang="en-US" sz="3800" smtClean="0"/>
              <a:t>Cherie Peacock, PE, LEED AP, University of Montana</a:t>
            </a:r>
          </a:p>
          <a:p>
            <a:r>
              <a:rPr lang="en-US" sz="3800" smtClean="0"/>
              <a:t>Robin </a:t>
            </a:r>
            <a:r>
              <a:rPr lang="en-US" sz="3800" err="1" smtClean="0"/>
              <a:t>Saha</a:t>
            </a:r>
            <a:r>
              <a:rPr lang="en-US" sz="3800" smtClean="0"/>
              <a:t>, Ph.D., University of Montana</a:t>
            </a:r>
          </a:p>
          <a:p>
            <a:r>
              <a:rPr lang="en-US" sz="3800" smtClean="0"/>
              <a:t>Beth Schenk, St. Patrick Hospital and Health Sciences Center</a:t>
            </a:r>
          </a:p>
          <a:p>
            <a:r>
              <a:rPr lang="en-US" sz="3800" smtClean="0"/>
              <a:t>Ben Schmidt, Missoula City-County Health Department</a:t>
            </a:r>
          </a:p>
          <a:p>
            <a:r>
              <a:rPr lang="en-US" sz="3800" smtClean="0"/>
              <a:t>Jack Stucky, City of Missoula</a:t>
            </a:r>
          </a:p>
          <a:p>
            <a:r>
              <a:rPr lang="en-US" sz="3800" smtClean="0"/>
              <a:t>Andrew Valainis, Climate Ride (Previous Energy Corps Member)</a:t>
            </a:r>
          </a:p>
          <a:p>
            <a:r>
              <a:rPr lang="en-US" sz="3800" err="1" smtClean="0"/>
              <a:t>Krisztian</a:t>
            </a:r>
            <a:r>
              <a:rPr lang="en-US" sz="3800" smtClean="0"/>
              <a:t> </a:t>
            </a:r>
            <a:r>
              <a:rPr lang="en-US" sz="3800" err="1" smtClean="0"/>
              <a:t>Varsa</a:t>
            </a:r>
            <a:r>
              <a:rPr lang="en-US" sz="3800" smtClean="0"/>
              <a:t>, (Previous Energy Corps Member)</a:t>
            </a:r>
          </a:p>
          <a:p>
            <a:pPr marL="114300" indent="0">
              <a:buNone/>
            </a:pPr>
            <a:endParaRPr lang="en-US" smtClean="0"/>
          </a:p>
          <a:p>
            <a:endParaRPr lang="en-US"/>
          </a:p>
        </p:txBody>
      </p:sp>
    </p:spTree>
    <p:extLst>
      <p:ext uri="{BB962C8B-B14F-4D97-AF65-F5344CB8AC3E}">
        <p14:creationId xmlns:p14="http://schemas.microsoft.com/office/powerpoint/2010/main" val="2971975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9144000" cy="1143000"/>
          </a:xfrm>
        </p:spPr>
        <p:txBody>
          <a:bodyPr>
            <a:noAutofit/>
          </a:bodyPr>
          <a:lstStyle/>
          <a:p>
            <a:pPr algn="ctr"/>
            <a:r>
              <a:rPr lang="en-US" sz="3200" smtClean="0"/>
              <a:t>Why are we doing this? </a:t>
            </a:r>
            <a:br>
              <a:rPr lang="en-US" sz="3200" smtClean="0"/>
            </a:br>
            <a:r>
              <a:rPr lang="en-US" sz="3200" smtClean="0"/>
              <a:t>Why is it important?</a:t>
            </a:r>
            <a:endParaRPr lang="en-US" sz="3200"/>
          </a:p>
        </p:txBody>
      </p:sp>
      <p:graphicFrame>
        <p:nvGraphicFramePr>
          <p:cNvPr id="4" name="Diagram 3"/>
          <p:cNvGraphicFramePr/>
          <p:nvPr>
            <p:extLst>
              <p:ext uri="{D42A27DB-BD31-4B8C-83A1-F6EECF244321}">
                <p14:modId xmlns:p14="http://schemas.microsoft.com/office/powerpoint/2010/main" val="198809870"/>
              </p:ext>
            </p:extLst>
          </p:nvPr>
        </p:nvGraphicFramePr>
        <p:xfrm>
          <a:off x="-152400" y="1752600"/>
          <a:ext cx="86868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5912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mtClean="0"/>
              <a:t>The Conservation &amp;</a:t>
            </a:r>
            <a:r>
              <a:rPr lang="en-US"/>
              <a:t> </a:t>
            </a:r>
            <a:r>
              <a:rPr lang="en-US" smtClean="0"/>
              <a:t/>
            </a:r>
            <a:br>
              <a:rPr lang="en-US" smtClean="0"/>
            </a:br>
            <a:r>
              <a:rPr lang="en-US" smtClean="0"/>
              <a:t>Climate Action Plan</a:t>
            </a:r>
            <a:endParaRPr lang="en-US"/>
          </a:p>
        </p:txBody>
      </p:sp>
      <p:sp>
        <p:nvSpPr>
          <p:cNvPr id="3" name="Content Placeholder 2"/>
          <p:cNvSpPr>
            <a:spLocks noGrp="1"/>
          </p:cNvSpPr>
          <p:nvPr>
            <p:ph idx="1"/>
          </p:nvPr>
        </p:nvSpPr>
        <p:spPr>
          <a:xfrm>
            <a:off x="821267" y="1524000"/>
            <a:ext cx="7408333" cy="4068763"/>
          </a:xfrm>
        </p:spPr>
        <p:txBody>
          <a:bodyPr>
            <a:noAutofit/>
          </a:bodyPr>
          <a:lstStyle/>
          <a:p>
            <a:r>
              <a:rPr lang="en-US" sz="2400" smtClean="0"/>
              <a:t>Scope</a:t>
            </a:r>
          </a:p>
          <a:p>
            <a:pPr lvl="1"/>
            <a:r>
              <a:rPr lang="en-US" sz="2400" smtClean="0"/>
              <a:t>Municipal Operations</a:t>
            </a:r>
          </a:p>
          <a:p>
            <a:pPr lvl="1"/>
            <a:r>
              <a:rPr lang="en-US" sz="2400" smtClean="0"/>
              <a:t>Mitigation</a:t>
            </a:r>
          </a:p>
          <a:p>
            <a:pPr lvl="1"/>
            <a:endParaRPr lang="en-US" sz="2400" smtClean="0"/>
          </a:p>
          <a:p>
            <a:r>
              <a:rPr lang="en-US" sz="2400" smtClean="0"/>
              <a:t>Objectives</a:t>
            </a:r>
          </a:p>
          <a:p>
            <a:pPr lvl="1"/>
            <a:r>
              <a:rPr lang="en-US" sz="2400" smtClean="0"/>
              <a:t>Document current activities</a:t>
            </a:r>
          </a:p>
          <a:p>
            <a:pPr lvl="1"/>
            <a:r>
              <a:rPr lang="en-US" sz="2400" smtClean="0"/>
              <a:t>Identify potential reduction strategies</a:t>
            </a:r>
          </a:p>
          <a:p>
            <a:pPr lvl="1"/>
            <a:r>
              <a:rPr lang="en-US" sz="2400" smtClean="0"/>
              <a:t>Evaluate feasibility of the strategies</a:t>
            </a:r>
          </a:p>
          <a:p>
            <a:pPr lvl="1"/>
            <a:r>
              <a:rPr lang="en-US" sz="2400" smtClean="0"/>
              <a:t>Establish a reduction target and date</a:t>
            </a:r>
          </a:p>
          <a:p>
            <a:pPr lvl="1"/>
            <a:r>
              <a:rPr lang="en-US" sz="2400" smtClean="0"/>
              <a:t>Research and consider monitoring, tracking and reporting system</a:t>
            </a:r>
          </a:p>
        </p:txBody>
      </p:sp>
    </p:spTree>
    <p:extLst>
      <p:ext uri="{BB962C8B-B14F-4D97-AF65-F5344CB8AC3E}">
        <p14:creationId xmlns:p14="http://schemas.microsoft.com/office/powerpoint/2010/main" val="1729189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a:ln>
            <a:solidFill>
              <a:schemeClr val="bg1"/>
            </a:solidFill>
          </a:ln>
        </p:spPr>
        <p:txBody>
          <a:bodyPr>
            <a:normAutofit fontScale="90000"/>
          </a:bodyPr>
          <a:lstStyle/>
          <a:p>
            <a:r>
              <a:rPr lang="en-US" smtClean="0"/>
              <a:t>The Bottom Line – Where do we want to go? </a:t>
            </a:r>
            <a:br>
              <a:rPr lang="en-US" smtClean="0"/>
            </a:br>
            <a:r>
              <a:rPr lang="en-US" smtClean="0">
                <a:solidFill>
                  <a:schemeClr val="accent5">
                    <a:lumMod val="60000"/>
                    <a:lumOff val="40000"/>
                  </a:schemeClr>
                </a:solidFill>
              </a:rPr>
              <a:t>Emissions Reduction Targets</a:t>
            </a:r>
            <a:endParaRPr lang="en-US">
              <a:solidFill>
                <a:schemeClr val="accent5">
                  <a:lumMod val="60000"/>
                  <a:lumOff val="40000"/>
                </a:schemeClr>
              </a:solidFill>
            </a:endParaRPr>
          </a:p>
        </p:txBody>
      </p:sp>
      <p:graphicFrame>
        <p:nvGraphicFramePr>
          <p:cNvPr id="4" name="Diagram 3"/>
          <p:cNvGraphicFramePr/>
          <p:nvPr>
            <p:extLst>
              <p:ext uri="{D42A27DB-BD31-4B8C-83A1-F6EECF244321}">
                <p14:modId xmlns:p14="http://schemas.microsoft.com/office/powerpoint/2010/main" val="4037224716"/>
              </p:ext>
            </p:extLst>
          </p:nvPr>
        </p:nvGraphicFramePr>
        <p:xfrm>
          <a:off x="0" y="2209800"/>
          <a:ext cx="8991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71758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Working Groups</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7719140"/>
              </p:ext>
            </p:extLst>
          </p:nvPr>
        </p:nvGraphicFramePr>
        <p:xfrm>
          <a:off x="-304800" y="1219200"/>
          <a:ext cx="8382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28623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Fleet and Facilities</a:t>
            </a:r>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158496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897923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830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62400" y="0"/>
            <a:ext cx="4267200" cy="1642872"/>
          </a:xfrm>
        </p:spPr>
        <p:txBody>
          <a:bodyPr/>
          <a:lstStyle/>
          <a:p>
            <a:pPr algn="r"/>
            <a:r>
              <a:rPr lang="en-US" smtClean="0"/>
              <a:t>Internal Policies </a:t>
            </a:r>
            <a:br>
              <a:rPr lang="en-US" smtClean="0"/>
            </a:br>
            <a:r>
              <a:rPr lang="en-US" smtClean="0"/>
              <a:t>and Practices</a:t>
            </a:r>
            <a:endParaRPr lang="en-US"/>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
            <a:ext cx="177484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447800"/>
            <a:ext cx="9041281"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2277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0" y="338328"/>
            <a:ext cx="5867400" cy="1947672"/>
          </a:xfrm>
        </p:spPr>
        <p:txBody>
          <a:bodyPr/>
          <a:lstStyle/>
          <a:p>
            <a:r>
              <a:rPr lang="en-US" smtClean="0"/>
              <a:t>Renewable Energy </a:t>
            </a:r>
            <a:br>
              <a:rPr lang="en-US" smtClean="0"/>
            </a:br>
            <a:r>
              <a:rPr lang="en-US" smtClean="0"/>
              <a:t>and Offsets</a:t>
            </a: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3110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905000"/>
            <a:ext cx="8991600" cy="490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868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Adding it up...</a:t>
            </a:r>
            <a:endParaRPr lang="en-US"/>
          </a:p>
        </p:txBody>
      </p:sp>
      <p:graphicFrame>
        <p:nvGraphicFramePr>
          <p:cNvPr id="4" name="Diagram 3"/>
          <p:cNvGraphicFramePr/>
          <p:nvPr>
            <p:extLst>
              <p:ext uri="{D42A27DB-BD31-4B8C-83A1-F6EECF244321}">
                <p14:modId xmlns:p14="http://schemas.microsoft.com/office/powerpoint/2010/main" val="2975140171"/>
              </p:ext>
            </p:extLst>
          </p:nvPr>
        </p:nvGraphicFramePr>
        <p:xfrm>
          <a:off x="-114300" y="1524000"/>
          <a:ext cx="8572500" cy="4514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4800" y="3576935"/>
            <a:ext cx="3124200" cy="461665"/>
          </a:xfrm>
          <a:prstGeom prst="rect">
            <a:avLst/>
          </a:prstGeom>
          <a:noFill/>
        </p:spPr>
        <p:txBody>
          <a:bodyPr wrap="square" rtlCol="0">
            <a:spAutoFit/>
          </a:bodyPr>
          <a:lstStyle/>
          <a:p>
            <a:pPr algn="r"/>
            <a:r>
              <a:rPr lang="en-US" sz="2400" smtClean="0"/>
              <a:t>Identified strategies</a:t>
            </a:r>
            <a:endParaRPr lang="en-US" sz="2400"/>
          </a:p>
        </p:txBody>
      </p:sp>
      <p:sp>
        <p:nvSpPr>
          <p:cNvPr id="7" name="TextBox 6"/>
          <p:cNvSpPr txBox="1"/>
          <p:nvPr/>
        </p:nvSpPr>
        <p:spPr>
          <a:xfrm>
            <a:off x="1447800" y="5105400"/>
            <a:ext cx="4495800" cy="461665"/>
          </a:xfrm>
          <a:prstGeom prst="rect">
            <a:avLst/>
          </a:prstGeom>
          <a:noFill/>
        </p:spPr>
        <p:txBody>
          <a:bodyPr wrap="square" rtlCol="0">
            <a:spAutoFit/>
          </a:bodyPr>
          <a:lstStyle/>
          <a:p>
            <a:pPr algn="r"/>
            <a:r>
              <a:rPr lang="en-US" sz="2400" smtClean="0"/>
              <a:t>Future strategies + Offsets</a:t>
            </a:r>
            <a:endParaRPr lang="en-US" sz="2400"/>
          </a:p>
        </p:txBody>
      </p:sp>
      <p:sp>
        <p:nvSpPr>
          <p:cNvPr id="3" name="TextBox 2"/>
          <p:cNvSpPr txBox="1"/>
          <p:nvPr/>
        </p:nvSpPr>
        <p:spPr>
          <a:xfrm>
            <a:off x="304800" y="5867400"/>
            <a:ext cx="1981200" cy="646331"/>
          </a:xfrm>
          <a:prstGeom prst="rect">
            <a:avLst/>
          </a:prstGeom>
          <a:noFill/>
        </p:spPr>
        <p:txBody>
          <a:bodyPr wrap="square" rtlCol="0">
            <a:spAutoFit/>
          </a:bodyPr>
          <a:lstStyle/>
          <a:p>
            <a:r>
              <a:rPr lang="en-US" smtClean="0"/>
              <a:t>*Some strategies not yet quantified</a:t>
            </a:r>
            <a:endParaRPr lang="en-US"/>
          </a:p>
        </p:txBody>
      </p:sp>
    </p:spTree>
    <p:extLst>
      <p:ext uri="{BB962C8B-B14F-4D97-AF65-F5344CB8AC3E}">
        <p14:creationId xmlns:p14="http://schemas.microsoft.com/office/powerpoint/2010/main" val="5314477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834502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07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90600"/>
          </a:xfrm>
        </p:spPr>
        <p:txBody>
          <a:bodyPr rtlCol="0">
            <a:noAutofit/>
          </a:bodyPr>
          <a:lstStyle/>
          <a:p>
            <a:pPr algn="l" fontAlgn="auto">
              <a:spcAft>
                <a:spcPts val="0"/>
              </a:spcAft>
              <a:defRPr/>
            </a:pPr>
            <a:r>
              <a:rPr lang="en-US" sz="4000" b="1" u="sng" dirty="0" smtClean="0">
                <a:solidFill>
                  <a:srgbClr val="92D050"/>
                </a:solidFill>
              </a:rPr>
              <a:t>Recent Timeline</a:t>
            </a:r>
            <a:endParaRPr lang="en-US" sz="4000" b="1" u="sng" dirty="0" smtClean="0">
              <a:solidFill>
                <a:srgbClr val="92D050"/>
              </a:solidFill>
            </a:endParaRPr>
          </a:p>
        </p:txBody>
      </p:sp>
      <p:sp>
        <p:nvSpPr>
          <p:cNvPr id="3" name="Espace réservé du contenu 2"/>
          <p:cNvSpPr>
            <a:spLocks noGrp="1"/>
          </p:cNvSpPr>
          <p:nvPr>
            <p:ph idx="1"/>
          </p:nvPr>
        </p:nvSpPr>
        <p:spPr>
          <a:xfrm>
            <a:off x="304800" y="990600"/>
            <a:ext cx="8229600" cy="5486399"/>
          </a:xfrm>
        </p:spPr>
        <p:txBody>
          <a:bodyPr rtlCol="0">
            <a:normAutofit fontScale="85000" lnSpcReduction="20000"/>
          </a:bodyPr>
          <a:lstStyle/>
          <a:p>
            <a:pPr marL="0" lvl="0" indent="0">
              <a:spcBef>
                <a:spcPts val="0"/>
              </a:spcBef>
              <a:spcAft>
                <a:spcPts val="1800"/>
              </a:spcAft>
              <a:buNone/>
            </a:pPr>
            <a:r>
              <a:rPr lang="fr-CA" sz="2800" b="1" dirty="0">
                <a:solidFill>
                  <a:schemeClr val="tx1">
                    <a:lumMod val="75000"/>
                    <a:lumOff val="25000"/>
                  </a:schemeClr>
                </a:solidFill>
              </a:rPr>
              <a:t> </a:t>
            </a:r>
            <a:r>
              <a:rPr lang="fr-CA" sz="2800" b="1" dirty="0" smtClean="0">
                <a:solidFill>
                  <a:schemeClr val="tx1">
                    <a:lumMod val="75000"/>
                    <a:lumOff val="25000"/>
                  </a:schemeClr>
                </a:solidFill>
              </a:rPr>
              <a:t>Sept. 2010 </a:t>
            </a:r>
            <a:r>
              <a:rPr lang="fr-CA" sz="2800" dirty="0" smtClean="0">
                <a:solidFill>
                  <a:schemeClr val="tx1">
                    <a:lumMod val="75000"/>
                    <a:lumOff val="25000"/>
                  </a:schemeClr>
                </a:solidFill>
              </a:rPr>
              <a:t>– </a:t>
            </a:r>
            <a:r>
              <a:rPr lang="fr-CA" sz="2800" dirty="0" err="1" smtClean="0">
                <a:solidFill>
                  <a:schemeClr val="tx1">
                    <a:lumMod val="75000"/>
                    <a:lumOff val="25000"/>
                  </a:schemeClr>
                </a:solidFill>
              </a:rPr>
              <a:t>Greenhouse</a:t>
            </a:r>
            <a:r>
              <a:rPr lang="fr-CA" sz="2800" dirty="0" smtClean="0">
                <a:solidFill>
                  <a:schemeClr val="tx1">
                    <a:lumMod val="75000"/>
                    <a:lumOff val="25000"/>
                  </a:schemeClr>
                </a:solidFill>
              </a:rPr>
              <a:t> </a:t>
            </a:r>
            <a:r>
              <a:rPr lang="fr-CA" sz="2800" dirty="0" err="1" smtClean="0">
                <a:solidFill>
                  <a:schemeClr val="tx1">
                    <a:lumMod val="75000"/>
                    <a:lumOff val="25000"/>
                  </a:schemeClr>
                </a:solidFill>
              </a:rPr>
              <a:t>Gas</a:t>
            </a:r>
            <a:r>
              <a:rPr lang="fr-CA" sz="2800" dirty="0" smtClean="0">
                <a:solidFill>
                  <a:schemeClr val="tx1">
                    <a:lumMod val="75000"/>
                    <a:lumOff val="25000"/>
                  </a:schemeClr>
                </a:solidFill>
              </a:rPr>
              <a:t> </a:t>
            </a:r>
            <a:br>
              <a:rPr lang="fr-CA" sz="2800" dirty="0" smtClean="0">
                <a:solidFill>
                  <a:schemeClr val="tx1">
                    <a:lumMod val="75000"/>
                    <a:lumOff val="25000"/>
                  </a:schemeClr>
                </a:solidFill>
              </a:rPr>
            </a:br>
            <a:r>
              <a:rPr lang="fr-CA" sz="2800" dirty="0" err="1" smtClean="0">
                <a:solidFill>
                  <a:schemeClr val="tx1">
                    <a:lumMod val="75000"/>
                    <a:lumOff val="25000"/>
                  </a:schemeClr>
                </a:solidFill>
              </a:rPr>
              <a:t>Emissions</a:t>
            </a:r>
            <a:r>
              <a:rPr lang="fr-CA" sz="2800" dirty="0" smtClean="0">
                <a:solidFill>
                  <a:schemeClr val="tx1">
                    <a:lumMod val="75000"/>
                    <a:lumOff val="25000"/>
                  </a:schemeClr>
                </a:solidFill>
              </a:rPr>
              <a:t> </a:t>
            </a:r>
            <a:r>
              <a:rPr lang="fr-CA" sz="2800" dirty="0" err="1" smtClean="0">
                <a:solidFill>
                  <a:schemeClr val="tx1">
                    <a:lumMod val="75000"/>
                    <a:lumOff val="25000"/>
                  </a:schemeClr>
                </a:solidFill>
              </a:rPr>
              <a:t>Inventory</a:t>
            </a:r>
            <a:r>
              <a:rPr lang="fr-CA" sz="2800" dirty="0" smtClean="0">
                <a:solidFill>
                  <a:schemeClr val="tx1">
                    <a:lumMod val="75000"/>
                    <a:lumOff val="25000"/>
                  </a:schemeClr>
                </a:solidFill>
              </a:rPr>
              <a:t> </a:t>
            </a:r>
            <a:r>
              <a:rPr lang="fr-CA" sz="2800" dirty="0" err="1" smtClean="0">
                <a:solidFill>
                  <a:schemeClr val="tx1">
                    <a:lumMod val="75000"/>
                    <a:lumOff val="25000"/>
                  </a:schemeClr>
                </a:solidFill>
              </a:rPr>
              <a:t>released</a:t>
            </a:r>
            <a:endParaRPr lang="fr-CA" sz="2800" dirty="0" smtClean="0">
              <a:solidFill>
                <a:schemeClr val="tx1">
                  <a:lumMod val="75000"/>
                  <a:lumOff val="25000"/>
                </a:schemeClr>
              </a:solidFill>
            </a:endParaRPr>
          </a:p>
          <a:p>
            <a:pPr marL="0" lvl="0" indent="0">
              <a:spcBef>
                <a:spcPts val="0"/>
              </a:spcBef>
              <a:spcAft>
                <a:spcPts val="1800"/>
              </a:spcAft>
              <a:buNone/>
            </a:pPr>
            <a:r>
              <a:rPr lang="fr-CA" sz="2800" b="1" dirty="0" smtClean="0">
                <a:solidFill>
                  <a:schemeClr val="tx1">
                    <a:lumMod val="75000"/>
                    <a:lumOff val="25000"/>
                  </a:schemeClr>
                </a:solidFill>
              </a:rPr>
              <a:t>Apr. 2011 </a:t>
            </a:r>
            <a:r>
              <a:rPr lang="fr-CA" sz="2800" dirty="0" smtClean="0">
                <a:solidFill>
                  <a:schemeClr val="tx1">
                    <a:lumMod val="75000"/>
                    <a:lumOff val="25000"/>
                  </a:schemeClr>
                </a:solidFill>
              </a:rPr>
              <a:t>– </a:t>
            </a:r>
            <a:r>
              <a:rPr lang="fr-CA" sz="2800" dirty="0" err="1" smtClean="0">
                <a:solidFill>
                  <a:schemeClr val="tx1">
                    <a:lumMod val="75000"/>
                    <a:lumOff val="25000"/>
                  </a:schemeClr>
                </a:solidFill>
              </a:rPr>
              <a:t>Mayor</a:t>
            </a:r>
            <a:r>
              <a:rPr lang="fr-CA" sz="2800" dirty="0" smtClean="0">
                <a:solidFill>
                  <a:schemeClr val="tx1">
                    <a:lumMod val="75000"/>
                    <a:lumOff val="25000"/>
                  </a:schemeClr>
                </a:solidFill>
              </a:rPr>
              <a:t> </a:t>
            </a:r>
            <a:r>
              <a:rPr lang="fr-CA" sz="2800" dirty="0" err="1" smtClean="0">
                <a:solidFill>
                  <a:schemeClr val="tx1">
                    <a:lumMod val="75000"/>
                    <a:lumOff val="25000"/>
                  </a:schemeClr>
                </a:solidFill>
              </a:rPr>
              <a:t>Engen</a:t>
            </a:r>
            <a:r>
              <a:rPr lang="fr-CA" sz="2800" dirty="0" smtClean="0">
                <a:solidFill>
                  <a:schemeClr val="tx1">
                    <a:lumMod val="75000"/>
                    <a:lumOff val="25000"/>
                  </a:schemeClr>
                </a:solidFill>
              </a:rPr>
              <a:t> </a:t>
            </a:r>
            <a:r>
              <a:rPr lang="fr-CA" sz="2800" dirty="0" err="1" smtClean="0">
                <a:solidFill>
                  <a:schemeClr val="tx1">
                    <a:lumMod val="75000"/>
                    <a:lumOff val="25000"/>
                  </a:schemeClr>
                </a:solidFill>
              </a:rPr>
              <a:t>formed</a:t>
            </a:r>
            <a:r>
              <a:rPr lang="fr-CA" sz="2800" dirty="0">
                <a:solidFill>
                  <a:schemeClr val="tx1">
                    <a:lumMod val="75000"/>
                    <a:lumOff val="25000"/>
                  </a:schemeClr>
                </a:solidFill>
              </a:rPr>
              <a:t/>
            </a:r>
            <a:br>
              <a:rPr lang="fr-CA" sz="2800" dirty="0">
                <a:solidFill>
                  <a:schemeClr val="tx1">
                    <a:lumMod val="75000"/>
                    <a:lumOff val="25000"/>
                  </a:schemeClr>
                </a:solidFill>
              </a:rPr>
            </a:br>
            <a:r>
              <a:rPr lang="fr-CA" sz="2800" dirty="0" err="1" smtClean="0">
                <a:solidFill>
                  <a:schemeClr val="tx1">
                    <a:lumMod val="75000"/>
                    <a:lumOff val="25000"/>
                  </a:schemeClr>
                </a:solidFill>
              </a:rPr>
              <a:t>Climate</a:t>
            </a:r>
            <a:r>
              <a:rPr lang="fr-CA" sz="2800" dirty="0" smtClean="0">
                <a:solidFill>
                  <a:schemeClr val="tx1">
                    <a:lumMod val="75000"/>
                    <a:lumOff val="25000"/>
                  </a:schemeClr>
                </a:solidFill>
              </a:rPr>
              <a:t> Action Plan </a:t>
            </a:r>
            <a:r>
              <a:rPr lang="fr-CA" sz="2800" dirty="0" err="1" smtClean="0">
                <a:solidFill>
                  <a:schemeClr val="tx1">
                    <a:lumMod val="75000"/>
                    <a:lumOff val="25000"/>
                  </a:schemeClr>
                </a:solidFill>
              </a:rPr>
              <a:t>Task</a:t>
            </a:r>
            <a:r>
              <a:rPr lang="fr-CA" sz="2800" dirty="0" smtClean="0">
                <a:solidFill>
                  <a:schemeClr val="tx1">
                    <a:lumMod val="75000"/>
                    <a:lumOff val="25000"/>
                  </a:schemeClr>
                </a:solidFill>
              </a:rPr>
              <a:t> Force</a:t>
            </a:r>
          </a:p>
          <a:p>
            <a:pPr marL="0" lvl="0" indent="0">
              <a:spcBef>
                <a:spcPts val="0"/>
              </a:spcBef>
              <a:spcAft>
                <a:spcPts val="1800"/>
              </a:spcAft>
              <a:buNone/>
            </a:pPr>
            <a:r>
              <a:rPr lang="fr-CA" sz="2800" b="1" dirty="0" smtClean="0">
                <a:solidFill>
                  <a:schemeClr val="tx1">
                    <a:lumMod val="75000"/>
                    <a:lumOff val="25000"/>
                  </a:schemeClr>
                </a:solidFill>
              </a:rPr>
              <a:t>2012</a:t>
            </a:r>
            <a:r>
              <a:rPr lang="fr-CA" sz="2800" dirty="0" smtClean="0">
                <a:solidFill>
                  <a:schemeClr val="tx1">
                    <a:lumMod val="75000"/>
                    <a:lumOff val="25000"/>
                  </a:schemeClr>
                </a:solidFill>
              </a:rPr>
              <a:t> - </a:t>
            </a:r>
            <a:r>
              <a:rPr lang="fr-CA" sz="2800" dirty="0" err="1" smtClean="0">
                <a:solidFill>
                  <a:schemeClr val="tx1">
                    <a:lumMod val="75000"/>
                    <a:lumOff val="25000"/>
                  </a:schemeClr>
                </a:solidFill>
              </a:rPr>
              <a:t>Energy</a:t>
            </a:r>
            <a:r>
              <a:rPr lang="fr-CA" sz="2800" dirty="0" smtClean="0">
                <a:solidFill>
                  <a:schemeClr val="tx1">
                    <a:lumMod val="75000"/>
                    <a:lumOff val="25000"/>
                  </a:schemeClr>
                </a:solidFill>
              </a:rPr>
              <a:t> Conservation </a:t>
            </a:r>
            <a:r>
              <a:rPr lang="fr-CA" sz="2800" dirty="0" err="1" smtClean="0">
                <a:solidFill>
                  <a:schemeClr val="tx1">
                    <a:lumMod val="75000"/>
                    <a:lumOff val="25000"/>
                  </a:schemeClr>
                </a:solidFill>
              </a:rPr>
              <a:t>Coordinator</a:t>
            </a:r>
            <a:r>
              <a:rPr lang="fr-CA" sz="2800" dirty="0" smtClean="0">
                <a:solidFill>
                  <a:schemeClr val="tx1">
                    <a:lumMod val="75000"/>
                    <a:lumOff val="25000"/>
                  </a:schemeClr>
                </a:solidFill>
              </a:rPr>
              <a:t/>
            </a:r>
            <a:br>
              <a:rPr lang="fr-CA" sz="2800" dirty="0" smtClean="0">
                <a:solidFill>
                  <a:schemeClr val="tx1">
                    <a:lumMod val="75000"/>
                    <a:lumOff val="25000"/>
                  </a:schemeClr>
                </a:solidFill>
              </a:rPr>
            </a:br>
            <a:r>
              <a:rPr lang="fr-CA" sz="2800" dirty="0" smtClean="0">
                <a:solidFill>
                  <a:schemeClr val="tx1">
                    <a:lumMod val="75000"/>
                    <a:lumOff val="25000"/>
                  </a:schemeClr>
                </a:solidFill>
              </a:rPr>
              <a:t>position  </a:t>
            </a:r>
            <a:r>
              <a:rPr lang="fr-CA" sz="2800" dirty="0" err="1" smtClean="0">
                <a:solidFill>
                  <a:schemeClr val="tx1">
                    <a:lumMod val="75000"/>
                    <a:lumOff val="25000"/>
                  </a:schemeClr>
                </a:solidFill>
              </a:rPr>
              <a:t>created</a:t>
            </a:r>
            <a:r>
              <a:rPr lang="fr-CA" sz="2800" dirty="0" smtClean="0">
                <a:solidFill>
                  <a:schemeClr val="tx1">
                    <a:lumMod val="75000"/>
                    <a:lumOff val="25000"/>
                  </a:schemeClr>
                </a:solidFill>
              </a:rPr>
              <a:t> and </a:t>
            </a:r>
            <a:r>
              <a:rPr lang="fr-CA" sz="2800" dirty="0" err="1" smtClean="0">
                <a:solidFill>
                  <a:schemeClr val="tx1">
                    <a:lumMod val="75000"/>
                    <a:lumOff val="25000"/>
                  </a:schemeClr>
                </a:solidFill>
              </a:rPr>
              <a:t>filled</a:t>
            </a:r>
            <a:r>
              <a:rPr lang="fr-CA" sz="2800" dirty="0" smtClean="0">
                <a:solidFill>
                  <a:schemeClr val="tx1">
                    <a:lumMod val="75000"/>
                    <a:lumOff val="25000"/>
                  </a:schemeClr>
                </a:solidFill>
              </a:rPr>
              <a:t>  (Chase Jones)</a:t>
            </a:r>
          </a:p>
          <a:p>
            <a:pPr marL="0" lvl="0" indent="0">
              <a:spcBef>
                <a:spcPts val="0"/>
              </a:spcBef>
              <a:spcAft>
                <a:spcPts val="1800"/>
              </a:spcAft>
              <a:buNone/>
            </a:pPr>
            <a:r>
              <a:rPr lang="fr-CA" sz="2800" b="1" dirty="0" smtClean="0">
                <a:solidFill>
                  <a:schemeClr val="tx1">
                    <a:lumMod val="75000"/>
                    <a:lumOff val="25000"/>
                  </a:schemeClr>
                </a:solidFill>
              </a:rPr>
              <a:t>Nov. 2012 </a:t>
            </a:r>
            <a:r>
              <a:rPr lang="fr-CA" sz="2800" dirty="0" smtClean="0">
                <a:solidFill>
                  <a:schemeClr val="tx1">
                    <a:lumMod val="75000"/>
                    <a:lumOff val="25000"/>
                  </a:schemeClr>
                </a:solidFill>
              </a:rPr>
              <a:t>– Missoula Conservation and</a:t>
            </a:r>
            <a:br>
              <a:rPr lang="fr-CA" sz="2800" dirty="0" smtClean="0">
                <a:solidFill>
                  <a:schemeClr val="tx1">
                    <a:lumMod val="75000"/>
                    <a:lumOff val="25000"/>
                  </a:schemeClr>
                </a:solidFill>
              </a:rPr>
            </a:br>
            <a:r>
              <a:rPr lang="fr-CA" sz="2800" dirty="0" err="1" smtClean="0">
                <a:solidFill>
                  <a:schemeClr val="tx1">
                    <a:lumMod val="75000"/>
                    <a:lumOff val="25000"/>
                  </a:schemeClr>
                </a:solidFill>
              </a:rPr>
              <a:t>Climate</a:t>
            </a:r>
            <a:r>
              <a:rPr lang="fr-CA" sz="2800" dirty="0" smtClean="0">
                <a:solidFill>
                  <a:schemeClr val="tx1">
                    <a:lumMod val="75000"/>
                    <a:lumOff val="25000"/>
                  </a:schemeClr>
                </a:solidFill>
              </a:rPr>
              <a:t> Action Plan (CCAP) </a:t>
            </a:r>
            <a:r>
              <a:rPr lang="fr-CA" sz="2800" dirty="0" err="1">
                <a:solidFill>
                  <a:schemeClr val="tx1">
                    <a:lumMod val="75000"/>
                    <a:lumOff val="25000"/>
                  </a:schemeClr>
                </a:solidFill>
              </a:rPr>
              <a:t>released</a:t>
            </a:r>
            <a:r>
              <a:rPr lang="fr-CA" sz="2800" dirty="0">
                <a:solidFill>
                  <a:schemeClr val="tx1">
                    <a:lumMod val="75000"/>
                    <a:lumOff val="25000"/>
                  </a:schemeClr>
                </a:solidFill>
              </a:rPr>
              <a:t> </a:t>
            </a:r>
            <a:endParaRPr lang="fr-CA" sz="2800" dirty="0" smtClean="0">
              <a:solidFill>
                <a:schemeClr val="tx1">
                  <a:lumMod val="75000"/>
                  <a:lumOff val="25000"/>
                </a:schemeClr>
              </a:solidFill>
            </a:endParaRPr>
          </a:p>
          <a:p>
            <a:pPr marL="0" lvl="0" indent="0">
              <a:spcBef>
                <a:spcPts val="0"/>
              </a:spcBef>
              <a:spcAft>
                <a:spcPts val="1800"/>
              </a:spcAft>
              <a:buNone/>
            </a:pPr>
            <a:r>
              <a:rPr lang="fr-CA" sz="2800" b="1" dirty="0" smtClean="0">
                <a:solidFill>
                  <a:schemeClr val="tx1">
                    <a:lumMod val="75000"/>
                    <a:lumOff val="25000"/>
                  </a:schemeClr>
                </a:solidFill>
              </a:rPr>
              <a:t>Jan. 2013 </a:t>
            </a:r>
            <a:r>
              <a:rPr lang="fr-CA" sz="2800" dirty="0" smtClean="0">
                <a:solidFill>
                  <a:schemeClr val="tx1">
                    <a:lumMod val="75000"/>
                    <a:lumOff val="25000"/>
                  </a:schemeClr>
                </a:solidFill>
              </a:rPr>
              <a:t>– Missoula City Council </a:t>
            </a:r>
            <a:r>
              <a:rPr lang="fr-CA" sz="2800" dirty="0" err="1" smtClean="0">
                <a:solidFill>
                  <a:schemeClr val="tx1">
                    <a:lumMod val="75000"/>
                    <a:lumOff val="25000"/>
                  </a:schemeClr>
                </a:solidFill>
              </a:rPr>
              <a:t>adopts</a:t>
            </a:r>
            <a:r>
              <a:rPr lang="fr-CA" sz="2800" dirty="0" smtClean="0">
                <a:solidFill>
                  <a:schemeClr val="tx1">
                    <a:lumMod val="75000"/>
                    <a:lumOff val="25000"/>
                  </a:schemeClr>
                </a:solidFill>
              </a:rPr>
              <a:t> the</a:t>
            </a:r>
            <a:br>
              <a:rPr lang="fr-CA" sz="2800" dirty="0" smtClean="0">
                <a:solidFill>
                  <a:schemeClr val="tx1">
                    <a:lumMod val="75000"/>
                    <a:lumOff val="25000"/>
                  </a:schemeClr>
                </a:solidFill>
              </a:rPr>
            </a:br>
            <a:r>
              <a:rPr lang="fr-CA" sz="2800" dirty="0" smtClean="0">
                <a:solidFill>
                  <a:schemeClr val="tx1">
                    <a:lumMod val="75000"/>
                    <a:lumOff val="25000"/>
                  </a:schemeClr>
                </a:solidFill>
              </a:rPr>
              <a:t>CCAP, </a:t>
            </a:r>
            <a:r>
              <a:rPr lang="fr-CA" sz="2800" dirty="0" err="1" smtClean="0">
                <a:solidFill>
                  <a:schemeClr val="tx1">
                    <a:lumMod val="75000"/>
                    <a:lumOff val="25000"/>
                  </a:schemeClr>
                </a:solidFill>
              </a:rPr>
              <a:t>calling</a:t>
            </a:r>
            <a:r>
              <a:rPr lang="fr-CA" sz="2800" dirty="0" smtClean="0">
                <a:solidFill>
                  <a:schemeClr val="tx1">
                    <a:lumMod val="75000"/>
                    <a:lumOff val="25000"/>
                  </a:schemeClr>
                </a:solidFill>
              </a:rPr>
              <a:t> for establishment of a</a:t>
            </a:r>
            <a:br>
              <a:rPr lang="fr-CA" sz="2800" dirty="0" smtClean="0">
                <a:solidFill>
                  <a:schemeClr val="tx1">
                    <a:lumMod val="75000"/>
                    <a:lumOff val="25000"/>
                  </a:schemeClr>
                </a:solidFill>
              </a:rPr>
            </a:br>
            <a:r>
              <a:rPr lang="fr-CA" sz="2800" dirty="0" err="1" smtClean="0">
                <a:solidFill>
                  <a:schemeClr val="tx1">
                    <a:lumMod val="75000"/>
                    <a:lumOff val="25000"/>
                  </a:schemeClr>
                </a:solidFill>
              </a:rPr>
              <a:t>technical</a:t>
            </a:r>
            <a:r>
              <a:rPr lang="fr-CA" sz="2800" dirty="0" smtClean="0">
                <a:solidFill>
                  <a:schemeClr val="tx1">
                    <a:lumMod val="75000"/>
                    <a:lumOff val="25000"/>
                  </a:schemeClr>
                </a:solidFill>
              </a:rPr>
              <a:t> </a:t>
            </a:r>
            <a:r>
              <a:rPr lang="fr-CA" sz="2800" dirty="0" err="1" smtClean="0">
                <a:solidFill>
                  <a:schemeClr val="tx1">
                    <a:lumMod val="75000"/>
                    <a:lumOff val="25000"/>
                  </a:schemeClr>
                </a:solidFill>
              </a:rPr>
              <a:t>advisory</a:t>
            </a:r>
            <a:r>
              <a:rPr lang="fr-CA" sz="2800" dirty="0" smtClean="0">
                <a:solidFill>
                  <a:schemeClr val="tx1">
                    <a:lumMod val="75000"/>
                    <a:lumOff val="25000"/>
                  </a:schemeClr>
                </a:solidFill>
              </a:rPr>
              <a:t> team</a:t>
            </a:r>
          </a:p>
          <a:p>
            <a:pPr marL="0" lvl="0" indent="0">
              <a:spcBef>
                <a:spcPts val="0"/>
              </a:spcBef>
              <a:spcAft>
                <a:spcPts val="1800"/>
              </a:spcAft>
              <a:buNone/>
            </a:pPr>
            <a:r>
              <a:rPr lang="fr-CA" sz="2800" b="1" dirty="0" smtClean="0">
                <a:solidFill>
                  <a:schemeClr val="tx1">
                    <a:lumMod val="75000"/>
                    <a:lumOff val="25000"/>
                  </a:schemeClr>
                </a:solidFill>
              </a:rPr>
              <a:t>Oct. 2013 </a:t>
            </a:r>
            <a:r>
              <a:rPr lang="fr-CA" sz="2800" dirty="0" smtClean="0">
                <a:solidFill>
                  <a:schemeClr val="tx1">
                    <a:lumMod val="75000"/>
                    <a:lumOff val="25000"/>
                  </a:schemeClr>
                </a:solidFill>
              </a:rPr>
              <a:t>– </a:t>
            </a:r>
            <a:r>
              <a:rPr lang="fr-CA" sz="2800" dirty="0" err="1" smtClean="0">
                <a:solidFill>
                  <a:schemeClr val="tx1">
                    <a:lumMod val="75000"/>
                    <a:lumOff val="25000"/>
                  </a:schemeClr>
                </a:solidFill>
              </a:rPr>
              <a:t>Technical</a:t>
            </a:r>
            <a:r>
              <a:rPr lang="fr-CA" sz="2800" dirty="0" smtClean="0">
                <a:solidFill>
                  <a:schemeClr val="tx1">
                    <a:lumMod val="75000"/>
                    <a:lumOff val="25000"/>
                  </a:schemeClr>
                </a:solidFill>
              </a:rPr>
              <a:t> </a:t>
            </a:r>
            <a:r>
              <a:rPr lang="fr-CA" sz="2800" dirty="0" err="1" smtClean="0">
                <a:solidFill>
                  <a:schemeClr val="tx1">
                    <a:lumMod val="75000"/>
                    <a:lumOff val="25000"/>
                  </a:schemeClr>
                </a:solidFill>
              </a:rPr>
              <a:t>Advisory</a:t>
            </a:r>
            <a:r>
              <a:rPr lang="fr-CA" sz="2800" dirty="0" smtClean="0">
                <a:solidFill>
                  <a:schemeClr val="tx1">
                    <a:lumMod val="75000"/>
                    <a:lumOff val="25000"/>
                  </a:schemeClr>
                </a:solidFill>
              </a:rPr>
              <a:t> Team</a:t>
            </a:r>
            <a:br>
              <a:rPr lang="fr-CA" sz="2800" dirty="0" smtClean="0">
                <a:solidFill>
                  <a:schemeClr val="tx1">
                    <a:lumMod val="75000"/>
                    <a:lumOff val="25000"/>
                  </a:schemeClr>
                </a:solidFill>
              </a:rPr>
            </a:br>
            <a:r>
              <a:rPr lang="fr-CA" sz="2800" dirty="0" err="1" smtClean="0">
                <a:solidFill>
                  <a:schemeClr val="tx1">
                    <a:lumMod val="75000"/>
                    <a:lumOff val="25000"/>
                  </a:schemeClr>
                </a:solidFill>
              </a:rPr>
              <a:t>holds</a:t>
            </a:r>
            <a:r>
              <a:rPr lang="fr-CA" sz="2800" dirty="0" smtClean="0">
                <a:solidFill>
                  <a:schemeClr val="tx1">
                    <a:lumMod val="75000"/>
                    <a:lumOff val="25000"/>
                  </a:schemeClr>
                </a:solidFill>
              </a:rPr>
              <a:t> first meeting</a:t>
            </a:r>
          </a:p>
          <a:p>
            <a:pPr marL="0" lvl="0" indent="0">
              <a:spcBef>
                <a:spcPts val="0"/>
              </a:spcBef>
              <a:spcAft>
                <a:spcPts val="1800"/>
              </a:spcAft>
              <a:buNone/>
            </a:pPr>
            <a:endParaRPr lang="fr-CA" sz="2800" dirty="0" smtClean="0">
              <a:solidFill>
                <a:schemeClr val="tx1">
                  <a:lumMod val="75000"/>
                  <a:lumOff val="25000"/>
                </a:schemeClr>
              </a:solidFill>
            </a:endParaRPr>
          </a:p>
          <a:p>
            <a:pPr marL="0" lvl="0" indent="0">
              <a:spcAft>
                <a:spcPts val="1800"/>
              </a:spcAft>
              <a:buNone/>
            </a:pPr>
            <a:endParaRPr lang="fr-CA" sz="2800" dirty="0" smtClean="0">
              <a:solidFill>
                <a:schemeClr val="tx1">
                  <a:lumMod val="75000"/>
                  <a:lumOff val="25000"/>
                </a:schemeClr>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533400"/>
            <a:ext cx="2184531"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6832" y="-228600"/>
            <a:ext cx="3057168" cy="361857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4882" y="3459480"/>
            <a:ext cx="3131449" cy="274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3759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153400" cy="6714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017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3962400" cy="1143000"/>
          </a:xfrm>
        </p:spPr>
        <p:txBody>
          <a:bodyPr>
            <a:normAutofit/>
          </a:bodyPr>
          <a:lstStyle/>
          <a:p>
            <a:r>
              <a:rPr lang="en-US" smtClean="0"/>
              <a:t>Plan to Succeed</a:t>
            </a:r>
            <a:endParaRPr lang="en-US"/>
          </a:p>
        </p:txBody>
      </p:sp>
      <p:graphicFrame>
        <p:nvGraphicFramePr>
          <p:cNvPr id="4" name="Diagram 3"/>
          <p:cNvGraphicFramePr/>
          <p:nvPr>
            <p:extLst>
              <p:ext uri="{D42A27DB-BD31-4B8C-83A1-F6EECF244321}">
                <p14:modId xmlns:p14="http://schemas.microsoft.com/office/powerpoint/2010/main" val="2366516631"/>
              </p:ext>
            </p:extLst>
          </p:nvPr>
        </p:nvGraphicFramePr>
        <p:xfrm>
          <a:off x="381000" y="1295400"/>
          <a:ext cx="7772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89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609600"/>
            <a:ext cx="7620000" cy="838200"/>
          </a:xfrm>
        </p:spPr>
        <p:txBody>
          <a:bodyPr/>
          <a:lstStyle/>
          <a:p>
            <a:r>
              <a:rPr lang="en-US" dirty="0" smtClean="0"/>
              <a:t>Getting</a:t>
            </a:r>
            <a:br>
              <a:rPr lang="en-US" dirty="0" smtClean="0"/>
            </a:br>
            <a:r>
              <a:rPr lang="en-US" dirty="0" smtClean="0"/>
              <a:t>Started!</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99" y="-1295400"/>
            <a:ext cx="5548343" cy="754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355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7772400" cy="2057400"/>
          </a:xfrm>
        </p:spPr>
        <p:txBody>
          <a:bodyPr/>
          <a:lstStyle/>
          <a:p>
            <a:r>
              <a:rPr lang="en-US" smtClean="0"/>
              <a:t/>
            </a:r>
            <a:br>
              <a:rPr lang="en-US" smtClean="0"/>
            </a:br>
            <a:r>
              <a:rPr lang="en-US"/>
              <a:t/>
            </a:r>
            <a:br>
              <a:rPr lang="en-US"/>
            </a:br>
            <a:r>
              <a:rPr lang="en-US" smtClean="0"/>
              <a:t/>
            </a:r>
            <a:br>
              <a:rPr lang="en-US" smtClean="0"/>
            </a:br>
            <a:endParaRPr lang="en-US"/>
          </a:p>
        </p:txBody>
      </p:sp>
      <p:sp>
        <p:nvSpPr>
          <p:cNvPr id="4" name="Rectangle 3"/>
          <p:cNvSpPr/>
          <p:nvPr/>
        </p:nvSpPr>
        <p:spPr>
          <a:xfrm>
            <a:off x="381000" y="304800"/>
            <a:ext cx="7848600" cy="3323987"/>
          </a:xfrm>
          <a:prstGeom prst="rect">
            <a:avLst/>
          </a:prstGeom>
          <a:ln>
            <a:solidFill>
              <a:schemeClr val="accent1"/>
            </a:solidFill>
          </a:ln>
        </p:spPr>
        <p:txBody>
          <a:bodyPr wrap="square">
            <a:spAutoFit/>
          </a:bodyPr>
          <a:lstStyle/>
          <a:p>
            <a:pPr lvl="0"/>
            <a:r>
              <a:rPr lang="en-US" sz="3600">
                <a:solidFill>
                  <a:srgbClr val="2F2B20"/>
                </a:solidFill>
              </a:rPr>
              <a:t>“This is a good thing, a long time in the making, that will have consequences for many years to come. With this plan, we further commit to doing the right thing.”</a:t>
            </a:r>
          </a:p>
          <a:p>
            <a:pPr lvl="0"/>
            <a:endParaRPr lang="en-US">
              <a:solidFill>
                <a:srgbClr val="2F2B20"/>
              </a:solidFill>
            </a:endParaRPr>
          </a:p>
          <a:p>
            <a:pPr lvl="0"/>
            <a:r>
              <a:rPr lang="en-US" sz="2400">
                <a:solidFill>
                  <a:srgbClr val="2F2B20"/>
                </a:solidFill>
              </a:rPr>
              <a:t>-John Engen </a:t>
            </a:r>
          </a:p>
          <a:p>
            <a:pPr lvl="0"/>
            <a:r>
              <a:rPr lang="en-US" sz="2400">
                <a:solidFill>
                  <a:srgbClr val="2F2B20"/>
                </a:solidFill>
              </a:rPr>
              <a:t>    Mayor</a:t>
            </a:r>
          </a:p>
        </p:txBody>
      </p:sp>
      <p:sp>
        <p:nvSpPr>
          <p:cNvPr id="6" name="TextBox 5"/>
          <p:cNvSpPr txBox="1"/>
          <p:nvPr/>
        </p:nvSpPr>
        <p:spPr>
          <a:xfrm>
            <a:off x="762000" y="4357301"/>
            <a:ext cx="6934200" cy="1754326"/>
          </a:xfrm>
          <a:prstGeom prst="rect">
            <a:avLst/>
          </a:prstGeom>
          <a:noFill/>
        </p:spPr>
        <p:txBody>
          <a:bodyPr wrap="square" rtlCol="0" anchor="ctr">
            <a:spAutoFit/>
          </a:bodyPr>
          <a:lstStyle/>
          <a:p>
            <a:pPr algn="ctr"/>
            <a:r>
              <a:rPr lang="en-US" dirty="0" smtClean="0"/>
              <a:t>FOR MORE INFORMATION ON MISSOULA’S CCAP, CONTACT:</a:t>
            </a:r>
          </a:p>
          <a:p>
            <a:pPr algn="ctr"/>
            <a:r>
              <a:rPr lang="en-US" dirty="0" smtClean="0"/>
              <a:t>Chase </a:t>
            </a:r>
            <a:r>
              <a:rPr lang="en-US" dirty="0" smtClean="0"/>
              <a:t>Jones</a:t>
            </a:r>
          </a:p>
          <a:p>
            <a:pPr algn="ctr"/>
            <a:r>
              <a:rPr lang="en-US" dirty="0" smtClean="0"/>
              <a:t>Energy Conservation Coordinator, City of Missoula</a:t>
            </a:r>
          </a:p>
          <a:p>
            <a:pPr algn="ctr"/>
            <a:r>
              <a:rPr lang="en-US" dirty="0" smtClean="0"/>
              <a:t>406-552-6389</a:t>
            </a:r>
          </a:p>
          <a:p>
            <a:pPr algn="ctr"/>
            <a:r>
              <a:rPr lang="en-US" dirty="0" smtClean="0">
                <a:hlinkClick r:id="rId2"/>
              </a:rPr>
              <a:t>cjones@ci.missoula.mt.us</a:t>
            </a:r>
            <a:endParaRPr lang="en-US" dirty="0" smtClean="0"/>
          </a:p>
          <a:p>
            <a:pPr algn="ctr"/>
            <a:r>
              <a:rPr lang="en-US" dirty="0" smtClean="0"/>
              <a:t>ci.missoula.mt.us</a:t>
            </a:r>
          </a:p>
        </p:txBody>
      </p:sp>
    </p:spTree>
    <p:extLst>
      <p:ext uri="{BB962C8B-B14F-4D97-AF65-F5344CB8AC3E}">
        <p14:creationId xmlns:p14="http://schemas.microsoft.com/office/powerpoint/2010/main" val="14909390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jump into climate action …</a:t>
            </a:r>
            <a:endParaRPr lang="en-US" dirty="0"/>
          </a:p>
        </p:txBody>
      </p:sp>
      <p:sp>
        <p:nvSpPr>
          <p:cNvPr id="3" name="Content Placeholder 2"/>
          <p:cNvSpPr>
            <a:spLocks noGrp="1"/>
          </p:cNvSpPr>
          <p:nvPr>
            <p:ph idx="1"/>
          </p:nvPr>
        </p:nvSpPr>
        <p:spPr>
          <a:xfrm>
            <a:off x="457200" y="1371600"/>
            <a:ext cx="7772400" cy="5257800"/>
          </a:xfrm>
        </p:spPr>
        <p:txBody>
          <a:bodyPr>
            <a:normAutofit fontScale="92500" lnSpcReduction="20000"/>
          </a:bodyPr>
          <a:lstStyle/>
          <a:p>
            <a:r>
              <a:rPr lang="en-US" dirty="0" smtClean="0"/>
              <a:t>Take ENST 476/CCS 485 Environmental Citizenship / </a:t>
            </a:r>
            <a:r>
              <a:rPr lang="en-US" dirty="0" err="1" smtClean="0"/>
              <a:t>Srv</a:t>
            </a:r>
            <a:r>
              <a:rPr lang="en-US" dirty="0" smtClean="0"/>
              <a:t> </a:t>
            </a:r>
            <a:r>
              <a:rPr lang="en-US" dirty="0" err="1" smtClean="0"/>
              <a:t>Lrng</a:t>
            </a:r>
            <a:endParaRPr lang="en-US" dirty="0" smtClean="0"/>
          </a:p>
          <a:p>
            <a:pPr lvl="1"/>
            <a:r>
              <a:rPr lang="en-US" dirty="0" smtClean="0"/>
              <a:t>Spring 2014</a:t>
            </a:r>
          </a:p>
          <a:p>
            <a:pPr lvl="1"/>
            <a:r>
              <a:rPr lang="en-US" dirty="0" smtClean="0"/>
              <a:t>Meets Mon. 11-12 and Wed. 11-1</a:t>
            </a:r>
          </a:p>
          <a:p>
            <a:pPr lvl="1"/>
            <a:r>
              <a:rPr lang="en-US" dirty="0"/>
              <a:t>CRN </a:t>
            </a:r>
            <a:r>
              <a:rPr lang="en-US" dirty="0" smtClean="0"/>
              <a:t>32861</a:t>
            </a:r>
          </a:p>
          <a:p>
            <a:pPr lvl="1"/>
            <a:r>
              <a:rPr lang="en-US" dirty="0" smtClean="0"/>
              <a:t>Project class with focus on individual behavior change,  fostering sustainable behaviors, leadership development, and environmental organizing</a:t>
            </a:r>
          </a:p>
          <a:p>
            <a:pPr marL="411480" lvl="1" indent="0">
              <a:buNone/>
            </a:pPr>
            <a:endParaRPr lang="en-US" dirty="0" smtClean="0"/>
          </a:p>
          <a:p>
            <a:r>
              <a:rPr lang="en-US" dirty="0" smtClean="0"/>
              <a:t>Take CCS 395 Climate and Clean Energy Policy (co-convenes with ENST 367 Environmental Politics and Policy </a:t>
            </a:r>
          </a:p>
          <a:p>
            <a:pPr lvl="1"/>
            <a:r>
              <a:rPr lang="en-US" dirty="0" smtClean="0"/>
              <a:t>Also Spring 2014, MW 3:10 to 4:30 PM</a:t>
            </a:r>
          </a:p>
          <a:p>
            <a:pPr lvl="1"/>
            <a:r>
              <a:rPr lang="en-US" dirty="0"/>
              <a:t>CRN 35388</a:t>
            </a:r>
            <a:endParaRPr lang="en-US" dirty="0" smtClean="0"/>
          </a:p>
          <a:p>
            <a:pPr lvl="1"/>
            <a:r>
              <a:rPr lang="en-US" dirty="0" smtClean="0"/>
              <a:t>Topics include:</a:t>
            </a:r>
          </a:p>
          <a:p>
            <a:pPr lvl="2"/>
            <a:r>
              <a:rPr lang="en-US" dirty="0"/>
              <a:t>c</a:t>
            </a:r>
            <a:r>
              <a:rPr lang="en-US" dirty="0" smtClean="0"/>
              <a:t>ritical analysis of “clean energy” </a:t>
            </a:r>
          </a:p>
          <a:p>
            <a:pPr lvl="2"/>
            <a:r>
              <a:rPr lang="en-US" dirty="0"/>
              <a:t>renewable energy impacts and impact mitigation</a:t>
            </a:r>
          </a:p>
          <a:p>
            <a:pPr lvl="2"/>
            <a:r>
              <a:rPr lang="en-US" dirty="0" smtClean="0"/>
              <a:t>campus, local, state and federal climate and energy policy</a:t>
            </a:r>
          </a:p>
          <a:p>
            <a:pPr lvl="2"/>
            <a:r>
              <a:rPr lang="en-US" dirty="0"/>
              <a:t>c</a:t>
            </a:r>
            <a:r>
              <a:rPr lang="en-US" dirty="0" smtClean="0"/>
              <a:t>limate action planning</a:t>
            </a:r>
          </a:p>
          <a:p>
            <a:pPr lvl="2"/>
            <a:r>
              <a:rPr lang="en-US" dirty="0" smtClean="0"/>
              <a:t>climate activism</a:t>
            </a:r>
          </a:p>
          <a:p>
            <a:pPr lvl="2"/>
            <a:endParaRPr lang="en-US" dirty="0" smtClean="0"/>
          </a:p>
          <a:p>
            <a:endParaRPr lang="en-US" dirty="0"/>
          </a:p>
        </p:txBody>
      </p:sp>
    </p:spTree>
    <p:extLst>
      <p:ext uri="{BB962C8B-B14F-4D97-AF65-F5344CB8AC3E}">
        <p14:creationId xmlns:p14="http://schemas.microsoft.com/office/powerpoint/2010/main" val="1241250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Questions?</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7931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smtClean="0">
                <a:solidFill>
                  <a:srgbClr val="92D050"/>
                </a:solidFill>
              </a:rPr>
              <a:t>Greenhouse Gas Emissions in MT</a:t>
            </a:r>
          </a:p>
        </p:txBody>
      </p:sp>
      <p:sp>
        <p:nvSpPr>
          <p:cNvPr id="3" name="Espace réservé du contenu 2"/>
          <p:cNvSpPr>
            <a:spLocks noGrp="1"/>
          </p:cNvSpPr>
          <p:nvPr>
            <p:ph idx="1"/>
          </p:nvPr>
        </p:nvSpPr>
        <p:spPr>
          <a:xfrm>
            <a:off x="457200" y="1066800"/>
            <a:ext cx="8229600" cy="5059363"/>
          </a:xfrm>
        </p:spPr>
        <p:txBody>
          <a:bodyPr rtlCol="0">
            <a:normAutofit/>
          </a:bodyPr>
          <a:lstStyle/>
          <a:p>
            <a:r>
              <a:rPr lang="en-US" smtClean="0"/>
              <a:t>60% higher per capita than the rest of the country (40 vs. 25 metric tons/year)</a:t>
            </a:r>
          </a:p>
          <a:p>
            <a:r>
              <a:rPr lang="en-US" smtClean="0"/>
              <a:t>Estimated increase of 14% between 1990 and 2005 or 1% per year </a:t>
            </a:r>
          </a:p>
          <a:p>
            <a:r>
              <a:rPr lang="en-US" smtClean="0"/>
              <a:t>Net annual GHG emissions average ~12 million metric tons of carbon dioxide equivalents (</a:t>
            </a:r>
            <a:r>
              <a:rPr lang="en-US" smtClean="0"/>
              <a:t>tons </a:t>
            </a:r>
            <a:r>
              <a:rPr lang="en-US" smtClean="0"/>
              <a:t>of CO</a:t>
            </a:r>
            <a:r>
              <a:rPr lang="en-US" baseline="-25000" smtClean="0"/>
              <a:t>2</a:t>
            </a:r>
            <a:r>
              <a:rPr lang="en-US" smtClean="0"/>
              <a:t>e) </a:t>
            </a:r>
          </a:p>
          <a:p>
            <a:pPr lvl="1"/>
            <a:r>
              <a:rPr lang="en-US" smtClean="0"/>
              <a:t>A metric ton is 1000 kilograms (approx. 2,205 lbs)</a:t>
            </a:r>
            <a:endParaRPr lang="en-US"/>
          </a:p>
        </p:txBody>
      </p:sp>
      <p:sp>
        <p:nvSpPr>
          <p:cNvPr id="4" name="TextBox 3"/>
          <p:cNvSpPr txBox="1"/>
          <p:nvPr/>
        </p:nvSpPr>
        <p:spPr>
          <a:xfrm>
            <a:off x="2743200" y="5410200"/>
            <a:ext cx="5935984" cy="369332"/>
          </a:xfrm>
          <a:prstGeom prst="rect">
            <a:avLst/>
          </a:prstGeom>
          <a:solidFill>
            <a:schemeClr val="bg1"/>
          </a:solidFill>
        </p:spPr>
        <p:txBody>
          <a:bodyPr wrap="none" rtlCol="0">
            <a:spAutoFit/>
          </a:bodyPr>
          <a:lstStyle/>
          <a:p>
            <a:r>
              <a:rPr lang="en-US" b="1" smtClean="0">
                <a:solidFill>
                  <a:srgbClr val="FFCC00"/>
                </a:solidFill>
              </a:rPr>
              <a:t>Source: Montana Climate Change Advisory Committee 2007</a:t>
            </a:r>
            <a:endParaRPr lang="en-US" b="1">
              <a:solidFill>
                <a:srgbClr val="FFCC00"/>
              </a:solidFill>
            </a:endParaRPr>
          </a:p>
        </p:txBody>
      </p:sp>
    </p:spTree>
    <p:extLst>
      <p:ext uri="{BB962C8B-B14F-4D97-AF65-F5344CB8AC3E}">
        <p14:creationId xmlns:p14="http://schemas.microsoft.com/office/powerpoint/2010/main" val="26296264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smtClean="0">
                <a:solidFill>
                  <a:srgbClr val="92D050"/>
                </a:solidFill>
              </a:rPr>
              <a:t>Impacts in Montana</a:t>
            </a:r>
            <a:endParaRPr lang="en-US" b="1" u="sng" smtClean="0">
              <a:solidFill>
                <a:srgbClr val="92D050"/>
              </a:solidFill>
            </a:endParaRPr>
          </a:p>
        </p:txBody>
      </p:sp>
      <p:sp>
        <p:nvSpPr>
          <p:cNvPr id="3" name="Espace réservé du contenu 2"/>
          <p:cNvSpPr>
            <a:spLocks noGrp="1"/>
          </p:cNvSpPr>
          <p:nvPr>
            <p:ph idx="1"/>
          </p:nvPr>
        </p:nvSpPr>
        <p:spPr>
          <a:xfrm>
            <a:off x="457200" y="1066800"/>
            <a:ext cx="8229600" cy="5059363"/>
          </a:xfrm>
        </p:spPr>
        <p:txBody>
          <a:bodyPr rtlCol="0">
            <a:normAutofit/>
          </a:bodyPr>
          <a:lstStyle/>
          <a:p>
            <a:r>
              <a:rPr lang="en-US" smtClean="0"/>
              <a:t>Agriculture and  water supply</a:t>
            </a:r>
          </a:p>
          <a:p>
            <a:r>
              <a:rPr lang="en-US" smtClean="0"/>
              <a:t>Water temperatures and timing of run-off</a:t>
            </a:r>
          </a:p>
          <a:p>
            <a:r>
              <a:rPr lang="en-US" smtClean="0"/>
              <a:t>Extreme weath</a:t>
            </a:r>
            <a:r>
              <a:rPr lang="en-US" smtClean="0"/>
              <a:t>er events</a:t>
            </a:r>
            <a:endParaRPr lang="en-US" smtClean="0"/>
          </a:p>
          <a:p>
            <a:r>
              <a:rPr lang="en-US" smtClean="0"/>
              <a:t>Terrestrial and aquatic habitats</a:t>
            </a:r>
          </a:p>
          <a:p>
            <a:r>
              <a:rPr lang="en-US" smtClean="0"/>
              <a:t>Threatened and endangered species</a:t>
            </a:r>
          </a:p>
          <a:p>
            <a:r>
              <a:rPr lang="en-US"/>
              <a:t>Invasive species</a:t>
            </a:r>
          </a:p>
          <a:p>
            <a:r>
              <a:rPr lang="en-US" smtClean="0"/>
              <a:t>Tourism and related industries and local economies</a:t>
            </a:r>
            <a:endParaRPr lang="en-US" smtClean="0"/>
          </a:p>
          <a:p>
            <a:endParaRPr lang="en-US"/>
          </a:p>
        </p:txBody>
      </p:sp>
    </p:spTree>
    <p:extLst>
      <p:ext uri="{BB962C8B-B14F-4D97-AF65-F5344CB8AC3E}">
        <p14:creationId xmlns:p14="http://schemas.microsoft.com/office/powerpoint/2010/main" val="16560190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dirty="0" smtClean="0">
                <a:solidFill>
                  <a:srgbClr val="92D050"/>
                </a:solidFill>
              </a:rPr>
              <a:t>Coordination with the City</a:t>
            </a:r>
          </a:p>
        </p:txBody>
      </p:sp>
      <p:sp>
        <p:nvSpPr>
          <p:cNvPr id="3" name="Espace réservé du contenu 2"/>
          <p:cNvSpPr>
            <a:spLocks noGrp="1"/>
          </p:cNvSpPr>
          <p:nvPr>
            <p:ph idx="1"/>
          </p:nvPr>
        </p:nvSpPr>
        <p:spPr>
          <a:xfrm>
            <a:off x="457200" y="1066800"/>
            <a:ext cx="8229600" cy="5059363"/>
          </a:xfrm>
        </p:spPr>
        <p:txBody>
          <a:bodyPr rtlCol="0">
            <a:normAutofit fontScale="77500" lnSpcReduction="20000"/>
          </a:bodyPr>
          <a:lstStyle/>
          <a:p>
            <a:pPr fontAlgn="auto">
              <a:spcAft>
                <a:spcPts val="0"/>
              </a:spcAft>
              <a:buFont typeface="Arial" pitchFamily="34" charset="0"/>
              <a:buChar char="•"/>
              <a:defRPr/>
            </a:pPr>
            <a:r>
              <a:rPr lang="en-US" dirty="0" smtClean="0">
                <a:solidFill>
                  <a:schemeClr val="tx1">
                    <a:lumMod val="75000"/>
                    <a:lumOff val="25000"/>
                  </a:schemeClr>
                </a:solidFill>
              </a:rPr>
              <a:t>Scoping meeting with Mayor’s Administrative Leadership Team (ALT) and other city staff, 2/09</a:t>
            </a:r>
          </a:p>
          <a:p>
            <a:pPr fontAlgn="auto">
              <a:spcAft>
                <a:spcPts val="0"/>
              </a:spcAft>
              <a:buFont typeface="Arial" pitchFamily="34" charset="0"/>
              <a:buChar char="•"/>
              <a:defRPr/>
            </a:pPr>
            <a:r>
              <a:rPr lang="en-US" dirty="0" smtClean="0">
                <a:solidFill>
                  <a:schemeClr val="tx1">
                    <a:lumMod val="75000"/>
                    <a:lumOff val="25000"/>
                  </a:schemeClr>
                </a:solidFill>
              </a:rPr>
              <a:t>Technical assistance meeting with Helena Utility Billing Dept. personnel, 2/09</a:t>
            </a:r>
          </a:p>
          <a:p>
            <a:pPr fontAlgn="auto">
              <a:spcAft>
                <a:spcPts val="0"/>
              </a:spcAft>
              <a:buFont typeface="Arial" pitchFamily="34" charset="0"/>
              <a:buChar char="•"/>
              <a:defRPr/>
            </a:pPr>
            <a:r>
              <a:rPr lang="en-US" dirty="0" smtClean="0">
                <a:solidFill>
                  <a:schemeClr val="tx1">
                    <a:lumMod val="75000"/>
                    <a:lumOff val="25000"/>
                  </a:schemeClr>
                </a:solidFill>
              </a:rPr>
              <a:t>Presentation to the Missoula GHG Energy Cons. Team, 3/09</a:t>
            </a:r>
          </a:p>
          <a:p>
            <a:pPr fontAlgn="auto">
              <a:spcAft>
                <a:spcPts val="0"/>
              </a:spcAft>
              <a:buFont typeface="Arial" pitchFamily="34" charset="0"/>
              <a:buChar char="•"/>
              <a:defRPr/>
            </a:pPr>
            <a:r>
              <a:rPr lang="en-US" dirty="0" smtClean="0">
                <a:solidFill>
                  <a:schemeClr val="tx1">
                    <a:lumMod val="75000"/>
                    <a:lumOff val="25000"/>
                  </a:schemeClr>
                </a:solidFill>
              </a:rPr>
              <a:t>On-going collaboration with city personnel</a:t>
            </a:r>
          </a:p>
          <a:p>
            <a:pPr lvl="1" fontAlgn="auto">
              <a:spcAft>
                <a:spcPts val="0"/>
              </a:spcAft>
              <a:buFont typeface="Arial" pitchFamily="34" charset="0"/>
              <a:buChar char="•"/>
              <a:defRPr/>
            </a:pPr>
            <a:r>
              <a:rPr lang="en-US" dirty="0" smtClean="0">
                <a:solidFill>
                  <a:schemeClr val="tx1">
                    <a:lumMod val="75000"/>
                    <a:lumOff val="25000"/>
                  </a:schemeClr>
                </a:solidFill>
              </a:rPr>
              <a:t>Staff comment and review of all chapters</a:t>
            </a:r>
          </a:p>
          <a:p>
            <a:pPr fontAlgn="auto">
              <a:spcAft>
                <a:spcPts val="0"/>
              </a:spcAft>
              <a:buFont typeface="Arial" pitchFamily="34" charset="0"/>
              <a:buChar char="•"/>
              <a:defRPr/>
            </a:pPr>
            <a:r>
              <a:rPr lang="en-US" dirty="0" smtClean="0"/>
              <a:t>Presented preliminary findings to:</a:t>
            </a:r>
          </a:p>
          <a:p>
            <a:pPr lvl="1" fontAlgn="auto">
              <a:spcAft>
                <a:spcPts val="0"/>
              </a:spcAft>
              <a:buFont typeface="Arial" pitchFamily="34" charset="0"/>
              <a:buChar char="•"/>
              <a:defRPr/>
            </a:pPr>
            <a:r>
              <a:rPr lang="en-US" dirty="0" smtClean="0"/>
              <a:t>GHG Energy Conservation Team on Apr. 8, 2009</a:t>
            </a:r>
          </a:p>
          <a:p>
            <a:pPr lvl="1" fontAlgn="auto">
              <a:spcAft>
                <a:spcPts val="0"/>
              </a:spcAft>
              <a:buFont typeface="Arial" pitchFamily="34" charset="0"/>
              <a:buChar char="•"/>
              <a:defRPr/>
            </a:pPr>
            <a:r>
              <a:rPr lang="en-US" dirty="0" smtClean="0">
                <a:solidFill>
                  <a:schemeClr val="tx1">
                    <a:lumMod val="75000"/>
                    <a:lumOff val="25000"/>
                  </a:schemeClr>
                </a:solidFill>
              </a:rPr>
              <a:t>Mayor’s </a:t>
            </a:r>
            <a:r>
              <a:rPr lang="en-US" dirty="0" smtClean="0"/>
              <a:t>Advisory Group on Climate Change and Sustainability on May 12, 2009</a:t>
            </a:r>
          </a:p>
          <a:p>
            <a:pPr lvl="1" fontAlgn="auto">
              <a:spcAft>
                <a:spcPts val="0"/>
              </a:spcAft>
              <a:buFont typeface="Arial" pitchFamily="34" charset="0"/>
              <a:buChar char="•"/>
              <a:defRPr/>
            </a:pPr>
            <a:r>
              <a:rPr lang="en-US" dirty="0" smtClean="0">
                <a:solidFill>
                  <a:schemeClr val="tx1">
                    <a:lumMod val="75000"/>
                    <a:lumOff val="25000"/>
                  </a:schemeClr>
                </a:solidFill>
              </a:rPr>
              <a:t>ALT on June 16, 2009</a:t>
            </a:r>
          </a:p>
          <a:p>
            <a:pPr fontAlgn="auto">
              <a:spcAft>
                <a:spcPts val="0"/>
              </a:spcAft>
              <a:buFont typeface="Arial" pitchFamily="34" charset="0"/>
              <a:buChar char="•"/>
              <a:defRPr/>
            </a:pPr>
            <a:r>
              <a:rPr lang="en-US" dirty="0" smtClean="0">
                <a:solidFill>
                  <a:schemeClr val="tx1">
                    <a:lumMod val="75000"/>
                    <a:lumOff val="25000"/>
                  </a:schemeClr>
                </a:solidFill>
              </a:rPr>
              <a:t>Presentation to Mayor’s Advisory Group on Climate Change and Sustainability on Sept. 9, 2010</a:t>
            </a:r>
          </a:p>
          <a:p>
            <a:pPr fontAlgn="auto">
              <a:spcAft>
                <a:spcPts val="0"/>
              </a:spcAft>
              <a:buFont typeface="Arial" pitchFamily="34" charset="0"/>
              <a:buChar char="•"/>
              <a:defRPr/>
            </a:pPr>
            <a:endParaRPr lang="fr-CA" dirty="0" smtClean="0">
              <a:solidFill>
                <a:schemeClr val="tx1">
                  <a:lumMod val="75000"/>
                  <a:lumOff val="25000"/>
                </a:schemeClr>
              </a:solidFill>
            </a:endParaRPr>
          </a:p>
        </p:txBody>
      </p:sp>
    </p:spTree>
    <p:extLst>
      <p:ext uri="{BB962C8B-B14F-4D97-AF65-F5344CB8AC3E}">
        <p14:creationId xmlns:p14="http://schemas.microsoft.com/office/powerpoint/2010/main" val="7662811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762000"/>
          </a:xfrm>
        </p:spPr>
        <p:txBody>
          <a:bodyPr rtlCol="0">
            <a:noAutofit/>
          </a:bodyPr>
          <a:lstStyle/>
          <a:p>
            <a:pPr fontAlgn="auto">
              <a:spcAft>
                <a:spcPts val="0"/>
              </a:spcAft>
              <a:defRPr/>
            </a:pPr>
            <a:r>
              <a:rPr lang="en-US" sz="2400" b="1" dirty="0" smtClean="0">
                <a:solidFill>
                  <a:srgbClr val="92D050"/>
                </a:solidFill>
              </a:rPr>
              <a:t>Number of NorthWestern Energy (NWE) Accounts by Energy Type and Sector, FY03 and FY08 </a:t>
            </a:r>
            <a:endParaRPr lang="en-US" sz="2400" b="1" u="sng" dirty="0" smtClean="0">
              <a:solidFill>
                <a:srgbClr val="92D050"/>
              </a:solidFill>
            </a:endParaRPr>
          </a:p>
        </p:txBody>
      </p:sp>
      <p:graphicFrame>
        <p:nvGraphicFramePr>
          <p:cNvPr id="4" name="Table 3"/>
          <p:cNvGraphicFramePr>
            <a:graphicFrameLocks noGrp="1"/>
          </p:cNvGraphicFramePr>
          <p:nvPr/>
        </p:nvGraphicFramePr>
        <p:xfrm>
          <a:off x="2133600" y="990600"/>
          <a:ext cx="4792663" cy="5047488"/>
        </p:xfrm>
        <a:graphic>
          <a:graphicData uri="http://schemas.openxmlformats.org/drawingml/2006/table">
            <a:tbl>
              <a:tblPr/>
              <a:tblGrid>
                <a:gridCol w="2670393"/>
                <a:gridCol w="1060679"/>
                <a:gridCol w="1061591"/>
              </a:tblGrid>
              <a:tr h="0">
                <a:tc>
                  <a:txBody>
                    <a:bodyPr/>
                    <a:lstStyle/>
                    <a:p>
                      <a:pPr marL="0" marR="0">
                        <a:lnSpc>
                          <a:spcPct val="115000"/>
                        </a:lnSpc>
                        <a:spcBef>
                          <a:spcPts val="400"/>
                        </a:spcBef>
                        <a:spcAft>
                          <a:spcPts val="400"/>
                        </a:spcAft>
                      </a:pPr>
                      <a:r>
                        <a:rPr lang="en-US" sz="1800" b="1" dirty="0">
                          <a:latin typeface="Calibri"/>
                          <a:ea typeface="Calibri"/>
                          <a:cs typeface="Times New Roman"/>
                        </a:rPr>
                        <a:t> Sector and Energy Type</a:t>
                      </a:r>
                      <a:endParaRPr lang="en-US" sz="18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b="1" dirty="0">
                          <a:latin typeface="Calibri"/>
                          <a:ea typeface="Calibri"/>
                          <a:cs typeface="Times New Roman"/>
                        </a:rPr>
                        <a:t>FY03</a:t>
                      </a:r>
                      <a:endParaRPr lang="en-US" sz="18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800" b="1">
                          <a:latin typeface="Calibri"/>
                          <a:ea typeface="Calibri"/>
                          <a:cs typeface="Times New Roman"/>
                        </a:rPr>
                        <a:t>FY08</a:t>
                      </a:r>
                      <a:endParaRPr lang="en-US" sz="180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800" b="1" dirty="0">
                          <a:latin typeface="Calibri"/>
                          <a:ea typeface="Calibri"/>
                          <a:cs typeface="Times New Roman"/>
                        </a:rPr>
                        <a:t>Municipal Buildings</a:t>
                      </a:r>
                      <a:endParaRPr lang="en-US" sz="1800" dirty="0">
                        <a:latin typeface="Calibri"/>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b="1">
                          <a:latin typeface="Calibri"/>
                          <a:ea typeface="Calibri"/>
                          <a:cs typeface="Times New Roman"/>
                        </a:rPr>
                        <a:t>31</a:t>
                      </a:r>
                      <a:endParaRPr lang="en-US" sz="1800">
                        <a:latin typeface="Calibri"/>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b="1">
                          <a:latin typeface="Calibri"/>
                          <a:ea typeface="Calibri"/>
                          <a:cs typeface="Times New Roman"/>
                        </a:rPr>
                        <a:t>48</a:t>
                      </a:r>
                      <a:endParaRPr lang="en-US" sz="1800">
                        <a:latin typeface="Calibri"/>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r>
              <a:tr h="0">
                <a:tc>
                  <a:txBody>
                    <a:bodyPr/>
                    <a:lstStyle/>
                    <a:p>
                      <a:pPr marL="171450" marR="0">
                        <a:lnSpc>
                          <a:spcPct val="115000"/>
                        </a:lnSpc>
                        <a:spcBef>
                          <a:spcPts val="0"/>
                        </a:spcBef>
                        <a:spcAft>
                          <a:spcPts val="0"/>
                        </a:spcAft>
                      </a:pPr>
                      <a:r>
                        <a:rPr lang="en-US" sz="1800" dirty="0">
                          <a:latin typeface="Calibri"/>
                          <a:ea typeface="Calibri"/>
                          <a:cs typeface="Times New Roman"/>
                        </a:rPr>
                        <a:t>Electricity</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18</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26</a:t>
                      </a:r>
                    </a:p>
                  </a:txBody>
                  <a:tcPr marL="68580" marR="68580" marT="0" marB="0">
                    <a:lnL>
                      <a:noFill/>
                    </a:lnL>
                    <a:lnR>
                      <a:noFill/>
                    </a:lnR>
                    <a:lnT>
                      <a:noFill/>
                    </a:lnT>
                    <a:lnB>
                      <a:noFill/>
                    </a:lnB>
                  </a:tcPr>
                </a:tc>
              </a:tr>
              <a:tr h="0">
                <a:tc>
                  <a:txBody>
                    <a:bodyPr/>
                    <a:lstStyle/>
                    <a:p>
                      <a:pPr marL="171450" marR="0">
                        <a:lnSpc>
                          <a:spcPct val="115000"/>
                        </a:lnSpc>
                        <a:spcBef>
                          <a:spcPts val="0"/>
                        </a:spcBef>
                        <a:spcAft>
                          <a:spcPts val="0"/>
                        </a:spcAft>
                      </a:pPr>
                      <a:r>
                        <a:rPr lang="en-US" sz="1800" dirty="0">
                          <a:latin typeface="Calibri"/>
                          <a:ea typeface="Calibri"/>
                          <a:cs typeface="Times New Roman"/>
                        </a:rPr>
                        <a:t>Natural Gas</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13</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22</a:t>
                      </a:r>
                    </a:p>
                  </a:txBody>
                  <a:tcPr marL="68580" marR="68580" marT="0" marB="0">
                    <a:lnL>
                      <a:noFill/>
                    </a:lnL>
                    <a:lnR>
                      <a:noFill/>
                    </a:lnR>
                    <a:lnT>
                      <a:noFill/>
                    </a:lnT>
                    <a:lnB>
                      <a:noFill/>
                    </a:lnB>
                  </a:tcPr>
                </a:tc>
              </a:tr>
              <a:tr h="0">
                <a:tc>
                  <a:txBody>
                    <a:bodyPr/>
                    <a:lstStyle/>
                    <a:p>
                      <a:pPr marL="0" marR="0">
                        <a:lnSpc>
                          <a:spcPct val="115000"/>
                        </a:lnSpc>
                        <a:spcBef>
                          <a:spcPts val="0"/>
                        </a:spcBef>
                        <a:spcAft>
                          <a:spcPts val="0"/>
                        </a:spcAft>
                      </a:pPr>
                      <a:r>
                        <a:rPr lang="en-US" sz="1800" b="1" dirty="0">
                          <a:latin typeface="Calibri"/>
                          <a:ea typeface="Calibri"/>
                          <a:cs typeface="Times New Roman"/>
                        </a:rPr>
                        <a:t>Wastewater Treatment</a:t>
                      </a:r>
                      <a:endParaRPr lang="en-US" sz="1800" dirty="0">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a:latin typeface="Calibri"/>
                          <a:ea typeface="Calibri"/>
                          <a:cs typeface="Times New Roman"/>
                        </a:rPr>
                        <a:t>28</a:t>
                      </a:r>
                      <a:endParaRPr lang="en-US" sz="1800">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a:latin typeface="Calibri"/>
                          <a:ea typeface="Calibri"/>
                          <a:cs typeface="Times New Roman"/>
                        </a:rPr>
                        <a:t>35</a:t>
                      </a:r>
                      <a:endParaRPr lang="en-US" sz="1800">
                        <a:latin typeface="Calibri"/>
                        <a:ea typeface="Calibri"/>
                        <a:cs typeface="Times New Roman"/>
                      </a:endParaRPr>
                    </a:p>
                  </a:txBody>
                  <a:tcPr marL="68580" marR="68580" marT="0" marB="0">
                    <a:lnL>
                      <a:noFill/>
                    </a:lnL>
                    <a:lnR>
                      <a:noFill/>
                    </a:lnR>
                    <a:lnT>
                      <a:noFill/>
                    </a:lnT>
                    <a:lnB>
                      <a:noFill/>
                    </a:lnB>
                  </a:tcPr>
                </a:tc>
              </a:tr>
              <a:tr h="0">
                <a:tc>
                  <a:txBody>
                    <a:bodyPr/>
                    <a:lstStyle/>
                    <a:p>
                      <a:pPr marL="171450" marR="0">
                        <a:lnSpc>
                          <a:spcPct val="115000"/>
                        </a:lnSpc>
                        <a:spcBef>
                          <a:spcPts val="0"/>
                        </a:spcBef>
                        <a:spcAft>
                          <a:spcPts val="0"/>
                        </a:spcAft>
                      </a:pPr>
                      <a:r>
                        <a:rPr lang="en-US" sz="1800" dirty="0">
                          <a:latin typeface="Calibri"/>
                          <a:ea typeface="Calibri"/>
                          <a:cs typeface="Times New Roman"/>
                        </a:rPr>
                        <a:t>Electricity</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28</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34</a:t>
                      </a:r>
                    </a:p>
                  </a:txBody>
                  <a:tcPr marL="68580" marR="68580" marT="0" marB="0">
                    <a:lnL>
                      <a:noFill/>
                    </a:lnL>
                    <a:lnR>
                      <a:noFill/>
                    </a:lnR>
                    <a:lnT>
                      <a:noFill/>
                    </a:lnT>
                    <a:lnB>
                      <a:noFill/>
                    </a:lnB>
                  </a:tcPr>
                </a:tc>
              </a:tr>
              <a:tr h="0">
                <a:tc>
                  <a:txBody>
                    <a:bodyPr/>
                    <a:lstStyle/>
                    <a:p>
                      <a:pPr marL="171450" marR="0">
                        <a:lnSpc>
                          <a:spcPct val="115000"/>
                        </a:lnSpc>
                        <a:spcBef>
                          <a:spcPts val="0"/>
                        </a:spcBef>
                        <a:spcAft>
                          <a:spcPts val="0"/>
                        </a:spcAft>
                      </a:pPr>
                      <a:r>
                        <a:rPr lang="en-US" sz="1800" dirty="0">
                          <a:latin typeface="Calibri"/>
                          <a:ea typeface="Calibri"/>
                          <a:cs typeface="Times New Roman"/>
                        </a:rPr>
                        <a:t>Natural Gas</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Calibri"/>
                          <a:ea typeface="Calibri"/>
                          <a:cs typeface="Times New Roman"/>
                        </a:rPr>
                        <a:t>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1</a:t>
                      </a:r>
                    </a:p>
                  </a:txBody>
                  <a:tcPr marL="68580" marR="68580" marT="0" marB="0">
                    <a:lnL>
                      <a:noFill/>
                    </a:lnL>
                    <a:lnR>
                      <a:noFill/>
                    </a:lnR>
                    <a:lnT>
                      <a:noFill/>
                    </a:lnT>
                    <a:lnB>
                      <a:noFill/>
                    </a:lnB>
                  </a:tcPr>
                </a:tc>
              </a:tr>
              <a:tr h="0">
                <a:tc>
                  <a:txBody>
                    <a:bodyPr/>
                    <a:lstStyle/>
                    <a:p>
                      <a:pPr marL="0" marR="0">
                        <a:lnSpc>
                          <a:spcPct val="115000"/>
                        </a:lnSpc>
                        <a:spcBef>
                          <a:spcPts val="0"/>
                        </a:spcBef>
                        <a:spcAft>
                          <a:spcPts val="0"/>
                        </a:spcAft>
                      </a:pPr>
                      <a:r>
                        <a:rPr lang="en-US" sz="1800" b="1">
                          <a:latin typeface="Calibri"/>
                          <a:ea typeface="Calibri"/>
                          <a:cs typeface="Times New Roman"/>
                        </a:rPr>
                        <a:t>Lighting</a:t>
                      </a:r>
                      <a:endParaRPr lang="en-US" sz="1800">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dirty="0">
                          <a:latin typeface="Calibri"/>
                          <a:ea typeface="Calibri"/>
                          <a:cs typeface="Times New Roman"/>
                        </a:rPr>
                        <a:t>113</a:t>
                      </a:r>
                      <a:endParaRPr lang="en-US" sz="1800" dirty="0">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a:latin typeface="Calibri"/>
                          <a:ea typeface="Calibri"/>
                          <a:cs typeface="Times New Roman"/>
                        </a:rPr>
                        <a:t>124</a:t>
                      </a:r>
                      <a:endParaRPr lang="en-US" sz="1800">
                        <a:latin typeface="Calibri"/>
                        <a:ea typeface="Calibri"/>
                        <a:cs typeface="Times New Roman"/>
                      </a:endParaRPr>
                    </a:p>
                  </a:txBody>
                  <a:tcPr marL="68580" marR="68580" marT="0" marB="0">
                    <a:lnL>
                      <a:noFill/>
                    </a:lnL>
                    <a:lnR>
                      <a:noFill/>
                    </a:lnR>
                    <a:lnT>
                      <a:noFill/>
                    </a:lnT>
                    <a:lnB>
                      <a:noFill/>
                    </a:lnB>
                  </a:tcPr>
                </a:tc>
              </a:tr>
              <a:tr h="0">
                <a:tc>
                  <a:txBody>
                    <a:bodyPr/>
                    <a:lstStyle/>
                    <a:p>
                      <a:pPr marL="171450" marR="0">
                        <a:lnSpc>
                          <a:spcPct val="115000"/>
                        </a:lnSpc>
                        <a:spcBef>
                          <a:spcPts val="0"/>
                        </a:spcBef>
                        <a:spcAft>
                          <a:spcPts val="0"/>
                        </a:spcAft>
                      </a:pPr>
                      <a:r>
                        <a:rPr lang="en-US" sz="1800">
                          <a:latin typeface="Calibri"/>
                          <a:ea typeface="Calibri"/>
                          <a:cs typeface="Times New Roman"/>
                        </a:rPr>
                        <a:t>Electricity</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Calibri"/>
                          <a:ea typeface="Calibri"/>
                          <a:cs typeface="Times New Roman"/>
                        </a:rPr>
                        <a:t>113</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124</a:t>
                      </a:r>
                    </a:p>
                  </a:txBody>
                  <a:tcPr marL="68580" marR="68580" marT="0" marB="0">
                    <a:lnL>
                      <a:noFill/>
                    </a:lnL>
                    <a:lnR>
                      <a:noFill/>
                    </a:lnR>
                    <a:lnT>
                      <a:noFill/>
                    </a:lnT>
                    <a:lnB>
                      <a:noFill/>
                    </a:lnB>
                  </a:tcPr>
                </a:tc>
              </a:tr>
              <a:tr h="0">
                <a:tc>
                  <a:txBody>
                    <a:bodyPr/>
                    <a:lstStyle/>
                    <a:p>
                      <a:pPr marL="171450" marR="0">
                        <a:lnSpc>
                          <a:spcPct val="115000"/>
                        </a:lnSpc>
                        <a:spcBef>
                          <a:spcPts val="0"/>
                        </a:spcBef>
                        <a:spcAft>
                          <a:spcPts val="0"/>
                        </a:spcAft>
                      </a:pPr>
                      <a:r>
                        <a:rPr lang="en-US" sz="1800">
                          <a:latin typeface="Calibri"/>
                          <a:ea typeface="Calibri"/>
                          <a:cs typeface="Times New Roman"/>
                        </a:rPr>
                        <a:t>Natural Gas</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Calibri"/>
                          <a:ea typeface="Calibri"/>
                          <a:cs typeface="Times New Roman"/>
                        </a:rPr>
                        <a:t>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0</a:t>
                      </a:r>
                    </a:p>
                  </a:txBody>
                  <a:tcPr marL="68580" marR="68580" marT="0" marB="0">
                    <a:lnL>
                      <a:noFill/>
                    </a:lnL>
                    <a:lnR>
                      <a:noFill/>
                    </a:lnR>
                    <a:lnT>
                      <a:noFill/>
                    </a:lnT>
                    <a:lnB>
                      <a:noFill/>
                    </a:lnB>
                  </a:tcPr>
                </a:tc>
              </a:tr>
              <a:tr h="0">
                <a:tc>
                  <a:txBody>
                    <a:bodyPr/>
                    <a:lstStyle/>
                    <a:p>
                      <a:pPr marL="0" marR="0">
                        <a:lnSpc>
                          <a:spcPct val="115000"/>
                        </a:lnSpc>
                        <a:spcBef>
                          <a:spcPts val="0"/>
                        </a:spcBef>
                        <a:spcAft>
                          <a:spcPts val="0"/>
                        </a:spcAft>
                      </a:pPr>
                      <a:r>
                        <a:rPr lang="en-US" sz="1800" b="1">
                          <a:latin typeface="Calibri"/>
                          <a:ea typeface="Calibri"/>
                          <a:cs typeface="Times New Roman"/>
                        </a:rPr>
                        <a:t>Other Miscellaneous</a:t>
                      </a:r>
                      <a:endParaRPr lang="en-US" sz="1800">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a:latin typeface="Calibri"/>
                          <a:ea typeface="Calibri"/>
                          <a:cs typeface="Times New Roman"/>
                        </a:rPr>
                        <a:t>71</a:t>
                      </a:r>
                      <a:endParaRPr lang="en-US" sz="1800">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dirty="0">
                          <a:latin typeface="Calibri"/>
                          <a:ea typeface="Calibri"/>
                          <a:cs typeface="Times New Roman"/>
                        </a:rPr>
                        <a:t>65</a:t>
                      </a:r>
                      <a:endParaRPr lang="en-US" sz="1800" dirty="0">
                        <a:latin typeface="Calibri"/>
                        <a:ea typeface="Calibri"/>
                        <a:cs typeface="Times New Roman"/>
                      </a:endParaRPr>
                    </a:p>
                  </a:txBody>
                  <a:tcPr marL="68580" marR="68580" marT="0" marB="0">
                    <a:lnL>
                      <a:noFill/>
                    </a:lnL>
                    <a:lnR>
                      <a:noFill/>
                    </a:lnR>
                    <a:lnT>
                      <a:noFill/>
                    </a:lnT>
                    <a:lnB>
                      <a:noFill/>
                    </a:lnB>
                  </a:tcPr>
                </a:tc>
              </a:tr>
              <a:tr h="0">
                <a:tc>
                  <a:txBody>
                    <a:bodyPr/>
                    <a:lstStyle/>
                    <a:p>
                      <a:pPr marL="171450" marR="0">
                        <a:lnSpc>
                          <a:spcPct val="115000"/>
                        </a:lnSpc>
                        <a:spcBef>
                          <a:spcPts val="0"/>
                        </a:spcBef>
                        <a:spcAft>
                          <a:spcPts val="0"/>
                        </a:spcAft>
                      </a:pPr>
                      <a:r>
                        <a:rPr lang="en-US" sz="1800">
                          <a:latin typeface="Calibri"/>
                          <a:ea typeface="Calibri"/>
                          <a:cs typeface="Times New Roman"/>
                        </a:rPr>
                        <a:t>Electricity</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68</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Calibri"/>
                          <a:ea typeface="Calibri"/>
                          <a:cs typeface="Times New Roman"/>
                        </a:rPr>
                        <a:t>64</a:t>
                      </a:r>
                    </a:p>
                  </a:txBody>
                  <a:tcPr marL="68580" marR="68580" marT="0" marB="0">
                    <a:lnL>
                      <a:noFill/>
                    </a:lnL>
                    <a:lnR>
                      <a:noFill/>
                    </a:lnR>
                    <a:lnT>
                      <a:noFill/>
                    </a:lnT>
                    <a:lnB>
                      <a:noFill/>
                    </a:lnB>
                  </a:tcPr>
                </a:tc>
              </a:tr>
              <a:tr h="0">
                <a:tc>
                  <a:txBody>
                    <a:bodyPr/>
                    <a:lstStyle/>
                    <a:p>
                      <a:pPr marL="171450" marR="0">
                        <a:lnSpc>
                          <a:spcPct val="115000"/>
                        </a:lnSpc>
                        <a:spcBef>
                          <a:spcPts val="0"/>
                        </a:spcBef>
                        <a:spcAft>
                          <a:spcPts val="0"/>
                        </a:spcAft>
                      </a:pPr>
                      <a:r>
                        <a:rPr lang="en-US" sz="1800">
                          <a:latin typeface="Calibri"/>
                          <a:ea typeface="Calibri"/>
                          <a:cs typeface="Times New Roman"/>
                        </a:rPr>
                        <a:t>Natural Gas</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3</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Calibri"/>
                          <a:ea typeface="Calibri"/>
                          <a:cs typeface="Times New Roman"/>
                        </a:rPr>
                        <a:t>1</a:t>
                      </a:r>
                    </a:p>
                  </a:txBody>
                  <a:tcPr marL="68580" marR="68580" marT="0" marB="0">
                    <a:lnL>
                      <a:noFill/>
                    </a:lnL>
                    <a:lnR>
                      <a:noFill/>
                    </a:lnR>
                    <a:lnT>
                      <a:noFill/>
                    </a:lnT>
                    <a:lnB>
                      <a:noFill/>
                    </a:lnB>
                  </a:tcPr>
                </a:tc>
              </a:tr>
              <a:tr h="0">
                <a:tc>
                  <a:txBody>
                    <a:bodyPr/>
                    <a:lstStyle/>
                    <a:p>
                      <a:pPr marL="0" marR="0">
                        <a:lnSpc>
                          <a:spcPct val="115000"/>
                        </a:lnSpc>
                        <a:spcBef>
                          <a:spcPts val="200"/>
                        </a:spcBef>
                        <a:spcAft>
                          <a:spcPts val="200"/>
                        </a:spcAft>
                      </a:pPr>
                      <a:r>
                        <a:rPr lang="en-US" sz="1800" b="1" dirty="0">
                          <a:latin typeface="Calibri"/>
                          <a:ea typeface="Calibri"/>
                          <a:cs typeface="Times New Roman"/>
                        </a:rPr>
                        <a:t>Total (All Sectors)</a:t>
                      </a:r>
                      <a:endParaRPr lang="en-US" sz="1800" dirty="0">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200"/>
                        </a:spcBef>
                        <a:spcAft>
                          <a:spcPts val="200"/>
                        </a:spcAft>
                      </a:pPr>
                      <a:r>
                        <a:rPr lang="en-US" sz="1800" b="1">
                          <a:latin typeface="Calibri"/>
                          <a:ea typeface="Calibri"/>
                          <a:cs typeface="Times New Roman"/>
                        </a:rPr>
                        <a:t>243</a:t>
                      </a:r>
                      <a:endParaRPr lang="en-US" sz="1800">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200"/>
                        </a:spcBef>
                        <a:spcAft>
                          <a:spcPts val="200"/>
                        </a:spcAft>
                      </a:pPr>
                      <a:r>
                        <a:rPr lang="en-US" sz="1800" b="1" dirty="0">
                          <a:latin typeface="Calibri"/>
                          <a:ea typeface="Calibri"/>
                          <a:cs typeface="Times New Roman"/>
                        </a:rPr>
                        <a:t>272</a:t>
                      </a:r>
                      <a:endParaRPr lang="en-US" sz="1800" dirty="0">
                        <a:latin typeface="Calibri"/>
                        <a:ea typeface="Calibri"/>
                        <a:cs typeface="Times New Roman"/>
                      </a:endParaRPr>
                    </a:p>
                  </a:txBody>
                  <a:tcPr marL="68580" marR="68580" marT="0" marB="0">
                    <a:lnL>
                      <a:noFill/>
                    </a:lnL>
                    <a:lnR>
                      <a:noFill/>
                    </a:lnR>
                    <a:lnT>
                      <a:noFill/>
                    </a:lnT>
                    <a:lnB>
                      <a:noFill/>
                    </a:lnB>
                  </a:tcPr>
                </a:tc>
              </a:tr>
              <a:tr h="0">
                <a:tc>
                  <a:txBody>
                    <a:bodyPr/>
                    <a:lstStyle/>
                    <a:p>
                      <a:pPr marL="171450" marR="0">
                        <a:lnSpc>
                          <a:spcPct val="115000"/>
                        </a:lnSpc>
                        <a:spcBef>
                          <a:spcPts val="0"/>
                        </a:spcBef>
                        <a:spcAft>
                          <a:spcPts val="0"/>
                        </a:spcAft>
                      </a:pPr>
                      <a:r>
                        <a:rPr lang="en-US" sz="1800" dirty="0">
                          <a:latin typeface="Calibri"/>
                          <a:ea typeface="Calibri"/>
                          <a:cs typeface="Times New Roman"/>
                        </a:rPr>
                        <a:t>Electricity</a:t>
                      </a:r>
                    </a:p>
                  </a:txBody>
                  <a:tcPr marL="68580" marR="68580" marT="0" marB="0">
                    <a:lnL>
                      <a:noFill/>
                    </a:lnL>
                    <a:lnR>
                      <a:noFill/>
                    </a:lnR>
                    <a:lnT>
                      <a:noFill/>
                    </a:lnT>
                    <a:lnB>
                      <a:noFill/>
                    </a:lnB>
                  </a:tcPr>
                </a:tc>
                <a:tc>
                  <a:txBody>
                    <a:bodyPr/>
                    <a:lstStyle/>
                    <a:p>
                      <a:pPr marL="0" marR="0" algn="ctr">
                        <a:lnSpc>
                          <a:spcPct val="115000"/>
                        </a:lnSpc>
                        <a:spcBef>
                          <a:spcPts val="200"/>
                        </a:spcBef>
                        <a:spcAft>
                          <a:spcPts val="200"/>
                        </a:spcAft>
                      </a:pPr>
                      <a:r>
                        <a:rPr lang="en-US" sz="1800" dirty="0">
                          <a:latin typeface="Calibri"/>
                          <a:ea typeface="Calibri"/>
                          <a:cs typeface="Times New Roman"/>
                        </a:rPr>
                        <a:t>227</a:t>
                      </a:r>
                    </a:p>
                  </a:txBody>
                  <a:tcPr marL="68580" marR="68580" marT="0" marB="0">
                    <a:lnL>
                      <a:noFill/>
                    </a:lnL>
                    <a:lnR>
                      <a:noFill/>
                    </a:lnR>
                    <a:lnT>
                      <a:noFill/>
                    </a:lnT>
                    <a:lnB>
                      <a:noFill/>
                    </a:lnB>
                  </a:tcPr>
                </a:tc>
                <a:tc>
                  <a:txBody>
                    <a:bodyPr/>
                    <a:lstStyle/>
                    <a:p>
                      <a:pPr marL="0" marR="0" algn="ctr">
                        <a:lnSpc>
                          <a:spcPct val="115000"/>
                        </a:lnSpc>
                        <a:spcBef>
                          <a:spcPts val="200"/>
                        </a:spcBef>
                        <a:spcAft>
                          <a:spcPts val="200"/>
                        </a:spcAft>
                      </a:pPr>
                      <a:r>
                        <a:rPr lang="en-US" sz="1800" dirty="0">
                          <a:latin typeface="Calibri"/>
                          <a:ea typeface="Calibri"/>
                          <a:cs typeface="Times New Roman"/>
                        </a:rPr>
                        <a:t>248</a:t>
                      </a:r>
                    </a:p>
                  </a:txBody>
                  <a:tcPr marL="68580" marR="68580" marT="0" marB="0">
                    <a:lnL>
                      <a:noFill/>
                    </a:lnL>
                    <a:lnR>
                      <a:noFill/>
                    </a:lnR>
                    <a:lnT>
                      <a:noFill/>
                    </a:lnT>
                    <a:lnB>
                      <a:noFill/>
                    </a:lnB>
                  </a:tcPr>
                </a:tc>
              </a:tr>
              <a:tr h="0">
                <a:tc>
                  <a:txBody>
                    <a:bodyPr/>
                    <a:lstStyle/>
                    <a:p>
                      <a:pPr marL="171450" marR="0">
                        <a:lnSpc>
                          <a:spcPct val="115000"/>
                        </a:lnSpc>
                        <a:spcBef>
                          <a:spcPts val="0"/>
                        </a:spcBef>
                        <a:spcAft>
                          <a:spcPts val="0"/>
                        </a:spcAft>
                      </a:pPr>
                      <a:r>
                        <a:rPr lang="en-US" sz="1800" dirty="0">
                          <a:latin typeface="Calibri"/>
                          <a:ea typeface="Calibri"/>
                          <a:cs typeface="Times New Roman"/>
                        </a:rPr>
                        <a:t>Natural Gas</a:t>
                      </a: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800" dirty="0">
                          <a:latin typeface="Calibri"/>
                          <a:ea typeface="Calibri"/>
                          <a:cs typeface="Times New Roman"/>
                        </a:rPr>
                        <a:t>16</a:t>
                      </a: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800" dirty="0">
                          <a:latin typeface="Calibri"/>
                          <a:ea typeface="Calibri"/>
                          <a:cs typeface="Times New Roman"/>
                        </a:rPr>
                        <a:t>24</a:t>
                      </a: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3395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dirty="0" smtClean="0">
                <a:solidFill>
                  <a:srgbClr val="92D050"/>
                </a:solidFill>
              </a:rPr>
              <a:t>Emissions Inventory Objectives</a:t>
            </a:r>
          </a:p>
        </p:txBody>
      </p:sp>
      <p:sp>
        <p:nvSpPr>
          <p:cNvPr id="3" name="Espace réservé du contenu 2"/>
          <p:cNvSpPr>
            <a:spLocks noGrp="1"/>
          </p:cNvSpPr>
          <p:nvPr>
            <p:ph idx="1"/>
          </p:nvPr>
        </p:nvSpPr>
        <p:spPr>
          <a:xfrm>
            <a:off x="457200" y="1066800"/>
            <a:ext cx="8229600" cy="5059363"/>
          </a:xfrm>
        </p:spPr>
        <p:txBody>
          <a:bodyPr rtlCol="0">
            <a:normAutofit fontScale="92500"/>
          </a:bodyPr>
          <a:lstStyle/>
          <a:p>
            <a:pPr marL="514350" indent="-514350" fontAlgn="auto">
              <a:spcAft>
                <a:spcPts val="0"/>
              </a:spcAft>
              <a:buFont typeface="+mj-lt"/>
              <a:buAutoNum type="arabicPeriod"/>
              <a:defRPr/>
            </a:pPr>
            <a:r>
              <a:rPr lang="en-US" dirty="0" smtClean="0"/>
              <a:t>To present a baseline emissions </a:t>
            </a:r>
            <a:r>
              <a:rPr lang="en-US" dirty="0" smtClean="0"/>
              <a:t>inventory	</a:t>
            </a:r>
          </a:p>
          <a:p>
            <a:pPr marL="914400" lvl="2" fontAlgn="auto">
              <a:spcAft>
                <a:spcPts val="0"/>
              </a:spcAft>
              <a:buFont typeface="Calibri" panose="020F0502020204030204" pitchFamily="34" charset="0"/>
              <a:buChar char="‒"/>
              <a:defRPr/>
            </a:pPr>
            <a:r>
              <a:rPr lang="en-US" sz="2600" dirty="0" smtClean="0"/>
              <a:t>quantifying </a:t>
            </a:r>
            <a:r>
              <a:rPr lang="en-US" sz="2600" dirty="0" smtClean="0"/>
              <a:t>municipal energy use and associated GHG emissions for each municipal sector</a:t>
            </a:r>
          </a:p>
          <a:p>
            <a:pPr marL="514350" indent="-514350" fontAlgn="auto">
              <a:spcAft>
                <a:spcPts val="0"/>
              </a:spcAft>
              <a:buFont typeface="+mj-lt"/>
              <a:buAutoNum type="arabicPeriod"/>
              <a:defRPr/>
            </a:pPr>
            <a:r>
              <a:rPr lang="en-US" dirty="0" smtClean="0"/>
              <a:t>To identify major sources of municipal </a:t>
            </a:r>
            <a:r>
              <a:rPr lang="en-US" dirty="0" smtClean="0"/>
              <a:t>emissions</a:t>
            </a:r>
          </a:p>
          <a:p>
            <a:pPr marL="914400" lvl="2" fontAlgn="auto">
              <a:spcAft>
                <a:spcPts val="0"/>
              </a:spcAft>
              <a:buFont typeface="Calibri" panose="020F0502020204030204" pitchFamily="34" charset="0"/>
              <a:buChar char="‒"/>
              <a:defRPr/>
            </a:pPr>
            <a:r>
              <a:rPr lang="en-US" sz="2600" dirty="0" smtClean="0"/>
              <a:t>relative </a:t>
            </a:r>
            <a:r>
              <a:rPr lang="en-US" sz="2600" dirty="0" smtClean="0"/>
              <a:t>contributions within and among the sectors</a:t>
            </a:r>
          </a:p>
          <a:p>
            <a:pPr marL="514350" indent="-514350" fontAlgn="auto">
              <a:spcAft>
                <a:spcPts val="0"/>
              </a:spcAft>
              <a:buFont typeface="+mj-lt"/>
              <a:buAutoNum type="arabicPeriod"/>
              <a:defRPr/>
            </a:pPr>
            <a:r>
              <a:rPr lang="en-US" dirty="0" smtClean="0"/>
              <a:t>To examine changes and trends in energy use, costs and emissions from FY 2003 to FY 2008</a:t>
            </a:r>
          </a:p>
          <a:p>
            <a:pPr marL="514350" indent="-514350" fontAlgn="auto">
              <a:spcAft>
                <a:spcPts val="0"/>
              </a:spcAft>
              <a:buFont typeface="+mj-lt"/>
              <a:buAutoNum type="arabicPeriod"/>
              <a:defRPr/>
            </a:pPr>
            <a:r>
              <a:rPr lang="en-US" dirty="0" smtClean="0"/>
              <a:t>To offer recommendations to reduce municipal GHG emissions</a:t>
            </a:r>
            <a:endParaRPr lang="fr-CA" dirty="0" smtClean="0">
              <a:solidFill>
                <a:schemeClr val="tx1">
                  <a:lumMod val="75000"/>
                  <a:lumOff val="25000"/>
                </a:schemeClr>
              </a:solidFill>
            </a:endParaRPr>
          </a:p>
        </p:txBody>
      </p:sp>
    </p:spTree>
    <p:extLst>
      <p:ext uri="{BB962C8B-B14F-4D97-AF65-F5344CB8AC3E}">
        <p14:creationId xmlns:p14="http://schemas.microsoft.com/office/powerpoint/2010/main" val="2419534117"/>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0" y="0"/>
            <a:ext cx="9144000" cy="1143000"/>
          </a:xfrm>
          <a:solidFill>
            <a:srgbClr val="92D050"/>
          </a:solidFill>
        </p:spPr>
        <p:txBody>
          <a:bodyPr/>
          <a:lstStyle/>
          <a:p>
            <a:r>
              <a:rPr lang="en-US" dirty="0" smtClean="0"/>
              <a:t>UM’s Greenhouse Gas Inventory</a:t>
            </a:r>
          </a:p>
        </p:txBody>
      </p:sp>
      <p:pic>
        <p:nvPicPr>
          <p:cNvPr id="6147"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4676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5389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har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1888"/>
            <a:ext cx="9144000" cy="572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2"/>
          <p:cNvSpPr>
            <a:spLocks noGrp="1"/>
          </p:cNvSpPr>
          <p:nvPr>
            <p:ph type="title"/>
          </p:nvPr>
        </p:nvSpPr>
        <p:spPr>
          <a:xfrm>
            <a:off x="0" y="0"/>
            <a:ext cx="9144000" cy="1143000"/>
          </a:xfrm>
          <a:solidFill>
            <a:srgbClr val="92D050"/>
          </a:solidFill>
        </p:spPr>
        <p:txBody>
          <a:bodyPr/>
          <a:lstStyle/>
          <a:p>
            <a:r>
              <a:rPr lang="en-US" dirty="0" smtClean="0"/>
              <a:t>UM’s Greenhouse Gas Inventory</a:t>
            </a:r>
          </a:p>
        </p:txBody>
      </p:sp>
      <p:sp>
        <p:nvSpPr>
          <p:cNvPr id="7172" name="TextBox 3"/>
          <p:cNvSpPr txBox="1">
            <a:spLocks noChangeArrowheads="1"/>
          </p:cNvSpPr>
          <p:nvPr/>
        </p:nvSpPr>
        <p:spPr bwMode="auto">
          <a:xfrm>
            <a:off x="2971800" y="2362200"/>
            <a:ext cx="215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solidFill>
                  <a:prstClr val="black"/>
                </a:solidFill>
              </a:rPr>
              <a:t>Transportation</a:t>
            </a:r>
          </a:p>
        </p:txBody>
      </p:sp>
      <p:sp>
        <p:nvSpPr>
          <p:cNvPr id="7173" name="Rectangle 4"/>
          <p:cNvSpPr>
            <a:spLocks noChangeArrowheads="1"/>
          </p:cNvSpPr>
          <p:nvPr/>
        </p:nvSpPr>
        <p:spPr bwMode="auto">
          <a:xfrm>
            <a:off x="3740150" y="3244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solidFill>
                <a:prstClr val="black"/>
              </a:solidFill>
            </a:endParaRPr>
          </a:p>
        </p:txBody>
      </p:sp>
      <p:sp>
        <p:nvSpPr>
          <p:cNvPr id="7174" name="Rectangle 5"/>
          <p:cNvSpPr>
            <a:spLocks noChangeArrowheads="1"/>
          </p:cNvSpPr>
          <p:nvPr/>
        </p:nvSpPr>
        <p:spPr bwMode="auto">
          <a:xfrm>
            <a:off x="2743200" y="4876800"/>
            <a:ext cx="306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prstClr val="black"/>
                </a:solidFill>
              </a:rPr>
              <a:t>Purchased Electricity</a:t>
            </a:r>
          </a:p>
        </p:txBody>
      </p:sp>
      <p:sp>
        <p:nvSpPr>
          <p:cNvPr id="7175" name="Rectangle 6"/>
          <p:cNvSpPr>
            <a:spLocks noChangeArrowheads="1"/>
          </p:cNvSpPr>
          <p:nvPr/>
        </p:nvSpPr>
        <p:spPr bwMode="auto">
          <a:xfrm>
            <a:off x="3124200" y="3657600"/>
            <a:ext cx="1862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prstClr val="black"/>
                </a:solidFill>
              </a:rPr>
              <a:t>Steam Plant</a:t>
            </a:r>
          </a:p>
        </p:txBody>
      </p:sp>
    </p:spTree>
    <p:extLst>
      <p:ext uri="{BB962C8B-B14F-4D97-AF65-F5344CB8AC3E}">
        <p14:creationId xmlns:p14="http://schemas.microsoft.com/office/powerpoint/2010/main" val="27493929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0" y="0"/>
            <a:ext cx="9144000" cy="1143000"/>
          </a:xfrm>
          <a:solidFill>
            <a:srgbClr val="92D050"/>
          </a:solidFill>
        </p:spPr>
        <p:txBody>
          <a:bodyPr/>
          <a:lstStyle/>
          <a:p>
            <a:r>
              <a:rPr lang="en-US" dirty="0" smtClean="0"/>
              <a:t>UM’s Greenhouse Gas Inventory</a:t>
            </a:r>
          </a:p>
        </p:txBody>
      </p:sp>
      <p:sp>
        <p:nvSpPr>
          <p:cNvPr id="8195" name="Rectangle 4"/>
          <p:cNvSpPr>
            <a:spLocks noChangeArrowheads="1"/>
          </p:cNvSpPr>
          <p:nvPr/>
        </p:nvSpPr>
        <p:spPr bwMode="auto">
          <a:xfrm>
            <a:off x="3740150" y="3244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solidFill>
                <a:prstClr val="black"/>
              </a:solidFill>
            </a:endParaRPr>
          </a:p>
        </p:txBody>
      </p:sp>
      <p:pic>
        <p:nvPicPr>
          <p:cNvPr id="8196" name="Chart 1"/>
          <p:cNvPicPr>
            <a:picLocks noChangeArrowheads="1"/>
          </p:cNvPicPr>
          <p:nvPr/>
        </p:nvPicPr>
        <p:blipFill>
          <a:blip r:embed="rId3">
            <a:extLst>
              <a:ext uri="{28A0092B-C50C-407E-A947-70E740481C1C}">
                <a14:useLocalDpi xmlns:a14="http://schemas.microsoft.com/office/drawing/2010/main" val="0"/>
              </a:ext>
            </a:extLst>
          </a:blip>
          <a:srcRect b="-98"/>
          <a:stretch>
            <a:fillRect/>
          </a:stretch>
        </p:blipFill>
        <p:spPr bwMode="auto">
          <a:xfrm>
            <a:off x="381000" y="12192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14"/>
          <p:cNvSpPr txBox="1">
            <a:spLocks noChangeArrowheads="1"/>
          </p:cNvSpPr>
          <p:nvPr/>
        </p:nvSpPr>
        <p:spPr bwMode="auto">
          <a:xfrm>
            <a:off x="1524000" y="3962400"/>
            <a:ext cx="148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solidFill>
                  <a:prstClr val="black"/>
                </a:solidFill>
              </a:rPr>
              <a:t>Air Travel</a:t>
            </a:r>
          </a:p>
        </p:txBody>
      </p:sp>
      <p:sp>
        <p:nvSpPr>
          <p:cNvPr id="8198" name="TextBox 15"/>
          <p:cNvSpPr txBox="1">
            <a:spLocks noChangeArrowheads="1"/>
          </p:cNvSpPr>
          <p:nvPr/>
        </p:nvSpPr>
        <p:spPr bwMode="auto">
          <a:xfrm>
            <a:off x="3886200" y="3810000"/>
            <a:ext cx="1760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solidFill>
                  <a:prstClr val="black"/>
                </a:solidFill>
              </a:rPr>
              <a:t>Student</a:t>
            </a:r>
          </a:p>
          <a:p>
            <a:r>
              <a:rPr lang="en-US" sz="2400">
                <a:solidFill>
                  <a:prstClr val="black"/>
                </a:solidFill>
              </a:rPr>
              <a:t>Commuting</a:t>
            </a:r>
          </a:p>
        </p:txBody>
      </p:sp>
      <p:sp>
        <p:nvSpPr>
          <p:cNvPr id="8199" name="TextBox 16"/>
          <p:cNvSpPr txBox="1">
            <a:spLocks noChangeArrowheads="1"/>
          </p:cNvSpPr>
          <p:nvPr/>
        </p:nvSpPr>
        <p:spPr bwMode="auto">
          <a:xfrm>
            <a:off x="3048000" y="5410200"/>
            <a:ext cx="1760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solidFill>
                  <a:prstClr val="black"/>
                </a:solidFill>
              </a:rPr>
              <a:t>Fac/Staff</a:t>
            </a:r>
          </a:p>
          <a:p>
            <a:r>
              <a:rPr lang="en-US" sz="2400">
                <a:solidFill>
                  <a:prstClr val="black"/>
                </a:solidFill>
              </a:rPr>
              <a:t>Commuting</a:t>
            </a:r>
          </a:p>
        </p:txBody>
      </p:sp>
      <p:sp>
        <p:nvSpPr>
          <p:cNvPr id="8200" name="TextBox 17"/>
          <p:cNvSpPr txBox="1">
            <a:spLocks noChangeArrowheads="1"/>
          </p:cNvSpPr>
          <p:nvPr/>
        </p:nvSpPr>
        <p:spPr bwMode="auto">
          <a:xfrm>
            <a:off x="3429000" y="2438400"/>
            <a:ext cx="868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solidFill>
                  <a:prstClr val="black"/>
                </a:solidFill>
              </a:rPr>
              <a:t>Fleet</a:t>
            </a:r>
          </a:p>
        </p:txBody>
      </p:sp>
      <p:sp>
        <p:nvSpPr>
          <p:cNvPr id="8201" name="TextBox 8"/>
          <p:cNvSpPr txBox="1">
            <a:spLocks noChangeArrowheads="1"/>
          </p:cNvSpPr>
          <p:nvPr/>
        </p:nvSpPr>
        <p:spPr bwMode="auto">
          <a:xfrm>
            <a:off x="6248400" y="6096000"/>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solidFill>
                  <a:prstClr val="black"/>
                </a:solidFill>
              </a:rPr>
              <a:t>*</a:t>
            </a:r>
            <a:r>
              <a:rPr lang="en-US" sz="1600">
                <a:solidFill>
                  <a:prstClr val="black"/>
                </a:solidFill>
              </a:rPr>
              <a:t>Athletics not included</a:t>
            </a:r>
          </a:p>
        </p:txBody>
      </p:sp>
    </p:spTree>
    <p:extLst>
      <p:ext uri="{BB962C8B-B14F-4D97-AF65-F5344CB8AC3E}">
        <p14:creationId xmlns:p14="http://schemas.microsoft.com/office/powerpoint/2010/main" val="42112052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304800"/>
            <a:ext cx="7772400" cy="685800"/>
          </a:xfrm>
        </p:spPr>
        <p:txBody>
          <a:bodyPr/>
          <a:lstStyle/>
          <a:p>
            <a:r>
              <a:rPr lang="en-US" sz="4000" b="1" u="sng" dirty="0" smtClean="0">
                <a:solidFill>
                  <a:srgbClr val="7DAD21"/>
                </a:solidFill>
              </a:rPr>
              <a:t>Drilling Down</a:t>
            </a:r>
          </a:p>
        </p:txBody>
      </p:sp>
      <p:sp>
        <p:nvSpPr>
          <p:cNvPr id="2051" name="Sous-titre 2"/>
          <p:cNvSpPr>
            <a:spLocks noGrp="1"/>
          </p:cNvSpPr>
          <p:nvPr>
            <p:ph type="subTitle" idx="1"/>
          </p:nvPr>
        </p:nvSpPr>
        <p:spPr>
          <a:xfrm>
            <a:off x="1219200" y="990600"/>
            <a:ext cx="6400800" cy="1304925"/>
          </a:xfrm>
        </p:spPr>
        <p:txBody>
          <a:bodyPr/>
          <a:lstStyle/>
          <a:p>
            <a:r>
              <a:rPr lang="en-US" sz="2800" dirty="0" smtClean="0">
                <a:solidFill>
                  <a:srgbClr val="7DAD21"/>
                </a:solidFill>
              </a:rPr>
              <a:t>Energy Costs</a:t>
            </a:r>
          </a:p>
        </p:txBody>
      </p:sp>
    </p:spTree>
    <p:extLst>
      <p:ext uri="{BB962C8B-B14F-4D97-AF65-F5344CB8AC3E}">
        <p14:creationId xmlns:p14="http://schemas.microsoft.com/office/powerpoint/2010/main" val="41918446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28600" y="228600"/>
          <a:ext cx="8654815" cy="627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80574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28600" y="228600"/>
          <a:ext cx="8654815" cy="627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14840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533400"/>
          </a:xfrm>
        </p:spPr>
        <p:txBody>
          <a:bodyPr rtlCol="0">
            <a:noAutofit/>
          </a:bodyPr>
          <a:lstStyle/>
          <a:p>
            <a:pPr fontAlgn="auto">
              <a:spcAft>
                <a:spcPts val="0"/>
              </a:spcAft>
              <a:defRPr/>
            </a:pPr>
            <a:r>
              <a:rPr lang="en-US" sz="3600" b="1" u="sng" dirty="0" smtClean="0">
                <a:solidFill>
                  <a:srgbClr val="92D050"/>
                </a:solidFill>
              </a:rPr>
              <a:t>Overarching Recommendations</a:t>
            </a:r>
            <a:r>
              <a:rPr lang="en-US" sz="3200" dirty="0" smtClean="0">
                <a:solidFill>
                  <a:srgbClr val="92D050"/>
                </a:solidFill>
              </a:rPr>
              <a:t/>
            </a:r>
            <a:br>
              <a:rPr lang="en-US" sz="3200" dirty="0" smtClean="0">
                <a:solidFill>
                  <a:srgbClr val="92D050"/>
                </a:solidFill>
              </a:rPr>
            </a:br>
            <a:r>
              <a:rPr lang="en-US" sz="2400" b="1" dirty="0" smtClean="0">
                <a:solidFill>
                  <a:srgbClr val="FFCC00"/>
                </a:solidFill>
              </a:rPr>
              <a:t>(see report for sector-specific recommendations)</a:t>
            </a:r>
            <a:endParaRPr lang="en-US" sz="3600" b="1" dirty="0" smtClean="0">
              <a:solidFill>
                <a:srgbClr val="FFCC00"/>
              </a:solidFill>
            </a:endParaRPr>
          </a:p>
        </p:txBody>
      </p:sp>
      <p:sp>
        <p:nvSpPr>
          <p:cNvPr id="3" name="Espace réservé du contenu 2"/>
          <p:cNvSpPr>
            <a:spLocks noGrp="1"/>
          </p:cNvSpPr>
          <p:nvPr>
            <p:ph idx="1"/>
          </p:nvPr>
        </p:nvSpPr>
        <p:spPr>
          <a:xfrm>
            <a:off x="457200" y="990600"/>
            <a:ext cx="8229600" cy="5135563"/>
          </a:xfrm>
        </p:spPr>
        <p:txBody>
          <a:bodyPr rtlCol="0">
            <a:normAutofit fontScale="70000" lnSpcReduction="20000"/>
          </a:bodyPr>
          <a:lstStyle/>
          <a:p>
            <a:pPr fontAlgn="auto">
              <a:spcAft>
                <a:spcPts val="1200"/>
              </a:spcAft>
              <a:buFont typeface="Arial" pitchFamily="34" charset="0"/>
              <a:buChar char="•"/>
              <a:defRPr/>
            </a:pPr>
            <a:r>
              <a:rPr lang="en-US" dirty="0" smtClean="0">
                <a:solidFill>
                  <a:schemeClr val="tx1">
                    <a:lumMod val="75000"/>
                    <a:lumOff val="25000"/>
                  </a:schemeClr>
                </a:solidFill>
              </a:rPr>
              <a:t>Set an Emissions Reduction Target &amp; Develop a Climate Action Plan</a:t>
            </a:r>
          </a:p>
          <a:p>
            <a:pPr fontAlgn="auto">
              <a:spcAft>
                <a:spcPts val="1200"/>
              </a:spcAft>
              <a:buFont typeface="Arial" pitchFamily="34" charset="0"/>
              <a:buChar char="•"/>
              <a:defRPr/>
            </a:pPr>
            <a:r>
              <a:rPr lang="en-US" dirty="0" smtClean="0">
                <a:solidFill>
                  <a:schemeClr val="tx1">
                    <a:lumMod val="75000"/>
                    <a:lumOff val="25000"/>
                  </a:schemeClr>
                </a:solidFill>
              </a:rPr>
              <a:t>Form a Climate Action Plan Task Force</a:t>
            </a:r>
          </a:p>
          <a:p>
            <a:pPr fontAlgn="auto">
              <a:spcAft>
                <a:spcPts val="1200"/>
              </a:spcAft>
              <a:buFont typeface="Arial" pitchFamily="34" charset="0"/>
              <a:buChar char="•"/>
              <a:defRPr/>
            </a:pPr>
            <a:r>
              <a:rPr lang="en-US" dirty="0" smtClean="0">
                <a:solidFill>
                  <a:schemeClr val="tx1">
                    <a:lumMod val="75000"/>
                    <a:lumOff val="25000"/>
                  </a:schemeClr>
                </a:solidFill>
              </a:rPr>
              <a:t>Develop Energy and Emissions Monitoring and Reporting System</a:t>
            </a:r>
          </a:p>
          <a:p>
            <a:pPr fontAlgn="auto">
              <a:spcAft>
                <a:spcPts val="1200"/>
              </a:spcAft>
              <a:buFont typeface="Arial" pitchFamily="34" charset="0"/>
              <a:buChar char="•"/>
              <a:defRPr/>
            </a:pPr>
            <a:r>
              <a:rPr lang="en-US" dirty="0" smtClean="0">
                <a:solidFill>
                  <a:schemeClr val="tx1">
                    <a:lumMod val="75000"/>
                    <a:lumOff val="25000"/>
                  </a:schemeClr>
                </a:solidFill>
              </a:rPr>
              <a:t>Consider a Four-day Work Week and Work-at-Home</a:t>
            </a:r>
          </a:p>
          <a:p>
            <a:pPr fontAlgn="auto">
              <a:spcAft>
                <a:spcPts val="1200"/>
              </a:spcAft>
              <a:buFont typeface="Arial" pitchFamily="34" charset="0"/>
              <a:buChar char="•"/>
              <a:defRPr/>
            </a:pPr>
            <a:r>
              <a:rPr lang="en-US" dirty="0" smtClean="0">
                <a:solidFill>
                  <a:schemeClr val="tx1">
                    <a:lumMod val="75000"/>
                    <a:lumOff val="25000"/>
                  </a:schemeClr>
                </a:solidFill>
              </a:rPr>
              <a:t>Create a Revolving Energy Loan Fund</a:t>
            </a:r>
          </a:p>
          <a:p>
            <a:pPr fontAlgn="auto">
              <a:spcAft>
                <a:spcPts val="1200"/>
              </a:spcAft>
              <a:buFont typeface="Arial" pitchFamily="34" charset="0"/>
              <a:buChar char="•"/>
              <a:defRPr/>
            </a:pPr>
            <a:r>
              <a:rPr lang="en-US" dirty="0" smtClean="0">
                <a:solidFill>
                  <a:schemeClr val="tx1">
                    <a:lumMod val="75000"/>
                    <a:lumOff val="25000"/>
                  </a:schemeClr>
                </a:solidFill>
              </a:rPr>
              <a:t>Explore Renewable Energy Partnerships</a:t>
            </a:r>
          </a:p>
          <a:p>
            <a:pPr fontAlgn="auto">
              <a:spcAft>
                <a:spcPts val="1200"/>
              </a:spcAft>
              <a:buFont typeface="Arial" pitchFamily="34" charset="0"/>
              <a:buChar char="•"/>
              <a:defRPr/>
            </a:pPr>
            <a:r>
              <a:rPr lang="en-US" dirty="0" smtClean="0">
                <a:solidFill>
                  <a:schemeClr val="tx1">
                    <a:lumMod val="75000"/>
                    <a:lumOff val="25000"/>
                  </a:schemeClr>
                </a:solidFill>
              </a:rPr>
              <a:t>Consider Municipal Energy Bond or Renewal Energy Loan Fund</a:t>
            </a:r>
          </a:p>
          <a:p>
            <a:pPr fontAlgn="auto">
              <a:spcAft>
                <a:spcPts val="1200"/>
              </a:spcAft>
              <a:buFont typeface="Arial" pitchFamily="34" charset="0"/>
              <a:buChar char="•"/>
              <a:defRPr/>
            </a:pPr>
            <a:r>
              <a:rPr lang="en-US" dirty="0" smtClean="0">
                <a:solidFill>
                  <a:schemeClr val="tx1">
                    <a:lumMod val="75000"/>
                    <a:lumOff val="25000"/>
                  </a:schemeClr>
                </a:solidFill>
              </a:rPr>
              <a:t>Establish Renewable Energy Certificate and/or Carbon Offset Program</a:t>
            </a:r>
          </a:p>
          <a:p>
            <a:pPr fontAlgn="auto">
              <a:spcAft>
                <a:spcPts val="1200"/>
              </a:spcAft>
              <a:buFont typeface="Arial" pitchFamily="34" charset="0"/>
              <a:buChar char="•"/>
              <a:defRPr/>
            </a:pPr>
            <a:r>
              <a:rPr lang="en-US" dirty="0" smtClean="0">
                <a:solidFill>
                  <a:schemeClr val="tx1">
                    <a:lumMod val="75000"/>
                    <a:lumOff val="25000"/>
                  </a:schemeClr>
                </a:solidFill>
              </a:rPr>
              <a:t>Hire a Full-time Permanent Sustainability Coordinator</a:t>
            </a:r>
          </a:p>
          <a:p>
            <a:pPr fontAlgn="auto">
              <a:spcAft>
                <a:spcPts val="1200"/>
              </a:spcAft>
              <a:buFont typeface="Arial" pitchFamily="34" charset="0"/>
              <a:buChar char="•"/>
              <a:defRPr/>
            </a:pPr>
            <a:r>
              <a:rPr lang="en-US" dirty="0" smtClean="0">
                <a:solidFill>
                  <a:schemeClr val="tx1">
                    <a:lumMod val="75000"/>
                    <a:lumOff val="25000"/>
                  </a:schemeClr>
                </a:solidFill>
              </a:rPr>
              <a:t>Integrate GHG Emissions into Planning and Decision Making</a:t>
            </a:r>
          </a:p>
        </p:txBody>
      </p:sp>
    </p:spTree>
    <p:extLst>
      <p:ext uri="{BB962C8B-B14F-4D97-AF65-F5344CB8AC3E}">
        <p14:creationId xmlns:p14="http://schemas.microsoft.com/office/powerpoint/2010/main" val="105507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20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20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2000"/>
                                        <p:tgtEl>
                                          <p:spTgt spid="3">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2000"/>
                                        <p:tgtEl>
                                          <p:spTgt spid="3">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dirty="0" smtClean="0">
                <a:solidFill>
                  <a:srgbClr val="92D050"/>
                </a:solidFill>
              </a:rPr>
              <a:t>Costs of Inaction</a:t>
            </a:r>
          </a:p>
        </p:txBody>
      </p:sp>
      <p:sp>
        <p:nvSpPr>
          <p:cNvPr id="3" name="Espace réservé du contenu 2"/>
          <p:cNvSpPr>
            <a:spLocks noGrp="1"/>
          </p:cNvSpPr>
          <p:nvPr>
            <p:ph idx="1"/>
          </p:nvPr>
        </p:nvSpPr>
        <p:spPr>
          <a:xfrm>
            <a:off x="457200" y="1066800"/>
            <a:ext cx="8229600" cy="5059363"/>
          </a:xfrm>
        </p:spPr>
        <p:txBody>
          <a:bodyPr rtlCol="0">
            <a:normAutofit/>
          </a:bodyPr>
          <a:lstStyle/>
          <a:p>
            <a:pPr marL="225425" indent="-225425">
              <a:buFont typeface="Arial" pitchFamily="34" charset="0"/>
              <a:buChar char="•"/>
            </a:pPr>
            <a:r>
              <a:rPr lang="en-US" dirty="0" smtClean="0"/>
              <a:t>Continued increase in energy costs</a:t>
            </a:r>
          </a:p>
          <a:p>
            <a:pPr marL="682625" lvl="1" indent="-225425">
              <a:buFont typeface="Calibri" pitchFamily="34" charset="0"/>
              <a:buChar char="–"/>
            </a:pPr>
            <a:r>
              <a:rPr lang="en-US" sz="2400" dirty="0" smtClean="0"/>
              <a:t>Bites into municipal and household budgets</a:t>
            </a:r>
          </a:p>
          <a:p>
            <a:pPr marL="682625" lvl="1" indent="-225425">
              <a:buFont typeface="Calibri" pitchFamily="34" charset="0"/>
              <a:buChar char="–"/>
            </a:pPr>
            <a:r>
              <a:rPr lang="en-US" sz="2400" dirty="0" smtClean="0"/>
              <a:t>Higher costs of goods and services</a:t>
            </a:r>
          </a:p>
          <a:p>
            <a:pPr marL="682625" lvl="1" indent="-225425">
              <a:buFont typeface="Calibri" pitchFamily="34" charset="0"/>
              <a:buChar char="–"/>
            </a:pPr>
            <a:r>
              <a:rPr lang="en-US" sz="2400" dirty="0" smtClean="0"/>
              <a:t>Less to spend and invest on city services and local economy</a:t>
            </a:r>
          </a:p>
          <a:p>
            <a:pPr marL="225425" indent="-225425">
              <a:buFont typeface="Arial" pitchFamily="34" charset="0"/>
              <a:buChar char="•"/>
            </a:pPr>
            <a:r>
              <a:rPr lang="en-US" dirty="0" smtClean="0"/>
              <a:t>Threats of climate change go unabated</a:t>
            </a:r>
          </a:p>
          <a:p>
            <a:pPr marL="682625" lvl="1" indent="-225425">
              <a:buFont typeface="Calibri" pitchFamily="34" charset="0"/>
              <a:buChar char="–"/>
            </a:pPr>
            <a:r>
              <a:rPr lang="en-US" sz="2400" dirty="0" smtClean="0"/>
              <a:t>Impacts to the things Missoulians value</a:t>
            </a:r>
          </a:p>
          <a:p>
            <a:pPr marL="1082675" lvl="2" indent="-225425">
              <a:buFont typeface="Calibri" pitchFamily="34" charset="0"/>
              <a:buChar char="–"/>
            </a:pPr>
            <a:r>
              <a:rPr lang="en-US" sz="2000" dirty="0" smtClean="0"/>
              <a:t>Parks and open space</a:t>
            </a:r>
          </a:p>
          <a:p>
            <a:pPr marL="1082675" lvl="2" indent="-225425">
              <a:buFont typeface="Calibri" pitchFamily="34" charset="0"/>
              <a:buChar char="–"/>
            </a:pPr>
            <a:r>
              <a:rPr lang="en-US" sz="2000" dirty="0" smtClean="0"/>
              <a:t>Forests and streams</a:t>
            </a:r>
          </a:p>
          <a:p>
            <a:pPr marL="1082675" lvl="2" indent="-225425">
              <a:buFont typeface="Calibri" pitchFamily="34" charset="0"/>
              <a:buChar char="–"/>
            </a:pPr>
            <a:r>
              <a:rPr lang="en-US" sz="2000" dirty="0" smtClean="0"/>
              <a:t>Wildlife habitat</a:t>
            </a:r>
          </a:p>
          <a:p>
            <a:pPr marL="1082675" lvl="2" indent="-225425">
              <a:buFont typeface="Calibri" pitchFamily="34" charset="0"/>
              <a:buChar char="–"/>
            </a:pPr>
            <a:r>
              <a:rPr lang="en-US" sz="2000" dirty="0" smtClean="0"/>
              <a:t>Quality of life and livability of our neighborhoods</a:t>
            </a:r>
          </a:p>
          <a:p>
            <a:pPr marL="1082675" lvl="2" indent="-225425">
              <a:buFont typeface="Calibri" pitchFamily="34" charset="0"/>
              <a:buChar char="–"/>
            </a:pPr>
            <a:r>
              <a:rPr lang="en-US" sz="2000" dirty="0" smtClean="0"/>
              <a:t>Our economy</a:t>
            </a:r>
          </a:p>
        </p:txBody>
      </p:sp>
    </p:spTree>
    <p:extLst>
      <p:ext uri="{BB962C8B-B14F-4D97-AF65-F5344CB8AC3E}">
        <p14:creationId xmlns:p14="http://schemas.microsoft.com/office/powerpoint/2010/main" val="9711255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sz="3600" b="1" u="sng" dirty="0" smtClean="0">
                <a:solidFill>
                  <a:srgbClr val="92D050"/>
                </a:solidFill>
              </a:rPr>
              <a:t>Moving Forward – How To, How Not To</a:t>
            </a:r>
          </a:p>
        </p:txBody>
      </p:sp>
      <p:sp>
        <p:nvSpPr>
          <p:cNvPr id="3" name="Espace réservé du contenu 2"/>
          <p:cNvSpPr>
            <a:spLocks noGrp="1"/>
          </p:cNvSpPr>
          <p:nvPr>
            <p:ph idx="1"/>
          </p:nvPr>
        </p:nvSpPr>
        <p:spPr>
          <a:xfrm>
            <a:off x="457200" y="1066800"/>
            <a:ext cx="8229600" cy="5059363"/>
          </a:xfrm>
        </p:spPr>
        <p:txBody>
          <a:bodyPr rtlCol="0">
            <a:normAutofit lnSpcReduction="10000"/>
          </a:bodyPr>
          <a:lstStyle/>
          <a:p>
            <a:pPr fontAlgn="auto">
              <a:spcAft>
                <a:spcPts val="0"/>
              </a:spcAft>
              <a:buFont typeface="Arial" pitchFamily="34" charset="0"/>
              <a:buChar char="•"/>
              <a:defRPr/>
            </a:pPr>
            <a:r>
              <a:rPr lang="en-US" dirty="0" smtClean="0"/>
              <a:t>Steps toward sustainability that rely on planning, policy and practice have proven successful in cities </a:t>
            </a:r>
            <a:r>
              <a:rPr lang="en-US" sz="2200" b="1" dirty="0" smtClean="0">
                <a:solidFill>
                  <a:srgbClr val="FFCC00"/>
                </a:solidFill>
              </a:rPr>
              <a:t>(</a:t>
            </a:r>
            <a:r>
              <a:rPr lang="en-US" sz="2200" b="1" dirty="0" err="1" smtClean="0">
                <a:solidFill>
                  <a:srgbClr val="FFCC00"/>
                </a:solidFill>
              </a:rPr>
              <a:t>Zahran</a:t>
            </a:r>
            <a:r>
              <a:rPr lang="en-US" sz="2200" b="1" dirty="0" smtClean="0">
                <a:solidFill>
                  <a:srgbClr val="FFCC00"/>
                </a:solidFill>
              </a:rPr>
              <a:t> et al. 2008; </a:t>
            </a:r>
            <a:r>
              <a:rPr lang="en-US" sz="2200" b="1" dirty="0" err="1" smtClean="0">
                <a:solidFill>
                  <a:srgbClr val="FFCC00"/>
                </a:solidFill>
              </a:rPr>
              <a:t>Portney</a:t>
            </a:r>
            <a:r>
              <a:rPr lang="en-US" sz="2200" b="1" dirty="0" smtClean="0">
                <a:solidFill>
                  <a:srgbClr val="FFCC00"/>
                </a:solidFill>
              </a:rPr>
              <a:t> 2003; </a:t>
            </a:r>
            <a:r>
              <a:rPr lang="en-US" sz="2200" b="1" dirty="0" err="1" smtClean="0">
                <a:solidFill>
                  <a:srgbClr val="FFCC00"/>
                </a:solidFill>
              </a:rPr>
              <a:t>Bulkeley</a:t>
            </a:r>
            <a:r>
              <a:rPr lang="en-US" sz="2200" b="1" dirty="0" smtClean="0">
                <a:solidFill>
                  <a:srgbClr val="FFCC00"/>
                </a:solidFill>
              </a:rPr>
              <a:t> and </a:t>
            </a:r>
            <a:r>
              <a:rPr lang="en-US" sz="2200" b="1" dirty="0" err="1" smtClean="0">
                <a:solidFill>
                  <a:srgbClr val="FFCC00"/>
                </a:solidFill>
              </a:rPr>
              <a:t>Betsill</a:t>
            </a:r>
            <a:r>
              <a:rPr lang="en-US" sz="2200" b="1" dirty="0" smtClean="0">
                <a:solidFill>
                  <a:srgbClr val="FFCC00"/>
                </a:solidFill>
              </a:rPr>
              <a:t> 2003)</a:t>
            </a:r>
            <a:endParaRPr lang="en-US" b="1" dirty="0" smtClean="0">
              <a:solidFill>
                <a:srgbClr val="FFCC00"/>
              </a:solidFill>
            </a:endParaRPr>
          </a:p>
          <a:p>
            <a:pPr fontAlgn="auto">
              <a:spcAft>
                <a:spcPts val="0"/>
              </a:spcAft>
              <a:buFont typeface="Arial" pitchFamily="34" charset="0"/>
              <a:buChar char="•"/>
              <a:defRPr/>
            </a:pPr>
            <a:r>
              <a:rPr lang="en-US" dirty="0" smtClean="0"/>
              <a:t>Local initiatives are less successful if disconnected and piecemeal actions occur outside of a broader context of sustainability</a:t>
            </a:r>
          </a:p>
          <a:p>
            <a:pPr fontAlgn="auto">
              <a:spcAft>
                <a:spcPts val="0"/>
              </a:spcAft>
              <a:buFont typeface="Arial" pitchFamily="34" charset="0"/>
              <a:buChar char="•"/>
              <a:defRPr/>
            </a:pPr>
            <a:r>
              <a:rPr lang="en-US" dirty="0" smtClean="0"/>
              <a:t>Local climate solutions are less successful when environmental priorities are seen as being in conflict with other municipal agendas </a:t>
            </a:r>
            <a:r>
              <a:rPr lang="en-US" sz="2200" b="1" dirty="0" smtClean="0">
                <a:solidFill>
                  <a:srgbClr val="FFCC00"/>
                </a:solidFill>
              </a:rPr>
              <a:t>(</a:t>
            </a:r>
            <a:r>
              <a:rPr lang="en-US" sz="2200" b="1" dirty="0" err="1" smtClean="0">
                <a:solidFill>
                  <a:srgbClr val="FFCC00"/>
                </a:solidFill>
              </a:rPr>
              <a:t>Portney</a:t>
            </a:r>
            <a:r>
              <a:rPr lang="en-US" sz="2200" b="1" dirty="0" smtClean="0">
                <a:solidFill>
                  <a:srgbClr val="FFCC00"/>
                </a:solidFill>
              </a:rPr>
              <a:t> 2003)</a:t>
            </a:r>
            <a:endParaRPr lang="en-US" b="1" dirty="0" smtClean="0">
              <a:solidFill>
                <a:srgbClr val="FFCC00"/>
              </a:solidFill>
            </a:endParaRPr>
          </a:p>
          <a:p>
            <a:pPr fontAlgn="auto">
              <a:spcAft>
                <a:spcPts val="0"/>
              </a:spcAft>
              <a:buFont typeface="Arial" pitchFamily="34" charset="0"/>
              <a:buChar char="•"/>
              <a:defRPr/>
            </a:pPr>
            <a:endParaRPr lang="fr-CA" dirty="0" smtClean="0">
              <a:solidFill>
                <a:schemeClr val="tx1">
                  <a:lumMod val="75000"/>
                  <a:lumOff val="25000"/>
                </a:schemeClr>
              </a:solidFill>
            </a:endParaRPr>
          </a:p>
        </p:txBody>
      </p:sp>
    </p:spTree>
    <p:extLst>
      <p:ext uri="{BB962C8B-B14F-4D97-AF65-F5344CB8AC3E}">
        <p14:creationId xmlns:p14="http://schemas.microsoft.com/office/powerpoint/2010/main" val="1311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762000" y="228600"/>
            <a:ext cx="7772400" cy="685800"/>
          </a:xfrm>
        </p:spPr>
        <p:txBody>
          <a:bodyPr/>
          <a:lstStyle/>
          <a:p>
            <a:r>
              <a:rPr lang="en-US" sz="4000" b="1" u="sng" dirty="0" smtClean="0">
                <a:solidFill>
                  <a:srgbClr val="7DAD21"/>
                </a:solidFill>
              </a:rPr>
              <a:t>Local Solutions to Climate Change</a:t>
            </a:r>
          </a:p>
        </p:txBody>
      </p:sp>
      <p:sp>
        <p:nvSpPr>
          <p:cNvPr id="2051" name="Sous-titre 2"/>
          <p:cNvSpPr>
            <a:spLocks noGrp="1"/>
          </p:cNvSpPr>
          <p:nvPr>
            <p:ph type="subTitle" idx="1"/>
          </p:nvPr>
        </p:nvSpPr>
        <p:spPr>
          <a:xfrm>
            <a:off x="457200" y="914400"/>
            <a:ext cx="8686800" cy="5943600"/>
          </a:xfrm>
          <a:solidFill>
            <a:schemeClr val="bg1">
              <a:alpha val="62000"/>
            </a:schemeClr>
          </a:solidFill>
        </p:spPr>
        <p:txBody>
          <a:bodyPr/>
          <a:lstStyle/>
          <a:p>
            <a:pPr marL="225425" indent="-225425" algn="l">
              <a:buFont typeface="Arial" pitchFamily="34" charset="0"/>
              <a:buChar char="•"/>
            </a:pPr>
            <a:r>
              <a:rPr lang="en-US" sz="2800" dirty="0" smtClean="0">
                <a:solidFill>
                  <a:schemeClr val="tx1"/>
                </a:solidFill>
              </a:rPr>
              <a:t>Build on efforts already underway</a:t>
            </a:r>
          </a:p>
          <a:p>
            <a:pPr marL="225425" indent="-225425" algn="l">
              <a:buFont typeface="Arial" pitchFamily="34" charset="0"/>
              <a:buChar char="•"/>
            </a:pPr>
            <a:r>
              <a:rPr lang="en-US" sz="2800" dirty="0" smtClean="0">
                <a:solidFill>
                  <a:schemeClr val="tx1"/>
                </a:solidFill>
              </a:rPr>
              <a:t>Use the Mayors Climate Protection Agreement framework – </a:t>
            </a:r>
            <a:r>
              <a:rPr lang="en-US" sz="2800" b="1" dirty="0" smtClean="0">
                <a:solidFill>
                  <a:schemeClr val="tx1"/>
                </a:solidFill>
              </a:rPr>
              <a:t>Develop a climate action plan</a:t>
            </a:r>
          </a:p>
          <a:p>
            <a:pPr marL="225425" indent="-225425" algn="l">
              <a:buFont typeface="Arial" pitchFamily="34" charset="0"/>
              <a:buChar char="•"/>
            </a:pPr>
            <a:r>
              <a:rPr lang="en-US" sz="2800" dirty="0" smtClean="0">
                <a:solidFill>
                  <a:schemeClr val="tx1"/>
                </a:solidFill>
              </a:rPr>
              <a:t>Adopt emissions reduction strategies to Missoula that:</a:t>
            </a:r>
          </a:p>
          <a:p>
            <a:pPr marL="682625" lvl="1" indent="-225425" algn="l">
              <a:buFont typeface="Arial" pitchFamily="34" charset="0"/>
              <a:buChar char="•"/>
            </a:pPr>
            <a:r>
              <a:rPr lang="en-US" sz="2400" dirty="0" smtClean="0">
                <a:solidFill>
                  <a:schemeClr val="tx1"/>
                </a:solidFill>
              </a:rPr>
              <a:t>Use less energy and use what we use more wisely</a:t>
            </a:r>
          </a:p>
          <a:p>
            <a:pPr marL="682625" lvl="1" indent="-225425" algn="l">
              <a:buFont typeface="Arial" pitchFamily="34" charset="0"/>
              <a:buChar char="•"/>
            </a:pPr>
            <a:r>
              <a:rPr lang="en-US" sz="2400" dirty="0" smtClean="0">
                <a:solidFill>
                  <a:schemeClr val="tx1"/>
                </a:solidFill>
              </a:rPr>
              <a:t>Recover waste energy</a:t>
            </a:r>
          </a:p>
          <a:p>
            <a:pPr marL="682625" lvl="1" indent="-225425" algn="l">
              <a:buFont typeface="Arial" pitchFamily="34" charset="0"/>
              <a:buChar char="•"/>
            </a:pPr>
            <a:r>
              <a:rPr lang="en-US" sz="2400" dirty="0" smtClean="0">
                <a:solidFill>
                  <a:schemeClr val="tx1"/>
                </a:solidFill>
              </a:rPr>
              <a:t>Developing renewable energy capacity</a:t>
            </a:r>
          </a:p>
          <a:p>
            <a:pPr marL="225425" indent="-225425" algn="l">
              <a:buFont typeface="Arial" pitchFamily="34" charset="0"/>
              <a:buChar char="•"/>
            </a:pPr>
            <a:r>
              <a:rPr lang="en-US" dirty="0" smtClean="0">
                <a:solidFill>
                  <a:schemeClr val="tx1"/>
                </a:solidFill>
              </a:rPr>
              <a:t>Attend to staffing and funding needs</a:t>
            </a:r>
          </a:p>
          <a:p>
            <a:pPr marL="225425" indent="-225425" algn="l">
              <a:buFont typeface="Arial" pitchFamily="34" charset="0"/>
              <a:buChar char="•"/>
            </a:pPr>
            <a:r>
              <a:rPr lang="en-US" dirty="0" smtClean="0">
                <a:solidFill>
                  <a:schemeClr val="tx1"/>
                </a:solidFill>
              </a:rPr>
              <a:t>Build public-private partnerships</a:t>
            </a:r>
          </a:p>
          <a:p>
            <a:pPr marL="225425" indent="-225425" algn="l">
              <a:buFont typeface="Arial" pitchFamily="34" charset="0"/>
              <a:buChar char="•"/>
            </a:pPr>
            <a:r>
              <a:rPr lang="en-US" dirty="0" smtClean="0">
                <a:solidFill>
                  <a:schemeClr val="tx1"/>
                </a:solidFill>
              </a:rPr>
              <a:t>Draw of leadership and skills of movers-and-shakers, citizens, technical and policy wonks</a:t>
            </a:r>
          </a:p>
          <a:p>
            <a:pPr marL="682625" lvl="1" indent="-225425" algn="l">
              <a:buFont typeface="Arial" pitchFamily="34" charset="0"/>
              <a:buChar char="•"/>
            </a:pPr>
            <a:endParaRPr lang="en-US" sz="2400" dirty="0" smtClean="0">
              <a:solidFill>
                <a:schemeClr val="tx1"/>
              </a:solidFill>
            </a:endParaRPr>
          </a:p>
          <a:p>
            <a:pPr marL="225425" indent="-225425" algn="l">
              <a:buFont typeface="Arial" pitchFamily="34" charset="0"/>
              <a:buChar char="•"/>
            </a:pPr>
            <a:endParaRPr lang="en-US" sz="2400" dirty="0" smtClean="0">
              <a:solidFill>
                <a:schemeClr val="tx1"/>
              </a:solidFill>
            </a:endParaRPr>
          </a:p>
        </p:txBody>
      </p:sp>
    </p:spTree>
    <p:extLst>
      <p:ext uri="{BB962C8B-B14F-4D97-AF65-F5344CB8AC3E}">
        <p14:creationId xmlns:p14="http://schemas.microsoft.com/office/powerpoint/2010/main" val="1268184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dirty="0" smtClean="0">
                <a:solidFill>
                  <a:srgbClr val="92D050"/>
                </a:solidFill>
              </a:rPr>
              <a:t>Approach - What We Included</a:t>
            </a:r>
          </a:p>
        </p:txBody>
      </p:sp>
      <p:sp>
        <p:nvSpPr>
          <p:cNvPr id="3" name="Espace réservé du contenu 2"/>
          <p:cNvSpPr>
            <a:spLocks noGrp="1"/>
          </p:cNvSpPr>
          <p:nvPr>
            <p:ph idx="1"/>
          </p:nvPr>
        </p:nvSpPr>
        <p:spPr>
          <a:xfrm>
            <a:off x="304800" y="1066800"/>
            <a:ext cx="8610600" cy="5059363"/>
          </a:xfrm>
        </p:spPr>
        <p:txBody>
          <a:bodyPr rtlCol="0">
            <a:normAutofit/>
          </a:bodyPr>
          <a:lstStyle/>
          <a:p>
            <a:pPr fontAlgn="auto">
              <a:spcAft>
                <a:spcPts val="1200"/>
              </a:spcAft>
              <a:buFont typeface="Arial" pitchFamily="34" charset="0"/>
              <a:buChar char="•"/>
              <a:defRPr/>
            </a:pPr>
            <a:r>
              <a:rPr lang="en-US" dirty="0" smtClean="0">
                <a:solidFill>
                  <a:schemeClr val="tx1">
                    <a:lumMod val="75000"/>
                    <a:lumOff val="25000"/>
                  </a:schemeClr>
                </a:solidFill>
              </a:rPr>
              <a:t>Examined energy use, costs and emissions from:</a:t>
            </a:r>
          </a:p>
          <a:p>
            <a:pPr lvl="1">
              <a:spcAft>
                <a:spcPts val="1200"/>
              </a:spcAft>
            </a:pPr>
            <a:r>
              <a:rPr lang="en-US" sz="2400" dirty="0" smtClean="0"/>
              <a:t>Wastewater treatment (electricity, natural gas, biogas)</a:t>
            </a:r>
          </a:p>
          <a:p>
            <a:pPr lvl="1">
              <a:spcAft>
                <a:spcPts val="1200"/>
              </a:spcAft>
            </a:pPr>
            <a:r>
              <a:rPr lang="en-US" sz="2400" dirty="0" smtClean="0"/>
              <a:t>Operation of 29 municipal buildings (electricity &amp; natural gas)</a:t>
            </a:r>
          </a:p>
          <a:p>
            <a:pPr lvl="1">
              <a:spcAft>
                <a:spcPts val="1200"/>
              </a:spcAft>
            </a:pPr>
            <a:r>
              <a:rPr lang="en-US" sz="2400" dirty="0" smtClean="0"/>
              <a:t>Municipal vehicle fleet and equipment, over 500 including ~330 vehicles (unleaded, diesel &amp; biodiesel) </a:t>
            </a:r>
          </a:p>
          <a:p>
            <a:pPr lvl="1">
              <a:spcAft>
                <a:spcPts val="1200"/>
              </a:spcAft>
            </a:pPr>
            <a:r>
              <a:rPr lang="en-US" sz="2400" dirty="0" smtClean="0"/>
              <a:t>Employee Commuting (unleaded and diesel)</a:t>
            </a:r>
          </a:p>
          <a:p>
            <a:pPr lvl="1">
              <a:spcAft>
                <a:spcPts val="1200"/>
              </a:spcAft>
            </a:pPr>
            <a:r>
              <a:rPr lang="en-US" sz="2400" dirty="0" smtClean="0"/>
              <a:t>Outdoor lighting including Street Light Districts (electricity)</a:t>
            </a:r>
          </a:p>
          <a:p>
            <a:pPr lvl="1">
              <a:spcAft>
                <a:spcPts val="1200"/>
              </a:spcAft>
            </a:pPr>
            <a:r>
              <a:rPr lang="en-US" sz="2400" dirty="0" smtClean="0"/>
              <a:t>Water for streets, buildings and parks (electricity)</a:t>
            </a:r>
          </a:p>
          <a:p>
            <a:pPr lvl="1"/>
            <a:endParaRPr lang="en-US" dirty="0" smtClean="0"/>
          </a:p>
          <a:p>
            <a:pPr lvl="1" fontAlgn="auto">
              <a:spcAft>
                <a:spcPts val="0"/>
              </a:spcAft>
              <a:buFont typeface="Arial" pitchFamily="34" charset="0"/>
              <a:buChar char="•"/>
              <a:defRPr/>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353912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p:nvPr>
        </p:nvSpPr>
        <p:spPr>
          <a:xfrm>
            <a:off x="533400" y="152400"/>
            <a:ext cx="7924800" cy="685800"/>
          </a:xfrm>
        </p:spPr>
        <p:txBody>
          <a:bodyPr/>
          <a:lstStyle/>
          <a:p>
            <a:r>
              <a:rPr lang="en-US" b="1" i="1" dirty="0" smtClean="0">
                <a:solidFill>
                  <a:srgbClr val="7DAD21"/>
                </a:solidFill>
              </a:rPr>
              <a:t>Thank You!</a:t>
            </a:r>
          </a:p>
        </p:txBody>
      </p:sp>
      <p:sp>
        <p:nvSpPr>
          <p:cNvPr id="6" name="Sous-titre 2"/>
          <p:cNvSpPr>
            <a:spLocks noGrp="1"/>
          </p:cNvSpPr>
          <p:nvPr>
            <p:ph type="subTitle" idx="1"/>
          </p:nvPr>
        </p:nvSpPr>
        <p:spPr>
          <a:xfrm>
            <a:off x="0" y="838200"/>
            <a:ext cx="2919470" cy="6019800"/>
          </a:xfrm>
          <a:solidFill>
            <a:sysClr val="window" lastClr="FFFFFF">
              <a:alpha val="64000"/>
            </a:sysClr>
          </a:solidFill>
        </p:spPr>
        <p:txBody>
          <a:bodyPr/>
          <a:lstStyle/>
          <a:p>
            <a:r>
              <a:rPr lang="en-US" sz="1800" b="1" u="sng" dirty="0" smtClean="0">
                <a:solidFill>
                  <a:srgbClr val="7DAD21"/>
                </a:solidFill>
              </a:rPr>
              <a:t>City of Missoula</a:t>
            </a:r>
          </a:p>
          <a:p>
            <a:r>
              <a:rPr lang="en-US" sz="1800" dirty="0" smtClean="0">
                <a:solidFill>
                  <a:schemeClr val="tx1"/>
                </a:solidFill>
              </a:rPr>
              <a:t>Mayor John Engen</a:t>
            </a:r>
          </a:p>
          <a:p>
            <a:r>
              <a:rPr lang="en-US" sz="1800" dirty="0" smtClean="0">
                <a:solidFill>
                  <a:schemeClr val="tx1"/>
                </a:solidFill>
              </a:rPr>
              <a:t>Mayor’s Advisory Group on Climate Change &amp; Sustain. Ginny Merriam</a:t>
            </a:r>
          </a:p>
          <a:p>
            <a:r>
              <a:rPr lang="en-US" sz="1800" dirty="0" smtClean="0">
                <a:solidFill>
                  <a:schemeClr val="tx1"/>
                </a:solidFill>
              </a:rPr>
              <a:t>Bruce Bender</a:t>
            </a:r>
          </a:p>
          <a:p>
            <a:r>
              <a:rPr lang="en-US" sz="1800" dirty="0" smtClean="0">
                <a:solidFill>
                  <a:schemeClr val="tx1"/>
                </a:solidFill>
              </a:rPr>
              <a:t>Jacky </a:t>
            </a:r>
            <a:r>
              <a:rPr lang="en-US" sz="1800" dirty="0" err="1" smtClean="0">
                <a:solidFill>
                  <a:schemeClr val="tx1"/>
                </a:solidFill>
              </a:rPr>
              <a:t>Stucky</a:t>
            </a:r>
            <a:endParaRPr lang="en-US" sz="1800" dirty="0" smtClean="0">
              <a:solidFill>
                <a:schemeClr val="tx1"/>
              </a:solidFill>
            </a:endParaRPr>
          </a:p>
          <a:p>
            <a:r>
              <a:rPr lang="en-US" sz="1800" dirty="0" smtClean="0">
                <a:solidFill>
                  <a:schemeClr val="tx1"/>
                </a:solidFill>
              </a:rPr>
              <a:t>Starr Sullivan</a:t>
            </a:r>
          </a:p>
          <a:p>
            <a:r>
              <a:rPr lang="en-US" sz="1800" dirty="0" smtClean="0">
                <a:solidFill>
                  <a:schemeClr val="tx1"/>
                </a:solidFill>
              </a:rPr>
              <a:t>Gene Connell</a:t>
            </a:r>
          </a:p>
          <a:p>
            <a:r>
              <a:rPr lang="en-US" sz="1800" dirty="0" err="1" smtClean="0">
                <a:solidFill>
                  <a:schemeClr val="tx1"/>
                </a:solidFill>
              </a:rPr>
              <a:t>Brentt</a:t>
            </a:r>
            <a:r>
              <a:rPr lang="en-US" sz="1800" dirty="0" smtClean="0">
                <a:solidFill>
                  <a:schemeClr val="tx1"/>
                </a:solidFill>
              </a:rPr>
              <a:t> </a:t>
            </a:r>
            <a:r>
              <a:rPr lang="en-US" sz="1800" dirty="0" err="1" smtClean="0">
                <a:solidFill>
                  <a:schemeClr val="tx1"/>
                </a:solidFill>
              </a:rPr>
              <a:t>Ramharter</a:t>
            </a:r>
            <a:endParaRPr lang="en-US" sz="1800" dirty="0" smtClean="0">
              <a:solidFill>
                <a:schemeClr val="tx1"/>
              </a:solidFill>
            </a:endParaRPr>
          </a:p>
          <a:p>
            <a:r>
              <a:rPr lang="en-US" sz="1800" dirty="0" smtClean="0">
                <a:solidFill>
                  <a:schemeClr val="tx1"/>
                </a:solidFill>
              </a:rPr>
              <a:t>Mary Kay Wedgwood</a:t>
            </a:r>
          </a:p>
          <a:p>
            <a:r>
              <a:rPr lang="en-US" sz="1800" dirty="0" smtClean="0">
                <a:solidFill>
                  <a:schemeClr val="tx1"/>
                </a:solidFill>
              </a:rPr>
              <a:t>Marty </a:t>
            </a:r>
            <a:r>
              <a:rPr lang="en-US" sz="1800" dirty="0" err="1" smtClean="0">
                <a:solidFill>
                  <a:schemeClr val="tx1"/>
                </a:solidFill>
              </a:rPr>
              <a:t>Rehbein</a:t>
            </a:r>
            <a:endParaRPr lang="en-US" sz="1800" dirty="0" smtClean="0">
              <a:solidFill>
                <a:schemeClr val="tx1"/>
              </a:solidFill>
            </a:endParaRPr>
          </a:p>
          <a:p>
            <a:r>
              <a:rPr lang="en-US" sz="1800" dirty="0" smtClean="0">
                <a:solidFill>
                  <a:schemeClr val="tx1"/>
                </a:solidFill>
              </a:rPr>
              <a:t>Chase Jones</a:t>
            </a:r>
          </a:p>
          <a:p>
            <a:r>
              <a:rPr lang="en-US" sz="1800" dirty="0" smtClean="0">
                <a:solidFill>
                  <a:schemeClr val="tx1"/>
                </a:solidFill>
              </a:rPr>
              <a:t>Anne Guest</a:t>
            </a:r>
          </a:p>
          <a:p>
            <a:r>
              <a:rPr lang="en-US" sz="1800" dirty="0" smtClean="0">
                <a:solidFill>
                  <a:schemeClr val="tx1"/>
                </a:solidFill>
              </a:rPr>
              <a:t>Mike Painter</a:t>
            </a:r>
          </a:p>
          <a:p>
            <a:r>
              <a:rPr lang="en-US" sz="1800" dirty="0" smtClean="0">
                <a:solidFill>
                  <a:schemeClr val="tx1"/>
                </a:solidFill>
              </a:rPr>
              <a:t>Jason Diehl</a:t>
            </a:r>
          </a:p>
          <a:p>
            <a:r>
              <a:rPr lang="en-US" sz="1800" dirty="0" smtClean="0">
                <a:solidFill>
                  <a:schemeClr val="tx1"/>
                </a:solidFill>
              </a:rPr>
              <a:t>Cheryl Schatz</a:t>
            </a:r>
          </a:p>
          <a:p>
            <a:pPr lvl="0">
              <a:defRPr/>
            </a:pPr>
            <a:r>
              <a:rPr lang="en-US" sz="1800" dirty="0" smtClean="0">
                <a:solidFill>
                  <a:schemeClr val="tx1"/>
                </a:solidFill>
              </a:rPr>
              <a:t>Roger Millar</a:t>
            </a:r>
          </a:p>
          <a:p>
            <a:endParaRPr lang="en-US" sz="1800" dirty="0" smtClean="0">
              <a:solidFill>
                <a:schemeClr val="tx1"/>
              </a:solidFill>
            </a:endParaRPr>
          </a:p>
          <a:p>
            <a:endParaRPr lang="en-US" sz="2800" dirty="0" smtClean="0">
              <a:solidFill>
                <a:srgbClr val="7DAD21"/>
              </a:solidFill>
            </a:endParaRPr>
          </a:p>
        </p:txBody>
      </p:sp>
      <p:sp>
        <p:nvSpPr>
          <p:cNvPr id="7" name="Sous-titre 2"/>
          <p:cNvSpPr txBox="1">
            <a:spLocks/>
          </p:cNvSpPr>
          <p:nvPr/>
        </p:nvSpPr>
        <p:spPr bwMode="auto">
          <a:xfrm>
            <a:off x="2819400" y="3514381"/>
            <a:ext cx="3189514" cy="3343618"/>
          </a:xfrm>
          <a:prstGeom prst="rect">
            <a:avLst/>
          </a:prstGeom>
          <a:solidFill>
            <a:sysClr val="window" lastClr="FFFFFF">
              <a:alpha val="64000"/>
            </a:sysClr>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Font typeface="Arial" charset="0"/>
              <a:buNone/>
              <a:defRPr/>
            </a:pPr>
            <a:r>
              <a:rPr lang="en-US" b="1" u="sng" dirty="0" smtClean="0">
                <a:solidFill>
                  <a:srgbClr val="7DAD21"/>
                </a:solidFill>
              </a:rPr>
              <a:t>University of Montana</a:t>
            </a:r>
          </a:p>
          <a:p>
            <a:pPr algn="ctr" fontAlgn="base">
              <a:spcBef>
                <a:spcPct val="20000"/>
              </a:spcBef>
              <a:spcAft>
                <a:spcPct val="0"/>
              </a:spcAft>
              <a:buFont typeface="Arial" charset="0"/>
              <a:buNone/>
              <a:defRPr/>
            </a:pPr>
            <a:r>
              <a:rPr lang="en-US" dirty="0" smtClean="0">
                <a:solidFill>
                  <a:prstClr val="black"/>
                </a:solidFill>
              </a:rPr>
              <a:t>Environmental Studies Program</a:t>
            </a:r>
          </a:p>
          <a:p>
            <a:pPr algn="ctr" fontAlgn="base">
              <a:spcBef>
                <a:spcPct val="20000"/>
              </a:spcBef>
              <a:spcAft>
                <a:spcPct val="0"/>
              </a:spcAft>
              <a:buFont typeface="Arial" charset="0"/>
              <a:buNone/>
              <a:defRPr/>
            </a:pPr>
            <a:r>
              <a:rPr lang="en-US" dirty="0" smtClean="0">
                <a:solidFill>
                  <a:prstClr val="black"/>
                </a:solidFill>
              </a:rPr>
              <a:t>President Royce </a:t>
            </a:r>
            <a:r>
              <a:rPr lang="en-US" dirty="0" err="1" smtClean="0">
                <a:solidFill>
                  <a:prstClr val="black"/>
                </a:solidFill>
              </a:rPr>
              <a:t>Engstrom</a:t>
            </a:r>
            <a:endParaRPr lang="en-US" dirty="0" smtClean="0">
              <a:solidFill>
                <a:prstClr val="black"/>
              </a:solidFill>
            </a:endParaRPr>
          </a:p>
          <a:p>
            <a:pPr algn="ctr" fontAlgn="base">
              <a:spcBef>
                <a:spcPct val="20000"/>
              </a:spcBef>
              <a:spcAft>
                <a:spcPct val="0"/>
              </a:spcAft>
              <a:buFont typeface="Arial" charset="0"/>
              <a:buNone/>
              <a:defRPr/>
            </a:pPr>
            <a:r>
              <a:rPr lang="en-US" dirty="0" smtClean="0">
                <a:solidFill>
                  <a:prstClr val="black"/>
                </a:solidFill>
              </a:rPr>
              <a:t>Sustainable Campus Committee</a:t>
            </a:r>
          </a:p>
          <a:p>
            <a:pPr algn="ctr" fontAlgn="base">
              <a:spcBef>
                <a:spcPct val="20000"/>
              </a:spcBef>
              <a:spcAft>
                <a:spcPct val="0"/>
              </a:spcAft>
              <a:buFont typeface="Arial" charset="0"/>
              <a:buNone/>
              <a:defRPr/>
            </a:pPr>
            <a:r>
              <a:rPr lang="en-US" dirty="0" smtClean="0">
                <a:solidFill>
                  <a:prstClr val="black"/>
                </a:solidFill>
              </a:rPr>
              <a:t>Cherie Peacock</a:t>
            </a:r>
          </a:p>
          <a:p>
            <a:pPr algn="ctr" fontAlgn="base">
              <a:spcBef>
                <a:spcPct val="20000"/>
              </a:spcBef>
              <a:spcAft>
                <a:spcPct val="0"/>
              </a:spcAft>
              <a:buFont typeface="Arial" charset="0"/>
              <a:buNone/>
              <a:defRPr/>
            </a:pPr>
            <a:r>
              <a:rPr lang="en-US" dirty="0" smtClean="0">
                <a:solidFill>
                  <a:prstClr val="black"/>
                </a:solidFill>
              </a:rPr>
              <a:t>Matt Hodges</a:t>
            </a:r>
          </a:p>
          <a:p>
            <a:pPr algn="ctr" fontAlgn="base">
              <a:spcBef>
                <a:spcPct val="20000"/>
              </a:spcBef>
              <a:spcAft>
                <a:spcPct val="0"/>
              </a:spcAft>
              <a:buFont typeface="Arial" charset="0"/>
              <a:buNone/>
              <a:defRPr/>
            </a:pPr>
            <a:r>
              <a:rPr lang="en-US" dirty="0" smtClean="0">
                <a:solidFill>
                  <a:prstClr val="black"/>
                </a:solidFill>
              </a:rPr>
              <a:t>Laura Goldberg</a:t>
            </a:r>
          </a:p>
          <a:p>
            <a:pPr algn="ctr" fontAlgn="base">
              <a:spcBef>
                <a:spcPct val="20000"/>
              </a:spcBef>
              <a:spcAft>
                <a:spcPct val="0"/>
              </a:spcAft>
              <a:buFont typeface="Arial" charset="0"/>
              <a:buNone/>
              <a:defRPr/>
            </a:pPr>
            <a:r>
              <a:rPr lang="en-US" dirty="0" smtClean="0">
                <a:solidFill>
                  <a:prstClr val="black"/>
                </a:solidFill>
              </a:rPr>
              <a:t>Brian Kerns</a:t>
            </a:r>
          </a:p>
          <a:p>
            <a:pPr algn="ctr" fontAlgn="base">
              <a:spcBef>
                <a:spcPct val="20000"/>
              </a:spcBef>
              <a:spcAft>
                <a:spcPct val="0"/>
              </a:spcAft>
              <a:buFont typeface="Arial" charset="0"/>
              <a:buNone/>
              <a:defRPr/>
            </a:pPr>
            <a:r>
              <a:rPr lang="en-US" dirty="0" smtClean="0">
                <a:solidFill>
                  <a:prstClr val="black"/>
                </a:solidFill>
              </a:rPr>
              <a:t>Chuck Harris</a:t>
            </a:r>
          </a:p>
          <a:p>
            <a:pPr algn="ctr" fontAlgn="base">
              <a:spcBef>
                <a:spcPct val="20000"/>
              </a:spcBef>
              <a:spcAft>
                <a:spcPct val="0"/>
              </a:spcAft>
              <a:buFont typeface="Arial" charset="0"/>
              <a:buNone/>
              <a:defRPr/>
            </a:pPr>
            <a:r>
              <a:rPr lang="en-US" dirty="0" smtClean="0">
                <a:solidFill>
                  <a:prstClr val="black"/>
                </a:solidFill>
              </a:rPr>
              <a:t>Lisa Swallow</a:t>
            </a:r>
          </a:p>
          <a:p>
            <a:pPr algn="ctr" fontAlgn="base">
              <a:spcBef>
                <a:spcPct val="20000"/>
              </a:spcBef>
              <a:spcAft>
                <a:spcPct val="0"/>
              </a:spcAft>
              <a:buFont typeface="Arial" charset="0"/>
              <a:buNone/>
              <a:defRPr/>
            </a:pPr>
            <a:endParaRPr lang="en-US" dirty="0" smtClean="0">
              <a:solidFill>
                <a:prstClr val="black"/>
              </a:solidFill>
            </a:endParaRPr>
          </a:p>
          <a:p>
            <a:pPr algn="ctr" fontAlgn="base">
              <a:spcBef>
                <a:spcPct val="20000"/>
              </a:spcBef>
              <a:spcAft>
                <a:spcPct val="0"/>
              </a:spcAft>
              <a:buFont typeface="Arial" charset="0"/>
              <a:buNone/>
              <a:defRPr/>
            </a:pPr>
            <a:endParaRPr lang="en-US" dirty="0" smtClean="0">
              <a:solidFill>
                <a:srgbClr val="7DAD21"/>
              </a:solidFill>
            </a:endParaRPr>
          </a:p>
          <a:p>
            <a:pPr algn="ctr" fontAlgn="base">
              <a:spcBef>
                <a:spcPct val="20000"/>
              </a:spcBef>
              <a:spcAft>
                <a:spcPct val="0"/>
              </a:spcAft>
              <a:buFont typeface="Arial" charset="0"/>
              <a:buNone/>
              <a:defRPr/>
            </a:pPr>
            <a:endParaRPr lang="en-US" sz="2800" dirty="0" smtClean="0">
              <a:solidFill>
                <a:srgbClr val="7DAD21"/>
              </a:solidFill>
            </a:endParaRPr>
          </a:p>
        </p:txBody>
      </p:sp>
      <p:sp>
        <p:nvSpPr>
          <p:cNvPr id="8" name="Sous-titre 2"/>
          <p:cNvSpPr txBox="1">
            <a:spLocks/>
          </p:cNvSpPr>
          <p:nvPr/>
        </p:nvSpPr>
        <p:spPr bwMode="auto">
          <a:xfrm>
            <a:off x="5943600" y="838200"/>
            <a:ext cx="3200400" cy="4262610"/>
          </a:xfrm>
          <a:prstGeom prst="rect">
            <a:avLst/>
          </a:prstGeom>
          <a:solidFill>
            <a:sysClr val="window" lastClr="FFFFFF">
              <a:alpha val="54000"/>
            </a:sysClr>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Font typeface="Arial" charset="0"/>
              <a:buNone/>
              <a:defRPr/>
            </a:pPr>
            <a:r>
              <a:rPr lang="en-US" b="1" u="sng" dirty="0" smtClean="0">
                <a:solidFill>
                  <a:srgbClr val="7DAD21"/>
                </a:solidFill>
              </a:rPr>
              <a:t>Others</a:t>
            </a:r>
          </a:p>
          <a:p>
            <a:pPr algn="ctr" fontAlgn="base">
              <a:spcBef>
                <a:spcPct val="20000"/>
              </a:spcBef>
              <a:spcAft>
                <a:spcPct val="0"/>
              </a:spcAft>
              <a:buFont typeface="Arial" charset="0"/>
              <a:buNone/>
              <a:defRPr/>
            </a:pPr>
            <a:r>
              <a:rPr lang="en-US" dirty="0" smtClean="0">
                <a:solidFill>
                  <a:prstClr val="black"/>
                </a:solidFill>
              </a:rPr>
              <a:t>Vicki Judd, </a:t>
            </a:r>
            <a:r>
              <a:rPr lang="en-US" sz="1600" dirty="0" smtClean="0">
                <a:solidFill>
                  <a:prstClr val="black"/>
                </a:solidFill>
              </a:rPr>
              <a:t>NorthWestern Energy</a:t>
            </a:r>
            <a:endParaRPr lang="en-US" dirty="0" smtClean="0">
              <a:solidFill>
                <a:prstClr val="black"/>
              </a:solidFill>
            </a:endParaRPr>
          </a:p>
          <a:p>
            <a:pPr algn="ctr" fontAlgn="base">
              <a:spcBef>
                <a:spcPct val="20000"/>
              </a:spcBef>
              <a:spcAft>
                <a:spcPct val="0"/>
              </a:spcAft>
              <a:buFont typeface="Arial" charset="0"/>
              <a:buNone/>
              <a:defRPr/>
            </a:pPr>
            <a:r>
              <a:rPr lang="en-US" dirty="0" smtClean="0">
                <a:solidFill>
                  <a:prstClr val="black"/>
                </a:solidFill>
              </a:rPr>
              <a:t>John </a:t>
            </a:r>
            <a:r>
              <a:rPr lang="en-US" dirty="0" err="1" smtClean="0">
                <a:solidFill>
                  <a:prstClr val="black"/>
                </a:solidFill>
              </a:rPr>
              <a:t>Kappes</a:t>
            </a:r>
            <a:r>
              <a:rPr lang="en-US" dirty="0" smtClean="0">
                <a:solidFill>
                  <a:prstClr val="black"/>
                </a:solidFill>
              </a:rPr>
              <a:t>, Mountain Water</a:t>
            </a:r>
          </a:p>
          <a:p>
            <a:pPr algn="ctr" fontAlgn="base">
              <a:spcBef>
                <a:spcPct val="20000"/>
              </a:spcBef>
              <a:spcAft>
                <a:spcPct val="0"/>
              </a:spcAft>
              <a:buFont typeface="Arial" charset="0"/>
              <a:buNone/>
              <a:defRPr/>
            </a:pPr>
            <a:r>
              <a:rPr lang="en-US" dirty="0" smtClean="0">
                <a:solidFill>
                  <a:prstClr val="black"/>
                </a:solidFill>
              </a:rPr>
              <a:t>Alex Stockman, </a:t>
            </a:r>
            <a:r>
              <a:rPr lang="en-US" dirty="0" err="1" smtClean="0">
                <a:solidFill>
                  <a:prstClr val="black"/>
                </a:solidFill>
              </a:rPr>
              <a:t>Msla</a:t>
            </a:r>
            <a:r>
              <a:rPr lang="en-US" dirty="0" smtClean="0">
                <a:solidFill>
                  <a:prstClr val="black"/>
                </a:solidFill>
              </a:rPr>
              <a:t> In Motion</a:t>
            </a:r>
          </a:p>
          <a:p>
            <a:pPr algn="ctr" fontAlgn="base">
              <a:spcBef>
                <a:spcPct val="20000"/>
              </a:spcBef>
              <a:spcAft>
                <a:spcPct val="0"/>
              </a:spcAft>
            </a:pPr>
            <a:r>
              <a:rPr lang="en-US" dirty="0">
                <a:solidFill>
                  <a:prstClr val="black"/>
                </a:solidFill>
              </a:rPr>
              <a:t>Laura </a:t>
            </a:r>
            <a:r>
              <a:rPr lang="en-US" dirty="0" err="1" smtClean="0">
                <a:solidFill>
                  <a:prstClr val="black"/>
                </a:solidFill>
              </a:rPr>
              <a:t>Millin</a:t>
            </a:r>
            <a:r>
              <a:rPr lang="en-US" dirty="0" smtClean="0">
                <a:solidFill>
                  <a:prstClr val="black"/>
                </a:solidFill>
              </a:rPr>
              <a:t>, </a:t>
            </a:r>
            <a:r>
              <a:rPr lang="en-US" dirty="0" err="1" smtClean="0">
                <a:solidFill>
                  <a:prstClr val="black"/>
                </a:solidFill>
              </a:rPr>
              <a:t>Msla</a:t>
            </a:r>
            <a:r>
              <a:rPr lang="en-US" dirty="0" smtClean="0">
                <a:solidFill>
                  <a:prstClr val="black"/>
                </a:solidFill>
              </a:rPr>
              <a:t> Art Museum</a:t>
            </a:r>
          </a:p>
          <a:p>
            <a:pPr algn="ctr" fontAlgn="base">
              <a:spcBef>
                <a:spcPct val="20000"/>
              </a:spcBef>
              <a:spcAft>
                <a:spcPct val="0"/>
              </a:spcAft>
            </a:pPr>
            <a:r>
              <a:rPr lang="en-US" dirty="0">
                <a:solidFill>
                  <a:prstClr val="black"/>
                </a:solidFill>
              </a:rPr>
              <a:t>WGM Group, Inc</a:t>
            </a:r>
            <a:endParaRPr lang="en-US" dirty="0" smtClean="0">
              <a:solidFill>
                <a:prstClr val="black"/>
              </a:solidFill>
            </a:endParaRPr>
          </a:p>
          <a:p>
            <a:pPr algn="ctr" fontAlgn="base">
              <a:spcBef>
                <a:spcPct val="20000"/>
              </a:spcBef>
              <a:spcAft>
                <a:spcPct val="0"/>
              </a:spcAft>
            </a:pPr>
            <a:r>
              <a:rPr lang="en-US" dirty="0">
                <a:solidFill>
                  <a:prstClr val="black"/>
                </a:solidFill>
              </a:rPr>
              <a:t>Tim </a:t>
            </a:r>
            <a:r>
              <a:rPr lang="en-US" dirty="0" smtClean="0">
                <a:solidFill>
                  <a:prstClr val="black"/>
                </a:solidFill>
              </a:rPr>
              <a:t>Magee, City of Helena</a:t>
            </a:r>
          </a:p>
          <a:p>
            <a:pPr algn="ctr" fontAlgn="base">
              <a:spcBef>
                <a:spcPct val="20000"/>
              </a:spcBef>
              <a:spcAft>
                <a:spcPct val="0"/>
              </a:spcAft>
            </a:pPr>
            <a:r>
              <a:rPr lang="en-US" dirty="0">
                <a:solidFill>
                  <a:prstClr val="black"/>
                </a:solidFill>
              </a:rPr>
              <a:t>Liz </a:t>
            </a:r>
            <a:r>
              <a:rPr lang="en-US" dirty="0" err="1" smtClean="0">
                <a:solidFill>
                  <a:prstClr val="black"/>
                </a:solidFill>
              </a:rPr>
              <a:t>Hirst</a:t>
            </a:r>
            <a:r>
              <a:rPr lang="en-US" dirty="0" smtClean="0">
                <a:solidFill>
                  <a:prstClr val="black"/>
                </a:solidFill>
              </a:rPr>
              <a:t>, City of Helena</a:t>
            </a:r>
          </a:p>
          <a:p>
            <a:pPr algn="ctr" fontAlgn="base">
              <a:spcBef>
                <a:spcPct val="20000"/>
              </a:spcBef>
              <a:spcAft>
                <a:spcPct val="0"/>
              </a:spcAft>
            </a:pPr>
            <a:r>
              <a:rPr lang="en-US" dirty="0">
                <a:solidFill>
                  <a:prstClr val="black"/>
                </a:solidFill>
              </a:rPr>
              <a:t>Carrie </a:t>
            </a:r>
            <a:r>
              <a:rPr lang="en-US" dirty="0" smtClean="0">
                <a:solidFill>
                  <a:prstClr val="black"/>
                </a:solidFill>
              </a:rPr>
              <a:t>Hahn, City of Helena</a:t>
            </a:r>
          </a:p>
          <a:p>
            <a:pPr algn="ctr" fontAlgn="base">
              <a:spcBef>
                <a:spcPct val="20000"/>
              </a:spcBef>
              <a:spcAft>
                <a:spcPct val="0"/>
              </a:spcAft>
              <a:buFont typeface="Arial" charset="0"/>
              <a:buNone/>
              <a:defRPr/>
            </a:pPr>
            <a:r>
              <a:rPr lang="en-US" dirty="0" smtClean="0">
                <a:solidFill>
                  <a:prstClr val="black"/>
                </a:solidFill>
              </a:rPr>
              <a:t>Pat Judge, Helena</a:t>
            </a:r>
          </a:p>
          <a:p>
            <a:pPr algn="ctr" fontAlgn="base">
              <a:spcBef>
                <a:spcPct val="20000"/>
              </a:spcBef>
              <a:spcAft>
                <a:spcPct val="0"/>
              </a:spcAft>
              <a:buFont typeface="Arial" charset="0"/>
              <a:buNone/>
              <a:defRPr/>
            </a:pPr>
            <a:r>
              <a:rPr lang="en-US" dirty="0" smtClean="0">
                <a:solidFill>
                  <a:prstClr val="black"/>
                </a:solidFill>
              </a:rPr>
              <a:t>Ben </a:t>
            </a:r>
            <a:r>
              <a:rPr lang="en-US" dirty="0" err="1" smtClean="0">
                <a:solidFill>
                  <a:prstClr val="black"/>
                </a:solidFill>
              </a:rPr>
              <a:t>Brouwer</a:t>
            </a:r>
            <a:r>
              <a:rPr lang="en-US" dirty="0" smtClean="0">
                <a:solidFill>
                  <a:prstClr val="black"/>
                </a:solidFill>
              </a:rPr>
              <a:t>, AERO</a:t>
            </a:r>
          </a:p>
          <a:p>
            <a:pPr algn="ctr" fontAlgn="base">
              <a:spcBef>
                <a:spcPct val="20000"/>
              </a:spcBef>
              <a:spcAft>
                <a:spcPct val="0"/>
              </a:spcAft>
              <a:buFont typeface="Arial" charset="0"/>
              <a:buNone/>
              <a:defRPr/>
            </a:pPr>
            <a:r>
              <a:rPr lang="en-US" dirty="0" smtClean="0">
                <a:solidFill>
                  <a:prstClr val="black"/>
                </a:solidFill>
              </a:rPr>
              <a:t>MCV Conservation Roundtable</a:t>
            </a:r>
          </a:p>
          <a:p>
            <a:pPr algn="ctr" fontAlgn="base">
              <a:spcBef>
                <a:spcPct val="20000"/>
              </a:spcBef>
              <a:spcAft>
                <a:spcPct val="0"/>
              </a:spcAft>
              <a:buFont typeface="Arial" charset="0"/>
              <a:buNone/>
              <a:defRPr/>
            </a:pPr>
            <a:r>
              <a:rPr lang="en-US" dirty="0" smtClean="0">
                <a:solidFill>
                  <a:prstClr val="black"/>
                </a:solidFill>
              </a:rPr>
              <a:t>Six Pony Hitch</a:t>
            </a:r>
          </a:p>
          <a:p>
            <a:pPr algn="ctr" fontAlgn="base">
              <a:spcBef>
                <a:spcPct val="20000"/>
              </a:spcBef>
              <a:spcAft>
                <a:spcPct val="0"/>
              </a:spcAft>
              <a:buFont typeface="Arial" charset="0"/>
              <a:buNone/>
              <a:defRPr/>
            </a:pPr>
            <a:endParaRPr lang="en-US" dirty="0" smtClean="0">
              <a:solidFill>
                <a:srgbClr val="7DAD21"/>
              </a:solidFill>
            </a:endParaRPr>
          </a:p>
          <a:p>
            <a:pPr algn="ctr" fontAlgn="base">
              <a:spcBef>
                <a:spcPct val="20000"/>
              </a:spcBef>
              <a:spcAft>
                <a:spcPct val="0"/>
              </a:spcAft>
              <a:buFont typeface="Arial" charset="0"/>
              <a:buNone/>
              <a:defRPr/>
            </a:pPr>
            <a:endParaRPr lang="en-US" sz="2800" dirty="0" smtClean="0">
              <a:solidFill>
                <a:srgbClr val="7DAD21"/>
              </a:solidFill>
            </a:endParaRPr>
          </a:p>
        </p:txBody>
      </p:sp>
      <p:sp>
        <p:nvSpPr>
          <p:cNvPr id="9" name="Sous-titre 2"/>
          <p:cNvSpPr txBox="1">
            <a:spLocks/>
          </p:cNvSpPr>
          <p:nvPr/>
        </p:nvSpPr>
        <p:spPr bwMode="auto">
          <a:xfrm>
            <a:off x="2667000" y="914400"/>
            <a:ext cx="3124200" cy="2610998"/>
          </a:xfrm>
          <a:prstGeom prst="rect">
            <a:avLst/>
          </a:prstGeom>
          <a:solidFill>
            <a:sysClr val="window" lastClr="FFFFFF">
              <a:alpha val="64000"/>
            </a:sysClr>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Font typeface="Arial" charset="0"/>
              <a:buNone/>
              <a:defRPr/>
            </a:pPr>
            <a:r>
              <a:rPr lang="en-US" b="1" u="sng" dirty="0" smtClean="0">
                <a:solidFill>
                  <a:srgbClr val="7DAD21"/>
                </a:solidFill>
              </a:rPr>
              <a:t>City of Missoula cont.</a:t>
            </a:r>
          </a:p>
          <a:p>
            <a:pPr algn="ctr" fontAlgn="base">
              <a:spcBef>
                <a:spcPct val="20000"/>
              </a:spcBef>
              <a:spcAft>
                <a:spcPct val="0"/>
              </a:spcAft>
              <a:defRPr/>
            </a:pPr>
            <a:r>
              <a:rPr lang="en-US" dirty="0" smtClean="0">
                <a:solidFill>
                  <a:prstClr val="black"/>
                </a:solidFill>
              </a:rPr>
              <a:t>Melissa Bache</a:t>
            </a:r>
          </a:p>
          <a:p>
            <a:pPr algn="ctr" fontAlgn="base">
              <a:spcBef>
                <a:spcPct val="20000"/>
              </a:spcBef>
              <a:spcAft>
                <a:spcPct val="0"/>
              </a:spcAft>
              <a:buFont typeface="Arial" charset="0"/>
              <a:buNone/>
              <a:defRPr/>
            </a:pPr>
            <a:r>
              <a:rPr lang="en-US" dirty="0" smtClean="0">
                <a:solidFill>
                  <a:prstClr val="black"/>
                </a:solidFill>
              </a:rPr>
              <a:t>Jackie Corday</a:t>
            </a:r>
          </a:p>
          <a:p>
            <a:pPr algn="ctr" fontAlgn="base">
              <a:spcBef>
                <a:spcPct val="20000"/>
              </a:spcBef>
              <a:spcAft>
                <a:spcPct val="0"/>
              </a:spcAft>
              <a:buFont typeface="Arial" charset="0"/>
              <a:buNone/>
              <a:defRPr/>
            </a:pPr>
            <a:r>
              <a:rPr lang="en-US" dirty="0" smtClean="0">
                <a:solidFill>
                  <a:prstClr val="black"/>
                </a:solidFill>
              </a:rPr>
              <a:t>Ben Schmidt</a:t>
            </a:r>
          </a:p>
          <a:p>
            <a:pPr algn="ctr" fontAlgn="base">
              <a:spcBef>
                <a:spcPct val="20000"/>
              </a:spcBef>
              <a:spcAft>
                <a:spcPct val="0"/>
              </a:spcAft>
              <a:buFont typeface="Arial" charset="0"/>
              <a:buNone/>
              <a:defRPr/>
            </a:pPr>
            <a:r>
              <a:rPr lang="en-US" dirty="0" smtClean="0">
                <a:solidFill>
                  <a:prstClr val="black"/>
                </a:solidFill>
              </a:rPr>
              <a:t>Rick Larson</a:t>
            </a:r>
          </a:p>
          <a:p>
            <a:pPr algn="ctr" fontAlgn="base">
              <a:spcBef>
                <a:spcPct val="20000"/>
              </a:spcBef>
              <a:spcAft>
                <a:spcPct val="0"/>
              </a:spcAft>
              <a:buFont typeface="Arial" charset="0"/>
              <a:buNone/>
              <a:defRPr/>
            </a:pPr>
            <a:r>
              <a:rPr lang="en-US" dirty="0" smtClean="0">
                <a:solidFill>
                  <a:prstClr val="black"/>
                </a:solidFill>
              </a:rPr>
              <a:t>Jolene </a:t>
            </a:r>
            <a:r>
              <a:rPr lang="en-US" dirty="0" err="1" smtClean="0">
                <a:solidFill>
                  <a:prstClr val="black"/>
                </a:solidFill>
              </a:rPr>
              <a:t>Ellerton</a:t>
            </a:r>
            <a:endParaRPr lang="en-US" dirty="0" smtClean="0">
              <a:solidFill>
                <a:prstClr val="black"/>
              </a:solidFill>
            </a:endParaRPr>
          </a:p>
          <a:p>
            <a:pPr algn="ctr" fontAlgn="base">
              <a:spcBef>
                <a:spcPct val="20000"/>
              </a:spcBef>
              <a:spcAft>
                <a:spcPct val="0"/>
              </a:spcAft>
              <a:buFont typeface="Arial" charset="0"/>
              <a:buNone/>
              <a:defRPr/>
            </a:pPr>
            <a:r>
              <a:rPr lang="en-US" dirty="0" smtClean="0">
                <a:solidFill>
                  <a:prstClr val="black"/>
                </a:solidFill>
              </a:rPr>
              <a:t>Missoula Greenhouse Gas &amp; Energy Conservation Team</a:t>
            </a:r>
          </a:p>
          <a:p>
            <a:pPr algn="ctr" fontAlgn="base">
              <a:spcBef>
                <a:spcPct val="20000"/>
              </a:spcBef>
              <a:spcAft>
                <a:spcPct val="0"/>
              </a:spcAft>
              <a:buFont typeface="Arial" charset="0"/>
              <a:buNone/>
              <a:defRPr/>
            </a:pPr>
            <a:endParaRPr lang="en-US" dirty="0" smtClean="0">
              <a:solidFill>
                <a:prstClr val="black"/>
              </a:solidFill>
            </a:endParaRPr>
          </a:p>
          <a:p>
            <a:pPr algn="ctr" fontAlgn="base">
              <a:spcBef>
                <a:spcPct val="20000"/>
              </a:spcBef>
              <a:spcAft>
                <a:spcPct val="0"/>
              </a:spcAft>
              <a:buFont typeface="Arial" charset="0"/>
              <a:buNone/>
              <a:defRPr/>
            </a:pPr>
            <a:endParaRPr lang="en-US" dirty="0" smtClean="0">
              <a:solidFill>
                <a:srgbClr val="7DAD21"/>
              </a:solidFill>
            </a:endParaRPr>
          </a:p>
          <a:p>
            <a:pPr algn="ctr" fontAlgn="base">
              <a:spcBef>
                <a:spcPct val="20000"/>
              </a:spcBef>
              <a:spcAft>
                <a:spcPct val="0"/>
              </a:spcAft>
              <a:buFont typeface="Arial" charset="0"/>
              <a:buNone/>
              <a:defRPr/>
            </a:pPr>
            <a:endParaRPr lang="en-US" sz="2800" dirty="0" smtClean="0">
              <a:solidFill>
                <a:srgbClr val="7DAD21"/>
              </a:solidFill>
            </a:endParaRPr>
          </a:p>
        </p:txBody>
      </p:sp>
    </p:spTree>
    <p:extLst>
      <p:ext uri="{BB962C8B-B14F-4D97-AF65-F5344CB8AC3E}">
        <p14:creationId xmlns:p14="http://schemas.microsoft.com/office/powerpoint/2010/main" val="25094153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304800"/>
            <a:ext cx="7772400" cy="685800"/>
          </a:xfrm>
        </p:spPr>
        <p:txBody>
          <a:bodyPr/>
          <a:lstStyle/>
          <a:p>
            <a:r>
              <a:rPr lang="en-US" sz="4000" b="1" u="sng" dirty="0" smtClean="0">
                <a:solidFill>
                  <a:srgbClr val="7DAD21"/>
                </a:solidFill>
              </a:rPr>
              <a:t>References</a:t>
            </a:r>
          </a:p>
        </p:txBody>
      </p:sp>
      <p:sp>
        <p:nvSpPr>
          <p:cNvPr id="2051" name="Sous-titre 2"/>
          <p:cNvSpPr>
            <a:spLocks noGrp="1"/>
          </p:cNvSpPr>
          <p:nvPr>
            <p:ph type="subTitle" idx="1"/>
          </p:nvPr>
        </p:nvSpPr>
        <p:spPr>
          <a:xfrm>
            <a:off x="457200" y="914400"/>
            <a:ext cx="8305800" cy="1304925"/>
          </a:xfrm>
        </p:spPr>
        <p:txBody>
          <a:bodyPr/>
          <a:lstStyle/>
          <a:p>
            <a:r>
              <a:rPr lang="en-US" sz="2800" dirty="0" smtClean="0">
                <a:solidFill>
                  <a:srgbClr val="7DAD21"/>
                </a:solidFill>
              </a:rPr>
              <a:t>Available by request or see full report</a:t>
            </a:r>
          </a:p>
        </p:txBody>
      </p:sp>
    </p:spTree>
    <p:extLst>
      <p:ext uri="{BB962C8B-B14F-4D97-AF65-F5344CB8AC3E}">
        <p14:creationId xmlns:p14="http://schemas.microsoft.com/office/powerpoint/2010/main" val="34176850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304800"/>
            <a:ext cx="7772400" cy="685800"/>
          </a:xfrm>
        </p:spPr>
        <p:txBody>
          <a:bodyPr/>
          <a:lstStyle/>
          <a:p>
            <a:endParaRPr lang="en-US" sz="4000" b="1" u="sng" dirty="0" smtClean="0">
              <a:solidFill>
                <a:srgbClr val="7DAD21"/>
              </a:solidFill>
            </a:endParaRPr>
          </a:p>
        </p:txBody>
      </p:sp>
      <p:sp>
        <p:nvSpPr>
          <p:cNvPr id="2051" name="Sous-titre 2"/>
          <p:cNvSpPr>
            <a:spLocks noGrp="1"/>
          </p:cNvSpPr>
          <p:nvPr>
            <p:ph type="subTitle" idx="1"/>
          </p:nvPr>
        </p:nvSpPr>
        <p:spPr>
          <a:xfrm>
            <a:off x="457200" y="914400"/>
            <a:ext cx="8305800" cy="1304925"/>
          </a:xfrm>
        </p:spPr>
        <p:txBody>
          <a:bodyPr/>
          <a:lstStyle/>
          <a:p>
            <a:endParaRPr lang="en-US" sz="2800" dirty="0" smtClean="0">
              <a:solidFill>
                <a:srgbClr val="7DAD21"/>
              </a:solidFill>
            </a:endParaRPr>
          </a:p>
        </p:txBody>
      </p:sp>
    </p:spTree>
    <p:extLst>
      <p:ext uri="{BB962C8B-B14F-4D97-AF65-F5344CB8AC3E}">
        <p14:creationId xmlns:p14="http://schemas.microsoft.com/office/powerpoint/2010/main" val="25125590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838200" y="914400"/>
            <a:ext cx="7772400" cy="685800"/>
          </a:xfrm>
        </p:spPr>
        <p:txBody>
          <a:bodyPr/>
          <a:lstStyle/>
          <a:p>
            <a:r>
              <a:rPr lang="en-US" sz="4000" b="1" u="sng" dirty="0" smtClean="0">
                <a:solidFill>
                  <a:srgbClr val="7DAD21"/>
                </a:solidFill>
              </a:rPr>
              <a:t>Sector-specific Recommendations</a:t>
            </a:r>
          </a:p>
        </p:txBody>
      </p:sp>
      <p:sp>
        <p:nvSpPr>
          <p:cNvPr id="2051" name="Sous-titre 2"/>
          <p:cNvSpPr>
            <a:spLocks noGrp="1"/>
          </p:cNvSpPr>
          <p:nvPr>
            <p:ph type="subTitle" idx="1"/>
          </p:nvPr>
        </p:nvSpPr>
        <p:spPr>
          <a:xfrm>
            <a:off x="1600200" y="1752601"/>
            <a:ext cx="6400800" cy="685800"/>
          </a:xfrm>
        </p:spPr>
        <p:txBody>
          <a:bodyPr/>
          <a:lstStyle/>
          <a:p>
            <a:endParaRPr lang="en-US" sz="2800" dirty="0" smtClean="0">
              <a:solidFill>
                <a:srgbClr val="7DAD21"/>
              </a:solidFill>
            </a:endParaRPr>
          </a:p>
        </p:txBody>
      </p:sp>
    </p:spTree>
    <p:extLst>
      <p:ext uri="{BB962C8B-B14F-4D97-AF65-F5344CB8AC3E}">
        <p14:creationId xmlns:p14="http://schemas.microsoft.com/office/powerpoint/2010/main" val="34686508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dirty="0" smtClean="0">
                <a:solidFill>
                  <a:srgbClr val="92D050"/>
                </a:solidFill>
              </a:rPr>
              <a:t>Wastewater Recommendations</a:t>
            </a:r>
          </a:p>
        </p:txBody>
      </p:sp>
      <p:sp>
        <p:nvSpPr>
          <p:cNvPr id="3" name="Espace réservé du contenu 2"/>
          <p:cNvSpPr>
            <a:spLocks noGrp="1"/>
          </p:cNvSpPr>
          <p:nvPr>
            <p:ph idx="1"/>
          </p:nvPr>
        </p:nvSpPr>
        <p:spPr>
          <a:xfrm>
            <a:off x="457200" y="1066800"/>
            <a:ext cx="8229600" cy="5059363"/>
          </a:xfrm>
        </p:spPr>
        <p:txBody>
          <a:bodyPr rtlCol="0">
            <a:normAutofit fontScale="85000" lnSpcReduction="10000"/>
          </a:bodyPr>
          <a:lstStyle/>
          <a:p>
            <a:pPr>
              <a:spcAft>
                <a:spcPts val="1200"/>
              </a:spcAft>
            </a:pPr>
            <a:r>
              <a:rPr lang="en-US" dirty="0" smtClean="0"/>
              <a:t>Increase biogas reclamation and use – sell as RECs under MT Renewable Energy Portfolio Standard</a:t>
            </a:r>
          </a:p>
          <a:p>
            <a:pPr lvl="0">
              <a:spcAft>
                <a:spcPts val="1200"/>
              </a:spcAft>
            </a:pPr>
            <a:r>
              <a:rPr lang="en-US" dirty="0" smtClean="0"/>
              <a:t>Install other on-site renewable energy production, solar or wind power production</a:t>
            </a:r>
          </a:p>
          <a:p>
            <a:pPr>
              <a:spcAft>
                <a:spcPts val="1200"/>
              </a:spcAft>
            </a:pPr>
            <a:r>
              <a:rPr lang="en-US" dirty="0" smtClean="0"/>
              <a:t>Support water conservation measures to reduce the total quantity (gallons) of influent wastewater that the plant receives for treatment</a:t>
            </a:r>
          </a:p>
          <a:p>
            <a:pPr>
              <a:spcAft>
                <a:spcPts val="1200"/>
              </a:spcAft>
            </a:pPr>
            <a:r>
              <a:rPr lang="en-US" dirty="0" smtClean="0"/>
              <a:t>Expand ecological treatment / wastewater reclamation by growing biomass, i.e., hybrid poplars (carbon sinks)</a:t>
            </a:r>
          </a:p>
          <a:p>
            <a:pPr lvl="0">
              <a:spcAft>
                <a:spcPts val="1200"/>
              </a:spcAft>
            </a:pPr>
            <a:r>
              <a:rPr lang="en-US" dirty="0" smtClean="0"/>
              <a:t>Improve energy efficiency in design of future upgrades </a:t>
            </a:r>
          </a:p>
          <a:p>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29195757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dirty="0" smtClean="0">
                <a:solidFill>
                  <a:srgbClr val="92D050"/>
                </a:solidFill>
              </a:rPr>
              <a:t>Buildings Recommendations</a:t>
            </a:r>
          </a:p>
        </p:txBody>
      </p:sp>
      <p:sp>
        <p:nvSpPr>
          <p:cNvPr id="3" name="Espace réservé du contenu 2"/>
          <p:cNvSpPr>
            <a:spLocks noGrp="1"/>
          </p:cNvSpPr>
          <p:nvPr>
            <p:ph idx="1"/>
          </p:nvPr>
        </p:nvSpPr>
        <p:spPr>
          <a:xfrm>
            <a:off x="457200" y="1066800"/>
            <a:ext cx="8229600" cy="5059363"/>
          </a:xfrm>
        </p:spPr>
        <p:txBody>
          <a:bodyPr rtlCol="0">
            <a:normAutofit fontScale="70000" lnSpcReduction="20000"/>
          </a:bodyPr>
          <a:lstStyle/>
          <a:p>
            <a:pPr>
              <a:spcAft>
                <a:spcPts val="600"/>
              </a:spcAft>
            </a:pPr>
            <a:r>
              <a:rPr lang="en-US" dirty="0" smtClean="0"/>
              <a:t>Strengthen energy efficiency standards for new buildings</a:t>
            </a:r>
          </a:p>
          <a:p>
            <a:pPr>
              <a:spcAft>
                <a:spcPts val="600"/>
              </a:spcAft>
            </a:pPr>
            <a:r>
              <a:rPr lang="en-US" dirty="0" smtClean="0"/>
              <a:t>Adopt energy efficiency policies or standards for office equipment and lighting to be ENERGY STAR certified.</a:t>
            </a:r>
          </a:p>
          <a:p>
            <a:pPr lvl="0">
              <a:spcAft>
                <a:spcPts val="600"/>
              </a:spcAft>
            </a:pPr>
            <a:r>
              <a:rPr lang="en-US" dirty="0" smtClean="0"/>
              <a:t>Conduct additional energy audits of all municipal buildings and performance contracting</a:t>
            </a:r>
          </a:p>
          <a:p>
            <a:pPr lvl="0">
              <a:spcAft>
                <a:spcPts val="600"/>
              </a:spcAft>
            </a:pPr>
            <a:r>
              <a:rPr lang="en-US" dirty="0" smtClean="0"/>
              <a:t>Develop a new program to assess and monitor building performance and set goals, benchmarks, and a monitoring plan</a:t>
            </a:r>
          </a:p>
          <a:p>
            <a:pPr>
              <a:spcAft>
                <a:spcPts val="600"/>
              </a:spcAft>
            </a:pPr>
            <a:r>
              <a:rPr lang="en-US" dirty="0" smtClean="0"/>
              <a:t>Hire a new position to manage energy use for buildings, or train and reassign existing staff to serve in that capacity</a:t>
            </a:r>
          </a:p>
          <a:p>
            <a:pPr lvl="0">
              <a:spcAft>
                <a:spcPts val="600"/>
              </a:spcAft>
            </a:pPr>
            <a:r>
              <a:rPr lang="en-US" dirty="0" smtClean="0"/>
              <a:t>Consider using Energy Performance Certificates, “energy identity cards” </a:t>
            </a:r>
            <a:r>
              <a:rPr lang="en-US" sz="2600" dirty="0" smtClean="0"/>
              <a:t>(</a:t>
            </a:r>
            <a:r>
              <a:rPr lang="en-US" sz="2600" dirty="0" err="1" smtClean="0"/>
              <a:t>Directgov</a:t>
            </a:r>
            <a:r>
              <a:rPr lang="en-US" sz="2600" dirty="0" smtClean="0"/>
              <a:t> 2009)</a:t>
            </a:r>
            <a:endParaRPr lang="en-US" dirty="0" smtClean="0"/>
          </a:p>
          <a:p>
            <a:pPr lvl="0">
              <a:spcAft>
                <a:spcPts val="600"/>
              </a:spcAft>
            </a:pPr>
            <a:r>
              <a:rPr lang="en-US" dirty="0" smtClean="0"/>
              <a:t>Inventory personal space heaters and other office appliances and consolidate or prohibit their use.</a:t>
            </a:r>
          </a:p>
          <a:p>
            <a:pPr lvl="0">
              <a:spcAft>
                <a:spcPts val="600"/>
              </a:spcAft>
            </a:pPr>
            <a:r>
              <a:rPr lang="en-US" dirty="0" smtClean="0"/>
              <a:t>Reduce the number of vending machines in City buildings</a:t>
            </a:r>
          </a:p>
        </p:txBody>
      </p:sp>
    </p:spTree>
    <p:extLst>
      <p:ext uri="{BB962C8B-B14F-4D97-AF65-F5344CB8AC3E}">
        <p14:creationId xmlns:p14="http://schemas.microsoft.com/office/powerpoint/2010/main" val="8103533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dirty="0" smtClean="0">
                <a:solidFill>
                  <a:srgbClr val="92D050"/>
                </a:solidFill>
              </a:rPr>
              <a:t>Fleet Recommendations</a:t>
            </a:r>
          </a:p>
        </p:txBody>
      </p:sp>
      <p:sp>
        <p:nvSpPr>
          <p:cNvPr id="3" name="Espace réservé du contenu 2"/>
          <p:cNvSpPr>
            <a:spLocks noGrp="1"/>
          </p:cNvSpPr>
          <p:nvPr>
            <p:ph idx="1"/>
          </p:nvPr>
        </p:nvSpPr>
        <p:spPr>
          <a:xfrm>
            <a:off x="457200" y="1066800"/>
            <a:ext cx="8229600" cy="5059363"/>
          </a:xfrm>
        </p:spPr>
        <p:txBody>
          <a:bodyPr rtlCol="0">
            <a:normAutofit/>
          </a:bodyPr>
          <a:lstStyle/>
          <a:p>
            <a:pPr marL="285750" lvl="1" fontAlgn="auto">
              <a:spcAft>
                <a:spcPts val="1200"/>
              </a:spcAft>
              <a:buFont typeface="Arial" pitchFamily="34" charset="0"/>
              <a:buChar char="•"/>
              <a:defRPr/>
            </a:pPr>
            <a:r>
              <a:rPr lang="en-US" sz="2400" dirty="0" smtClean="0">
                <a:solidFill>
                  <a:schemeClr val="tx1">
                    <a:lumMod val="75000"/>
                    <a:lumOff val="25000"/>
                  </a:schemeClr>
                </a:solidFill>
              </a:rPr>
              <a:t>Implement the Missoula Fuel Use Reduction Plan</a:t>
            </a:r>
          </a:p>
          <a:p>
            <a:pPr marL="285750" lvl="1" fontAlgn="auto">
              <a:spcAft>
                <a:spcPts val="1200"/>
              </a:spcAft>
              <a:buFont typeface="Arial" pitchFamily="34" charset="0"/>
              <a:buChar char="•"/>
              <a:defRPr/>
            </a:pPr>
            <a:r>
              <a:rPr lang="en-US" sz="2400" dirty="0" smtClean="0">
                <a:solidFill>
                  <a:schemeClr val="tx1">
                    <a:lumMod val="75000"/>
                    <a:lumOff val="25000"/>
                  </a:schemeClr>
                </a:solidFill>
              </a:rPr>
              <a:t>Amend Administrative Rule #11 regarding vehicle use and anti-idling policy, or if necessary, pass an ordinance to accomplish same goals</a:t>
            </a:r>
          </a:p>
          <a:p>
            <a:pPr marL="285750" lvl="1" fontAlgn="auto">
              <a:spcAft>
                <a:spcPts val="1200"/>
              </a:spcAft>
              <a:buFont typeface="Arial" pitchFamily="34" charset="0"/>
              <a:buChar char="•"/>
              <a:defRPr/>
            </a:pPr>
            <a:r>
              <a:rPr lang="en-US" sz="2400" dirty="0" smtClean="0"/>
              <a:t>Further encourage the use of alternative transportation (such as Mountain Line buses) for city business-related trips, minimization of vehicle use and other voluntary measures by City employees</a:t>
            </a:r>
            <a:endParaRPr lang="en-US" sz="2400" dirty="0" smtClean="0">
              <a:solidFill>
                <a:schemeClr val="tx1">
                  <a:lumMod val="75000"/>
                  <a:lumOff val="25000"/>
                </a:schemeClr>
              </a:solidFill>
            </a:endParaRPr>
          </a:p>
          <a:p>
            <a:pPr marL="285750" lvl="1" fontAlgn="auto">
              <a:spcAft>
                <a:spcPts val="1200"/>
              </a:spcAft>
              <a:buFont typeface="Arial" pitchFamily="34" charset="0"/>
              <a:buChar char="•"/>
              <a:defRPr/>
            </a:pPr>
            <a:r>
              <a:rPr lang="en-US" sz="2400" dirty="0" smtClean="0"/>
              <a:t>Establish Green fleet policy whereby fleet size is reduced, smaller and more fuel efficient vehicles are purchased, and unneeded uses are eliminated </a:t>
            </a:r>
            <a:endParaRPr lang="en-US" sz="2400" dirty="0" smtClean="0">
              <a:solidFill>
                <a:schemeClr val="tx1">
                  <a:lumMod val="75000"/>
                  <a:lumOff val="25000"/>
                </a:schemeClr>
              </a:solidFill>
            </a:endParaRPr>
          </a:p>
        </p:txBody>
      </p:sp>
    </p:spTree>
    <p:extLst>
      <p:ext uri="{BB962C8B-B14F-4D97-AF65-F5344CB8AC3E}">
        <p14:creationId xmlns:p14="http://schemas.microsoft.com/office/powerpoint/2010/main" val="37680162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dirty="0" smtClean="0">
                <a:solidFill>
                  <a:srgbClr val="92D050"/>
                </a:solidFill>
              </a:rPr>
              <a:t>Employee Commuting </a:t>
            </a:r>
            <a:r>
              <a:rPr lang="en-US" b="1" u="sng" dirty="0" err="1" smtClean="0">
                <a:solidFill>
                  <a:srgbClr val="92D050"/>
                </a:solidFill>
              </a:rPr>
              <a:t>Recs</a:t>
            </a:r>
            <a:endParaRPr lang="en-US" b="1" u="sng" dirty="0" smtClean="0">
              <a:solidFill>
                <a:srgbClr val="92D050"/>
              </a:solidFill>
            </a:endParaRPr>
          </a:p>
        </p:txBody>
      </p:sp>
      <p:sp>
        <p:nvSpPr>
          <p:cNvPr id="3" name="Espace réservé du contenu 2"/>
          <p:cNvSpPr>
            <a:spLocks noGrp="1"/>
          </p:cNvSpPr>
          <p:nvPr>
            <p:ph idx="1"/>
          </p:nvPr>
        </p:nvSpPr>
        <p:spPr>
          <a:xfrm>
            <a:off x="457200" y="1066800"/>
            <a:ext cx="8229600" cy="5059363"/>
          </a:xfrm>
        </p:spPr>
        <p:txBody>
          <a:bodyPr rtlCol="0">
            <a:normAutofit fontScale="85000" lnSpcReduction="10000"/>
          </a:bodyPr>
          <a:lstStyle/>
          <a:p>
            <a:pPr lvl="0"/>
            <a:r>
              <a:rPr lang="en-US" dirty="0" smtClean="0"/>
              <a:t>Fund and implement the City employee “cash for commuters”</a:t>
            </a:r>
          </a:p>
          <a:p>
            <a:pPr lvl="0"/>
            <a:r>
              <a:rPr lang="en-US" dirty="0" smtClean="0"/>
              <a:t>Encourage more employees to participate in vanpools carpools, and ride sharing</a:t>
            </a:r>
          </a:p>
          <a:p>
            <a:pPr lvl="0"/>
            <a:r>
              <a:rPr lang="en-US" dirty="0" smtClean="0"/>
              <a:t>Provide free parking for employees who carpool</a:t>
            </a:r>
          </a:p>
          <a:p>
            <a:pPr lvl="0"/>
            <a:r>
              <a:rPr lang="en-US" dirty="0" smtClean="0"/>
              <a:t>Incentivize living in Missoula or closer to work</a:t>
            </a:r>
          </a:p>
          <a:p>
            <a:pPr lvl="0"/>
            <a:r>
              <a:rPr lang="en-US" dirty="0" smtClean="0"/>
              <a:t>Empower division and department heads and supervisors to allow four-day work weeks (see above).</a:t>
            </a:r>
          </a:p>
          <a:p>
            <a:pPr lvl="0"/>
            <a:r>
              <a:rPr lang="en-US" dirty="0" smtClean="0"/>
              <a:t>Partner with Missoula In Motion on an employee car share program.</a:t>
            </a:r>
          </a:p>
          <a:p>
            <a:pPr lvl="0"/>
            <a:r>
              <a:rPr lang="en-US" dirty="0" smtClean="0"/>
              <a:t>Further research ways to incentivize low-carbon and carbon-free employee commuting.</a:t>
            </a:r>
            <a:endParaRPr lang="en-US" dirty="0"/>
          </a:p>
        </p:txBody>
      </p:sp>
    </p:spTree>
    <p:extLst>
      <p:ext uri="{BB962C8B-B14F-4D97-AF65-F5344CB8AC3E}">
        <p14:creationId xmlns:p14="http://schemas.microsoft.com/office/powerpoint/2010/main" val="20844997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dirty="0" smtClean="0">
                <a:solidFill>
                  <a:srgbClr val="92D050"/>
                </a:solidFill>
              </a:rPr>
              <a:t>Lighting Recommendations</a:t>
            </a:r>
          </a:p>
        </p:txBody>
      </p:sp>
      <p:sp>
        <p:nvSpPr>
          <p:cNvPr id="3" name="Espace réservé du contenu 2"/>
          <p:cNvSpPr>
            <a:spLocks noGrp="1"/>
          </p:cNvSpPr>
          <p:nvPr>
            <p:ph idx="1"/>
          </p:nvPr>
        </p:nvSpPr>
        <p:spPr>
          <a:xfrm>
            <a:off x="457200" y="1066800"/>
            <a:ext cx="8229600" cy="5059363"/>
          </a:xfrm>
        </p:spPr>
        <p:txBody>
          <a:bodyPr rtlCol="0">
            <a:normAutofit fontScale="70000" lnSpcReduction="20000"/>
          </a:bodyPr>
          <a:lstStyle/>
          <a:p>
            <a:pPr lvl="0">
              <a:spcAft>
                <a:spcPts val="1200"/>
              </a:spcAft>
            </a:pPr>
            <a:r>
              <a:rPr lang="en-US" dirty="0" smtClean="0"/>
              <a:t>Investigate high annual ownership, operation and maintenance charges for Streetlight Districts and other outdoor lighting</a:t>
            </a:r>
          </a:p>
          <a:p>
            <a:pPr lvl="0">
              <a:spcAft>
                <a:spcPts val="1200"/>
              </a:spcAft>
            </a:pPr>
            <a:r>
              <a:rPr lang="en-US" dirty="0" smtClean="0"/>
              <a:t>Facilitate community dialog about reducing lighting costs for Streetlight Districts</a:t>
            </a:r>
          </a:p>
          <a:p>
            <a:pPr lvl="0">
              <a:spcAft>
                <a:spcPts val="1200"/>
              </a:spcAft>
            </a:pPr>
            <a:r>
              <a:rPr lang="en-US" dirty="0" smtClean="0"/>
              <a:t>Consider renegotiating contracts with NorthWestern Energy regarding light maintenance services</a:t>
            </a:r>
          </a:p>
          <a:p>
            <a:pPr lvl="0">
              <a:spcAft>
                <a:spcPts val="1200"/>
              </a:spcAft>
            </a:pPr>
            <a:r>
              <a:rPr lang="en-US" dirty="0" smtClean="0"/>
              <a:t>Consider transfer of responsibility for ownership, operations, and maintenance to the City for certain districts or lighting groups</a:t>
            </a:r>
          </a:p>
          <a:p>
            <a:pPr lvl="0">
              <a:spcAft>
                <a:spcPts val="1200"/>
              </a:spcAft>
            </a:pPr>
            <a:r>
              <a:rPr lang="en-US" dirty="0" smtClean="0"/>
              <a:t>Consider partner with NorthWestern Energy to install energy-saving Light-Emitting Diode (LED) luminaries for streetlights</a:t>
            </a:r>
          </a:p>
          <a:p>
            <a:pPr lvl="0">
              <a:spcAft>
                <a:spcPts val="1200"/>
              </a:spcAft>
            </a:pPr>
            <a:r>
              <a:rPr lang="en-US" dirty="0" smtClean="0"/>
              <a:t>Initiate outdoor lighting replacement projects for City-owned lights</a:t>
            </a:r>
          </a:p>
          <a:p>
            <a:pPr lvl="0">
              <a:spcAft>
                <a:spcPts val="1200"/>
              </a:spcAft>
            </a:pPr>
            <a:r>
              <a:rPr lang="en-US" dirty="0" smtClean="0"/>
              <a:t>Conduct other energy efficient lighting upgrades, such as installing small solar power cells on outdoor lighting fixtures</a:t>
            </a:r>
          </a:p>
          <a:p>
            <a:pPr>
              <a:spcAft>
                <a:spcPts val="600"/>
              </a:spcAft>
            </a:pPr>
            <a:endParaRPr lang="en-US" dirty="0" smtClean="0"/>
          </a:p>
        </p:txBody>
      </p:sp>
    </p:spTree>
    <p:extLst>
      <p:ext uri="{BB962C8B-B14F-4D97-AF65-F5344CB8AC3E}">
        <p14:creationId xmlns:p14="http://schemas.microsoft.com/office/powerpoint/2010/main" val="118096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dirty="0" smtClean="0">
                <a:solidFill>
                  <a:srgbClr val="92D050"/>
                </a:solidFill>
              </a:rPr>
              <a:t>What Was Not Included</a:t>
            </a:r>
          </a:p>
        </p:txBody>
      </p:sp>
      <p:sp>
        <p:nvSpPr>
          <p:cNvPr id="3" name="Espace réservé du contenu 2"/>
          <p:cNvSpPr>
            <a:spLocks noGrp="1"/>
          </p:cNvSpPr>
          <p:nvPr>
            <p:ph idx="1"/>
          </p:nvPr>
        </p:nvSpPr>
        <p:spPr>
          <a:xfrm>
            <a:off x="457200" y="1066800"/>
            <a:ext cx="8229600" cy="5059363"/>
          </a:xfrm>
        </p:spPr>
        <p:txBody>
          <a:bodyPr rtlCol="0">
            <a:normAutofit/>
          </a:bodyPr>
          <a:lstStyle/>
          <a:p>
            <a:pPr>
              <a:spcAft>
                <a:spcPts val="1200"/>
              </a:spcAft>
            </a:pPr>
            <a:r>
              <a:rPr lang="en-US" dirty="0" smtClean="0"/>
              <a:t>Solid waste</a:t>
            </a:r>
          </a:p>
          <a:p>
            <a:pPr>
              <a:spcAft>
                <a:spcPts val="1200"/>
              </a:spcAft>
            </a:pPr>
            <a:r>
              <a:rPr lang="en-US" dirty="0" smtClean="0"/>
              <a:t>Embedded energy in products consumed and materials used</a:t>
            </a:r>
          </a:p>
          <a:p>
            <a:pPr>
              <a:spcAft>
                <a:spcPts val="1200"/>
              </a:spcAft>
            </a:pPr>
            <a:r>
              <a:rPr lang="en-US" dirty="0" smtClean="0"/>
              <a:t>Energy associated with construction projects performed by outside contractors</a:t>
            </a:r>
          </a:p>
          <a:p>
            <a:pPr>
              <a:spcAft>
                <a:spcPts val="1200"/>
              </a:spcAft>
            </a:pPr>
            <a:r>
              <a:rPr lang="en-US" dirty="0" smtClean="0"/>
              <a:t>“Agriculture” and urban forests</a:t>
            </a:r>
          </a:p>
          <a:p>
            <a:pPr>
              <a:spcAft>
                <a:spcPts val="1200"/>
              </a:spcAft>
            </a:pPr>
            <a:r>
              <a:rPr lang="en-US" dirty="0" smtClean="0"/>
              <a:t>Solar electricity generation</a:t>
            </a:r>
          </a:p>
        </p:txBody>
      </p:sp>
    </p:spTree>
    <p:extLst>
      <p:ext uri="{BB962C8B-B14F-4D97-AF65-F5344CB8AC3E}">
        <p14:creationId xmlns:p14="http://schemas.microsoft.com/office/powerpoint/2010/main" val="2076087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rtlCol="0">
            <a:normAutofit/>
          </a:bodyPr>
          <a:lstStyle/>
          <a:p>
            <a:pPr fontAlgn="auto">
              <a:spcAft>
                <a:spcPts val="0"/>
              </a:spcAft>
              <a:defRPr/>
            </a:pPr>
            <a:r>
              <a:rPr lang="en-US" b="1" u="sng" dirty="0" smtClean="0">
                <a:solidFill>
                  <a:srgbClr val="92D050"/>
                </a:solidFill>
              </a:rPr>
              <a:t>Primary Data Sources</a:t>
            </a:r>
          </a:p>
        </p:txBody>
      </p:sp>
      <p:sp>
        <p:nvSpPr>
          <p:cNvPr id="3" name="Espace réservé du contenu 2"/>
          <p:cNvSpPr>
            <a:spLocks noGrp="1"/>
          </p:cNvSpPr>
          <p:nvPr>
            <p:ph idx="1"/>
          </p:nvPr>
        </p:nvSpPr>
        <p:spPr>
          <a:xfrm>
            <a:off x="457200" y="1066800"/>
            <a:ext cx="8534400" cy="5059363"/>
          </a:xfrm>
        </p:spPr>
        <p:txBody>
          <a:bodyPr rtlCol="0">
            <a:normAutofit fontScale="85000" lnSpcReduction="10000"/>
          </a:bodyPr>
          <a:lstStyle/>
          <a:p>
            <a:pPr fontAlgn="auto">
              <a:spcAft>
                <a:spcPts val="0"/>
              </a:spcAft>
              <a:buFont typeface="Arial" pitchFamily="34" charset="0"/>
              <a:buChar char="•"/>
              <a:defRPr/>
            </a:pPr>
            <a:r>
              <a:rPr lang="en-US" dirty="0" smtClean="0">
                <a:solidFill>
                  <a:schemeClr val="tx1">
                    <a:lumMod val="75000"/>
                    <a:lumOff val="25000"/>
                  </a:schemeClr>
                </a:solidFill>
              </a:rPr>
              <a:t>NorthWestern Energy – Vicki </a:t>
            </a:r>
            <a:r>
              <a:rPr lang="en-US" dirty="0" smtClean="0">
                <a:solidFill>
                  <a:schemeClr val="tx1">
                    <a:lumMod val="75000"/>
                    <a:lumOff val="25000"/>
                  </a:schemeClr>
                </a:solidFill>
              </a:rPr>
              <a:t>Judd (272 accounts in FY08)</a:t>
            </a:r>
            <a:endParaRPr lang="en-US" dirty="0" smtClean="0">
              <a:solidFill>
                <a:schemeClr val="tx1">
                  <a:lumMod val="75000"/>
                  <a:lumOff val="25000"/>
                </a:schemeClr>
              </a:solidFill>
            </a:endParaRPr>
          </a:p>
          <a:p>
            <a:pPr fontAlgn="auto">
              <a:spcAft>
                <a:spcPts val="0"/>
              </a:spcAft>
              <a:buFont typeface="Arial" pitchFamily="34" charset="0"/>
              <a:buChar char="•"/>
              <a:defRPr/>
            </a:pPr>
            <a:r>
              <a:rPr lang="en-US" dirty="0" smtClean="0">
                <a:solidFill>
                  <a:schemeClr val="tx1">
                    <a:lumMod val="75000"/>
                    <a:lumOff val="25000"/>
                  </a:schemeClr>
                </a:solidFill>
              </a:rPr>
              <a:t>Mountain Water – John </a:t>
            </a:r>
            <a:r>
              <a:rPr lang="en-US" dirty="0" err="1" smtClean="0">
                <a:solidFill>
                  <a:schemeClr val="tx1">
                    <a:lumMod val="75000"/>
                    <a:lumOff val="25000"/>
                  </a:schemeClr>
                </a:solidFill>
              </a:rPr>
              <a:t>Kappes</a:t>
            </a:r>
            <a:endParaRPr lang="en-US" dirty="0" smtClean="0">
              <a:solidFill>
                <a:schemeClr val="tx1">
                  <a:lumMod val="75000"/>
                  <a:lumOff val="25000"/>
                </a:schemeClr>
              </a:solidFill>
            </a:endParaRPr>
          </a:p>
          <a:p>
            <a:pPr fontAlgn="auto">
              <a:spcAft>
                <a:spcPts val="0"/>
              </a:spcAft>
              <a:buFont typeface="Arial" pitchFamily="34" charset="0"/>
              <a:buChar char="•"/>
              <a:defRPr/>
            </a:pPr>
            <a:r>
              <a:rPr lang="en-US" dirty="0" err="1" smtClean="0">
                <a:solidFill>
                  <a:schemeClr val="tx1">
                    <a:lumMod val="75000"/>
                    <a:lumOff val="25000"/>
                  </a:schemeClr>
                </a:solidFill>
              </a:rPr>
              <a:t>Msla</a:t>
            </a:r>
            <a:r>
              <a:rPr lang="en-US" dirty="0" smtClean="0">
                <a:solidFill>
                  <a:schemeClr val="tx1">
                    <a:lumMod val="75000"/>
                    <a:lumOff val="25000"/>
                  </a:schemeClr>
                </a:solidFill>
              </a:rPr>
              <a:t> Finance Dept. – Mary Kay Wedgwood </a:t>
            </a:r>
          </a:p>
          <a:p>
            <a:pPr fontAlgn="auto">
              <a:spcAft>
                <a:spcPts val="0"/>
              </a:spcAft>
              <a:buFont typeface="Arial" pitchFamily="34" charset="0"/>
              <a:buChar char="•"/>
              <a:defRPr/>
            </a:pPr>
            <a:r>
              <a:rPr lang="en-US" dirty="0" err="1" smtClean="0">
                <a:solidFill>
                  <a:schemeClr val="tx1">
                    <a:lumMod val="75000"/>
                    <a:lumOff val="25000"/>
                  </a:schemeClr>
                </a:solidFill>
              </a:rPr>
              <a:t>Msla</a:t>
            </a:r>
            <a:r>
              <a:rPr lang="en-US" dirty="0" smtClean="0">
                <a:solidFill>
                  <a:schemeClr val="tx1">
                    <a:lumMod val="75000"/>
                    <a:lumOff val="25000"/>
                  </a:schemeClr>
                </a:solidFill>
              </a:rPr>
              <a:t> Wastewater Division – Starr Sullivan/Gene Connell</a:t>
            </a:r>
          </a:p>
          <a:p>
            <a:pPr fontAlgn="auto">
              <a:spcAft>
                <a:spcPts val="0"/>
              </a:spcAft>
              <a:buFont typeface="Arial" pitchFamily="34" charset="0"/>
              <a:buChar char="•"/>
              <a:defRPr/>
            </a:pPr>
            <a:r>
              <a:rPr lang="en-US" dirty="0" err="1" smtClean="0">
                <a:solidFill>
                  <a:schemeClr val="tx1">
                    <a:lumMod val="75000"/>
                    <a:lumOff val="25000"/>
                  </a:schemeClr>
                </a:solidFill>
              </a:rPr>
              <a:t>Msla</a:t>
            </a:r>
            <a:r>
              <a:rPr lang="en-US" dirty="0" smtClean="0">
                <a:solidFill>
                  <a:schemeClr val="tx1">
                    <a:lumMod val="75000"/>
                    <a:lumOff val="25000"/>
                  </a:schemeClr>
                </a:solidFill>
              </a:rPr>
              <a:t> Vehicle Maintenance Dept. – Jack </a:t>
            </a:r>
            <a:r>
              <a:rPr lang="en-US" dirty="0" err="1" smtClean="0">
                <a:solidFill>
                  <a:schemeClr val="tx1">
                    <a:lumMod val="75000"/>
                    <a:lumOff val="25000"/>
                  </a:schemeClr>
                </a:solidFill>
              </a:rPr>
              <a:t>Stucky</a:t>
            </a:r>
            <a:endParaRPr lang="en-US" dirty="0" smtClean="0">
              <a:solidFill>
                <a:schemeClr val="tx1">
                  <a:lumMod val="75000"/>
                  <a:lumOff val="25000"/>
                </a:schemeClr>
              </a:solidFill>
            </a:endParaRPr>
          </a:p>
          <a:p>
            <a:pPr fontAlgn="auto">
              <a:spcAft>
                <a:spcPts val="0"/>
              </a:spcAft>
              <a:buFont typeface="Arial" pitchFamily="34" charset="0"/>
              <a:buChar char="•"/>
              <a:defRPr/>
            </a:pPr>
            <a:r>
              <a:rPr lang="en-US" dirty="0" err="1" smtClean="0">
                <a:solidFill>
                  <a:schemeClr val="tx1">
                    <a:lumMod val="75000"/>
                    <a:lumOff val="25000"/>
                  </a:schemeClr>
                </a:solidFill>
              </a:rPr>
              <a:t>Msla</a:t>
            </a:r>
            <a:r>
              <a:rPr lang="en-US" dirty="0" smtClean="0">
                <a:solidFill>
                  <a:schemeClr val="tx1">
                    <a:lumMod val="75000"/>
                    <a:lumOff val="25000"/>
                  </a:schemeClr>
                </a:solidFill>
              </a:rPr>
              <a:t> Fire Dept. – Jason Diehl, Cheryl Schatz</a:t>
            </a:r>
          </a:p>
          <a:p>
            <a:pPr fontAlgn="auto">
              <a:spcAft>
                <a:spcPts val="0"/>
              </a:spcAft>
              <a:buFont typeface="Arial" pitchFamily="34" charset="0"/>
              <a:buChar char="•"/>
              <a:defRPr/>
            </a:pPr>
            <a:r>
              <a:rPr lang="en-US" dirty="0" err="1" smtClean="0">
                <a:solidFill>
                  <a:schemeClr val="tx1">
                    <a:lumMod val="75000"/>
                    <a:lumOff val="25000"/>
                  </a:schemeClr>
                </a:solidFill>
              </a:rPr>
              <a:t>Msla</a:t>
            </a:r>
            <a:r>
              <a:rPr lang="en-US" dirty="0" smtClean="0">
                <a:solidFill>
                  <a:schemeClr val="tx1">
                    <a:lumMod val="75000"/>
                    <a:lumOff val="25000"/>
                  </a:schemeClr>
                </a:solidFill>
              </a:rPr>
              <a:t> Human Resources Dept.</a:t>
            </a:r>
          </a:p>
          <a:p>
            <a:pPr fontAlgn="auto">
              <a:spcAft>
                <a:spcPts val="0"/>
              </a:spcAft>
              <a:buFont typeface="Arial" pitchFamily="34" charset="0"/>
              <a:buChar char="•"/>
              <a:defRPr/>
            </a:pPr>
            <a:r>
              <a:rPr lang="en-US" dirty="0" err="1" smtClean="0">
                <a:solidFill>
                  <a:schemeClr val="tx1">
                    <a:lumMod val="75000"/>
                    <a:lumOff val="25000"/>
                  </a:schemeClr>
                </a:solidFill>
              </a:rPr>
              <a:t>Msla</a:t>
            </a:r>
            <a:r>
              <a:rPr lang="en-US" dirty="0" smtClean="0">
                <a:solidFill>
                  <a:schemeClr val="tx1">
                    <a:lumMod val="75000"/>
                    <a:lumOff val="25000"/>
                  </a:schemeClr>
                </a:solidFill>
              </a:rPr>
              <a:t> Public Works Dept.</a:t>
            </a:r>
          </a:p>
          <a:p>
            <a:pPr fontAlgn="auto">
              <a:spcAft>
                <a:spcPts val="0"/>
              </a:spcAft>
              <a:buFont typeface="Arial" pitchFamily="34" charset="0"/>
              <a:buChar char="•"/>
              <a:defRPr/>
            </a:pPr>
            <a:r>
              <a:rPr lang="en-US" dirty="0" smtClean="0">
                <a:solidFill>
                  <a:schemeClr val="tx1">
                    <a:lumMod val="75000"/>
                    <a:lumOff val="25000"/>
                  </a:schemeClr>
                </a:solidFill>
              </a:rPr>
              <a:t>National Climatic Data Center</a:t>
            </a:r>
          </a:p>
          <a:p>
            <a:pPr fontAlgn="auto">
              <a:spcAft>
                <a:spcPts val="0"/>
              </a:spcAft>
              <a:buFont typeface="Arial" pitchFamily="34" charset="0"/>
              <a:buChar char="•"/>
              <a:defRPr/>
            </a:pPr>
            <a:r>
              <a:rPr lang="en-US" dirty="0" smtClean="0">
                <a:solidFill>
                  <a:schemeClr val="tx1">
                    <a:lumMod val="75000"/>
                    <a:lumOff val="25000"/>
                  </a:schemeClr>
                </a:solidFill>
              </a:rPr>
              <a:t>U.S. Census Bureau</a:t>
            </a:r>
          </a:p>
          <a:p>
            <a:pPr fontAlgn="auto">
              <a:spcAft>
                <a:spcPts val="0"/>
              </a:spcAft>
              <a:buFont typeface="Arial" pitchFamily="34" charset="0"/>
              <a:buChar char="•"/>
              <a:defRPr/>
            </a:pPr>
            <a:r>
              <a:rPr lang="en-US" dirty="0" smtClean="0">
                <a:solidFill>
                  <a:schemeClr val="tx1">
                    <a:lumMod val="75000"/>
                    <a:lumOff val="25000"/>
                  </a:schemeClr>
                </a:solidFill>
              </a:rPr>
              <a:t>125 anonymous city employees</a:t>
            </a:r>
          </a:p>
          <a:p>
            <a:pPr fontAlgn="auto">
              <a:spcAft>
                <a:spcPts val="0"/>
              </a:spcAft>
              <a:buFont typeface="Arial" pitchFamily="34" charset="0"/>
              <a:buChar char="•"/>
              <a:defRPr/>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15048749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Renewable energy 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enewable energy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Adjacency</Template>
  <TotalTime>1137</TotalTime>
  <Words>3476</Words>
  <Application>Microsoft Office PowerPoint</Application>
  <PresentationFormat>On-screen Show (4:3)</PresentationFormat>
  <Paragraphs>593</Paragraphs>
  <Slides>78</Slides>
  <Notes>13</Notes>
  <HiddenSlides>0</HiddenSlides>
  <MMClips>0</MMClips>
  <ScaleCrop>false</ScaleCrop>
  <HeadingPairs>
    <vt:vector size="4" baseType="variant">
      <vt:variant>
        <vt:lpstr>Theme</vt:lpstr>
      </vt:variant>
      <vt:variant>
        <vt:i4>3</vt:i4>
      </vt:variant>
      <vt:variant>
        <vt:lpstr>Slide Titles</vt:lpstr>
      </vt:variant>
      <vt:variant>
        <vt:i4>78</vt:i4>
      </vt:variant>
    </vt:vector>
  </HeadingPairs>
  <TitlesOfParts>
    <vt:vector size="81" baseType="lpstr">
      <vt:lpstr>Adjacency</vt:lpstr>
      <vt:lpstr>Renewable energy presentation</vt:lpstr>
      <vt:lpstr>1_Renewable energy presentation</vt:lpstr>
      <vt:lpstr>Climate Action Planning for the City of Missoula</vt:lpstr>
      <vt:lpstr>Why Cities?</vt:lpstr>
      <vt:lpstr>Pre-CAP Missoula’s Milestones</vt:lpstr>
      <vt:lpstr>5 Milestones of U.S. Mayors Climate Protection Agreement</vt:lpstr>
      <vt:lpstr>Recent Timeline</vt:lpstr>
      <vt:lpstr>Emissions Inventory Objectives</vt:lpstr>
      <vt:lpstr>Approach - What We Included</vt:lpstr>
      <vt:lpstr>What Was Not Included</vt:lpstr>
      <vt:lpstr>Primary Data Sources</vt:lpstr>
      <vt:lpstr>EVST Student Researchers / Co-authors</vt:lpstr>
      <vt:lpstr>Greenhouse Gas Emission Estimates</vt:lpstr>
      <vt:lpstr>Summary of Findings</vt:lpstr>
      <vt:lpstr>PowerPoint Presentation</vt:lpstr>
      <vt:lpstr>PowerPoint Presentation</vt:lpstr>
      <vt:lpstr>PowerPoint Presentation</vt:lpstr>
      <vt:lpstr>Drilling Down</vt:lpstr>
      <vt:lpstr>PowerPoint Presentation</vt:lpstr>
      <vt:lpstr>PowerPoint Presentation</vt:lpstr>
      <vt:lpstr>PowerPoint Presentation</vt:lpstr>
      <vt:lpstr>Drilling Down</vt:lpstr>
      <vt:lpstr>PowerPoint Presentation</vt:lpstr>
      <vt:lpstr>PowerPoint Presentation</vt:lpstr>
      <vt:lpstr>PowerPoint Presentation</vt:lpstr>
      <vt:lpstr>“Quick and Dirty” Emissions Forecast</vt:lpstr>
      <vt:lpstr>PowerPoint Presentation</vt:lpstr>
      <vt:lpstr>Where Does Missoula Stack Up?</vt:lpstr>
      <vt:lpstr>Greenhouse Gas Emission Trends and Emission Reduction Targets for Bozeman, Helena, and the University of Montana</vt:lpstr>
      <vt:lpstr>Conclusions &amp; Recommendations</vt:lpstr>
      <vt:lpstr>Conclusions</vt:lpstr>
      <vt:lpstr>More … Costly Conclusions</vt:lpstr>
      <vt:lpstr>The Good News Is …</vt:lpstr>
      <vt:lpstr>A Four Part Strategy … building on existing successes</vt:lpstr>
      <vt:lpstr>   </vt:lpstr>
      <vt:lpstr>Local Climate Action Plans (from Boswell et. al. 2012*)</vt:lpstr>
      <vt:lpstr>CAP Functions (from Boswell et. al. 2012)</vt:lpstr>
      <vt:lpstr>Typical CAP Content (from Boswell et. al. 2012)</vt:lpstr>
      <vt:lpstr>Reasons to Prepare a CAP  (from Boswell et. al. 2012)</vt:lpstr>
      <vt:lpstr>3 Phases to CAP Preparation PHASE 1 – Preliminary Activities PHASE 2 – CAP Development PHASE 3 – Implementation &amp; Monitoring     </vt:lpstr>
      <vt:lpstr>Creating a Task Force</vt:lpstr>
      <vt:lpstr>Task Force Members</vt:lpstr>
      <vt:lpstr>Why are we doing this?  Why is it important?</vt:lpstr>
      <vt:lpstr>The Conservation &amp;  Climate Action Plan</vt:lpstr>
      <vt:lpstr>The Bottom Line – Where do we want to go?  Emissions Reduction Targets</vt:lpstr>
      <vt:lpstr>Working Groups</vt:lpstr>
      <vt:lpstr>Fleet and Facilities</vt:lpstr>
      <vt:lpstr>Internal Policies  and Practices</vt:lpstr>
      <vt:lpstr>Renewable Energy  and Offsets</vt:lpstr>
      <vt:lpstr>Adding it up...</vt:lpstr>
      <vt:lpstr>PowerPoint Presentation</vt:lpstr>
      <vt:lpstr>PowerPoint Presentation</vt:lpstr>
      <vt:lpstr>Plan to Succeed</vt:lpstr>
      <vt:lpstr>Getting Started!</vt:lpstr>
      <vt:lpstr>   </vt:lpstr>
      <vt:lpstr>To jump into climate action …</vt:lpstr>
      <vt:lpstr>Questions?</vt:lpstr>
      <vt:lpstr>Greenhouse Gas Emissions in MT</vt:lpstr>
      <vt:lpstr>Impacts in Montana</vt:lpstr>
      <vt:lpstr>Coordination with the City</vt:lpstr>
      <vt:lpstr>Number of NorthWestern Energy (NWE) Accounts by Energy Type and Sector, FY03 and FY08 </vt:lpstr>
      <vt:lpstr>UM’s Greenhouse Gas Inventory</vt:lpstr>
      <vt:lpstr>UM’s Greenhouse Gas Inventory</vt:lpstr>
      <vt:lpstr>UM’s Greenhouse Gas Inventory</vt:lpstr>
      <vt:lpstr>Drilling Down</vt:lpstr>
      <vt:lpstr>PowerPoint Presentation</vt:lpstr>
      <vt:lpstr>PowerPoint Presentation</vt:lpstr>
      <vt:lpstr>Overarching Recommendations (see report for sector-specific recommendations)</vt:lpstr>
      <vt:lpstr>Costs of Inaction</vt:lpstr>
      <vt:lpstr>Moving Forward – How To, How Not To</vt:lpstr>
      <vt:lpstr>Local Solutions to Climate Change</vt:lpstr>
      <vt:lpstr>Thank You!</vt:lpstr>
      <vt:lpstr>References</vt:lpstr>
      <vt:lpstr>PowerPoint Presentation</vt:lpstr>
      <vt:lpstr>Sector-specific Recommendations</vt:lpstr>
      <vt:lpstr>Wastewater Recommendations</vt:lpstr>
      <vt:lpstr>Buildings Recommendations</vt:lpstr>
      <vt:lpstr>Fleet Recommendations</vt:lpstr>
      <vt:lpstr>Employee Commuting Recs</vt:lpstr>
      <vt:lpstr>Lighting Recommendations</vt:lpstr>
    </vt:vector>
  </TitlesOfParts>
  <Company>Missoula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Municipal Conservation and Climate Action Plan</dc:title>
  <dc:creator>Andrew Valainis</dc:creator>
  <cp:lastModifiedBy>Robin Saha</cp:lastModifiedBy>
  <cp:revision>104</cp:revision>
  <dcterms:created xsi:type="dcterms:W3CDTF">2012-08-09T19:35:15Z</dcterms:created>
  <dcterms:modified xsi:type="dcterms:W3CDTF">2013-11-18T21:00:33Z</dcterms:modified>
</cp:coreProperties>
</file>