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</p:sldMasterIdLst>
  <p:notesMasterIdLst>
    <p:notesMasterId r:id="rId33"/>
  </p:notesMasterIdLst>
  <p:handoutMasterIdLst>
    <p:handoutMasterId r:id="rId34"/>
  </p:handoutMasterIdLst>
  <p:sldIdLst>
    <p:sldId id="300" r:id="rId3"/>
    <p:sldId id="349" r:id="rId4"/>
    <p:sldId id="301" r:id="rId5"/>
    <p:sldId id="359" r:id="rId6"/>
    <p:sldId id="361" r:id="rId7"/>
    <p:sldId id="364" r:id="rId8"/>
    <p:sldId id="365" r:id="rId9"/>
    <p:sldId id="366" r:id="rId10"/>
    <p:sldId id="367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44" r:id="rId20"/>
    <p:sldId id="347" r:id="rId21"/>
    <p:sldId id="348" r:id="rId22"/>
    <p:sldId id="363" r:id="rId23"/>
    <p:sldId id="368" r:id="rId24"/>
    <p:sldId id="370" r:id="rId25"/>
    <p:sldId id="369" r:id="rId26"/>
    <p:sldId id="371" r:id="rId27"/>
    <p:sldId id="373" r:id="rId28"/>
    <p:sldId id="372" r:id="rId29"/>
    <p:sldId id="362" r:id="rId30"/>
    <p:sldId id="374" r:id="rId31"/>
    <p:sldId id="346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7A2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 autoAdjust="0"/>
    <p:restoredTop sz="94758" autoAdjust="0"/>
  </p:normalViewPr>
  <p:slideViewPr>
    <p:cSldViewPr>
      <p:cViewPr>
        <p:scale>
          <a:sx n="110" d="100"/>
          <a:sy n="110" d="100"/>
        </p:scale>
        <p:origin x="-92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Melkor\PandC\pcarc\CPeacock\Climate%20Action%20Plan\Climate%20Action%20Plan\CACP\Calculator_v6.4.xls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Melkor\PandC\pcarc\CPeacock\Climate%20Action%20Plan\Climate%20Action%20Plan\CACP\Calculator_v6.4.xls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96996208807232"/>
          <c:y val="6.0148940712554472E-2"/>
          <c:w val="0.83129960086350152"/>
          <c:h val="0.88658057742782148"/>
        </c:manualLayout>
      </c:layout>
      <c:areaChart>
        <c:grouping val="stacked"/>
        <c:varyColors val="0"/>
        <c:ser>
          <c:idx val="2"/>
          <c:order val="0"/>
          <c:tx>
            <c:strRef>
              <c:f>S_Graph_Sum!$BC$9</c:f>
              <c:strCache>
                <c:ptCount val="1"/>
                <c:pt idx="0">
                  <c:v>On-Campus Stationary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FinalUniversityofMontanaCalculator_v6.8.xlsm!DynamicYear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FinalUniversityofMontanaCalculator_v6.8.xlsm!eCO2_Stationary</c:f>
              <c:numCache>
                <c:formatCode>#,##0.0_);[Red]\(#,##0.0\);"-"</c:formatCode>
                <c:ptCount val="13"/>
                <c:pt idx="0">
                  <c:v>12523.5108002006</c:v>
                </c:pt>
                <c:pt idx="1">
                  <c:v>14370.598703176071</c:v>
                </c:pt>
                <c:pt idx="2">
                  <c:v>14053.11128214875</c:v>
                </c:pt>
                <c:pt idx="3">
                  <c:v>13911.215499829608</c:v>
                </c:pt>
                <c:pt idx="4">
                  <c:v>14298.926091263174</c:v>
                </c:pt>
                <c:pt idx="5">
                  <c:v>14983.30663038811</c:v>
                </c:pt>
                <c:pt idx="6">
                  <c:v>15208.603076225307</c:v>
                </c:pt>
                <c:pt idx="7">
                  <c:v>15373.084596717854</c:v>
                </c:pt>
                <c:pt idx="8">
                  <c:v>16130.392240182686</c:v>
                </c:pt>
                <c:pt idx="9">
                  <c:v>15743.703766295506</c:v>
                </c:pt>
                <c:pt idx="10">
                  <c:v>15659.060664373874</c:v>
                </c:pt>
                <c:pt idx="11">
                  <c:v>16022.233825096615</c:v>
                </c:pt>
                <c:pt idx="12">
                  <c:v>15026.359556520212</c:v>
                </c:pt>
              </c:numCache>
            </c:numRef>
          </c:val>
        </c:ser>
        <c:ser>
          <c:idx val="3"/>
          <c:order val="1"/>
          <c:tx>
            <c:strRef>
              <c:f>S_Graph_Sum!$BD$9</c:f>
              <c:strCache>
                <c:ptCount val="1"/>
                <c:pt idx="0">
                  <c:v>Direct Transportation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FinalUniversityofMontanaCalculator_v6.8.xlsm!DynamicYear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FinalUniversityofMontanaCalculator_v6.8.xlsm!eCO2_Transportation</c:f>
              <c:numCache>
                <c:formatCode>#,##0.0_);[Red]\(#,##0.0\);"-"</c:formatCode>
                <c:ptCount val="13"/>
                <c:pt idx="0">
                  <c:v>778.46284685053399</c:v>
                </c:pt>
                <c:pt idx="1">
                  <c:v>866.00034787166749</c:v>
                </c:pt>
                <c:pt idx="2">
                  <c:v>684.80252506832494</c:v>
                </c:pt>
                <c:pt idx="3">
                  <c:v>664.37516114954246</c:v>
                </c:pt>
                <c:pt idx="4">
                  <c:v>635.33648178638111</c:v>
                </c:pt>
                <c:pt idx="5">
                  <c:v>863.99295766418936</c:v>
                </c:pt>
                <c:pt idx="6">
                  <c:v>964.25548433719075</c:v>
                </c:pt>
                <c:pt idx="7">
                  <c:v>1183.488008790601</c:v>
                </c:pt>
                <c:pt idx="8">
                  <c:v>1280.7421277358005</c:v>
                </c:pt>
                <c:pt idx="9">
                  <c:v>1383.3582078698323</c:v>
                </c:pt>
                <c:pt idx="10">
                  <c:v>1172.5412398096794</c:v>
                </c:pt>
                <c:pt idx="11">
                  <c:v>1376.0612429421731</c:v>
                </c:pt>
                <c:pt idx="12">
                  <c:v>1406.9765677051539</c:v>
                </c:pt>
              </c:numCache>
            </c:numRef>
          </c:val>
        </c:ser>
        <c:ser>
          <c:idx val="6"/>
          <c:order val="2"/>
          <c:tx>
            <c:strRef>
              <c:f>S_Graph_Sum!$BE$9</c:f>
              <c:strCache>
                <c:ptCount val="1"/>
                <c:pt idx="0">
                  <c:v>Refrigerants &amp; Chemicals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FinalUniversityofMontanaCalculator_v6.8.xlsm!eCO2_Refrigerants</c:f>
              <c:numCache>
                <c:formatCode>#,##0.0_);[Red]\(#,##0.0\);"-"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ser>
          <c:idx val="4"/>
          <c:order val="3"/>
          <c:tx>
            <c:strRef>
              <c:f>S_Graph_Sum!$BF$9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FinalUniversityofMontanaCalculator_v6.8.xlsm!eCO2_Agriculture</c:f>
              <c:numCache>
                <c:formatCode>#,##0.0_);[Red]\(#,##0.0\);"-"</c:formatCode>
                <c:ptCount val="13"/>
                <c:pt idx="0">
                  <c:v>215.04501636870822</c:v>
                </c:pt>
                <c:pt idx="1">
                  <c:v>88.600870398622845</c:v>
                </c:pt>
                <c:pt idx="2">
                  <c:v>166.7264201278384</c:v>
                </c:pt>
                <c:pt idx="3">
                  <c:v>162.72923069923166</c:v>
                </c:pt>
                <c:pt idx="4">
                  <c:v>156.00573158689537</c:v>
                </c:pt>
                <c:pt idx="5">
                  <c:v>134.92506624777974</c:v>
                </c:pt>
                <c:pt idx="6">
                  <c:v>112.52151156366668</c:v>
                </c:pt>
                <c:pt idx="7">
                  <c:v>106.26274339434151</c:v>
                </c:pt>
                <c:pt idx="8">
                  <c:v>96.968543966377666</c:v>
                </c:pt>
                <c:pt idx="9">
                  <c:v>97.060819063365429</c:v>
                </c:pt>
                <c:pt idx="10">
                  <c:v>93.277540086866765</c:v>
                </c:pt>
                <c:pt idx="11">
                  <c:v>74.201760945940009</c:v>
                </c:pt>
                <c:pt idx="12">
                  <c:v>74.201760945940009</c:v>
                </c:pt>
              </c:numCache>
            </c:numRef>
          </c:val>
        </c:ser>
        <c:ser>
          <c:idx val="0"/>
          <c:order val="4"/>
          <c:tx>
            <c:strRef>
              <c:f>S_Graph_Sum!$BG$9</c:f>
              <c:strCache>
                <c:ptCount val="1"/>
                <c:pt idx="0">
                  <c:v>Purchased Electricity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FinalUniversityofMontanaCalculator_v6.8.xlsm!DynamicYear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FinalUniversityofMontanaCalculator_v6.8.xlsm!eCO2_Electric</c:f>
              <c:numCache>
                <c:formatCode>#,##0.0_);[Red]\(#,##0.0\);"-"</c:formatCode>
                <c:ptCount val="13"/>
                <c:pt idx="0">
                  <c:v>20583.018146743725</c:v>
                </c:pt>
                <c:pt idx="1">
                  <c:v>20422.352922531478</c:v>
                </c:pt>
                <c:pt idx="2">
                  <c:v>20894.653952466095</c:v>
                </c:pt>
                <c:pt idx="3">
                  <c:v>21116.908310598064</c:v>
                </c:pt>
                <c:pt idx="4">
                  <c:v>22731.621579239247</c:v>
                </c:pt>
                <c:pt idx="5">
                  <c:v>22943.66751257256</c:v>
                </c:pt>
                <c:pt idx="6">
                  <c:v>23860.571000897111</c:v>
                </c:pt>
                <c:pt idx="7">
                  <c:v>24290.399282380298</c:v>
                </c:pt>
                <c:pt idx="8">
                  <c:v>25264.344168166775</c:v>
                </c:pt>
                <c:pt idx="9">
                  <c:v>25418.112545753334</c:v>
                </c:pt>
                <c:pt idx="10">
                  <c:v>25596.141667010084</c:v>
                </c:pt>
                <c:pt idx="11">
                  <c:v>23944.29881316613</c:v>
                </c:pt>
                <c:pt idx="12">
                  <c:v>23779.805228179066</c:v>
                </c:pt>
              </c:numCache>
            </c:numRef>
          </c:val>
        </c:ser>
        <c:ser>
          <c:idx val="1"/>
          <c:order val="5"/>
          <c:tx>
            <c:strRef>
              <c:f>S_Graph_Sum!$BH$9</c:f>
              <c:strCache>
                <c:ptCount val="1"/>
                <c:pt idx="0">
                  <c:v>Purchased Steam / Chilled Water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FinalUniversityofMontanaCalculator_v6.8.xlsm!eCO2_Steam</c:f>
              <c:numCache>
                <c:formatCode>#,##0.0_);[Red]\(#,##0.0\);"-"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ser>
          <c:idx val="7"/>
          <c:order val="6"/>
          <c:tx>
            <c:strRef>
              <c:f>S_Graph_Sum!$BI$9</c:f>
              <c:strCache>
                <c:ptCount val="1"/>
                <c:pt idx="0">
                  <c:v>Commuting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FinalUniversityofMontanaCalculator_v6.8.xlsm!eCO2_Commuting</c:f>
              <c:numCache>
                <c:formatCode>#,##0.0_);[Red]\(#,##0.0\);"-"</c:formatCode>
                <c:ptCount val="13"/>
                <c:pt idx="0">
                  <c:v>4633.5036108265103</c:v>
                </c:pt>
                <c:pt idx="1">
                  <c:v>4665.0736363367196</c:v>
                </c:pt>
                <c:pt idx="2">
                  <c:v>4812.8960344078523</c:v>
                </c:pt>
                <c:pt idx="3">
                  <c:v>4854.8471558503943</c:v>
                </c:pt>
                <c:pt idx="4">
                  <c:v>4793.6596163792174</c:v>
                </c:pt>
                <c:pt idx="5">
                  <c:v>4883.8121586032339</c:v>
                </c:pt>
                <c:pt idx="6">
                  <c:v>4882.9387139236042</c:v>
                </c:pt>
                <c:pt idx="7">
                  <c:v>4888.0926500397627</c:v>
                </c:pt>
                <c:pt idx="8">
                  <c:v>4747.7682057098154</c:v>
                </c:pt>
                <c:pt idx="9">
                  <c:v>5075.0308728546488</c:v>
                </c:pt>
                <c:pt idx="10">
                  <c:v>5253.9522660993653</c:v>
                </c:pt>
                <c:pt idx="11">
                  <c:v>5063.9043382332493</c:v>
                </c:pt>
                <c:pt idx="12">
                  <c:v>5167.9112577921269</c:v>
                </c:pt>
              </c:numCache>
            </c:numRef>
          </c:val>
        </c:ser>
        <c:ser>
          <c:idx val="8"/>
          <c:order val="7"/>
          <c:tx>
            <c:strRef>
              <c:f>S_Graph_Sum!$BJ$9</c:f>
              <c:strCache>
                <c:ptCount val="1"/>
                <c:pt idx="0">
                  <c:v>Directly Financed Outsourced Travel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FinalUniversityofMontanaCalculator_v6.8.xlsm!eCO2_OutsourceTravel</c:f>
              <c:numCache>
                <c:formatCode>#,##0.0_);[Red]\(#,##0.0\);"-"</c:formatCode>
                <c:ptCount val="13"/>
                <c:pt idx="0">
                  <c:v>10222.153422990808</c:v>
                </c:pt>
                <c:pt idx="1">
                  <c:v>10130.51319174395</c:v>
                </c:pt>
                <c:pt idx="2">
                  <c:v>10811.364304025596</c:v>
                </c:pt>
                <c:pt idx="3">
                  <c:v>10707.318030112909</c:v>
                </c:pt>
                <c:pt idx="4">
                  <c:v>10234.274353149776</c:v>
                </c:pt>
                <c:pt idx="5">
                  <c:v>10424.09977979939</c:v>
                </c:pt>
                <c:pt idx="6">
                  <c:v>8718.7729928179506</c:v>
                </c:pt>
                <c:pt idx="7">
                  <c:v>8563.5413678268505</c:v>
                </c:pt>
                <c:pt idx="8">
                  <c:v>8420.0549219272343</c:v>
                </c:pt>
                <c:pt idx="9">
                  <c:v>8420.0549219272343</c:v>
                </c:pt>
                <c:pt idx="10">
                  <c:v>8582.6068857687351</c:v>
                </c:pt>
                <c:pt idx="11">
                  <c:v>8786.8843937259153</c:v>
                </c:pt>
                <c:pt idx="12">
                  <c:v>10108.991124033781</c:v>
                </c:pt>
              </c:numCache>
            </c:numRef>
          </c:val>
        </c:ser>
        <c:ser>
          <c:idx val="11"/>
          <c:order val="8"/>
          <c:tx>
            <c:strRef>
              <c:f>S_Graph_Sum!$BK$9</c:f>
              <c:strCache>
                <c:ptCount val="1"/>
                <c:pt idx="0">
                  <c:v>Study Abroad Air Travel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FinalUniversityofMontanaCalculator_v6.8.xlsm!eCO2_StudyAbroad</c:f>
              <c:numCache>
                <c:formatCode>#,##0.0_);[Red]\(#,##0.0\);"-"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ser>
          <c:idx val="5"/>
          <c:order val="9"/>
          <c:tx>
            <c:strRef>
              <c:f>S_Graph_Sum!$BL$9</c:f>
              <c:strCache>
                <c:ptCount val="1"/>
                <c:pt idx="0">
                  <c:v>Solid Waste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FinalUniversityofMontanaCalculator_v6.8.xlsm!eCO2_Waste</c:f>
              <c:numCache>
                <c:formatCode>#,##0.0_);[Red]\(#,##0.0\);"-"</c:formatCode>
                <c:ptCount val="13"/>
                <c:pt idx="0">
                  <c:v>1522.72</c:v>
                </c:pt>
                <c:pt idx="1">
                  <c:v>1523.34</c:v>
                </c:pt>
                <c:pt idx="2">
                  <c:v>1620.06</c:v>
                </c:pt>
                <c:pt idx="3">
                  <c:v>1620.06</c:v>
                </c:pt>
                <c:pt idx="4">
                  <c:v>1767</c:v>
                </c:pt>
                <c:pt idx="5">
                  <c:v>1890.38</c:v>
                </c:pt>
                <c:pt idx="6">
                  <c:v>1890.38</c:v>
                </c:pt>
                <c:pt idx="7">
                  <c:v>1890.38</c:v>
                </c:pt>
                <c:pt idx="8">
                  <c:v>1667.18</c:v>
                </c:pt>
                <c:pt idx="9">
                  <c:v>1667.18</c:v>
                </c:pt>
                <c:pt idx="10">
                  <c:v>1667.18</c:v>
                </c:pt>
                <c:pt idx="11">
                  <c:v>1740.03</c:v>
                </c:pt>
                <c:pt idx="12">
                  <c:v>1740.03</c:v>
                </c:pt>
              </c:numCache>
            </c:numRef>
          </c:val>
        </c:ser>
        <c:ser>
          <c:idx val="10"/>
          <c:order val="10"/>
          <c:tx>
            <c:strRef>
              <c:f>S_Graph_Sum!$BM$9</c:f>
              <c:strCache>
                <c:ptCount val="1"/>
                <c:pt idx="0">
                  <c:v>Wastewater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FinalUniversityofMontanaCalculator_v6.8.xlsm!eCO2_Wastewater</c:f>
              <c:numCache>
                <c:formatCode>#,##0.0_);[Red]\(#,##0.0\);"-"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ser>
          <c:idx val="12"/>
          <c:order val="11"/>
          <c:tx>
            <c:strRef>
              <c:f>S_Graph_Sum!$BN$9</c:f>
              <c:strCache>
                <c:ptCount val="1"/>
                <c:pt idx="0">
                  <c:v>Paper</c:v>
                </c:pt>
              </c:strCache>
            </c:strRef>
          </c:tx>
          <c:spPr>
            <a:solidFill>
              <a:srgbClr val="800080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FinalUniversityofMontanaCalculator_v6.8.xlsm!eCO2_Paper</c:f>
              <c:numCache>
                <c:formatCode>#,##0.0_);[Red]\(#,##0.0\);"-"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ser>
          <c:idx val="9"/>
          <c:order val="12"/>
          <c:tx>
            <c:strRef>
              <c:f>S_Graph_Sum!$BO$9</c:f>
              <c:strCache>
                <c:ptCount val="1"/>
                <c:pt idx="0">
                  <c:v>Scope 2 T&amp;D Losses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FinalUniversityofMontanaCalculator_v6.8.xlsm!eCO2_ElectricTD</c:f>
              <c:numCache>
                <c:formatCode>#,##0.0_);[Red]\(#,##0.0\);"-"</c:formatCode>
                <c:ptCount val="13"/>
                <c:pt idx="0">
                  <c:v>2035.6831134142146</c:v>
                </c:pt>
                <c:pt idx="1">
                  <c:v>2019.7931461844319</c:v>
                </c:pt>
                <c:pt idx="2">
                  <c:v>2066.5042370570859</c:v>
                </c:pt>
                <c:pt idx="3">
                  <c:v>2088.4854373118965</c:v>
                </c:pt>
                <c:pt idx="4">
                  <c:v>2248.1823539906945</c:v>
                </c:pt>
                <c:pt idx="5">
                  <c:v>2269.1539298148682</c:v>
                </c:pt>
                <c:pt idx="6">
                  <c:v>2359.8366923964172</c:v>
                </c:pt>
                <c:pt idx="7">
                  <c:v>2402.3471817738755</c:v>
                </c:pt>
                <c:pt idx="8">
                  <c:v>2498.6714012472635</c:v>
                </c:pt>
                <c:pt idx="9">
                  <c:v>2513.8792627668131</c:v>
                </c:pt>
                <c:pt idx="10">
                  <c:v>2531.4865384955024</c:v>
                </c:pt>
                <c:pt idx="11">
                  <c:v>2368.1174650384087</c:v>
                </c:pt>
                <c:pt idx="12">
                  <c:v>2351.8488687210065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201920"/>
        <c:axId val="81787648"/>
      </c:areaChart>
      <c:catAx>
        <c:axId val="4520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1787648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81787648"/>
        <c:scaling>
          <c:orientation val="minMax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5201920"/>
        <c:crosses val="autoZero"/>
        <c:crossBetween val="midCat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Sheet1!$B$119:$B$131</c:f>
              <c:strCache>
                <c:ptCount val="13"/>
                <c:pt idx="0">
                  <c:v>FY00</c:v>
                </c:pt>
                <c:pt idx="1">
                  <c:v>FY01</c:v>
                </c:pt>
                <c:pt idx="2">
                  <c:v>FY02</c:v>
                </c:pt>
                <c:pt idx="3">
                  <c:v>FY03</c:v>
                </c:pt>
                <c:pt idx="4">
                  <c:v>FY04</c:v>
                </c:pt>
                <c:pt idx="5">
                  <c:v>FY05</c:v>
                </c:pt>
                <c:pt idx="6">
                  <c:v>FY06</c:v>
                </c:pt>
                <c:pt idx="7">
                  <c:v>FY07</c:v>
                </c:pt>
                <c:pt idx="8">
                  <c:v>FY08</c:v>
                </c:pt>
                <c:pt idx="9">
                  <c:v>FY09</c:v>
                </c:pt>
                <c:pt idx="10">
                  <c:v>FY10</c:v>
                </c:pt>
                <c:pt idx="11">
                  <c:v>FY11</c:v>
                </c:pt>
                <c:pt idx="12">
                  <c:v>FY12</c:v>
                </c:pt>
              </c:strCache>
            </c:strRef>
          </c:cat>
          <c:val>
            <c:numRef>
              <c:f>Sheet1!$C$119:$C$131</c:f>
              <c:numCache>
                <c:formatCode>General</c:formatCode>
                <c:ptCount val="13"/>
                <c:pt idx="0">
                  <c:v>52514</c:v>
                </c:pt>
                <c:pt idx="1">
                  <c:v>54086</c:v>
                </c:pt>
                <c:pt idx="2">
                  <c:v>55110</c:v>
                </c:pt>
                <c:pt idx="3">
                  <c:v>55126</c:v>
                </c:pt>
                <c:pt idx="4">
                  <c:v>56865</c:v>
                </c:pt>
                <c:pt idx="5">
                  <c:v>58393</c:v>
                </c:pt>
                <c:pt idx="6">
                  <c:v>57998</c:v>
                </c:pt>
                <c:pt idx="7">
                  <c:v>58698</c:v>
                </c:pt>
                <c:pt idx="8">
                  <c:v>60106</c:v>
                </c:pt>
                <c:pt idx="9">
                  <c:v>60318</c:v>
                </c:pt>
                <c:pt idx="10">
                  <c:v>60556</c:v>
                </c:pt>
                <c:pt idx="11">
                  <c:v>59248</c:v>
                </c:pt>
                <c:pt idx="12">
                  <c:v>59528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6444544"/>
        <c:axId val="33983296"/>
      </c:barChart>
      <c:lineChart>
        <c:grouping val="standard"/>
        <c:varyColors val="0"/>
        <c:ser>
          <c:idx val="1"/>
          <c:order val="1"/>
          <c:spPr>
            <a:ln>
              <a:solidFill>
                <a:srgbClr val="C00000"/>
              </a:solidFill>
            </a:ln>
          </c:spPr>
          <c:marker>
            <c:symbol val="none"/>
          </c:marker>
          <c:val>
            <c:numRef>
              <c:f>Sheet1!$G$119:$G$131</c:f>
              <c:numCache>
                <c:formatCode>General</c:formatCode>
                <c:ptCount val="13"/>
                <c:pt idx="0">
                  <c:v>52282</c:v>
                </c:pt>
                <c:pt idx="1">
                  <c:v>52282</c:v>
                </c:pt>
                <c:pt idx="2">
                  <c:v>52282</c:v>
                </c:pt>
                <c:pt idx="3">
                  <c:v>52282</c:v>
                </c:pt>
                <c:pt idx="4">
                  <c:v>52282</c:v>
                </c:pt>
                <c:pt idx="5">
                  <c:v>52282</c:v>
                </c:pt>
                <c:pt idx="6">
                  <c:v>52282</c:v>
                </c:pt>
                <c:pt idx="7">
                  <c:v>52282</c:v>
                </c:pt>
                <c:pt idx="8">
                  <c:v>52282</c:v>
                </c:pt>
                <c:pt idx="9">
                  <c:v>52282</c:v>
                </c:pt>
                <c:pt idx="10">
                  <c:v>52282</c:v>
                </c:pt>
                <c:pt idx="11">
                  <c:v>52282</c:v>
                </c:pt>
                <c:pt idx="12">
                  <c:v>52282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444544"/>
        <c:axId val="33983296"/>
      </c:lineChart>
      <c:catAx>
        <c:axId val="86444544"/>
        <c:scaling>
          <c:orientation val="minMax"/>
        </c:scaling>
        <c:delete val="0"/>
        <c:axPos val="b"/>
        <c:majorTickMark val="none"/>
        <c:minorTickMark val="none"/>
        <c:tickLblPos val="nextTo"/>
        <c:crossAx val="33983296"/>
        <c:crosses val="autoZero"/>
        <c:auto val="1"/>
        <c:lblAlgn val="ctr"/>
        <c:lblOffset val="100"/>
        <c:noMultiLvlLbl val="0"/>
      </c:catAx>
      <c:valAx>
        <c:axId val="33983296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864445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Sheet1!$B$18:$B$30</c:f>
              <c:strCache>
                <c:ptCount val="13"/>
                <c:pt idx="0">
                  <c:v>FY00</c:v>
                </c:pt>
                <c:pt idx="1">
                  <c:v>FY01</c:v>
                </c:pt>
                <c:pt idx="2">
                  <c:v>FY02</c:v>
                </c:pt>
                <c:pt idx="3">
                  <c:v>FY03</c:v>
                </c:pt>
                <c:pt idx="4">
                  <c:v>FY04</c:v>
                </c:pt>
                <c:pt idx="5">
                  <c:v>FY05</c:v>
                </c:pt>
                <c:pt idx="6">
                  <c:v>FY06</c:v>
                </c:pt>
                <c:pt idx="7">
                  <c:v>FY07</c:v>
                </c:pt>
                <c:pt idx="8">
                  <c:v>FY08</c:v>
                </c:pt>
                <c:pt idx="9">
                  <c:v>FY09</c:v>
                </c:pt>
                <c:pt idx="10">
                  <c:v>FY10</c:v>
                </c:pt>
                <c:pt idx="11">
                  <c:v>FY11</c:v>
                </c:pt>
                <c:pt idx="12">
                  <c:v>FY12</c:v>
                </c:pt>
              </c:strCache>
            </c:strRef>
          </c:cat>
          <c:val>
            <c:numRef>
              <c:f>Sheet1!$C$18:$C$30</c:f>
              <c:numCache>
                <c:formatCode>General</c:formatCode>
                <c:ptCount val="13"/>
                <c:pt idx="0">
                  <c:v>12202.4</c:v>
                </c:pt>
                <c:pt idx="1">
                  <c:v>13954.9</c:v>
                </c:pt>
                <c:pt idx="2">
                  <c:v>13652.5</c:v>
                </c:pt>
                <c:pt idx="3">
                  <c:v>13484.3</c:v>
                </c:pt>
                <c:pt idx="4">
                  <c:v>13785.2</c:v>
                </c:pt>
                <c:pt idx="5">
                  <c:v>14450.1</c:v>
                </c:pt>
                <c:pt idx="6">
                  <c:v>14658.4</c:v>
                </c:pt>
                <c:pt idx="7">
                  <c:v>14823.5</c:v>
                </c:pt>
                <c:pt idx="8">
                  <c:v>15603</c:v>
                </c:pt>
                <c:pt idx="9">
                  <c:v>15213.7</c:v>
                </c:pt>
                <c:pt idx="10">
                  <c:v>15161.6</c:v>
                </c:pt>
                <c:pt idx="11">
                  <c:v>15598.6</c:v>
                </c:pt>
                <c:pt idx="12">
                  <c:v>14566.5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7757184"/>
        <c:axId val="33986176"/>
      </c:barChart>
      <c:lineChart>
        <c:grouping val="standard"/>
        <c:varyColors val="0"/>
        <c:ser>
          <c:idx val="1"/>
          <c:order val="1"/>
          <c:spPr>
            <a:ln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Sheet1!$D$18:$D$30</c:f>
              <c:numCache>
                <c:formatCode>General</c:formatCode>
                <c:ptCount val="13"/>
                <c:pt idx="0">
                  <c:v>7046</c:v>
                </c:pt>
                <c:pt idx="1">
                  <c:v>7242</c:v>
                </c:pt>
                <c:pt idx="2">
                  <c:v>7438</c:v>
                </c:pt>
                <c:pt idx="3">
                  <c:v>7180</c:v>
                </c:pt>
                <c:pt idx="4">
                  <c:v>7279</c:v>
                </c:pt>
                <c:pt idx="5">
                  <c:v>7320</c:v>
                </c:pt>
                <c:pt idx="6">
                  <c:v>7099</c:v>
                </c:pt>
                <c:pt idx="7">
                  <c:v>6775</c:v>
                </c:pt>
                <c:pt idx="8">
                  <c:v>7358</c:v>
                </c:pt>
                <c:pt idx="9">
                  <c:v>7368</c:v>
                </c:pt>
                <c:pt idx="10">
                  <c:v>7371</c:v>
                </c:pt>
                <c:pt idx="11">
                  <c:v>7854</c:v>
                </c:pt>
                <c:pt idx="12">
                  <c:v>7028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758208"/>
        <c:axId val="33986752"/>
      </c:lineChart>
      <c:catAx>
        <c:axId val="97757184"/>
        <c:scaling>
          <c:orientation val="minMax"/>
        </c:scaling>
        <c:delete val="0"/>
        <c:axPos val="b"/>
        <c:majorTickMark val="none"/>
        <c:minorTickMark val="none"/>
        <c:tickLblPos val="nextTo"/>
        <c:crossAx val="33986176"/>
        <c:crosses val="autoZero"/>
        <c:auto val="1"/>
        <c:lblAlgn val="ctr"/>
        <c:lblOffset val="100"/>
        <c:noMultiLvlLbl val="0"/>
      </c:catAx>
      <c:valAx>
        <c:axId val="339861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100" dirty="0" smtClean="0"/>
                  <a:t>Metric </a:t>
                </a:r>
                <a:r>
                  <a:rPr lang="en-US" sz="1100" dirty="0" err="1" smtClean="0"/>
                  <a:t>Tonnes</a:t>
                </a:r>
                <a:r>
                  <a:rPr lang="en-US" sz="1100" dirty="0" smtClean="0"/>
                  <a:t> eCO2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1.8359147571767823E-2"/>
              <c:y val="0.349009711286089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7757184"/>
        <c:crosses val="autoZero"/>
        <c:crossBetween val="between"/>
      </c:valAx>
      <c:valAx>
        <c:axId val="33986752"/>
        <c:scaling>
          <c:orientation val="minMax"/>
          <c:max val="9000"/>
          <c:min val="40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100"/>
                  <a:t>Heating Degree Days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7758208"/>
        <c:crosses val="max"/>
        <c:crossBetween val="between"/>
      </c:valAx>
      <c:catAx>
        <c:axId val="97758208"/>
        <c:scaling>
          <c:orientation val="minMax"/>
        </c:scaling>
        <c:delete val="1"/>
        <c:axPos val="b"/>
        <c:majorTickMark val="out"/>
        <c:minorTickMark val="none"/>
        <c:tickLblPos val="nextTo"/>
        <c:crossAx val="33986752"/>
        <c:crossesAt val="0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Sheet1!$B$40:$B$52</c:f>
              <c:strCache>
                <c:ptCount val="13"/>
                <c:pt idx="0">
                  <c:v>FY00</c:v>
                </c:pt>
                <c:pt idx="1">
                  <c:v>FY01</c:v>
                </c:pt>
                <c:pt idx="2">
                  <c:v>FY02</c:v>
                </c:pt>
                <c:pt idx="3">
                  <c:v>FY03</c:v>
                </c:pt>
                <c:pt idx="4">
                  <c:v>FY04</c:v>
                </c:pt>
                <c:pt idx="5">
                  <c:v>FY05</c:v>
                </c:pt>
                <c:pt idx="6">
                  <c:v>FY06</c:v>
                </c:pt>
                <c:pt idx="7">
                  <c:v>FY07</c:v>
                </c:pt>
                <c:pt idx="8">
                  <c:v>FY08</c:v>
                </c:pt>
                <c:pt idx="9">
                  <c:v>FY09</c:v>
                </c:pt>
                <c:pt idx="10">
                  <c:v>FY10</c:v>
                </c:pt>
                <c:pt idx="11">
                  <c:v>FY11</c:v>
                </c:pt>
                <c:pt idx="12">
                  <c:v>FY12</c:v>
                </c:pt>
              </c:strCache>
            </c:strRef>
          </c:cat>
          <c:val>
            <c:numRef>
              <c:f>Sheet1!$C$40:$C$52</c:f>
              <c:numCache>
                <c:formatCode>General</c:formatCode>
                <c:ptCount val="13"/>
                <c:pt idx="0">
                  <c:v>20583</c:v>
                </c:pt>
                <c:pt idx="1">
                  <c:v>20422.400000000001</c:v>
                </c:pt>
                <c:pt idx="2">
                  <c:v>20894.7</c:v>
                </c:pt>
                <c:pt idx="3">
                  <c:v>21116.9</c:v>
                </c:pt>
                <c:pt idx="4">
                  <c:v>22731.599999999999</c:v>
                </c:pt>
                <c:pt idx="5">
                  <c:v>22943.7</c:v>
                </c:pt>
                <c:pt idx="6">
                  <c:v>23860.6</c:v>
                </c:pt>
                <c:pt idx="7">
                  <c:v>24290.400000000001</c:v>
                </c:pt>
                <c:pt idx="8">
                  <c:v>25264.3</c:v>
                </c:pt>
                <c:pt idx="9">
                  <c:v>25418.1</c:v>
                </c:pt>
                <c:pt idx="10">
                  <c:v>25596.1</c:v>
                </c:pt>
                <c:pt idx="11">
                  <c:v>23944.3</c:v>
                </c:pt>
                <c:pt idx="12">
                  <c:v>23799.8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8569728"/>
        <c:axId val="97854592"/>
      </c:barChart>
      <c:catAx>
        <c:axId val="98569728"/>
        <c:scaling>
          <c:orientation val="minMax"/>
        </c:scaling>
        <c:delete val="0"/>
        <c:axPos val="b"/>
        <c:majorTickMark val="none"/>
        <c:minorTickMark val="none"/>
        <c:tickLblPos val="nextTo"/>
        <c:crossAx val="97854592"/>
        <c:crosses val="autoZero"/>
        <c:auto val="1"/>
        <c:lblAlgn val="ctr"/>
        <c:lblOffset val="100"/>
        <c:noMultiLvlLbl val="0"/>
      </c:catAx>
      <c:valAx>
        <c:axId val="97854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85697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1"/>
          <c:invertIfNegative val="0"/>
          <c:cat>
            <c:strRef>
              <c:f>Sheet1!$B$79:$B$91</c:f>
              <c:strCache>
                <c:ptCount val="13"/>
                <c:pt idx="0">
                  <c:v>FY00</c:v>
                </c:pt>
                <c:pt idx="1">
                  <c:v>FY01</c:v>
                </c:pt>
                <c:pt idx="2">
                  <c:v>FY02</c:v>
                </c:pt>
                <c:pt idx="3">
                  <c:v>FY03</c:v>
                </c:pt>
                <c:pt idx="4">
                  <c:v>FY04</c:v>
                </c:pt>
                <c:pt idx="5">
                  <c:v>FY05</c:v>
                </c:pt>
                <c:pt idx="6">
                  <c:v>FY06</c:v>
                </c:pt>
                <c:pt idx="7">
                  <c:v>FY07</c:v>
                </c:pt>
                <c:pt idx="8">
                  <c:v>FY08</c:v>
                </c:pt>
                <c:pt idx="9">
                  <c:v>FY09</c:v>
                </c:pt>
                <c:pt idx="10">
                  <c:v>FY10</c:v>
                </c:pt>
                <c:pt idx="11">
                  <c:v>FY11</c:v>
                </c:pt>
                <c:pt idx="12">
                  <c:v>FY12</c:v>
                </c:pt>
              </c:strCache>
            </c:strRef>
          </c:cat>
          <c:val>
            <c:numRef>
              <c:f>Sheet1!$C$79:$C$91</c:f>
              <c:numCache>
                <c:formatCode>General</c:formatCode>
                <c:ptCount val="13"/>
                <c:pt idx="0">
                  <c:v>4633.5</c:v>
                </c:pt>
                <c:pt idx="1">
                  <c:v>4665</c:v>
                </c:pt>
                <c:pt idx="2">
                  <c:v>4812.8999999999996</c:v>
                </c:pt>
                <c:pt idx="3">
                  <c:v>4854.8999999999996</c:v>
                </c:pt>
                <c:pt idx="4">
                  <c:v>4793.7</c:v>
                </c:pt>
                <c:pt idx="5">
                  <c:v>4883.8</c:v>
                </c:pt>
                <c:pt idx="6">
                  <c:v>4883</c:v>
                </c:pt>
                <c:pt idx="7">
                  <c:v>4888.1000000000004</c:v>
                </c:pt>
                <c:pt idx="8">
                  <c:v>4747.8</c:v>
                </c:pt>
                <c:pt idx="9">
                  <c:v>5075</c:v>
                </c:pt>
                <c:pt idx="10">
                  <c:v>5253.9</c:v>
                </c:pt>
                <c:pt idx="11">
                  <c:v>5063.8999999999996</c:v>
                </c:pt>
                <c:pt idx="12">
                  <c:v>5167.8999999999996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8568192"/>
        <c:axId val="97857472"/>
      </c:barChart>
      <c:lineChart>
        <c:grouping val="standard"/>
        <c:varyColors val="0"/>
        <c:ser>
          <c:idx val="1"/>
          <c:order val="0"/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Sheet1!$F$79:$F$91</c:f>
              <c:strCache>
                <c:ptCount val="13"/>
                <c:pt idx="0">
                  <c:v>FY00</c:v>
                </c:pt>
                <c:pt idx="1">
                  <c:v>FY01</c:v>
                </c:pt>
                <c:pt idx="2">
                  <c:v>FY02</c:v>
                </c:pt>
                <c:pt idx="3">
                  <c:v>FY03</c:v>
                </c:pt>
                <c:pt idx="4">
                  <c:v>FY04</c:v>
                </c:pt>
                <c:pt idx="5">
                  <c:v>FY05</c:v>
                </c:pt>
                <c:pt idx="6">
                  <c:v>FY06</c:v>
                </c:pt>
                <c:pt idx="7">
                  <c:v>FY07</c:v>
                </c:pt>
                <c:pt idx="8">
                  <c:v>FY08</c:v>
                </c:pt>
                <c:pt idx="9">
                  <c:v>FY09</c:v>
                </c:pt>
                <c:pt idx="10">
                  <c:v>FY10</c:v>
                </c:pt>
                <c:pt idx="11">
                  <c:v>FY11</c:v>
                </c:pt>
                <c:pt idx="12">
                  <c:v>FY12</c:v>
                </c:pt>
              </c:strCache>
            </c:strRef>
          </c:cat>
          <c:val>
            <c:numRef>
              <c:f>Sheet1!$N$79:$N$91</c:f>
              <c:numCache>
                <c:formatCode>General</c:formatCode>
                <c:ptCount val="13"/>
                <c:pt idx="0">
                  <c:v>13521</c:v>
                </c:pt>
                <c:pt idx="1">
                  <c:v>13778</c:v>
                </c:pt>
                <c:pt idx="2">
                  <c:v>14074</c:v>
                </c:pt>
                <c:pt idx="3">
                  <c:v>14355.5</c:v>
                </c:pt>
                <c:pt idx="4">
                  <c:v>14526.5</c:v>
                </c:pt>
                <c:pt idx="5">
                  <c:v>14620</c:v>
                </c:pt>
                <c:pt idx="6">
                  <c:v>14770</c:v>
                </c:pt>
                <c:pt idx="7">
                  <c:v>14969</c:v>
                </c:pt>
                <c:pt idx="8">
                  <c:v>15165.5</c:v>
                </c:pt>
                <c:pt idx="9">
                  <c:v>15822.5</c:v>
                </c:pt>
                <c:pt idx="10">
                  <c:v>16443.5</c:v>
                </c:pt>
                <c:pt idx="11">
                  <c:v>16161</c:v>
                </c:pt>
                <c:pt idx="12">
                  <c:v>16311.5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575872"/>
        <c:axId val="97858048"/>
      </c:lineChart>
      <c:catAx>
        <c:axId val="98568192"/>
        <c:scaling>
          <c:orientation val="minMax"/>
        </c:scaling>
        <c:delete val="0"/>
        <c:axPos val="b"/>
        <c:majorTickMark val="none"/>
        <c:minorTickMark val="none"/>
        <c:tickLblPos val="nextTo"/>
        <c:crossAx val="97857472"/>
        <c:crosses val="autoZero"/>
        <c:auto val="0"/>
        <c:lblAlgn val="ctr"/>
        <c:lblOffset val="100"/>
        <c:noMultiLvlLbl val="0"/>
      </c:catAx>
      <c:valAx>
        <c:axId val="97857472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MTeCO2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8568192"/>
        <c:crosses val="autoZero"/>
        <c:crossBetween val="between"/>
      </c:valAx>
      <c:valAx>
        <c:axId val="97858048"/>
        <c:scaling>
          <c:orientation val="minMax"/>
          <c:max val="17000"/>
          <c:min val="-40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Population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8575872"/>
        <c:crosses val="max"/>
        <c:crossBetween val="between"/>
      </c:valAx>
      <c:catAx>
        <c:axId val="98575872"/>
        <c:scaling>
          <c:orientation val="minMax"/>
        </c:scaling>
        <c:delete val="1"/>
        <c:axPos val="b"/>
        <c:majorTickMark val="out"/>
        <c:minorTickMark val="none"/>
        <c:tickLblPos val="nextTo"/>
        <c:crossAx val="9785804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Sheet1!$F$79:$F$91</c:f>
              <c:strCache>
                <c:ptCount val="13"/>
                <c:pt idx="0">
                  <c:v>FY00</c:v>
                </c:pt>
                <c:pt idx="1">
                  <c:v>FY01</c:v>
                </c:pt>
                <c:pt idx="2">
                  <c:v>FY02</c:v>
                </c:pt>
                <c:pt idx="3">
                  <c:v>FY03</c:v>
                </c:pt>
                <c:pt idx="4">
                  <c:v>FY04</c:v>
                </c:pt>
                <c:pt idx="5">
                  <c:v>FY05</c:v>
                </c:pt>
                <c:pt idx="6">
                  <c:v>FY06</c:v>
                </c:pt>
                <c:pt idx="7">
                  <c:v>FY07</c:v>
                </c:pt>
                <c:pt idx="8">
                  <c:v>FY08</c:v>
                </c:pt>
                <c:pt idx="9">
                  <c:v>FY09</c:v>
                </c:pt>
                <c:pt idx="10">
                  <c:v>FY10</c:v>
                </c:pt>
                <c:pt idx="11">
                  <c:v>FY11</c:v>
                </c:pt>
                <c:pt idx="12">
                  <c:v>FY12</c:v>
                </c:pt>
              </c:strCache>
            </c:strRef>
          </c:cat>
          <c:val>
            <c:numRef>
              <c:f>Sheet1!$G$79:$G$91</c:f>
              <c:numCache>
                <c:formatCode>General</c:formatCode>
                <c:ptCount val="13"/>
                <c:pt idx="0">
                  <c:v>10222.200000000001</c:v>
                </c:pt>
                <c:pt idx="1">
                  <c:v>10130.5</c:v>
                </c:pt>
                <c:pt idx="2">
                  <c:v>10811.4</c:v>
                </c:pt>
                <c:pt idx="3">
                  <c:v>10707.3</c:v>
                </c:pt>
                <c:pt idx="4">
                  <c:v>10234.299999999999</c:v>
                </c:pt>
                <c:pt idx="5">
                  <c:v>10424.1</c:v>
                </c:pt>
                <c:pt idx="6">
                  <c:v>8718.7999999999993</c:v>
                </c:pt>
                <c:pt idx="7">
                  <c:v>8563.5</c:v>
                </c:pt>
                <c:pt idx="8">
                  <c:v>8420.1</c:v>
                </c:pt>
                <c:pt idx="9">
                  <c:v>8420.1</c:v>
                </c:pt>
                <c:pt idx="10">
                  <c:v>8582.6</c:v>
                </c:pt>
                <c:pt idx="11">
                  <c:v>8786.9</c:v>
                </c:pt>
                <c:pt idx="12">
                  <c:v>10109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8754560"/>
        <c:axId val="97860928"/>
      </c:barChart>
      <c:catAx>
        <c:axId val="98754560"/>
        <c:scaling>
          <c:orientation val="minMax"/>
        </c:scaling>
        <c:delete val="0"/>
        <c:axPos val="b"/>
        <c:majorTickMark val="none"/>
        <c:minorTickMark val="none"/>
        <c:tickLblPos val="nextTo"/>
        <c:crossAx val="97860928"/>
        <c:crosses val="autoZero"/>
        <c:auto val="1"/>
        <c:lblAlgn val="ctr"/>
        <c:lblOffset val="100"/>
        <c:noMultiLvlLbl val="0"/>
      </c:catAx>
      <c:valAx>
        <c:axId val="97860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87545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107100145388153"/>
          <c:y val="4.6088623092358817E-2"/>
          <c:w val="0.77199785063104065"/>
          <c:h val="0.85815152786138549"/>
        </c:manualLayout>
      </c:layout>
      <c:areaChart>
        <c:grouping val="stacked"/>
        <c:varyColors val="0"/>
        <c:ser>
          <c:idx val="6"/>
          <c:order val="0"/>
          <c:tx>
            <c:v>Emissions After Reductions</c:v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[0]!P_eCO2_Emissions</c:f>
              <c:numCache>
                <c:formatCode>General;[Red]\(General\);"-"</c:formatCode>
                <c:ptCount val="31"/>
                <c:pt idx="0">
                  <c:v>36126.518199994243</c:v>
                </c:pt>
                <c:pt idx="1">
                  <c:v>37904.323972091624</c:v>
                </c:pt>
                <c:pt idx="2">
                  <c:v>37982.737507196893</c:v>
                </c:pt>
                <c:pt idx="3">
                  <c:v>38005.503175772494</c:v>
                </c:pt>
                <c:pt idx="4">
                  <c:v>39119.525381025574</c:v>
                </c:pt>
                <c:pt idx="5">
                  <c:v>40326.261411895575</c:v>
                </c:pt>
                <c:pt idx="6">
                  <c:v>40926.191369268025</c:v>
                </c:pt>
                <c:pt idx="7">
                  <c:v>46497.140015080011</c:v>
                </c:pt>
                <c:pt idx="8">
                  <c:v>46693.950089217687</c:v>
                </c:pt>
                <c:pt idx="9">
                  <c:v>46837.714984931576</c:v>
                </c:pt>
                <c:pt idx="10">
                  <c:v>47570.487618465399</c:v>
                </c:pt>
                <c:pt idx="11">
                  <c:v>48322.162659090063</c:v>
                </c:pt>
                <c:pt idx="12">
                  <c:v>49085.992548901959</c:v>
                </c:pt>
                <c:pt idx="13">
                  <c:v>49862.171765488085</c:v>
                </c:pt>
                <c:pt idx="14">
                  <c:v>50650.897898077012</c:v>
                </c:pt>
                <c:pt idx="15">
                  <c:v>51452.371697324292</c:v>
                </c:pt>
                <c:pt idx="16">
                  <c:v>52266.797125896905</c:v>
                </c:pt>
                <c:pt idx="17">
                  <c:v>53094.381409863934</c:v>
                </c:pt>
                <c:pt idx="18">
                  <c:v>53935.335090911576</c:v>
                </c:pt>
                <c:pt idx="19">
                  <c:v>54789.872079393899</c:v>
                </c:pt>
                <c:pt idx="20">
                  <c:v>55658.209708228183</c:v>
                </c:pt>
                <c:pt idx="21">
                  <c:v>56540.568787660974</c:v>
                </c:pt>
                <c:pt idx="22">
                  <c:v>57437.173660902976</c:v>
                </c:pt>
                <c:pt idx="23">
                  <c:v>58348.252260653586</c:v>
                </c:pt>
                <c:pt idx="24">
                  <c:v>59274.036166537175</c:v>
                </c:pt>
                <c:pt idx="25">
                  <c:v>60214.760663452726</c:v>
                </c:pt>
                <c:pt idx="26">
                  <c:v>61170.66480085587</c:v>
                </c:pt>
                <c:pt idx="27">
                  <c:v>62141.991452994705</c:v>
                </c:pt>
                <c:pt idx="28">
                  <c:v>63128.98738010502</c:v>
                </c:pt>
                <c:pt idx="29">
                  <c:v>64131.903290586335</c:v>
                </c:pt>
                <c:pt idx="30">
                  <c:v>65150.993904172596</c:v>
                </c:pt>
              </c:numCache>
            </c:numRef>
          </c:val>
        </c:ser>
        <c:ser>
          <c:idx val="30"/>
          <c:order val="1"/>
          <c:tx>
            <c:strRef>
              <c:f>PG_eCO2_Wedges!$B$79</c:f>
              <c:strCache>
                <c:ptCount val="1"/>
                <c:pt idx="0">
                  <c:v>LEED NC 3</c:v>
                </c:pt>
              </c:strCache>
            </c:strRef>
          </c:tx>
          <c:spPr>
            <a:solidFill>
              <a:srgbClr val="666699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[0]!P_eCO2_Proj30_Reduce</c:f>
            </c:numRef>
          </c:val>
        </c:ser>
        <c:ser>
          <c:idx val="29"/>
          <c:order val="2"/>
          <c:tx>
            <c:strRef>
              <c:f>PG_eCO2_Wedges!$B$78</c:f>
              <c:strCache>
                <c:ptCount val="1"/>
                <c:pt idx="0">
                  <c:v>Off-Campus Wind Project</c:v>
                </c:pt>
              </c:strCache>
            </c:strRef>
          </c:tx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[0]!P_eCO2_Proj29_Reduce</c:f>
            </c:numRef>
          </c:val>
        </c:ser>
        <c:ser>
          <c:idx val="28"/>
          <c:order val="3"/>
          <c:tx>
            <c:strRef>
              <c:f>PG_eCO2_Wedges!$B$77</c:f>
              <c:strCache>
                <c:ptCount val="1"/>
                <c:pt idx="0">
                  <c:v>LEED NC 2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[0]!P_eCO2_Proj28_Reduce</c:f>
            </c:numRef>
          </c:val>
        </c:ser>
        <c:ser>
          <c:idx val="27"/>
          <c:order val="4"/>
          <c:tx>
            <c:strRef>
              <c:f>PG_eCO2_Wedges!$B$76</c:f>
              <c:strCache>
                <c:ptCount val="1"/>
                <c:pt idx="0">
                  <c:v>Carbon Offsets</c:v>
                </c:pt>
              </c:strCache>
            </c:strRef>
          </c:tx>
          <c:spPr>
            <a:solidFill>
              <a:srgbClr val="FFCC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[0]!P_eCO2_Proj27_Reduce</c:f>
            </c:numRef>
          </c:val>
        </c:ser>
        <c:ser>
          <c:idx val="26"/>
          <c:order val="5"/>
          <c:tx>
            <c:strRef>
              <c:f>PG_eCO2_Wedges!$B$75</c:f>
              <c:strCache>
                <c:ptCount val="1"/>
                <c:pt idx="0">
                  <c:v>Solar PV On-Campus to Replace 1% of Purchased Electricity</c:v>
                </c:pt>
              </c:strCache>
            </c:strRef>
          </c:tx>
          <c:spPr>
            <a:solidFill>
              <a:srgbClr val="99CC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[0]!P_eCO2_Proj26_Reduce</c:f>
            </c:numRef>
          </c:val>
        </c:ser>
        <c:ser>
          <c:idx val="25"/>
          <c:order val="6"/>
          <c:tx>
            <c:strRef>
              <c:f>PG_eCO2_Wedges!$B$74</c:f>
              <c:strCache>
                <c:ptCount val="1"/>
                <c:pt idx="0">
                  <c:v>Off-Campus Biomass Plant</c:v>
                </c:pt>
              </c:strCache>
            </c:strRef>
          </c:tx>
          <c:spPr>
            <a:solidFill>
              <a:srgbClr val="33CC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[0]!P_eCO2_Proj25_Reduce</c:f>
            </c:numRef>
          </c:val>
        </c:ser>
        <c:ser>
          <c:idx val="24"/>
          <c:order val="7"/>
          <c:tx>
            <c:strRef>
              <c:f>PG_eCO2_Wedges!$B$73</c:f>
              <c:strCache>
                <c:ptCount val="1"/>
                <c:pt idx="0">
                  <c:v>Solar Thermal for Grizzly Pool</c:v>
                </c:pt>
              </c:strCache>
            </c:strRef>
          </c:tx>
          <c:spPr>
            <a:solidFill>
              <a:srgbClr val="3366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[0]!P_eCO2_Proj24_Reduce</c:f>
            </c:numRef>
          </c:val>
        </c:ser>
        <c:ser>
          <c:idx val="23"/>
          <c:order val="8"/>
          <c:tx>
            <c:strRef>
              <c:f>PG_eCO2_Wedges!$B$72</c:f>
              <c:strCache>
                <c:ptCount val="1"/>
                <c:pt idx="0">
                  <c:v>2015 Energy Audit Project</c:v>
                </c:pt>
              </c:strCache>
            </c:strRef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[0]!P_eCO2_Proj23_Reduce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-963.57290900224439</c:v>
                </c:pt>
                <c:pt idx="18">
                  <c:v>-963.57290900224439</c:v>
                </c:pt>
                <c:pt idx="19">
                  <c:v>-963.57290900224439</c:v>
                </c:pt>
                <c:pt idx="20">
                  <c:v>-963.57290900224439</c:v>
                </c:pt>
                <c:pt idx="21">
                  <c:v>-963.57290900224439</c:v>
                </c:pt>
                <c:pt idx="22">
                  <c:v>-963.57290900224439</c:v>
                </c:pt>
                <c:pt idx="23">
                  <c:v>-963.57290900224439</c:v>
                </c:pt>
                <c:pt idx="24">
                  <c:v>-963.57290900224439</c:v>
                </c:pt>
                <c:pt idx="25">
                  <c:v>-963.57290900224439</c:v>
                </c:pt>
                <c:pt idx="26">
                  <c:v>-963.57290900224439</c:v>
                </c:pt>
                <c:pt idx="27">
                  <c:v>-963.57290900224439</c:v>
                </c:pt>
                <c:pt idx="28">
                  <c:v>-963.57290900224439</c:v>
                </c:pt>
                <c:pt idx="29">
                  <c:v>-963.57290900224439</c:v>
                </c:pt>
                <c:pt idx="30">
                  <c:v>-963.57290900224439</c:v>
                </c:pt>
              </c:numCache>
            </c:numRef>
          </c:val>
        </c:ser>
        <c:ser>
          <c:idx val="22"/>
          <c:order val="9"/>
          <c:tx>
            <c:strRef>
              <c:f>PG_eCO2_Wedges!$B$71</c:f>
              <c:strCache>
                <c:ptCount val="1"/>
                <c:pt idx="0">
                  <c:v>2012 Energy Audit Project</c:v>
                </c:pt>
              </c:strCache>
            </c:strRef>
          </c:tx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[0]!P_eCO2_Proj22_Reduce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-963.57290900224439</c:v>
                </c:pt>
                <c:pt idx="15">
                  <c:v>-963.57290900224439</c:v>
                </c:pt>
                <c:pt idx="16">
                  <c:v>-963.57290900224439</c:v>
                </c:pt>
                <c:pt idx="17">
                  <c:v>-963.57290900224439</c:v>
                </c:pt>
                <c:pt idx="18">
                  <c:v>-963.57290900224439</c:v>
                </c:pt>
                <c:pt idx="19">
                  <c:v>-963.57290900224439</c:v>
                </c:pt>
                <c:pt idx="20">
                  <c:v>-963.57290900224439</c:v>
                </c:pt>
                <c:pt idx="21">
                  <c:v>-963.57290900224439</c:v>
                </c:pt>
                <c:pt idx="22">
                  <c:v>-963.57290900224439</c:v>
                </c:pt>
                <c:pt idx="23">
                  <c:v>-963.57290900224439</c:v>
                </c:pt>
                <c:pt idx="24">
                  <c:v>-963.57290900224439</c:v>
                </c:pt>
                <c:pt idx="25">
                  <c:v>-963.57290900224439</c:v>
                </c:pt>
                <c:pt idx="26">
                  <c:v>-963.57290900224439</c:v>
                </c:pt>
                <c:pt idx="27">
                  <c:v>-963.57290900224439</c:v>
                </c:pt>
                <c:pt idx="28">
                  <c:v>-963.57290900224439</c:v>
                </c:pt>
                <c:pt idx="29">
                  <c:v>-963.57290900224439</c:v>
                </c:pt>
                <c:pt idx="30">
                  <c:v>-963.57290900224439</c:v>
                </c:pt>
              </c:numCache>
            </c:numRef>
          </c:val>
        </c:ser>
        <c:ser>
          <c:idx val="21"/>
          <c:order val="10"/>
          <c:tx>
            <c:strRef>
              <c:f>PG_eCO2_Wedges!$B$70</c:f>
              <c:strCache>
                <c:ptCount val="1"/>
                <c:pt idx="0">
                  <c:v>2009 Energy Audit Project</c:v>
                </c:pt>
              </c:strCache>
            </c:strRef>
          </c:tx>
          <c:spPr>
            <a:solidFill>
              <a:srgbClr val="FF99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[0]!P_eCO2_Proj21_Reduce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-963.57290900224439</c:v>
                </c:pt>
                <c:pt idx="12">
                  <c:v>-963.57290900224439</c:v>
                </c:pt>
                <c:pt idx="13">
                  <c:v>-963.57290900224439</c:v>
                </c:pt>
                <c:pt idx="14">
                  <c:v>-963.57290900224439</c:v>
                </c:pt>
                <c:pt idx="15">
                  <c:v>-963.57290900224439</c:v>
                </c:pt>
                <c:pt idx="16">
                  <c:v>-963.57290900224439</c:v>
                </c:pt>
                <c:pt idx="17">
                  <c:v>-963.57290900224439</c:v>
                </c:pt>
                <c:pt idx="18">
                  <c:v>-963.57290900224439</c:v>
                </c:pt>
                <c:pt idx="19">
                  <c:v>-963.57290900224439</c:v>
                </c:pt>
                <c:pt idx="20">
                  <c:v>-963.57290900224439</c:v>
                </c:pt>
                <c:pt idx="21">
                  <c:v>-963.57290900224439</c:v>
                </c:pt>
                <c:pt idx="22">
                  <c:v>-963.57290900224439</c:v>
                </c:pt>
                <c:pt idx="23">
                  <c:v>-963.57290900224439</c:v>
                </c:pt>
                <c:pt idx="24">
                  <c:v>-963.57290900224439</c:v>
                </c:pt>
                <c:pt idx="25">
                  <c:v>-963.57290900224439</c:v>
                </c:pt>
                <c:pt idx="26">
                  <c:v>-963.57290900224439</c:v>
                </c:pt>
                <c:pt idx="27">
                  <c:v>-963.57290900224439</c:v>
                </c:pt>
                <c:pt idx="28">
                  <c:v>-963.57290900224439</c:v>
                </c:pt>
                <c:pt idx="29">
                  <c:v>-963.57290900224439</c:v>
                </c:pt>
                <c:pt idx="30">
                  <c:v>-963.57290900224439</c:v>
                </c:pt>
              </c:numCache>
            </c:numRef>
          </c:val>
        </c:ser>
        <c:ser>
          <c:idx val="20"/>
          <c:order val="11"/>
          <c:tx>
            <c:strRef>
              <c:f>PG_eCO2_Wedges!$B$69</c:f>
              <c:strCache>
                <c:ptCount val="1"/>
                <c:pt idx="0">
                  <c:v>Campus-Wide Lighting Upgrade</c:v>
                </c:pt>
              </c:strCache>
            </c:strRef>
          </c:tx>
          <c:spPr>
            <a:solidFill>
              <a:srgbClr val="99CC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[0]!P_eCO2_Proj20_Reduce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-729.48211361078722</c:v>
                </c:pt>
                <c:pt idx="12">
                  <c:v>-729.48211361078722</c:v>
                </c:pt>
                <c:pt idx="13">
                  <c:v>-729.48211361078722</c:v>
                </c:pt>
                <c:pt idx="14">
                  <c:v>-729.48211361078722</c:v>
                </c:pt>
                <c:pt idx="15">
                  <c:v>-729.48211361078722</c:v>
                </c:pt>
                <c:pt idx="16">
                  <c:v>-729.48211361078722</c:v>
                </c:pt>
                <c:pt idx="17">
                  <c:v>-729.48211361078722</c:v>
                </c:pt>
                <c:pt idx="18">
                  <c:v>-729.48211361078722</c:v>
                </c:pt>
                <c:pt idx="19">
                  <c:v>-729.48211361078722</c:v>
                </c:pt>
                <c:pt idx="20">
                  <c:v>-729.48211361078722</c:v>
                </c:pt>
                <c:pt idx="21">
                  <c:v>-729.48211361078722</c:v>
                </c:pt>
                <c:pt idx="22">
                  <c:v>-729.48211361078722</c:v>
                </c:pt>
                <c:pt idx="23">
                  <c:v>-729.48211361078722</c:v>
                </c:pt>
                <c:pt idx="24">
                  <c:v>-729.48211361078722</c:v>
                </c:pt>
                <c:pt idx="25">
                  <c:v>-729.48211361078722</c:v>
                </c:pt>
                <c:pt idx="26">
                  <c:v>-729.48211361078722</c:v>
                </c:pt>
                <c:pt idx="27">
                  <c:v>-729.48211361078722</c:v>
                </c:pt>
                <c:pt idx="28">
                  <c:v>-729.48211361078722</c:v>
                </c:pt>
                <c:pt idx="29">
                  <c:v>-729.48211361078722</c:v>
                </c:pt>
                <c:pt idx="30">
                  <c:v>-729.48211361078722</c:v>
                </c:pt>
              </c:numCache>
            </c:numRef>
          </c:val>
        </c:ser>
        <c:ser>
          <c:idx val="19"/>
          <c:order val="12"/>
          <c:tx>
            <c:strRef>
              <c:f>PG_eCO2_Wedges!$B$68</c:f>
              <c:strCache>
                <c:ptCount val="1"/>
                <c:pt idx="0">
                  <c:v>Green Computing</c:v>
                </c:pt>
              </c:strCache>
            </c:strRef>
          </c:tx>
          <c:spPr>
            <a:solidFill>
              <a:srgbClr val="FFFF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[0]!P_eCO2_Proj19_Reduce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-39.591324490177158</c:v>
                </c:pt>
                <c:pt idx="14">
                  <c:v>-39.591324490177158</c:v>
                </c:pt>
                <c:pt idx="15">
                  <c:v>-39.591324490177158</c:v>
                </c:pt>
                <c:pt idx="16">
                  <c:v>-39.591324490177158</c:v>
                </c:pt>
                <c:pt idx="17">
                  <c:v>-39.591324490177158</c:v>
                </c:pt>
                <c:pt idx="18">
                  <c:v>-39.591324490177158</c:v>
                </c:pt>
                <c:pt idx="19">
                  <c:v>-39.591324490177158</c:v>
                </c:pt>
                <c:pt idx="20">
                  <c:v>-39.591324490177158</c:v>
                </c:pt>
                <c:pt idx="21">
                  <c:v>-39.591324490177158</c:v>
                </c:pt>
                <c:pt idx="22">
                  <c:v>-39.591324490177158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ser>
          <c:idx val="18"/>
          <c:order val="13"/>
          <c:tx>
            <c:strRef>
              <c:f>PG_eCO2_Wedges!$B$67</c:f>
              <c:strCache>
                <c:ptCount val="1"/>
                <c:pt idx="0">
                  <c:v>Close Buildings over Breaks</c:v>
                </c:pt>
              </c:strCache>
            </c:strRef>
          </c:tx>
          <c:spPr>
            <a:solidFill>
              <a:srgbClr val="99FF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[0]!P_eCO2_Proj18_Reduce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-893.76513042580939</c:v>
                </c:pt>
                <c:pt idx="14">
                  <c:v>-893.76513042580939</c:v>
                </c:pt>
                <c:pt idx="15">
                  <c:v>-893.76513042580939</c:v>
                </c:pt>
                <c:pt idx="16">
                  <c:v>-893.76513042580939</c:v>
                </c:pt>
                <c:pt idx="17">
                  <c:v>-893.76513042580939</c:v>
                </c:pt>
                <c:pt idx="18">
                  <c:v>-893.76513042580939</c:v>
                </c:pt>
                <c:pt idx="19">
                  <c:v>-893.76513042580939</c:v>
                </c:pt>
                <c:pt idx="20">
                  <c:v>-893.76513042580939</c:v>
                </c:pt>
                <c:pt idx="21">
                  <c:v>-893.76513042580939</c:v>
                </c:pt>
                <c:pt idx="22">
                  <c:v>-893.76513042580939</c:v>
                </c:pt>
                <c:pt idx="23">
                  <c:v>-893.76513042580939</c:v>
                </c:pt>
                <c:pt idx="24">
                  <c:v>-893.76513042580939</c:v>
                </c:pt>
                <c:pt idx="25">
                  <c:v>-893.76513042580939</c:v>
                </c:pt>
                <c:pt idx="26">
                  <c:v>-893.76513042580939</c:v>
                </c:pt>
                <c:pt idx="27">
                  <c:v>-893.76513042580939</c:v>
                </c:pt>
                <c:pt idx="28">
                  <c:v>-893.76513042580939</c:v>
                </c:pt>
                <c:pt idx="29">
                  <c:v>-893.76513042580939</c:v>
                </c:pt>
                <c:pt idx="30">
                  <c:v>-893.76513042580939</c:v>
                </c:pt>
              </c:numCache>
            </c:numRef>
          </c:val>
        </c:ser>
        <c:ser>
          <c:idx val="17"/>
          <c:order val="14"/>
          <c:tx>
            <c:strRef>
              <c:f>PG_eCO2_Wedges!$B$66</c:f>
              <c:strCache>
                <c:ptCount val="1"/>
                <c:pt idx="0">
                  <c:v>4-Day Work Week</c:v>
                </c:pt>
              </c:strCache>
            </c:strRef>
          </c:tx>
          <c:spPr>
            <a:solidFill>
              <a:srgbClr val="66FF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[0]!P_eCO2_Proj17_Reduce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-595.84342028387289</c:v>
                </c:pt>
                <c:pt idx="14">
                  <c:v>-595.84342028387289</c:v>
                </c:pt>
                <c:pt idx="15">
                  <c:v>-595.84342028387289</c:v>
                </c:pt>
                <c:pt idx="16">
                  <c:v>-595.84342028387289</c:v>
                </c:pt>
                <c:pt idx="17">
                  <c:v>-595.84342028387289</c:v>
                </c:pt>
                <c:pt idx="18">
                  <c:v>-595.84342028387289</c:v>
                </c:pt>
                <c:pt idx="19">
                  <c:v>-595.84342028387289</c:v>
                </c:pt>
                <c:pt idx="20">
                  <c:v>-595.84342028387289</c:v>
                </c:pt>
                <c:pt idx="21">
                  <c:v>-595.84342028387289</c:v>
                </c:pt>
                <c:pt idx="22">
                  <c:v>-595.84342028387289</c:v>
                </c:pt>
                <c:pt idx="23">
                  <c:v>-595.84342028387289</c:v>
                </c:pt>
                <c:pt idx="24">
                  <c:v>-595.84342028387289</c:v>
                </c:pt>
                <c:pt idx="25">
                  <c:v>-595.84342028387289</c:v>
                </c:pt>
                <c:pt idx="26">
                  <c:v>-595.84342028387289</c:v>
                </c:pt>
                <c:pt idx="27">
                  <c:v>-595.84342028387289</c:v>
                </c:pt>
                <c:pt idx="28">
                  <c:v>-595.84342028387289</c:v>
                </c:pt>
                <c:pt idx="29">
                  <c:v>-595.84342028387289</c:v>
                </c:pt>
                <c:pt idx="30">
                  <c:v>-595.84342028387289</c:v>
                </c:pt>
              </c:numCache>
            </c:numRef>
          </c:val>
        </c:ser>
        <c:ser>
          <c:idx val="16"/>
          <c:order val="15"/>
          <c:tx>
            <c:strRef>
              <c:f>PG_eCO2_Wedges!$B$65</c:f>
              <c:strCache>
                <c:ptCount val="1"/>
                <c:pt idx="0">
                  <c:v>Behavior Changes to Conserve Energy</c:v>
                </c:pt>
              </c:strCache>
            </c:strRef>
          </c:tx>
          <c:spPr>
            <a:solidFill>
              <a:srgbClr val="00CC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[0]!P_eCO2_Proj16_Reduce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-2573.7276899182284</c:v>
                </c:pt>
                <c:pt idx="13">
                  <c:v>-2573.7276899182284</c:v>
                </c:pt>
                <c:pt idx="14">
                  <c:v>-2573.7276899182284</c:v>
                </c:pt>
                <c:pt idx="15">
                  <c:v>-2573.7276899182284</c:v>
                </c:pt>
                <c:pt idx="16">
                  <c:v>-2573.7276899182284</c:v>
                </c:pt>
                <c:pt idx="17">
                  <c:v>-2573.7276899182284</c:v>
                </c:pt>
                <c:pt idx="18">
                  <c:v>-2573.7276899182284</c:v>
                </c:pt>
                <c:pt idx="19">
                  <c:v>-2573.7276899182284</c:v>
                </c:pt>
                <c:pt idx="20">
                  <c:v>-2573.7276899182284</c:v>
                </c:pt>
                <c:pt idx="21">
                  <c:v>-2573.7276899182284</c:v>
                </c:pt>
                <c:pt idx="22">
                  <c:v>-2573.7276899182284</c:v>
                </c:pt>
                <c:pt idx="23">
                  <c:v>-2573.7276899182284</c:v>
                </c:pt>
                <c:pt idx="24">
                  <c:v>-2573.7276899182284</c:v>
                </c:pt>
                <c:pt idx="25">
                  <c:v>-2573.7276899182284</c:v>
                </c:pt>
                <c:pt idx="26">
                  <c:v>-2573.7276899182284</c:v>
                </c:pt>
                <c:pt idx="27">
                  <c:v>-2573.7276899182284</c:v>
                </c:pt>
                <c:pt idx="28">
                  <c:v>-2573.7276899182284</c:v>
                </c:pt>
                <c:pt idx="29">
                  <c:v>-2573.7276899182284</c:v>
                </c:pt>
                <c:pt idx="30">
                  <c:v>-2573.7276899182284</c:v>
                </c:pt>
              </c:numCache>
            </c:numRef>
          </c:val>
        </c:ser>
        <c:ser>
          <c:idx val="15"/>
          <c:order val="16"/>
          <c:tx>
            <c:strRef>
              <c:f>PG_eCO2_Wedges!$B$64</c:f>
              <c:strCache>
                <c:ptCount val="1"/>
                <c:pt idx="0">
                  <c:v>Dorm CFLs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[0]!P_eCO2_Proj15_Reduce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-43.303011161131245</c:v>
                </c:pt>
                <c:pt idx="12">
                  <c:v>-43.303011161131245</c:v>
                </c:pt>
                <c:pt idx="13">
                  <c:v>-43.303011161131245</c:v>
                </c:pt>
                <c:pt idx="14">
                  <c:v>-43.303011161131245</c:v>
                </c:pt>
                <c:pt idx="15">
                  <c:v>-43.303011161131245</c:v>
                </c:pt>
                <c:pt idx="16">
                  <c:v>-43.303011161131245</c:v>
                </c:pt>
                <c:pt idx="17">
                  <c:v>-43.303011161131245</c:v>
                </c:pt>
                <c:pt idx="18">
                  <c:v>-43.303011161131245</c:v>
                </c:pt>
                <c:pt idx="19">
                  <c:v>-43.303011161131245</c:v>
                </c:pt>
                <c:pt idx="20">
                  <c:v>-43.303011161131245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ser>
          <c:idx val="14"/>
          <c:order val="17"/>
          <c:tx>
            <c:strRef>
              <c:f>PG_eCO2_Wedges!$B$63</c:f>
              <c:strCache>
                <c:ptCount val="1"/>
                <c:pt idx="0">
                  <c:v>Turn off drinking fountain coolers</c:v>
                </c:pt>
              </c:strCache>
            </c:strRef>
          </c:tx>
          <c:spPr>
            <a:solidFill>
              <a:srgbClr val="008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[0]!P_eCO2_Proj14_Reduce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-91.14252825342777</c:v>
                </c:pt>
                <c:pt idx="12">
                  <c:v>-91.14252825342777</c:v>
                </c:pt>
                <c:pt idx="13">
                  <c:v>-91.14252825342777</c:v>
                </c:pt>
                <c:pt idx="14">
                  <c:v>-91.14252825342777</c:v>
                </c:pt>
                <c:pt idx="15">
                  <c:v>-91.14252825342777</c:v>
                </c:pt>
                <c:pt idx="16">
                  <c:v>-91.14252825342777</c:v>
                </c:pt>
                <c:pt idx="17">
                  <c:v>-91.14252825342777</c:v>
                </c:pt>
                <c:pt idx="18">
                  <c:v>-91.14252825342777</c:v>
                </c:pt>
                <c:pt idx="19">
                  <c:v>-91.14252825342777</c:v>
                </c:pt>
                <c:pt idx="20">
                  <c:v>-91.14252825342777</c:v>
                </c:pt>
                <c:pt idx="21">
                  <c:v>-91.14252825342777</c:v>
                </c:pt>
                <c:pt idx="22">
                  <c:v>-91.14252825342777</c:v>
                </c:pt>
                <c:pt idx="23">
                  <c:v>-91.14252825342777</c:v>
                </c:pt>
                <c:pt idx="24">
                  <c:v>-91.14252825342777</c:v>
                </c:pt>
                <c:pt idx="25">
                  <c:v>-91.14252825342777</c:v>
                </c:pt>
                <c:pt idx="26">
                  <c:v>-91.14252825342777</c:v>
                </c:pt>
                <c:pt idx="27">
                  <c:v>-91.14252825342777</c:v>
                </c:pt>
                <c:pt idx="28">
                  <c:v>-91.14252825342777</c:v>
                </c:pt>
                <c:pt idx="29">
                  <c:v>-91.14252825342777</c:v>
                </c:pt>
                <c:pt idx="30">
                  <c:v>-91.14252825342777</c:v>
                </c:pt>
              </c:numCache>
            </c:numRef>
          </c:val>
        </c:ser>
        <c:ser>
          <c:idx val="13"/>
          <c:order val="18"/>
          <c:tx>
            <c:strRef>
              <c:f>PG_eCO2_Wedges!$B$62</c:f>
              <c:strCache>
                <c:ptCount val="1"/>
                <c:pt idx="0">
                  <c:v>Vending Machine Minimization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[0]!P_eCO2_Proj13_Reduce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-180.63541798643547</c:v>
                </c:pt>
                <c:pt idx="13">
                  <c:v>-180.63541798643547</c:v>
                </c:pt>
                <c:pt idx="14">
                  <c:v>-180.63541798643547</c:v>
                </c:pt>
                <c:pt idx="15">
                  <c:v>-180.63541798643547</c:v>
                </c:pt>
                <c:pt idx="16">
                  <c:v>-180.63541798643547</c:v>
                </c:pt>
                <c:pt idx="17">
                  <c:v>-180.63541798643547</c:v>
                </c:pt>
                <c:pt idx="18">
                  <c:v>-180.63541798643547</c:v>
                </c:pt>
                <c:pt idx="19">
                  <c:v>-180.63541798643547</c:v>
                </c:pt>
                <c:pt idx="20">
                  <c:v>-180.63541798643547</c:v>
                </c:pt>
                <c:pt idx="21">
                  <c:v>-180.63541798643547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ser>
          <c:idx val="12"/>
          <c:order val="19"/>
          <c:tx>
            <c:strRef>
              <c:f>PG_eCO2_Wedges!$B$61</c:f>
              <c:strCache>
                <c:ptCount val="1"/>
                <c:pt idx="0">
                  <c:v>Biodiesel for ASUM buses</c:v>
                </c:pt>
              </c:strCache>
            </c:strRef>
          </c:tx>
          <c:spPr>
            <a:solidFill>
              <a:srgbClr val="800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[0]!P_eCO2_Proj12_Reduce</c:f>
            </c:numRef>
          </c:val>
        </c:ser>
        <c:ser>
          <c:idx val="11"/>
          <c:order val="20"/>
          <c:tx>
            <c:strRef>
              <c:f>PG_eCO2_Wedges!$B$60</c:f>
              <c:strCache>
                <c:ptCount val="1"/>
                <c:pt idx="0">
                  <c:v>HVAC Retrommissioning 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[0]!P_eCO2_Proj11_Reduce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-2689.4927932443802</c:v>
                </c:pt>
                <c:pt idx="15">
                  <c:v>-2689.4927932443802</c:v>
                </c:pt>
                <c:pt idx="16">
                  <c:v>-2689.4927932443802</c:v>
                </c:pt>
                <c:pt idx="17">
                  <c:v>-2689.4927932443802</c:v>
                </c:pt>
                <c:pt idx="18">
                  <c:v>-2689.4927932443802</c:v>
                </c:pt>
                <c:pt idx="19">
                  <c:v>-2689.4927932443802</c:v>
                </c:pt>
                <c:pt idx="20">
                  <c:v>-2689.4927932443802</c:v>
                </c:pt>
                <c:pt idx="21">
                  <c:v>-2689.4927932443802</c:v>
                </c:pt>
                <c:pt idx="22">
                  <c:v>-2689.4927932443802</c:v>
                </c:pt>
                <c:pt idx="23">
                  <c:v>-2689.4927932443802</c:v>
                </c:pt>
                <c:pt idx="24">
                  <c:v>-2689.4927932443802</c:v>
                </c:pt>
                <c:pt idx="25">
                  <c:v>-2689.4927932443802</c:v>
                </c:pt>
                <c:pt idx="26">
                  <c:v>-2689.4927932443802</c:v>
                </c:pt>
                <c:pt idx="27">
                  <c:v>-2689.4927932443802</c:v>
                </c:pt>
                <c:pt idx="28">
                  <c:v>-2689.4927932443802</c:v>
                </c:pt>
                <c:pt idx="29">
                  <c:v>-2689.4927932443802</c:v>
                </c:pt>
                <c:pt idx="30">
                  <c:v>-2689.4927932443802</c:v>
                </c:pt>
              </c:numCache>
            </c:numRef>
          </c:val>
        </c:ser>
        <c:ser>
          <c:idx val="10"/>
          <c:order val="21"/>
          <c:tx>
            <c:strRef>
              <c:f>PG_eCO2_Wedges!$B$59</c:f>
              <c:strCache>
                <c:ptCount val="1"/>
                <c:pt idx="0">
                  <c:v>Add Trees for Summer Shading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[0]!P_eCO2_Proj10_Reduce</c:f>
            </c:numRef>
          </c:val>
        </c:ser>
        <c:ser>
          <c:idx val="9"/>
          <c:order val="22"/>
          <c:tx>
            <c:strRef>
              <c:f>PG_eCO2_Wedges!$B$58</c:f>
              <c:strCache>
                <c:ptCount val="1"/>
                <c:pt idx="0">
                  <c:v>air travel carbon offsets 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[0]!P_eCO2_Proj9_Reduce</c:f>
            </c:numRef>
          </c:val>
        </c:ser>
        <c:ser>
          <c:idx val="8"/>
          <c:order val="23"/>
          <c:tx>
            <c:strRef>
              <c:f>PG_eCO2_Wedges!$B$57</c:f>
              <c:strCache>
                <c:ptCount val="1"/>
                <c:pt idx="0">
                  <c:v>Discontinue parking permit sales 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[0]!P_eCO2_Proj8_Reduce</c:f>
            </c:numRef>
          </c:val>
        </c:ser>
        <c:ser>
          <c:idx val="7"/>
          <c:order val="24"/>
          <c:tx>
            <c:strRef>
              <c:f>PG_eCO2_Wedges!$B$56</c:f>
              <c:strCache>
                <c:ptCount val="1"/>
                <c:pt idx="0">
                  <c:v>develop location efficient housing for faculty 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[0]!P_eCO2_Proj7_Reduce</c:f>
            </c:numRef>
          </c:val>
        </c:ser>
        <c:ser>
          <c:idx val="5"/>
          <c:order val="25"/>
          <c:tx>
            <c:strRef>
              <c:f>PG_eCO2_Wedges!$B$55</c:f>
              <c:strCache>
                <c:ptCount val="1"/>
                <c:pt idx="0">
                  <c:v>4-day work week commuting 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[0]!P_eCO2_Proj6_Reduce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-40.703697784139962</c:v>
                </c:pt>
                <c:pt idx="14">
                  <c:v>-40.703697784139962</c:v>
                </c:pt>
                <c:pt idx="15">
                  <c:v>-40.703697784139962</c:v>
                </c:pt>
                <c:pt idx="16">
                  <c:v>-40.703697784139962</c:v>
                </c:pt>
                <c:pt idx="17">
                  <c:v>-40.703697784139962</c:v>
                </c:pt>
                <c:pt idx="18">
                  <c:v>-40.703697784139962</c:v>
                </c:pt>
                <c:pt idx="19">
                  <c:v>-40.703697784139962</c:v>
                </c:pt>
                <c:pt idx="20">
                  <c:v>-40.703697784139962</c:v>
                </c:pt>
                <c:pt idx="21">
                  <c:v>-40.703697784139962</c:v>
                </c:pt>
                <c:pt idx="22">
                  <c:v>-40.703697784139962</c:v>
                </c:pt>
                <c:pt idx="23">
                  <c:v>-40.703697784139962</c:v>
                </c:pt>
                <c:pt idx="24">
                  <c:v>-40.703697784139962</c:v>
                </c:pt>
                <c:pt idx="25">
                  <c:v>-40.703697784139962</c:v>
                </c:pt>
                <c:pt idx="26">
                  <c:v>-40.703697784139962</c:v>
                </c:pt>
                <c:pt idx="27">
                  <c:v>-40.703697784139962</c:v>
                </c:pt>
                <c:pt idx="28">
                  <c:v>-40.703697784139962</c:v>
                </c:pt>
                <c:pt idx="29">
                  <c:v>-40.703697784139962</c:v>
                </c:pt>
                <c:pt idx="30">
                  <c:v>-40.703697784139962</c:v>
                </c:pt>
              </c:numCache>
            </c:numRef>
          </c:val>
        </c:ser>
        <c:ser>
          <c:idx val="4"/>
          <c:order val="26"/>
          <c:tx>
            <c:strRef>
              <c:f>PG_eCO2_Wedges!$B$54</c:f>
              <c:strCache>
                <c:ptCount val="1"/>
                <c:pt idx="0">
                  <c:v>Replace fleet vehicles with hybrid cars 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[0]!P_eCO2_Proj5_Reduce</c:f>
            </c:numRef>
          </c:val>
        </c:ser>
        <c:ser>
          <c:idx val="3"/>
          <c:order val="27"/>
          <c:tx>
            <c:strRef>
              <c:f>PG_eCO2_Wedges!$B$53</c:f>
              <c:strCache>
                <c:ptCount val="1"/>
                <c:pt idx="0">
                  <c:v>Replace fleet vehicles with more compact cars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[0]!P_eCO2_Proj4_Reduce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-42.041549184225595</c:v>
                </c:pt>
                <c:pt idx="13">
                  <c:v>-42.041549184225595</c:v>
                </c:pt>
                <c:pt idx="14">
                  <c:v>-42.041549184225595</c:v>
                </c:pt>
                <c:pt idx="15">
                  <c:v>-42.041549184225595</c:v>
                </c:pt>
                <c:pt idx="16">
                  <c:v>-42.041549184225595</c:v>
                </c:pt>
                <c:pt idx="17">
                  <c:v>-42.041549184225595</c:v>
                </c:pt>
                <c:pt idx="18">
                  <c:v>-42.041549184225595</c:v>
                </c:pt>
                <c:pt idx="19">
                  <c:v>-42.041549184225595</c:v>
                </c:pt>
                <c:pt idx="20">
                  <c:v>-42.041549184225595</c:v>
                </c:pt>
                <c:pt idx="21">
                  <c:v>-42.041549184225595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ser>
          <c:idx val="2"/>
          <c:order val="28"/>
          <c:tx>
            <c:strRef>
              <c:f>PG_eCO2_Wedges!$B$52</c:f>
              <c:strCache>
                <c:ptCount val="1"/>
                <c:pt idx="0">
                  <c:v>Increase incentives and opportunities to bike to campus  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[0]!P_eCO2_Proj3_Reduce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-87.222209537442751</c:v>
                </c:pt>
                <c:pt idx="17">
                  <c:v>-87.222209537442751</c:v>
                </c:pt>
                <c:pt idx="18">
                  <c:v>-87.222209537442751</c:v>
                </c:pt>
                <c:pt idx="19">
                  <c:v>-87.222209537442751</c:v>
                </c:pt>
                <c:pt idx="20">
                  <c:v>-87.222209537442751</c:v>
                </c:pt>
                <c:pt idx="21">
                  <c:v>-87.222209537442751</c:v>
                </c:pt>
                <c:pt idx="22">
                  <c:v>-87.222209537442751</c:v>
                </c:pt>
                <c:pt idx="23">
                  <c:v>-87.222209537442751</c:v>
                </c:pt>
                <c:pt idx="24">
                  <c:v>-87.222209537442751</c:v>
                </c:pt>
                <c:pt idx="25">
                  <c:v>-87.222209537442751</c:v>
                </c:pt>
                <c:pt idx="26">
                  <c:v>-87.222209537442751</c:v>
                </c:pt>
                <c:pt idx="27">
                  <c:v>-87.222209537442751</c:v>
                </c:pt>
                <c:pt idx="28">
                  <c:v>-87.222209537442751</c:v>
                </c:pt>
                <c:pt idx="29">
                  <c:v>-87.222209537442751</c:v>
                </c:pt>
                <c:pt idx="30">
                  <c:v>-87.222209537442751</c:v>
                </c:pt>
              </c:numCache>
            </c:numRef>
          </c:val>
        </c:ser>
        <c:ser>
          <c:idx val="1"/>
          <c:order val="29"/>
          <c:tx>
            <c:strRef>
              <c:f>PG_eCO2_Wedges!$B$51</c:f>
              <c:strCache>
                <c:ptCount val="1"/>
                <c:pt idx="0">
                  <c:v>Increase ASUM bus frequency of service to East Broadway Park and Ride.  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[0]!P_eCO2_Proj2_Reduce</c:f>
            </c:numRef>
          </c:val>
        </c:ser>
        <c:ser>
          <c:idx val="0"/>
          <c:order val="30"/>
          <c:tx>
            <c:strRef>
              <c:f>PG_eCO2_Wedges!$B$50</c:f>
              <c:strCache>
                <c:ptCount val="1"/>
                <c:pt idx="0">
                  <c:v>Increase incentives to ride the bus. 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[0]!P_eCO2_Proj1_Reduce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-53.423603341683645</c:v>
                </c:pt>
                <c:pt idx="12">
                  <c:v>-53.423603341683645</c:v>
                </c:pt>
                <c:pt idx="13">
                  <c:v>-53.423603341683645</c:v>
                </c:pt>
                <c:pt idx="14">
                  <c:v>-53.423603341683645</c:v>
                </c:pt>
                <c:pt idx="15">
                  <c:v>-53.423603341683645</c:v>
                </c:pt>
                <c:pt idx="16">
                  <c:v>-53.423603341683645</c:v>
                </c:pt>
                <c:pt idx="17">
                  <c:v>-53.423603341683645</c:v>
                </c:pt>
                <c:pt idx="18">
                  <c:v>-53.423603341683645</c:v>
                </c:pt>
                <c:pt idx="19">
                  <c:v>-53.423603341683645</c:v>
                </c:pt>
                <c:pt idx="20">
                  <c:v>-53.423603341683645</c:v>
                </c:pt>
                <c:pt idx="21">
                  <c:v>-53.423603341683645</c:v>
                </c:pt>
                <c:pt idx="22">
                  <c:v>-53.423603341683645</c:v>
                </c:pt>
                <c:pt idx="23">
                  <c:v>-53.423603341683645</c:v>
                </c:pt>
                <c:pt idx="24">
                  <c:v>-53.423603341683645</c:v>
                </c:pt>
                <c:pt idx="25">
                  <c:v>-53.423603341683645</c:v>
                </c:pt>
                <c:pt idx="26">
                  <c:v>-53.423603341683645</c:v>
                </c:pt>
                <c:pt idx="27">
                  <c:v>-53.423603341683645</c:v>
                </c:pt>
                <c:pt idx="28">
                  <c:v>-53.423603341683645</c:v>
                </c:pt>
                <c:pt idx="29">
                  <c:v>-53.423603341683645</c:v>
                </c:pt>
                <c:pt idx="30">
                  <c:v>-53.423603341683645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051776"/>
        <c:axId val="82546048"/>
      </c:areaChart>
      <c:scatterChart>
        <c:scatterStyle val="lineMarker"/>
        <c:varyColors val="0"/>
        <c:ser>
          <c:idx val="31"/>
          <c:order val="31"/>
          <c:tx>
            <c:strRef>
              <c:f>GraphControl!$D$53</c:f>
              <c:strCache>
                <c:ptCount val="1"/>
                <c:pt idx="0">
                  <c:v>10% Below 2007 Emissions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errBars>
            <c:errDir val="x"/>
            <c:errBarType val="plus"/>
            <c:errValType val="cust"/>
            <c:noEndCap val="1"/>
            <c:plus>
              <c:numRef>
                <c:f>GraphControl!$E$45</c:f>
                <c:numCache>
                  <c:formatCode>General</c:formatCode>
                  <c:ptCount val="1"/>
                  <c:pt idx="0">
                    <c:v>31</c:v>
                  </c:pt>
                </c:numCache>
              </c:numRef>
            </c:plus>
            <c:spPr>
              <a:ln w="25400">
                <a:solidFill>
                  <a:srgbClr val="000000"/>
                </a:solidFill>
                <a:prstDash val="lgDash"/>
              </a:ln>
            </c:spPr>
          </c:errBars>
          <c:yVal>
            <c:numRef>
              <c:f>GraphControl!$E$53</c:f>
              <c:numCache>
                <c:formatCode>0.0</c:formatCode>
                <c:ptCount val="1"/>
                <c:pt idx="0">
                  <c:v>41847.426013571894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051776"/>
        <c:axId val="82546048"/>
      </c:scatterChart>
      <c:catAx>
        <c:axId val="10305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2546048"/>
        <c:crosses val="autoZero"/>
        <c:auto val="1"/>
        <c:lblAlgn val="ctr"/>
        <c:lblOffset val="100"/>
        <c:tickLblSkip val="10"/>
        <c:tickMarkSkip val="1"/>
        <c:noMultiLvlLbl val="0"/>
      </c:catAx>
      <c:valAx>
        <c:axId val="82546048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6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MT eCO</a:t>
                </a:r>
                <a:r>
                  <a:rPr lang="en-US" sz="1600" b="1" i="0" u="none" strike="noStrike" baseline="-25000">
                    <a:solidFill>
                      <a:srgbClr val="000000"/>
                    </a:solidFill>
                    <a:latin typeface="Arial"/>
                    <a:cs typeface="Arial"/>
                  </a:rPr>
                  <a:t>2</a:t>
                </a:r>
              </a:p>
            </c:rich>
          </c:tx>
          <c:layout>
            <c:manualLayout>
              <c:xMode val="edge"/>
              <c:yMode val="edge"/>
              <c:x val="1.1107298705470265E-2"/>
              <c:y val="0.3287657484674563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;[Red]\(General\);&quot;-&quot;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3051776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123490818998379"/>
          <c:y val="5.2370823050103828E-2"/>
          <c:w val="0.7977919212637079"/>
          <c:h val="0.85268930935871845"/>
        </c:manualLayout>
      </c:layout>
      <c:areaChart>
        <c:grouping val="stacked"/>
        <c:varyColors val="0"/>
        <c:ser>
          <c:idx val="6"/>
          <c:order val="0"/>
          <c:tx>
            <c:v>Emissions After Reductions</c:v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[0]!P_eCO2_Emissions</c:f>
              <c:numCache>
                <c:formatCode>General;[Red]\(General\);"-"</c:formatCode>
                <c:ptCount val="31"/>
                <c:pt idx="0">
                  <c:v>36126.518199994243</c:v>
                </c:pt>
                <c:pt idx="1">
                  <c:v>37904.323972091624</c:v>
                </c:pt>
                <c:pt idx="2">
                  <c:v>37982.737507196893</c:v>
                </c:pt>
                <c:pt idx="3">
                  <c:v>38005.503175772494</c:v>
                </c:pt>
                <c:pt idx="4">
                  <c:v>39119.525381025574</c:v>
                </c:pt>
                <c:pt idx="5">
                  <c:v>40326.261411895575</c:v>
                </c:pt>
                <c:pt idx="6">
                  <c:v>40926.191369268025</c:v>
                </c:pt>
                <c:pt idx="7">
                  <c:v>46497.140015080011</c:v>
                </c:pt>
                <c:pt idx="8">
                  <c:v>46693.950089217687</c:v>
                </c:pt>
                <c:pt idx="9">
                  <c:v>46837.714984931576</c:v>
                </c:pt>
                <c:pt idx="10">
                  <c:v>47570.487618465399</c:v>
                </c:pt>
                <c:pt idx="11">
                  <c:v>48322.162659090063</c:v>
                </c:pt>
                <c:pt idx="12">
                  <c:v>49085.992548901959</c:v>
                </c:pt>
                <c:pt idx="13">
                  <c:v>49862.171765488085</c:v>
                </c:pt>
                <c:pt idx="14">
                  <c:v>50650.897898077012</c:v>
                </c:pt>
                <c:pt idx="15">
                  <c:v>51452.371697324292</c:v>
                </c:pt>
                <c:pt idx="16">
                  <c:v>52266.797125896905</c:v>
                </c:pt>
                <c:pt idx="17">
                  <c:v>53094.381409863934</c:v>
                </c:pt>
                <c:pt idx="18">
                  <c:v>53935.335090911576</c:v>
                </c:pt>
                <c:pt idx="19">
                  <c:v>54789.87207939387</c:v>
                </c:pt>
                <c:pt idx="20">
                  <c:v>55658.209708228183</c:v>
                </c:pt>
                <c:pt idx="21">
                  <c:v>56540.568787660988</c:v>
                </c:pt>
                <c:pt idx="22">
                  <c:v>57437.173660902976</c:v>
                </c:pt>
                <c:pt idx="23">
                  <c:v>58348.252260653586</c:v>
                </c:pt>
                <c:pt idx="24">
                  <c:v>59274.036166537175</c:v>
                </c:pt>
                <c:pt idx="25">
                  <c:v>60214.760663452726</c:v>
                </c:pt>
                <c:pt idx="26">
                  <c:v>61170.66480085587</c:v>
                </c:pt>
                <c:pt idx="27">
                  <c:v>62141.991452994705</c:v>
                </c:pt>
                <c:pt idx="28">
                  <c:v>63128.98738010502</c:v>
                </c:pt>
                <c:pt idx="29">
                  <c:v>64131.903290586335</c:v>
                </c:pt>
                <c:pt idx="30">
                  <c:v>65150.993904172596</c:v>
                </c:pt>
              </c:numCache>
            </c:numRef>
          </c:val>
        </c:ser>
        <c:ser>
          <c:idx val="30"/>
          <c:order val="1"/>
          <c:tx>
            <c:strRef>
              <c:f>PG_eCO2_Wedges!$B$79</c:f>
              <c:strCache>
                <c:ptCount val="1"/>
                <c:pt idx="0">
                  <c:v>LEED NC 3</c:v>
                </c:pt>
              </c:strCache>
            </c:strRef>
          </c:tx>
          <c:spPr>
            <a:solidFill>
              <a:srgbClr val="666699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[0]!P_eCO2_Proj30_Reduce</c:f>
            </c:numRef>
          </c:val>
        </c:ser>
        <c:ser>
          <c:idx val="29"/>
          <c:order val="2"/>
          <c:tx>
            <c:strRef>
              <c:f>PG_eCO2_Wedges!$B$78</c:f>
              <c:strCache>
                <c:ptCount val="1"/>
                <c:pt idx="0">
                  <c:v>Off-Campus Wind Project</c:v>
                </c:pt>
              </c:strCache>
            </c:strRef>
          </c:tx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[0]!P_eCO2_Proj29_Reduce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-19289.939162436069</c:v>
                </c:pt>
                <c:pt idx="21">
                  <c:v>-19289.939162436069</c:v>
                </c:pt>
                <c:pt idx="22">
                  <c:v>-19289.939162436069</c:v>
                </c:pt>
                <c:pt idx="23">
                  <c:v>-19289.939162436069</c:v>
                </c:pt>
                <c:pt idx="24">
                  <c:v>-19289.939162436069</c:v>
                </c:pt>
                <c:pt idx="25">
                  <c:v>-19289.939162436069</c:v>
                </c:pt>
                <c:pt idx="26">
                  <c:v>-19289.939162436069</c:v>
                </c:pt>
                <c:pt idx="27">
                  <c:v>-19289.939162436069</c:v>
                </c:pt>
                <c:pt idx="28">
                  <c:v>-19289.939162436069</c:v>
                </c:pt>
                <c:pt idx="29">
                  <c:v>-19289.939162436069</c:v>
                </c:pt>
                <c:pt idx="30">
                  <c:v>-19289.939162436069</c:v>
                </c:pt>
              </c:numCache>
            </c:numRef>
          </c:val>
        </c:ser>
        <c:ser>
          <c:idx val="28"/>
          <c:order val="3"/>
          <c:tx>
            <c:strRef>
              <c:f>PG_eCO2_Wedges!$B$77</c:f>
              <c:strCache>
                <c:ptCount val="1"/>
                <c:pt idx="0">
                  <c:v>LEED NC 2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[0]!P_eCO2_Proj28_Reduce</c:f>
            </c:numRef>
          </c:val>
        </c:ser>
        <c:ser>
          <c:idx val="27"/>
          <c:order val="4"/>
          <c:tx>
            <c:strRef>
              <c:f>PG_eCO2_Wedges!$B$76</c:f>
              <c:strCache>
                <c:ptCount val="1"/>
                <c:pt idx="0">
                  <c:v>Carbon Offsets</c:v>
                </c:pt>
              </c:strCache>
            </c:strRef>
          </c:tx>
          <c:spPr>
            <a:solidFill>
              <a:srgbClr val="FFCC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[0]!P_eCO2_Proj27_Reduce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-12500</c:v>
                </c:pt>
                <c:pt idx="21">
                  <c:v>-12500</c:v>
                </c:pt>
                <c:pt idx="22">
                  <c:v>-12500</c:v>
                </c:pt>
                <c:pt idx="23">
                  <c:v>-12500</c:v>
                </c:pt>
                <c:pt idx="24">
                  <c:v>-12500</c:v>
                </c:pt>
                <c:pt idx="25">
                  <c:v>-12500</c:v>
                </c:pt>
                <c:pt idx="26">
                  <c:v>-12500</c:v>
                </c:pt>
                <c:pt idx="27">
                  <c:v>-12500</c:v>
                </c:pt>
                <c:pt idx="28">
                  <c:v>-12500</c:v>
                </c:pt>
                <c:pt idx="29">
                  <c:v>-12500</c:v>
                </c:pt>
                <c:pt idx="30">
                  <c:v>-12500</c:v>
                </c:pt>
              </c:numCache>
            </c:numRef>
          </c:val>
        </c:ser>
        <c:ser>
          <c:idx val="26"/>
          <c:order val="5"/>
          <c:tx>
            <c:strRef>
              <c:f>PG_eCO2_Wedges!$B$75</c:f>
              <c:strCache>
                <c:ptCount val="1"/>
                <c:pt idx="0">
                  <c:v>Solar PV On-Campus to Replace 1% of Purchased Electricity</c:v>
                </c:pt>
              </c:strCache>
            </c:strRef>
          </c:tx>
          <c:spPr>
            <a:solidFill>
              <a:srgbClr val="99CC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[0]!P_eCO2_Proj26_Reduce</c:f>
            </c:numRef>
          </c:val>
        </c:ser>
        <c:ser>
          <c:idx val="25"/>
          <c:order val="6"/>
          <c:tx>
            <c:strRef>
              <c:f>PG_eCO2_Wedges!$B$74</c:f>
              <c:strCache>
                <c:ptCount val="1"/>
                <c:pt idx="0">
                  <c:v>Off-Campus Biomass Plant</c:v>
                </c:pt>
              </c:strCache>
            </c:strRef>
          </c:tx>
          <c:spPr>
            <a:solidFill>
              <a:srgbClr val="33CC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[0]!P_eCO2_Proj25_Reduce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-12548.420879335868</c:v>
                </c:pt>
                <c:pt idx="21">
                  <c:v>-12548.420879335868</c:v>
                </c:pt>
                <c:pt idx="22">
                  <c:v>-12548.420879335868</c:v>
                </c:pt>
                <c:pt idx="23">
                  <c:v>-12548.420879335868</c:v>
                </c:pt>
                <c:pt idx="24">
                  <c:v>-12548.420879335868</c:v>
                </c:pt>
                <c:pt idx="25">
                  <c:v>-12548.420879335868</c:v>
                </c:pt>
                <c:pt idx="26">
                  <c:v>-12548.420879335868</c:v>
                </c:pt>
                <c:pt idx="27">
                  <c:v>-12548.420879335868</c:v>
                </c:pt>
                <c:pt idx="28">
                  <c:v>-12548.420879335868</c:v>
                </c:pt>
                <c:pt idx="29">
                  <c:v>-12548.420879335868</c:v>
                </c:pt>
                <c:pt idx="30">
                  <c:v>-12548.420879335868</c:v>
                </c:pt>
              </c:numCache>
            </c:numRef>
          </c:val>
        </c:ser>
        <c:ser>
          <c:idx val="24"/>
          <c:order val="7"/>
          <c:tx>
            <c:strRef>
              <c:f>PG_eCO2_Wedges!$B$73</c:f>
              <c:strCache>
                <c:ptCount val="1"/>
                <c:pt idx="0">
                  <c:v>Solar Thermal for Grizzly Pool</c:v>
                </c:pt>
              </c:strCache>
            </c:strRef>
          </c:tx>
          <c:spPr>
            <a:solidFill>
              <a:srgbClr val="3366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[0]!P_eCO2_Proj24_Reduce</c:f>
            </c:numRef>
          </c:val>
        </c:ser>
        <c:ser>
          <c:idx val="23"/>
          <c:order val="8"/>
          <c:tx>
            <c:strRef>
              <c:f>PG_eCO2_Wedges!$B$72</c:f>
              <c:strCache>
                <c:ptCount val="1"/>
                <c:pt idx="0">
                  <c:v>2015 Energy Audit Project</c:v>
                </c:pt>
              </c:strCache>
            </c:strRef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[0]!P_eCO2_Proj23_Reduce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-963.57290900224439</c:v>
                </c:pt>
                <c:pt idx="18">
                  <c:v>-963.57290900224439</c:v>
                </c:pt>
                <c:pt idx="19">
                  <c:v>-963.57290900224439</c:v>
                </c:pt>
                <c:pt idx="20">
                  <c:v>-963.57290900224439</c:v>
                </c:pt>
                <c:pt idx="21">
                  <c:v>-963.57290900224439</c:v>
                </c:pt>
                <c:pt idx="22">
                  <c:v>-963.57290900224439</c:v>
                </c:pt>
                <c:pt idx="23">
                  <c:v>-963.57290900224439</c:v>
                </c:pt>
                <c:pt idx="24">
                  <c:v>-963.57290900224439</c:v>
                </c:pt>
                <c:pt idx="25">
                  <c:v>-963.57290900224439</c:v>
                </c:pt>
                <c:pt idx="26">
                  <c:v>-963.57290900224439</c:v>
                </c:pt>
                <c:pt idx="27">
                  <c:v>-963.57290900224439</c:v>
                </c:pt>
                <c:pt idx="28">
                  <c:v>-963.57290900224439</c:v>
                </c:pt>
                <c:pt idx="29">
                  <c:v>-963.57290900224439</c:v>
                </c:pt>
                <c:pt idx="30">
                  <c:v>-963.57290900224439</c:v>
                </c:pt>
              </c:numCache>
            </c:numRef>
          </c:val>
        </c:ser>
        <c:ser>
          <c:idx val="22"/>
          <c:order val="9"/>
          <c:tx>
            <c:strRef>
              <c:f>PG_eCO2_Wedges!$B$71</c:f>
              <c:strCache>
                <c:ptCount val="1"/>
                <c:pt idx="0">
                  <c:v>2012 Energy Audit Project</c:v>
                </c:pt>
              </c:strCache>
            </c:strRef>
          </c:tx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[0]!P_eCO2_Proj22_Reduce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-963.57290900224439</c:v>
                </c:pt>
                <c:pt idx="15">
                  <c:v>-963.57290900224439</c:v>
                </c:pt>
                <c:pt idx="16">
                  <c:v>-963.57290900224439</c:v>
                </c:pt>
                <c:pt idx="17">
                  <c:v>-963.57290900224439</c:v>
                </c:pt>
                <c:pt idx="18">
                  <c:v>-963.57290900224439</c:v>
                </c:pt>
                <c:pt idx="19">
                  <c:v>-963.57290900224439</c:v>
                </c:pt>
                <c:pt idx="20">
                  <c:v>-963.57290900224439</c:v>
                </c:pt>
                <c:pt idx="21">
                  <c:v>-963.57290900224439</c:v>
                </c:pt>
                <c:pt idx="22">
                  <c:v>-963.57290900224439</c:v>
                </c:pt>
                <c:pt idx="23">
                  <c:v>-963.57290900224439</c:v>
                </c:pt>
                <c:pt idx="24">
                  <c:v>-963.57290900224439</c:v>
                </c:pt>
                <c:pt idx="25">
                  <c:v>-963.57290900224439</c:v>
                </c:pt>
                <c:pt idx="26">
                  <c:v>-963.57290900224439</c:v>
                </c:pt>
                <c:pt idx="27">
                  <c:v>-963.57290900224439</c:v>
                </c:pt>
                <c:pt idx="28">
                  <c:v>-963.57290900224439</c:v>
                </c:pt>
                <c:pt idx="29">
                  <c:v>-963.57290900224439</c:v>
                </c:pt>
                <c:pt idx="30">
                  <c:v>-963.57290900224439</c:v>
                </c:pt>
              </c:numCache>
            </c:numRef>
          </c:val>
        </c:ser>
        <c:ser>
          <c:idx val="21"/>
          <c:order val="10"/>
          <c:tx>
            <c:strRef>
              <c:f>PG_eCO2_Wedges!$B$70</c:f>
              <c:strCache>
                <c:ptCount val="1"/>
                <c:pt idx="0">
                  <c:v>2009 Energy Audit Project</c:v>
                </c:pt>
              </c:strCache>
            </c:strRef>
          </c:tx>
          <c:spPr>
            <a:solidFill>
              <a:srgbClr val="FF99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[0]!P_eCO2_Proj21_Reduce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-963.57290900224439</c:v>
                </c:pt>
                <c:pt idx="12">
                  <c:v>-963.57290900224439</c:v>
                </c:pt>
                <c:pt idx="13">
                  <c:v>-963.57290900224439</c:v>
                </c:pt>
                <c:pt idx="14">
                  <c:v>-963.57290900224439</c:v>
                </c:pt>
                <c:pt idx="15">
                  <c:v>-963.57290900224439</c:v>
                </c:pt>
                <c:pt idx="16">
                  <c:v>-963.57290900224439</c:v>
                </c:pt>
                <c:pt idx="17">
                  <c:v>-963.57290900224439</c:v>
                </c:pt>
                <c:pt idx="18">
                  <c:v>-963.57290900224439</c:v>
                </c:pt>
                <c:pt idx="19">
                  <c:v>-963.57290900224439</c:v>
                </c:pt>
                <c:pt idx="20">
                  <c:v>-963.57290900224439</c:v>
                </c:pt>
                <c:pt idx="21">
                  <c:v>-963.57290900224439</c:v>
                </c:pt>
                <c:pt idx="22">
                  <c:v>-963.57290900224439</c:v>
                </c:pt>
                <c:pt idx="23">
                  <c:v>-963.57290900224439</c:v>
                </c:pt>
                <c:pt idx="24">
                  <c:v>-963.57290900224439</c:v>
                </c:pt>
                <c:pt idx="25">
                  <c:v>-963.57290900224439</c:v>
                </c:pt>
                <c:pt idx="26">
                  <c:v>-963.57290900224439</c:v>
                </c:pt>
                <c:pt idx="27">
                  <c:v>-963.57290900224439</c:v>
                </c:pt>
                <c:pt idx="28">
                  <c:v>-963.57290900224439</c:v>
                </c:pt>
                <c:pt idx="29">
                  <c:v>-963.57290900224439</c:v>
                </c:pt>
                <c:pt idx="30">
                  <c:v>-963.57290900224439</c:v>
                </c:pt>
              </c:numCache>
            </c:numRef>
          </c:val>
        </c:ser>
        <c:ser>
          <c:idx val="20"/>
          <c:order val="11"/>
          <c:tx>
            <c:strRef>
              <c:f>PG_eCO2_Wedges!$B$69</c:f>
              <c:strCache>
                <c:ptCount val="1"/>
                <c:pt idx="0">
                  <c:v>Campus-Wide Lighting Upgrade</c:v>
                </c:pt>
              </c:strCache>
            </c:strRef>
          </c:tx>
          <c:spPr>
            <a:solidFill>
              <a:srgbClr val="99CC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[0]!P_eCO2_Proj20_Reduce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-729.48211361078722</c:v>
                </c:pt>
                <c:pt idx="12">
                  <c:v>-729.48211361078722</c:v>
                </c:pt>
                <c:pt idx="13">
                  <c:v>-729.48211361078722</c:v>
                </c:pt>
                <c:pt idx="14">
                  <c:v>-729.48211361078722</c:v>
                </c:pt>
                <c:pt idx="15">
                  <c:v>-729.48211361078722</c:v>
                </c:pt>
                <c:pt idx="16">
                  <c:v>-729.48211361078722</c:v>
                </c:pt>
                <c:pt idx="17">
                  <c:v>-729.48211361078722</c:v>
                </c:pt>
                <c:pt idx="18">
                  <c:v>-729.48211361078722</c:v>
                </c:pt>
                <c:pt idx="19">
                  <c:v>-729.48211361078722</c:v>
                </c:pt>
                <c:pt idx="20">
                  <c:v>-729.48211361078722</c:v>
                </c:pt>
                <c:pt idx="21">
                  <c:v>-729.48211361078722</c:v>
                </c:pt>
                <c:pt idx="22">
                  <c:v>-729.48211361078722</c:v>
                </c:pt>
                <c:pt idx="23">
                  <c:v>-729.48211361078722</c:v>
                </c:pt>
                <c:pt idx="24">
                  <c:v>-729.48211361078722</c:v>
                </c:pt>
                <c:pt idx="25">
                  <c:v>-729.48211361078722</c:v>
                </c:pt>
                <c:pt idx="26">
                  <c:v>-729.48211361078722</c:v>
                </c:pt>
                <c:pt idx="27">
                  <c:v>-729.48211361078722</c:v>
                </c:pt>
                <c:pt idx="28">
                  <c:v>-729.48211361078722</c:v>
                </c:pt>
                <c:pt idx="29">
                  <c:v>-729.48211361078722</c:v>
                </c:pt>
                <c:pt idx="30">
                  <c:v>-729.48211361078722</c:v>
                </c:pt>
              </c:numCache>
            </c:numRef>
          </c:val>
        </c:ser>
        <c:ser>
          <c:idx val="19"/>
          <c:order val="12"/>
          <c:tx>
            <c:strRef>
              <c:f>PG_eCO2_Wedges!$B$68</c:f>
              <c:strCache>
                <c:ptCount val="1"/>
                <c:pt idx="0">
                  <c:v>Green Computing</c:v>
                </c:pt>
              </c:strCache>
            </c:strRef>
          </c:tx>
          <c:spPr>
            <a:solidFill>
              <a:srgbClr val="FFFF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[0]!P_eCO2_Proj19_Reduce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-39.591324490177158</c:v>
                </c:pt>
                <c:pt idx="14">
                  <c:v>-39.591324490177158</c:v>
                </c:pt>
                <c:pt idx="15">
                  <c:v>-39.591324490177158</c:v>
                </c:pt>
                <c:pt idx="16">
                  <c:v>-39.591324490177158</c:v>
                </c:pt>
                <c:pt idx="17">
                  <c:v>-39.591324490177158</c:v>
                </c:pt>
                <c:pt idx="18">
                  <c:v>-39.591324490177158</c:v>
                </c:pt>
                <c:pt idx="19">
                  <c:v>-39.591324490177158</c:v>
                </c:pt>
                <c:pt idx="20">
                  <c:v>-39.591324490177158</c:v>
                </c:pt>
                <c:pt idx="21">
                  <c:v>-39.591324490177158</c:v>
                </c:pt>
                <c:pt idx="22">
                  <c:v>-39.591324490177158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ser>
          <c:idx val="18"/>
          <c:order val="13"/>
          <c:tx>
            <c:strRef>
              <c:f>PG_eCO2_Wedges!$B$67</c:f>
              <c:strCache>
                <c:ptCount val="1"/>
                <c:pt idx="0">
                  <c:v>Close Buildings over Breaks</c:v>
                </c:pt>
              </c:strCache>
            </c:strRef>
          </c:tx>
          <c:spPr>
            <a:solidFill>
              <a:srgbClr val="99FF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[0]!P_eCO2_Proj18_Reduce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-893.76513042580939</c:v>
                </c:pt>
                <c:pt idx="14">
                  <c:v>-893.76513042580939</c:v>
                </c:pt>
                <c:pt idx="15">
                  <c:v>-893.76513042580939</c:v>
                </c:pt>
                <c:pt idx="16">
                  <c:v>-893.76513042580939</c:v>
                </c:pt>
                <c:pt idx="17">
                  <c:v>-893.76513042580939</c:v>
                </c:pt>
                <c:pt idx="18">
                  <c:v>-893.76513042580939</c:v>
                </c:pt>
                <c:pt idx="19">
                  <c:v>-893.76513042580939</c:v>
                </c:pt>
                <c:pt idx="20">
                  <c:v>-893.76513042580939</c:v>
                </c:pt>
                <c:pt idx="21">
                  <c:v>-893.76513042580939</c:v>
                </c:pt>
                <c:pt idx="22">
                  <c:v>-893.76513042580939</c:v>
                </c:pt>
                <c:pt idx="23">
                  <c:v>-893.76513042580939</c:v>
                </c:pt>
                <c:pt idx="24">
                  <c:v>-893.76513042580939</c:v>
                </c:pt>
                <c:pt idx="25">
                  <c:v>-893.76513042580939</c:v>
                </c:pt>
                <c:pt idx="26">
                  <c:v>-893.76513042580939</c:v>
                </c:pt>
                <c:pt idx="27">
                  <c:v>-893.76513042580939</c:v>
                </c:pt>
                <c:pt idx="28">
                  <c:v>-893.76513042580939</c:v>
                </c:pt>
                <c:pt idx="29">
                  <c:v>-893.76513042580939</c:v>
                </c:pt>
                <c:pt idx="30">
                  <c:v>-893.76513042580939</c:v>
                </c:pt>
              </c:numCache>
            </c:numRef>
          </c:val>
        </c:ser>
        <c:ser>
          <c:idx val="17"/>
          <c:order val="14"/>
          <c:tx>
            <c:strRef>
              <c:f>PG_eCO2_Wedges!$B$66</c:f>
              <c:strCache>
                <c:ptCount val="1"/>
                <c:pt idx="0">
                  <c:v>4-Day Work Week</c:v>
                </c:pt>
              </c:strCache>
            </c:strRef>
          </c:tx>
          <c:spPr>
            <a:solidFill>
              <a:srgbClr val="66FF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[0]!P_eCO2_Proj17_Reduce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-595.84342028387289</c:v>
                </c:pt>
                <c:pt idx="14">
                  <c:v>-595.84342028387289</c:v>
                </c:pt>
                <c:pt idx="15">
                  <c:v>-595.84342028387289</c:v>
                </c:pt>
                <c:pt idx="16">
                  <c:v>-595.84342028387289</c:v>
                </c:pt>
                <c:pt idx="17">
                  <c:v>-595.84342028387289</c:v>
                </c:pt>
                <c:pt idx="18">
                  <c:v>-595.84342028387289</c:v>
                </c:pt>
                <c:pt idx="19">
                  <c:v>-595.84342028387289</c:v>
                </c:pt>
                <c:pt idx="20">
                  <c:v>-595.84342028387289</c:v>
                </c:pt>
                <c:pt idx="21">
                  <c:v>-595.84342028387289</c:v>
                </c:pt>
                <c:pt idx="22">
                  <c:v>-595.84342028387289</c:v>
                </c:pt>
                <c:pt idx="23">
                  <c:v>-595.84342028387289</c:v>
                </c:pt>
                <c:pt idx="24">
                  <c:v>-595.84342028387289</c:v>
                </c:pt>
                <c:pt idx="25">
                  <c:v>-595.84342028387289</c:v>
                </c:pt>
                <c:pt idx="26">
                  <c:v>-595.84342028387289</c:v>
                </c:pt>
                <c:pt idx="27">
                  <c:v>-595.84342028387289</c:v>
                </c:pt>
                <c:pt idx="28">
                  <c:v>-595.84342028387289</c:v>
                </c:pt>
                <c:pt idx="29">
                  <c:v>-595.84342028387289</c:v>
                </c:pt>
                <c:pt idx="30">
                  <c:v>-595.84342028387289</c:v>
                </c:pt>
              </c:numCache>
            </c:numRef>
          </c:val>
        </c:ser>
        <c:ser>
          <c:idx val="16"/>
          <c:order val="15"/>
          <c:tx>
            <c:strRef>
              <c:f>PG_eCO2_Wedges!$B$65</c:f>
              <c:strCache>
                <c:ptCount val="1"/>
                <c:pt idx="0">
                  <c:v>Behavior Changes to Conserve Energy</c:v>
                </c:pt>
              </c:strCache>
            </c:strRef>
          </c:tx>
          <c:spPr>
            <a:solidFill>
              <a:srgbClr val="00CC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[0]!P_eCO2_Proj16_Reduce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-2573.7276899182293</c:v>
                </c:pt>
                <c:pt idx="13">
                  <c:v>-2573.7276899182293</c:v>
                </c:pt>
                <c:pt idx="14">
                  <c:v>-2573.7276899182293</c:v>
                </c:pt>
                <c:pt idx="15">
                  <c:v>-2573.7276899182293</c:v>
                </c:pt>
                <c:pt idx="16">
                  <c:v>-2573.7276899182293</c:v>
                </c:pt>
                <c:pt idx="17">
                  <c:v>-2573.7276899182293</c:v>
                </c:pt>
                <c:pt idx="18">
                  <c:v>-2573.7276899182293</c:v>
                </c:pt>
                <c:pt idx="19">
                  <c:v>-2573.7276899182293</c:v>
                </c:pt>
                <c:pt idx="20">
                  <c:v>-2573.7276899182293</c:v>
                </c:pt>
                <c:pt idx="21">
                  <c:v>-2573.7276899182293</c:v>
                </c:pt>
                <c:pt idx="22">
                  <c:v>-2573.7276899182293</c:v>
                </c:pt>
                <c:pt idx="23">
                  <c:v>-2573.7276899182293</c:v>
                </c:pt>
                <c:pt idx="24">
                  <c:v>-2573.7276899182293</c:v>
                </c:pt>
                <c:pt idx="25">
                  <c:v>-2573.7276899182293</c:v>
                </c:pt>
                <c:pt idx="26">
                  <c:v>-2573.7276899182293</c:v>
                </c:pt>
                <c:pt idx="27">
                  <c:v>-2573.7276899182293</c:v>
                </c:pt>
                <c:pt idx="28">
                  <c:v>-2573.7276899182293</c:v>
                </c:pt>
                <c:pt idx="29">
                  <c:v>-2573.7276899182293</c:v>
                </c:pt>
                <c:pt idx="30">
                  <c:v>-2573.7276899182293</c:v>
                </c:pt>
              </c:numCache>
            </c:numRef>
          </c:val>
        </c:ser>
        <c:ser>
          <c:idx val="15"/>
          <c:order val="16"/>
          <c:tx>
            <c:strRef>
              <c:f>PG_eCO2_Wedges!$B$64</c:f>
              <c:strCache>
                <c:ptCount val="1"/>
                <c:pt idx="0">
                  <c:v>Dorm CFLs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[0]!P_eCO2_Proj15_Reduce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-43.303011161131245</c:v>
                </c:pt>
                <c:pt idx="12">
                  <c:v>-43.303011161131245</c:v>
                </c:pt>
                <c:pt idx="13">
                  <c:v>-43.303011161131245</c:v>
                </c:pt>
                <c:pt idx="14">
                  <c:v>-43.303011161131245</c:v>
                </c:pt>
                <c:pt idx="15">
                  <c:v>-43.303011161131245</c:v>
                </c:pt>
                <c:pt idx="16">
                  <c:v>-43.303011161131245</c:v>
                </c:pt>
                <c:pt idx="17">
                  <c:v>-43.303011161131245</c:v>
                </c:pt>
                <c:pt idx="18">
                  <c:v>-43.303011161131245</c:v>
                </c:pt>
                <c:pt idx="19">
                  <c:v>-43.303011161131245</c:v>
                </c:pt>
                <c:pt idx="20">
                  <c:v>-43.303011161131245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ser>
          <c:idx val="14"/>
          <c:order val="17"/>
          <c:tx>
            <c:strRef>
              <c:f>PG_eCO2_Wedges!$B$63</c:f>
              <c:strCache>
                <c:ptCount val="1"/>
                <c:pt idx="0">
                  <c:v>Turn off drinking fountain coolers</c:v>
                </c:pt>
              </c:strCache>
            </c:strRef>
          </c:tx>
          <c:spPr>
            <a:solidFill>
              <a:srgbClr val="008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[0]!P_eCO2_Proj14_Reduce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-91.142528253427798</c:v>
                </c:pt>
                <c:pt idx="12">
                  <c:v>-91.142528253427798</c:v>
                </c:pt>
                <c:pt idx="13">
                  <c:v>-91.142528253427798</c:v>
                </c:pt>
                <c:pt idx="14">
                  <c:v>-91.142528253427798</c:v>
                </c:pt>
                <c:pt idx="15">
                  <c:v>-91.142528253427798</c:v>
                </c:pt>
                <c:pt idx="16">
                  <c:v>-91.142528253427798</c:v>
                </c:pt>
                <c:pt idx="17">
                  <c:v>-91.142528253427798</c:v>
                </c:pt>
                <c:pt idx="18">
                  <c:v>-91.142528253427798</c:v>
                </c:pt>
                <c:pt idx="19">
                  <c:v>-91.142528253427798</c:v>
                </c:pt>
                <c:pt idx="20">
                  <c:v>-91.142528253427798</c:v>
                </c:pt>
                <c:pt idx="21">
                  <c:v>-91.142528253427798</c:v>
                </c:pt>
                <c:pt idx="22">
                  <c:v>-91.142528253427798</c:v>
                </c:pt>
                <c:pt idx="23">
                  <c:v>-91.142528253427798</c:v>
                </c:pt>
                <c:pt idx="24">
                  <c:v>-91.142528253427798</c:v>
                </c:pt>
                <c:pt idx="25">
                  <c:v>-91.142528253427798</c:v>
                </c:pt>
                <c:pt idx="26">
                  <c:v>-91.142528253427798</c:v>
                </c:pt>
                <c:pt idx="27">
                  <c:v>-91.142528253427798</c:v>
                </c:pt>
                <c:pt idx="28">
                  <c:v>-91.142528253427798</c:v>
                </c:pt>
                <c:pt idx="29">
                  <c:v>-91.142528253427798</c:v>
                </c:pt>
                <c:pt idx="30">
                  <c:v>-91.142528253427798</c:v>
                </c:pt>
              </c:numCache>
            </c:numRef>
          </c:val>
        </c:ser>
        <c:ser>
          <c:idx val="13"/>
          <c:order val="18"/>
          <c:tx>
            <c:strRef>
              <c:f>PG_eCO2_Wedges!$B$62</c:f>
              <c:strCache>
                <c:ptCount val="1"/>
                <c:pt idx="0">
                  <c:v>Vending Machine Minimization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[0]!P_eCO2_Proj13_Reduce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-180.63541798643541</c:v>
                </c:pt>
                <c:pt idx="13">
                  <c:v>-180.63541798643541</c:v>
                </c:pt>
                <c:pt idx="14">
                  <c:v>-180.63541798643541</c:v>
                </c:pt>
                <c:pt idx="15">
                  <c:v>-180.63541798643541</c:v>
                </c:pt>
                <c:pt idx="16">
                  <c:v>-180.63541798643541</c:v>
                </c:pt>
                <c:pt idx="17">
                  <c:v>-180.63541798643541</c:v>
                </c:pt>
                <c:pt idx="18">
                  <c:v>-180.63541798643541</c:v>
                </c:pt>
                <c:pt idx="19">
                  <c:v>-180.63541798643541</c:v>
                </c:pt>
                <c:pt idx="20">
                  <c:v>-180.63541798643541</c:v>
                </c:pt>
                <c:pt idx="21">
                  <c:v>-180.63541798643541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ser>
          <c:idx val="12"/>
          <c:order val="19"/>
          <c:tx>
            <c:strRef>
              <c:f>PG_eCO2_Wedges!$B$61</c:f>
              <c:strCache>
                <c:ptCount val="1"/>
                <c:pt idx="0">
                  <c:v>Biodiesel for ASUM buses</c:v>
                </c:pt>
              </c:strCache>
            </c:strRef>
          </c:tx>
          <c:spPr>
            <a:solidFill>
              <a:srgbClr val="800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[0]!P_eCO2_Proj12_Reduce</c:f>
            </c:numRef>
          </c:val>
        </c:ser>
        <c:ser>
          <c:idx val="11"/>
          <c:order val="20"/>
          <c:tx>
            <c:strRef>
              <c:f>PG_eCO2_Wedges!$B$60</c:f>
              <c:strCache>
                <c:ptCount val="1"/>
                <c:pt idx="0">
                  <c:v>HVAC Retrommissioning 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[0]!P_eCO2_Proj11_Reduce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-2689.4927932443784</c:v>
                </c:pt>
                <c:pt idx="15">
                  <c:v>-2689.4927932443784</c:v>
                </c:pt>
                <c:pt idx="16">
                  <c:v>-2689.4927932443784</c:v>
                </c:pt>
                <c:pt idx="17">
                  <c:v>-2689.4927932443784</c:v>
                </c:pt>
                <c:pt idx="18">
                  <c:v>-2689.4927932443784</c:v>
                </c:pt>
                <c:pt idx="19">
                  <c:v>-2689.4927932443784</c:v>
                </c:pt>
                <c:pt idx="20">
                  <c:v>-2689.4927932443784</c:v>
                </c:pt>
                <c:pt idx="21">
                  <c:v>-2689.4927932443784</c:v>
                </c:pt>
                <c:pt idx="22">
                  <c:v>-2689.4927932443784</c:v>
                </c:pt>
                <c:pt idx="23">
                  <c:v>-2689.4927932443784</c:v>
                </c:pt>
                <c:pt idx="24">
                  <c:v>-2689.4927932443784</c:v>
                </c:pt>
                <c:pt idx="25">
                  <c:v>-2689.4927932443784</c:v>
                </c:pt>
                <c:pt idx="26">
                  <c:v>-2689.4927932443784</c:v>
                </c:pt>
                <c:pt idx="27">
                  <c:v>-2689.4927932443784</c:v>
                </c:pt>
                <c:pt idx="28">
                  <c:v>-2689.4927932443784</c:v>
                </c:pt>
                <c:pt idx="29">
                  <c:v>-2689.4927932443784</c:v>
                </c:pt>
                <c:pt idx="30">
                  <c:v>-2689.4927932443784</c:v>
                </c:pt>
              </c:numCache>
            </c:numRef>
          </c:val>
        </c:ser>
        <c:ser>
          <c:idx val="10"/>
          <c:order val="21"/>
          <c:tx>
            <c:strRef>
              <c:f>PG_eCO2_Wedges!$B$59</c:f>
              <c:strCache>
                <c:ptCount val="1"/>
                <c:pt idx="0">
                  <c:v>Add Trees for Summer Shading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[0]!P_eCO2_Proj10_Reduce</c:f>
            </c:numRef>
          </c:val>
        </c:ser>
        <c:ser>
          <c:idx val="9"/>
          <c:order val="22"/>
          <c:tx>
            <c:strRef>
              <c:f>PG_eCO2_Wedges!$B$58</c:f>
              <c:strCache>
                <c:ptCount val="1"/>
                <c:pt idx="0">
                  <c:v>air travel carbon offsets 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[0]!P_eCO2_Proj9_Reduce</c:f>
            </c:numRef>
          </c:val>
        </c:ser>
        <c:ser>
          <c:idx val="8"/>
          <c:order val="23"/>
          <c:tx>
            <c:strRef>
              <c:f>PG_eCO2_Wedges!$B$57</c:f>
              <c:strCache>
                <c:ptCount val="1"/>
                <c:pt idx="0">
                  <c:v>Discontinue parking permit sales 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[0]!P_eCO2_Proj8_Reduce</c:f>
            </c:numRef>
          </c:val>
        </c:ser>
        <c:ser>
          <c:idx val="7"/>
          <c:order val="24"/>
          <c:tx>
            <c:strRef>
              <c:f>PG_eCO2_Wedges!$B$56</c:f>
              <c:strCache>
                <c:ptCount val="1"/>
                <c:pt idx="0">
                  <c:v>develop location efficient housing for faculty 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[0]!P_eCO2_Proj7_Reduce</c:f>
            </c:numRef>
          </c:val>
        </c:ser>
        <c:ser>
          <c:idx val="5"/>
          <c:order val="25"/>
          <c:tx>
            <c:strRef>
              <c:f>PG_eCO2_Wedges!$B$55</c:f>
              <c:strCache>
                <c:ptCount val="1"/>
                <c:pt idx="0">
                  <c:v>4-day work week commuting 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[0]!P_eCO2_Proj6_Reduce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-40.703697784139962</c:v>
                </c:pt>
                <c:pt idx="14">
                  <c:v>-40.703697784139962</c:v>
                </c:pt>
                <c:pt idx="15">
                  <c:v>-40.703697784139962</c:v>
                </c:pt>
                <c:pt idx="16">
                  <c:v>-40.703697784139962</c:v>
                </c:pt>
                <c:pt idx="17">
                  <c:v>-40.703697784139962</c:v>
                </c:pt>
                <c:pt idx="18">
                  <c:v>-40.703697784139962</c:v>
                </c:pt>
                <c:pt idx="19">
                  <c:v>-40.703697784139962</c:v>
                </c:pt>
                <c:pt idx="20">
                  <c:v>-40.703697784139962</c:v>
                </c:pt>
                <c:pt idx="21">
                  <c:v>-40.703697784139962</c:v>
                </c:pt>
                <c:pt idx="22">
                  <c:v>-40.703697784139962</c:v>
                </c:pt>
                <c:pt idx="23">
                  <c:v>-40.703697784139962</c:v>
                </c:pt>
                <c:pt idx="24">
                  <c:v>-40.703697784139962</c:v>
                </c:pt>
                <c:pt idx="25">
                  <c:v>-40.703697784139962</c:v>
                </c:pt>
                <c:pt idx="26">
                  <c:v>-40.703697784139962</c:v>
                </c:pt>
                <c:pt idx="27">
                  <c:v>-40.703697784139962</c:v>
                </c:pt>
                <c:pt idx="28">
                  <c:v>-40.703697784139962</c:v>
                </c:pt>
                <c:pt idx="29">
                  <c:v>-40.703697784139962</c:v>
                </c:pt>
                <c:pt idx="30">
                  <c:v>-40.703697784139962</c:v>
                </c:pt>
              </c:numCache>
            </c:numRef>
          </c:val>
        </c:ser>
        <c:ser>
          <c:idx val="4"/>
          <c:order val="26"/>
          <c:tx>
            <c:strRef>
              <c:f>PG_eCO2_Wedges!$B$54</c:f>
              <c:strCache>
                <c:ptCount val="1"/>
                <c:pt idx="0">
                  <c:v>Replace fleet vehicles with hybrid cars 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[0]!P_eCO2_Proj5_Reduce</c:f>
            </c:numRef>
          </c:val>
        </c:ser>
        <c:ser>
          <c:idx val="3"/>
          <c:order val="27"/>
          <c:tx>
            <c:strRef>
              <c:f>PG_eCO2_Wedges!$B$53</c:f>
              <c:strCache>
                <c:ptCount val="1"/>
                <c:pt idx="0">
                  <c:v>Replace fleet vehicles with more compact cars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[0]!P_eCO2_Proj4_Reduce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-42.041549184225595</c:v>
                </c:pt>
                <c:pt idx="13">
                  <c:v>-42.041549184225595</c:v>
                </c:pt>
                <c:pt idx="14">
                  <c:v>-42.041549184225595</c:v>
                </c:pt>
                <c:pt idx="15">
                  <c:v>-42.041549184225595</c:v>
                </c:pt>
                <c:pt idx="16">
                  <c:v>-42.041549184225595</c:v>
                </c:pt>
                <c:pt idx="17">
                  <c:v>-42.041549184225595</c:v>
                </c:pt>
                <c:pt idx="18">
                  <c:v>-42.041549184225595</c:v>
                </c:pt>
                <c:pt idx="19">
                  <c:v>-42.041549184225595</c:v>
                </c:pt>
                <c:pt idx="20">
                  <c:v>-42.041549184225595</c:v>
                </c:pt>
                <c:pt idx="21">
                  <c:v>-42.041549184225595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ser>
          <c:idx val="2"/>
          <c:order val="28"/>
          <c:tx>
            <c:strRef>
              <c:f>PG_eCO2_Wedges!$B$52</c:f>
              <c:strCache>
                <c:ptCount val="1"/>
                <c:pt idx="0">
                  <c:v>Increase incentives and opportunities to bike to campus  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[0]!P_eCO2_Proj3_Reduce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-87.222209537442751</c:v>
                </c:pt>
                <c:pt idx="17">
                  <c:v>-87.222209537442751</c:v>
                </c:pt>
                <c:pt idx="18">
                  <c:v>-87.222209537442751</c:v>
                </c:pt>
                <c:pt idx="19">
                  <c:v>-87.222209537442751</c:v>
                </c:pt>
                <c:pt idx="20">
                  <c:v>-87.222209537442751</c:v>
                </c:pt>
                <c:pt idx="21">
                  <c:v>-87.222209537442751</c:v>
                </c:pt>
                <c:pt idx="22">
                  <c:v>-87.222209537442751</c:v>
                </c:pt>
                <c:pt idx="23">
                  <c:v>-87.222209537442751</c:v>
                </c:pt>
                <c:pt idx="24">
                  <c:v>-87.222209537442751</c:v>
                </c:pt>
                <c:pt idx="25">
                  <c:v>-87.222209537442751</c:v>
                </c:pt>
                <c:pt idx="26">
                  <c:v>-87.222209537442751</c:v>
                </c:pt>
                <c:pt idx="27">
                  <c:v>-87.222209537442751</c:v>
                </c:pt>
                <c:pt idx="28">
                  <c:v>-87.222209537442751</c:v>
                </c:pt>
                <c:pt idx="29">
                  <c:v>-87.222209537442751</c:v>
                </c:pt>
                <c:pt idx="30">
                  <c:v>-87.222209537442751</c:v>
                </c:pt>
              </c:numCache>
            </c:numRef>
          </c:val>
        </c:ser>
        <c:ser>
          <c:idx val="1"/>
          <c:order val="29"/>
          <c:tx>
            <c:strRef>
              <c:f>PG_eCO2_Wedges!$B$51</c:f>
              <c:strCache>
                <c:ptCount val="1"/>
                <c:pt idx="0">
                  <c:v>Increase ASUM bus frequency of service to East Broadway Park and Ride.  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[0]!P_eCO2_Proj2_Reduce</c:f>
            </c:numRef>
          </c:val>
        </c:ser>
        <c:ser>
          <c:idx val="0"/>
          <c:order val="30"/>
          <c:tx>
            <c:strRef>
              <c:f>PG_eCO2_Wedges!$B$50</c:f>
              <c:strCache>
                <c:ptCount val="1"/>
                <c:pt idx="0">
                  <c:v>Increase incentives to ride the bus. 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[0]!P_DynamicYear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[0]!P_eCO2_Proj1_Reduce</c:f>
              <c:numCache>
                <c:formatCode>General;[Red]\(General\);"-"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-53.423603341683645</c:v>
                </c:pt>
                <c:pt idx="12">
                  <c:v>-53.423603341683645</c:v>
                </c:pt>
                <c:pt idx="13">
                  <c:v>-53.423603341683645</c:v>
                </c:pt>
                <c:pt idx="14">
                  <c:v>-53.423603341683645</c:v>
                </c:pt>
                <c:pt idx="15">
                  <c:v>-53.423603341683645</c:v>
                </c:pt>
                <c:pt idx="16">
                  <c:v>-53.423603341683645</c:v>
                </c:pt>
                <c:pt idx="17">
                  <c:v>-53.423603341683645</c:v>
                </c:pt>
                <c:pt idx="18">
                  <c:v>-53.423603341683645</c:v>
                </c:pt>
                <c:pt idx="19">
                  <c:v>-53.423603341683645</c:v>
                </c:pt>
                <c:pt idx="20">
                  <c:v>-53.423603341683645</c:v>
                </c:pt>
                <c:pt idx="21">
                  <c:v>-53.423603341683645</c:v>
                </c:pt>
                <c:pt idx="22">
                  <c:v>-53.423603341683645</c:v>
                </c:pt>
                <c:pt idx="23">
                  <c:v>-53.423603341683645</c:v>
                </c:pt>
                <c:pt idx="24">
                  <c:v>-53.423603341683645</c:v>
                </c:pt>
                <c:pt idx="25">
                  <c:v>-53.423603341683645</c:v>
                </c:pt>
                <c:pt idx="26">
                  <c:v>-53.423603341683645</c:v>
                </c:pt>
                <c:pt idx="27">
                  <c:v>-53.423603341683645</c:v>
                </c:pt>
                <c:pt idx="28">
                  <c:v>-53.423603341683645</c:v>
                </c:pt>
                <c:pt idx="29">
                  <c:v>-53.423603341683645</c:v>
                </c:pt>
                <c:pt idx="30">
                  <c:v>-53.423603341683645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032320"/>
        <c:axId val="82548352"/>
      </c:areaChart>
      <c:scatterChart>
        <c:scatterStyle val="lineMarker"/>
        <c:varyColors val="0"/>
        <c:ser>
          <c:idx val="31"/>
          <c:order val="31"/>
          <c:tx>
            <c:strRef>
              <c:f>GraphControl!$D$53</c:f>
              <c:strCache>
                <c:ptCount val="1"/>
                <c:pt idx="0">
                  <c:v>10% Below 2007 Emissions</c:v>
                </c:pt>
              </c:strCache>
            </c:strRef>
          </c:tx>
          <c:spPr>
            <a:ln w="25400">
              <a:solidFill>
                <a:srgbClr val="000000"/>
              </a:solidFill>
              <a:prstDash val="lgDash"/>
            </a:ln>
          </c:spPr>
          <c:marker>
            <c:symbol val="none"/>
          </c:marker>
          <c:yVal>
            <c:numRef>
              <c:f>GraphControl!$E$53</c:f>
              <c:numCache>
                <c:formatCode>0.0</c:formatCode>
                <c:ptCount val="1"/>
                <c:pt idx="0">
                  <c:v>41847.426013571894</c:v>
                </c:pt>
              </c:numCache>
            </c:numRef>
          </c:yVal>
          <c:smooth val="0"/>
        </c:ser>
        <c:ser>
          <c:idx val="32"/>
          <c:order val="32"/>
          <c:tx>
            <c:v>Business as Usual Projection</c:v>
          </c:tx>
          <c:marker>
            <c:symbol val="none"/>
          </c:marker>
          <c:yVal>
            <c:numRef>
              <c:f>GraphControl!$E$54</c:f>
              <c:numCache>
                <c:formatCode>0.0</c:formatCode>
                <c:ptCount val="1"/>
                <c:pt idx="0">
                  <c:v>51452.371697324292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032320"/>
        <c:axId val="82548352"/>
      </c:scatterChart>
      <c:catAx>
        <c:axId val="10303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2548352"/>
        <c:crosses val="autoZero"/>
        <c:auto val="1"/>
        <c:lblAlgn val="ctr"/>
        <c:lblOffset val="100"/>
        <c:tickLblSkip val="10"/>
        <c:tickMarkSkip val="1"/>
        <c:noMultiLvlLbl val="0"/>
      </c:catAx>
      <c:valAx>
        <c:axId val="82548352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6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MT eCO</a:t>
                </a:r>
                <a:r>
                  <a:rPr lang="en-US" sz="1600" b="1" i="0" u="none" strike="noStrike" baseline="-25000">
                    <a:solidFill>
                      <a:srgbClr val="000000"/>
                    </a:solidFill>
                    <a:latin typeface="Arial"/>
                    <a:cs typeface="Arial"/>
                  </a:rPr>
                  <a:t>2</a:t>
                </a:r>
              </a:p>
            </c:rich>
          </c:tx>
          <c:layout>
            <c:manualLayout>
              <c:xMode val="edge"/>
              <c:yMode val="edge"/>
              <c:x val="1.4824555861637316E-4"/>
              <c:y val="0.3258471422415483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;[Red]\(General\);&quot;-&quot;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3032320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0.55556</cdr:x>
      <cdr:y>0.79426</cdr:y>
    </cdr:from>
    <cdr:to>
      <cdr:x>0.68889</cdr:x>
      <cdr:y>0.88995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3810000" y="31623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/>
            <a:t>Steam Plant</a:t>
          </a:r>
        </a:p>
      </cdr:txBody>
    </cdr:sp>
  </cdr:relSizeAnchor>
  <cdr:relSizeAnchor xmlns:cdr="http://schemas.openxmlformats.org/drawingml/2006/chartDrawing">
    <cdr:from>
      <cdr:x>0.53472</cdr:x>
      <cdr:y>0.5311</cdr:y>
    </cdr:from>
    <cdr:to>
      <cdr:x>0.76528</cdr:x>
      <cdr:y>0.62919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3667125" y="2114550"/>
          <a:ext cx="1581150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/>
            <a:t>Purchased Electricity</a:t>
          </a:r>
        </a:p>
      </cdr:txBody>
    </cdr:sp>
  </cdr:relSizeAnchor>
  <cdr:relSizeAnchor xmlns:cdr="http://schemas.openxmlformats.org/drawingml/2006/chartDrawing">
    <cdr:from>
      <cdr:x>0.64786</cdr:x>
      <cdr:y>0.33029</cdr:y>
    </cdr:from>
    <cdr:to>
      <cdr:x>0.81869</cdr:x>
      <cdr:y>0.41402</cdr:y>
    </cdr:to>
    <cdr:sp macro="" textlink="">
      <cdr:nvSpPr>
        <cdr:cNvPr id="4" name="Text Box 3"/>
        <cdr:cNvSpPr txBox="1"/>
      </cdr:nvSpPr>
      <cdr:spPr>
        <a:xfrm xmlns:a="http://schemas.openxmlformats.org/drawingml/2006/main">
          <a:off x="4936699" y="1557173"/>
          <a:ext cx="1301724" cy="3947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Commuting</a:t>
          </a:r>
        </a:p>
      </cdr:txBody>
    </cdr:sp>
  </cdr:relSizeAnchor>
  <cdr:relSizeAnchor xmlns:cdr="http://schemas.openxmlformats.org/drawingml/2006/chartDrawing">
    <cdr:from>
      <cdr:x>0.46111</cdr:x>
      <cdr:y>0.27033</cdr:y>
    </cdr:from>
    <cdr:to>
      <cdr:x>0.59444</cdr:x>
      <cdr:y>0.38756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3162300" y="1076325"/>
          <a:ext cx="914400" cy="466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>
              <a:solidFill>
                <a:schemeClr val="bg1"/>
              </a:solidFill>
            </a:rPr>
            <a:t>Air Travel</a:t>
          </a:r>
        </a:p>
      </cdr:txBody>
    </cdr:sp>
  </cdr:relSizeAnchor>
  <cdr:relSizeAnchor xmlns:cdr="http://schemas.openxmlformats.org/drawingml/2006/chartDrawing">
    <cdr:from>
      <cdr:x>0.125</cdr:x>
      <cdr:y>0.11005</cdr:y>
    </cdr:from>
    <cdr:to>
      <cdr:x>0.3</cdr:x>
      <cdr:y>0.20096</cdr:y>
    </cdr:to>
    <cdr:sp macro="" textlink="">
      <cdr:nvSpPr>
        <cdr:cNvPr id="6" name="Text Box 5"/>
        <cdr:cNvSpPr txBox="1"/>
      </cdr:nvSpPr>
      <cdr:spPr>
        <a:xfrm xmlns:a="http://schemas.openxmlformats.org/drawingml/2006/main">
          <a:off x="857250" y="438150"/>
          <a:ext cx="1200150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/>
            <a:t>Solid Waste</a:t>
          </a:r>
        </a:p>
      </cdr:txBody>
    </cdr:sp>
  </cdr:relSizeAnchor>
  <cdr:relSizeAnchor xmlns:cdr="http://schemas.openxmlformats.org/drawingml/2006/chartDrawing">
    <cdr:from>
      <cdr:x>0.50556</cdr:x>
      <cdr:y>0.07416</cdr:y>
    </cdr:from>
    <cdr:to>
      <cdr:x>0.8</cdr:x>
      <cdr:y>0.14833</cdr:y>
    </cdr:to>
    <cdr:sp macro="" textlink="">
      <cdr:nvSpPr>
        <cdr:cNvPr id="7" name="Text Box 6"/>
        <cdr:cNvSpPr txBox="1"/>
      </cdr:nvSpPr>
      <cdr:spPr>
        <a:xfrm xmlns:a="http://schemas.openxmlformats.org/drawingml/2006/main">
          <a:off x="3467100" y="295275"/>
          <a:ext cx="201930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/>
            <a:t>Transmission</a:t>
          </a:r>
          <a:r>
            <a:rPr lang="en-US" sz="1600" baseline="0"/>
            <a:t> Losses</a:t>
          </a:r>
          <a:endParaRPr lang="en-US" sz="1600"/>
        </a:p>
      </cdr:txBody>
    </cdr:sp>
  </cdr:relSizeAnchor>
  <cdr:relSizeAnchor xmlns:cdr="http://schemas.openxmlformats.org/drawingml/2006/chartDrawing">
    <cdr:from>
      <cdr:x>0.1625</cdr:x>
      <cdr:y>0.62679</cdr:y>
    </cdr:from>
    <cdr:to>
      <cdr:x>0.27639</cdr:x>
      <cdr:y>0.73206</cdr:y>
    </cdr:to>
    <cdr:sp macro="" textlink="">
      <cdr:nvSpPr>
        <cdr:cNvPr id="8" name="Text Box 7"/>
        <cdr:cNvSpPr txBox="1"/>
      </cdr:nvSpPr>
      <cdr:spPr>
        <a:xfrm xmlns:a="http://schemas.openxmlformats.org/drawingml/2006/main">
          <a:off x="1114425" y="2495550"/>
          <a:ext cx="781050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/>
            <a:t>Fleet</a:t>
          </a:r>
        </a:p>
      </cdr:txBody>
    </cdr:sp>
  </cdr:relSizeAnchor>
  <cdr:relSizeAnchor xmlns:cdr="http://schemas.openxmlformats.org/drawingml/2006/chartDrawing">
    <cdr:from>
      <cdr:x>0.27917</cdr:x>
      <cdr:y>0.17225</cdr:y>
    </cdr:from>
    <cdr:to>
      <cdr:x>0.34028</cdr:x>
      <cdr:y>0.28469</cdr:y>
    </cdr:to>
    <cdr:cxnSp macro="">
      <cdr:nvCxnSpPr>
        <cdr:cNvPr id="9" name="Straight Arrow Connector 8"/>
        <cdr:cNvCxnSpPr/>
      </cdr:nvCxnSpPr>
      <cdr:spPr>
        <a:xfrm xmlns:a="http://schemas.openxmlformats.org/drawingml/2006/main">
          <a:off x="1914525" y="685800"/>
          <a:ext cx="419100" cy="4476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0.75972</cdr:x>
      <cdr:y>0.12679</cdr:y>
    </cdr:from>
    <cdr:to>
      <cdr:x>0.77778</cdr:x>
      <cdr:y>0.17703</cdr:y>
    </cdr:to>
    <cdr:cxnSp macro="">
      <cdr:nvCxnSpPr>
        <cdr:cNvPr id="11" name="Straight Arrow Connector 10"/>
        <cdr:cNvCxnSpPr/>
      </cdr:nvCxnSpPr>
      <cdr:spPr>
        <a:xfrm xmlns:a="http://schemas.openxmlformats.org/drawingml/2006/main">
          <a:off x="5210175" y="504825"/>
          <a:ext cx="123825" cy="20002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0.22917</cdr:x>
      <cdr:y>0.69139</cdr:y>
    </cdr:from>
    <cdr:to>
      <cdr:x>0.25694</cdr:x>
      <cdr:y>0.76316</cdr:y>
    </cdr:to>
    <cdr:cxnSp macro="">
      <cdr:nvCxnSpPr>
        <cdr:cNvPr id="14" name="Straight Arrow Connector 13"/>
        <cdr:cNvCxnSpPr/>
      </cdr:nvCxnSpPr>
      <cdr:spPr>
        <a:xfrm xmlns:a="http://schemas.openxmlformats.org/drawingml/2006/main">
          <a:off x="1571625" y="2752725"/>
          <a:ext cx="190500" cy="2857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0.47674</cdr:x>
      <cdr:y>0.57143</cdr:y>
    </cdr:from>
    <cdr:to>
      <cdr:x>0.82392</cdr:x>
      <cdr:y>0.69048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3674" y="2286000"/>
          <a:ext cx="1990725" cy="476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</cdr:x>
      <cdr:y>0.42152</cdr:y>
    </cdr:from>
    <cdr:to>
      <cdr:x>0.54364</cdr:x>
      <cdr:y>0.6925</cdr:y>
    </cdr:to>
    <cdr:sp macro="" textlink="">
      <cdr:nvSpPr>
        <cdr:cNvPr id="4" name="Right Arrow 3"/>
        <cdr:cNvSpPr/>
      </cdr:nvSpPr>
      <cdr:spPr bwMode="auto">
        <a:xfrm xmlns:a="http://schemas.openxmlformats.org/drawingml/2006/main" rot="16200000">
          <a:off x="3688080" y="2636520"/>
          <a:ext cx="1371600" cy="365760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5C7B1-DB33-4C27-8831-B0374AA23243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DFE7F-4A66-4699-A078-E418087CF4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75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003CB-1F20-4B69-8C50-95AAD3C5289A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FD98A-8660-47EB-A071-FF7EAD8EC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04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8500"/>
            <a:ext cx="46450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6A4B8B-C444-4455-B685-1A36A0C5C477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eader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990600"/>
            <a:ext cx="2209800" cy="5867400"/>
          </a:xfrm>
          <a:prstGeom prst="rect">
            <a:avLst/>
          </a:prstGeom>
          <a:solidFill>
            <a:srgbClr val="3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6" name="Picture 9" descr="thinkagai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17220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footer_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257800"/>
            <a:ext cx="7620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darken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5862638"/>
            <a:ext cx="220980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0" y="58674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The Office of Sustainability</a:t>
            </a:r>
            <a:br>
              <a:rPr lang="en-US" sz="1200" b="1">
                <a:solidFill>
                  <a:schemeClr val="bg1"/>
                </a:solidFill>
                <a:latin typeface="Arial" charset="0"/>
              </a:rPr>
            </a:br>
            <a:r>
              <a:rPr lang="en-US" sz="1200" b="1">
                <a:solidFill>
                  <a:schemeClr val="bg1"/>
                </a:solidFill>
                <a:latin typeface="Arial" charset="0"/>
              </a:rPr>
              <a:t>UM Facilities Services </a:t>
            </a:r>
          </a:p>
          <a:p>
            <a:pPr algn="ct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32 Campus Dr MS 9288</a:t>
            </a:r>
            <a:br>
              <a:rPr lang="en-US" sz="1200" b="1">
                <a:solidFill>
                  <a:schemeClr val="bg1"/>
                </a:solidFill>
                <a:latin typeface="Arial" charset="0"/>
              </a:rPr>
            </a:br>
            <a:r>
              <a:rPr lang="en-US" sz="1200" b="1">
                <a:solidFill>
                  <a:schemeClr val="bg1"/>
                </a:solidFill>
                <a:latin typeface="Arial" charset="0"/>
              </a:rPr>
              <a:t>Missoula MT, 59812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1828800"/>
            <a:ext cx="4800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3886200"/>
            <a:ext cx="3733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D93EE-0178-4CA2-8B49-4E3B6D443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23384-41CD-40CD-8F57-2D946160C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47A5A-F262-402A-B303-04DAD73E9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62F51-A297-428D-8BD3-A04831B00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C6275-DAE7-4E28-AD3D-8510F53FF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45D4-57B8-4959-9C23-0AA005D82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B72D-C55B-4A40-910A-285EABCD6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C8652-0BFF-47A8-8F95-B128462EC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A42A2-3B9D-4D91-B00F-3AA51245F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7343E-06E3-4DA4-AFCC-9ECE61F5C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1600200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7" name="Picture 7" descr="header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90600"/>
            <a:ext cx="2209800" cy="5867400"/>
          </a:xfrm>
          <a:prstGeom prst="rect">
            <a:avLst/>
          </a:prstGeom>
          <a:solidFill>
            <a:srgbClr val="3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029" name="Picture 9" descr="thinkagai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09800" y="617220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1" descr="darken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5862638"/>
            <a:ext cx="220980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58674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The Office of Sustainability</a:t>
            </a:r>
            <a:br>
              <a:rPr lang="en-US" sz="1200" b="1">
                <a:solidFill>
                  <a:schemeClr val="bg1"/>
                </a:solidFill>
                <a:latin typeface="Arial" charset="0"/>
              </a:rPr>
            </a:br>
            <a:r>
              <a:rPr lang="en-US" sz="1200" b="1">
                <a:solidFill>
                  <a:schemeClr val="bg1"/>
                </a:solidFill>
                <a:latin typeface="Arial" charset="0"/>
              </a:rPr>
              <a:t>UM Facilities Services </a:t>
            </a:r>
          </a:p>
          <a:p>
            <a:pPr algn="ct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32 Campus Dr MS 9288</a:t>
            </a:r>
            <a:br>
              <a:rPr lang="en-US" sz="1200" b="1">
                <a:solidFill>
                  <a:schemeClr val="bg1"/>
                </a:solidFill>
                <a:latin typeface="Arial" charset="0"/>
              </a:rPr>
            </a:br>
            <a:r>
              <a:rPr lang="en-US" sz="1200" b="1">
                <a:solidFill>
                  <a:schemeClr val="bg1"/>
                </a:solidFill>
                <a:latin typeface="Arial" charset="0"/>
              </a:rPr>
              <a:t>Missoula MT, 59812</a:t>
            </a:r>
          </a:p>
        </p:txBody>
      </p:sp>
      <p:pic>
        <p:nvPicPr>
          <p:cNvPr id="2" name="Picture 12" descr="footer_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9600" y="5257800"/>
            <a:ext cx="7620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E05900FE-C493-4F4E-AD59-F3A87862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rebeccacarter.greenoptions.com/files/images/switch.jpg&amp;imgrefurl=http://rebeccacarter.greenoptions.com/2007/01/19/tip-o-the-day-lights-out/&amp;usg=__cmtp4daGMZ9Gt1LXX-2Z0vxtk98=&amp;h=500&amp;w=334&amp;sz=16&amp;hl=en&amp;start=30&amp;um=1&amp;tbnid=uyR5R4-AqcXlJM:&amp;tbnh=130&amp;tbnw=87&amp;prev=/images?q=turn+off+the+light&amp;ndsp=18&amp;hl=en&amp;sa=N&amp;start=18&amp;um=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indguys.com/wp-content/uploads/2008/05/wind_farm.jpg&amp;imgrefurl=http://windguys.com/tag/wind-farm/&amp;usg=__GLCiRxbV1yMh2uWuBIwmiWifp3E=&amp;h=329&amp;w=500&amp;sz=50&amp;hl=en&amp;start=16&amp;um=1&amp;tbnid=ch6w2hYio6N2RM:&amp;tbnh=86&amp;tbnw=130&amp;prev=/images?q=wind+farm&amp;hl=en&amp;um=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theage.com.au/ffximage/2007/11/18/1911B_CARBON_narrowweb__300x410,0.jpg" TargetMode="Externa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t.edu/greeningu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herie.peacock@umontana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057400" y="8382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71600" y="838200"/>
            <a:ext cx="8382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057400" y="1295400"/>
            <a:ext cx="6324600" cy="31242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99FF"/>
                </a:solidFill>
              </a:rPr>
              <a:t/>
            </a:r>
            <a:br>
              <a:rPr lang="en-US" sz="4800" dirty="0" smtClean="0">
                <a:solidFill>
                  <a:srgbClr val="0099FF"/>
                </a:solidFill>
              </a:rPr>
            </a:br>
            <a:endParaRPr lang="en-US" sz="4800" dirty="0">
              <a:solidFill>
                <a:srgbClr val="0099FF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0" y="990600"/>
            <a:ext cx="7239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99FF"/>
                </a:solidFill>
              </a:rPr>
              <a:t>Sustainability at The University of Montana</a:t>
            </a:r>
            <a:endParaRPr lang="en-US" sz="4400" b="1" dirty="0">
              <a:solidFill>
                <a:srgbClr val="0099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56388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Cherie Peacock, Sustainability Coordinator</a:t>
            </a:r>
          </a:p>
          <a:p>
            <a:pPr algn="ctr"/>
            <a:r>
              <a:rPr lang="en-US" sz="2000" dirty="0" smtClean="0"/>
              <a:t>The University of Montana-Missoula</a:t>
            </a:r>
            <a:endParaRPr lang="en-US" sz="2000" dirty="0"/>
          </a:p>
        </p:txBody>
      </p:sp>
      <p:pic>
        <p:nvPicPr>
          <p:cNvPr id="32770" name="Picture 2" descr="http://www.campusinnmissoula.com/img/h-umeve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1" y="2590800"/>
            <a:ext cx="4343400" cy="2838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740150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52244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8" y="2133600"/>
            <a:ext cx="3648550" cy="473528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221" name="TextBox 22"/>
          <p:cNvSpPr txBox="1">
            <a:spLocks noChangeArrowheads="1"/>
          </p:cNvSpPr>
          <p:nvPr/>
        </p:nvSpPr>
        <p:spPr bwMode="auto">
          <a:xfrm>
            <a:off x="4267200" y="2068286"/>
            <a:ext cx="410346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/>
              <a:t>  </a:t>
            </a:r>
            <a:r>
              <a:rPr lang="en-US" sz="2800" dirty="0"/>
              <a:t>Strategies to reduce </a:t>
            </a:r>
          </a:p>
          <a:p>
            <a:r>
              <a:rPr lang="en-US" sz="2800" dirty="0"/>
              <a:t>   GHG Emissions </a:t>
            </a:r>
          </a:p>
          <a:p>
            <a:endParaRPr lang="en-US" sz="2800" dirty="0"/>
          </a:p>
          <a:p>
            <a:pPr>
              <a:buFont typeface="Arial" charset="0"/>
              <a:buChar char="•"/>
            </a:pPr>
            <a:r>
              <a:rPr lang="en-US" sz="2800" dirty="0"/>
              <a:t>  Strategies to include </a:t>
            </a:r>
          </a:p>
          <a:p>
            <a:r>
              <a:rPr lang="en-US" sz="2800" dirty="0"/>
              <a:t>   sustainability in</a:t>
            </a:r>
          </a:p>
          <a:p>
            <a:r>
              <a:rPr lang="en-US" sz="2800" dirty="0"/>
              <a:t>   education, outreach,</a:t>
            </a:r>
          </a:p>
          <a:p>
            <a:r>
              <a:rPr lang="en-US" sz="2800" dirty="0"/>
              <a:t>   and research</a:t>
            </a:r>
          </a:p>
          <a:p>
            <a:pPr>
              <a:buFont typeface="Arial" charset="0"/>
              <a:buChar char="•"/>
            </a:pPr>
            <a:endParaRPr lang="en-US" sz="2800" dirty="0"/>
          </a:p>
          <a:p>
            <a:pPr>
              <a:buFont typeface="Arial" charset="0"/>
              <a:buChar char="•"/>
            </a:pPr>
            <a:r>
              <a:rPr lang="en-US" sz="2800" dirty="0"/>
              <a:t>  </a:t>
            </a:r>
            <a:r>
              <a:rPr lang="en-US" sz="2800" dirty="0" smtClean="0"/>
              <a:t>Public </a:t>
            </a:r>
            <a:r>
              <a:rPr lang="en-US" sz="2800" dirty="0"/>
              <a:t>Involvement</a:t>
            </a:r>
          </a:p>
          <a:p>
            <a:endParaRPr lang="en-US" sz="32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762000"/>
            <a:ext cx="5943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99FF"/>
                </a:solidFill>
              </a:rPr>
              <a:t>Climate Action Plan</a:t>
            </a:r>
            <a:endParaRPr lang="en-US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057400" y="8382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71600" y="838200"/>
            <a:ext cx="8382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99FF"/>
                </a:solidFill>
              </a:rPr>
              <a:t/>
            </a:r>
            <a:br>
              <a:rPr lang="en-US" sz="4800" dirty="0" smtClean="0">
                <a:solidFill>
                  <a:srgbClr val="0099FF"/>
                </a:solidFill>
              </a:rPr>
            </a:br>
            <a:endParaRPr lang="en-US" sz="4800" dirty="0">
              <a:solidFill>
                <a:srgbClr val="0099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81200" y="1981200"/>
            <a:ext cx="6172200" cy="4038600"/>
          </a:xfrm>
        </p:spPr>
        <p:txBody>
          <a:bodyPr/>
          <a:lstStyle/>
          <a:p>
            <a:r>
              <a:rPr lang="en-US" sz="2800" dirty="0" smtClean="0"/>
              <a:t>Energy manager</a:t>
            </a:r>
          </a:p>
          <a:p>
            <a:r>
              <a:rPr lang="en-US" sz="2800" dirty="0" smtClean="0"/>
              <a:t>Smart meters</a:t>
            </a:r>
          </a:p>
          <a:p>
            <a:r>
              <a:rPr lang="en-US" sz="2800" dirty="0" smtClean="0"/>
              <a:t>Real-time monitoring</a:t>
            </a:r>
          </a:p>
          <a:p>
            <a:r>
              <a:rPr lang="en-US" sz="2800" dirty="0" smtClean="0"/>
              <a:t>Energy audits</a:t>
            </a:r>
            <a:endParaRPr lang="en-US" sz="1800" dirty="0" smtClean="0"/>
          </a:p>
          <a:p>
            <a:r>
              <a:rPr lang="en-US" sz="2800" dirty="0" smtClean="0"/>
              <a:t>Equipment retrofits</a:t>
            </a:r>
            <a:endParaRPr lang="en-US" sz="1600" dirty="0" smtClean="0"/>
          </a:p>
          <a:p>
            <a:r>
              <a:rPr lang="en-US" sz="2800" dirty="0" smtClean="0"/>
              <a:t>Retro-commission HVAC systems</a:t>
            </a:r>
            <a:endParaRPr lang="en-US" sz="1800" dirty="0" smtClean="0"/>
          </a:p>
          <a:p>
            <a:r>
              <a:rPr lang="en-US" sz="2800" dirty="0" smtClean="0"/>
              <a:t>Behavior change</a:t>
            </a:r>
          </a:p>
          <a:p>
            <a:pPr>
              <a:buFontTx/>
              <a:buNone/>
            </a:pPr>
            <a:endParaRPr lang="en-US" sz="1800" dirty="0" smtClean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47800" y="9906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99FF"/>
                </a:solidFill>
              </a:rPr>
              <a:t>Energy Efficiency and Conservation</a:t>
            </a:r>
            <a:endParaRPr lang="en-US" sz="3600" dirty="0">
              <a:solidFill>
                <a:srgbClr val="0099FF"/>
              </a:solidFill>
            </a:endParaRPr>
          </a:p>
        </p:txBody>
      </p:sp>
      <p:pic>
        <p:nvPicPr>
          <p:cNvPr id="9" name="Picture 2" descr="http://t1.gstatic.com/images?q=tbn:uyR5R4-AqcXlJM:http://rebeccacarter.greenoptions.com/files/images/switch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057400"/>
            <a:ext cx="1524000" cy="210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785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057400" y="8382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71600" y="838200"/>
            <a:ext cx="8382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99FF"/>
                </a:solidFill>
              </a:rPr>
              <a:t/>
            </a:r>
            <a:br>
              <a:rPr lang="en-US" sz="4800" dirty="0" smtClean="0">
                <a:solidFill>
                  <a:srgbClr val="0099FF"/>
                </a:solidFill>
              </a:rPr>
            </a:br>
            <a:endParaRPr lang="en-US" sz="4800" dirty="0">
              <a:solidFill>
                <a:srgbClr val="0099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209800" y="2133600"/>
            <a:ext cx="3962400" cy="4038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 smtClean="0"/>
              <a:t>Biomass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r>
              <a:rPr lang="en-US" sz="2800" dirty="0" smtClean="0"/>
              <a:t>Solar photovoltaic</a:t>
            </a:r>
          </a:p>
          <a:p>
            <a:pPr>
              <a:buFontTx/>
              <a:buNone/>
            </a:pPr>
            <a:r>
              <a:rPr lang="en-US" sz="2000" dirty="0" smtClean="0"/>
              <a:t>	</a:t>
            </a:r>
          </a:p>
          <a:p>
            <a:pPr>
              <a:spcBef>
                <a:spcPct val="0"/>
              </a:spcBef>
            </a:pPr>
            <a:r>
              <a:rPr lang="en-US" sz="2800" dirty="0" smtClean="0"/>
              <a:t>Solar thermal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000" dirty="0" smtClean="0"/>
          </a:p>
          <a:p>
            <a:pPr>
              <a:spcBef>
                <a:spcPct val="0"/>
              </a:spcBef>
            </a:pPr>
            <a:r>
              <a:rPr lang="en-US" sz="2800" dirty="0" smtClean="0"/>
              <a:t>Wind Power</a:t>
            </a:r>
            <a:endParaRPr lang="en-US" sz="28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47800" y="9906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99FF"/>
                </a:solidFill>
              </a:rPr>
              <a:t>Renewable Energy</a:t>
            </a:r>
            <a:endParaRPr lang="en-US" sz="3600" dirty="0">
              <a:solidFill>
                <a:srgbClr val="0099FF"/>
              </a:solidFill>
            </a:endParaRPr>
          </a:p>
        </p:txBody>
      </p:sp>
      <p:pic>
        <p:nvPicPr>
          <p:cNvPr id="9" name="Picture 3" descr="windpow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6576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04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057400" y="8382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71600" y="838200"/>
            <a:ext cx="8382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99FF"/>
                </a:solidFill>
              </a:rPr>
              <a:t/>
            </a:r>
            <a:br>
              <a:rPr lang="en-US" sz="4800" dirty="0" smtClean="0">
                <a:solidFill>
                  <a:srgbClr val="0099FF"/>
                </a:solidFill>
              </a:rPr>
            </a:br>
            <a:endParaRPr lang="en-US" sz="4800" dirty="0">
              <a:solidFill>
                <a:srgbClr val="0099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600200" y="2133600"/>
            <a:ext cx="7086600" cy="4038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 smtClean="0"/>
              <a:t>LEED New Construction (NC) Silver certification required for all new buildings</a:t>
            </a:r>
          </a:p>
          <a:p>
            <a:pPr>
              <a:spcBef>
                <a:spcPct val="0"/>
              </a:spcBef>
            </a:pPr>
            <a:endParaRPr lang="en-US" sz="28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47800" y="9906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99FF"/>
                </a:solidFill>
              </a:rPr>
              <a:t>Green Buildings</a:t>
            </a:r>
            <a:endParaRPr lang="en-US" sz="3600" dirty="0">
              <a:solidFill>
                <a:srgbClr val="0099FF"/>
              </a:solidFill>
            </a:endParaRPr>
          </a:p>
        </p:txBody>
      </p:sp>
      <p:pic>
        <p:nvPicPr>
          <p:cNvPr id="9" name="Picture 7" descr="Native American Center 2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6454" y="4114800"/>
            <a:ext cx="763754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755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057400" y="8382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71600" y="838200"/>
            <a:ext cx="8382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99FF"/>
                </a:solidFill>
              </a:rPr>
              <a:t/>
            </a:r>
            <a:br>
              <a:rPr lang="en-US" sz="4800" dirty="0" smtClean="0">
                <a:solidFill>
                  <a:srgbClr val="0099FF"/>
                </a:solidFill>
              </a:rPr>
            </a:br>
            <a:endParaRPr lang="en-US" sz="4800" dirty="0">
              <a:solidFill>
                <a:srgbClr val="0099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600200" y="1981200"/>
            <a:ext cx="7315200" cy="38862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Increase incentives to bike, walk, and bus</a:t>
            </a:r>
          </a:p>
          <a:p>
            <a:pPr lvl="1"/>
            <a:endParaRPr lang="en-US" sz="1600" dirty="0" smtClean="0"/>
          </a:p>
          <a:p>
            <a:pPr>
              <a:buFont typeface="Arial" charset="0"/>
              <a:buChar char="•"/>
            </a:pPr>
            <a:r>
              <a:rPr lang="en-US" sz="2800" dirty="0" smtClean="0"/>
              <a:t>Disincentives for parking</a:t>
            </a:r>
          </a:p>
          <a:p>
            <a:pPr>
              <a:buFont typeface="Arial" charset="0"/>
              <a:buChar char="•"/>
            </a:pPr>
            <a:endParaRPr lang="en-US" sz="1600" dirty="0" smtClean="0"/>
          </a:p>
          <a:p>
            <a:r>
              <a:rPr lang="en-US" sz="2800" dirty="0" smtClean="0"/>
              <a:t>Replace fleet with fuel efficient vehicles</a:t>
            </a:r>
          </a:p>
          <a:p>
            <a:pPr>
              <a:buNone/>
            </a:pPr>
            <a:endParaRPr lang="en-US" sz="1600" dirty="0" smtClean="0"/>
          </a:p>
          <a:p>
            <a:pPr>
              <a:buFont typeface="Arial" charset="0"/>
              <a:buChar char="•"/>
            </a:pPr>
            <a:r>
              <a:rPr lang="en-US" sz="2800" dirty="0" smtClean="0"/>
              <a:t>Increase teleconferencing</a:t>
            </a:r>
          </a:p>
          <a:p>
            <a:pPr>
              <a:buNone/>
            </a:pPr>
            <a:endParaRPr lang="en-US" sz="1600" dirty="0" smtClean="0"/>
          </a:p>
          <a:p>
            <a:pPr>
              <a:buFont typeface="Arial" charset="0"/>
              <a:buChar char="•"/>
            </a:pPr>
            <a:r>
              <a:rPr lang="en-US" sz="2800" dirty="0" smtClean="0"/>
              <a:t>Purchase carbon offsets for</a:t>
            </a:r>
          </a:p>
          <a:p>
            <a:pPr>
              <a:buNone/>
            </a:pPr>
            <a:r>
              <a:rPr lang="en-US" sz="2800" dirty="0" smtClean="0"/>
              <a:t>	air travel</a:t>
            </a:r>
          </a:p>
          <a:p>
            <a:pPr>
              <a:spcBef>
                <a:spcPct val="0"/>
              </a:spcBef>
            </a:pPr>
            <a:endParaRPr lang="en-US" sz="28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47800" y="9906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99FF"/>
                </a:solidFill>
              </a:rPr>
              <a:t>Transportation</a:t>
            </a:r>
            <a:endParaRPr lang="en-US" sz="3600" dirty="0">
              <a:solidFill>
                <a:srgbClr val="0099FF"/>
              </a:solidFill>
            </a:endParaRPr>
          </a:p>
        </p:txBody>
      </p:sp>
      <p:pic>
        <p:nvPicPr>
          <p:cNvPr id="9" name="Picture 2" descr="Park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521201"/>
            <a:ext cx="21336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93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057400" y="8382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71600" y="838200"/>
            <a:ext cx="8382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99FF"/>
                </a:solidFill>
              </a:rPr>
              <a:t/>
            </a:r>
            <a:br>
              <a:rPr lang="en-US" sz="4800" dirty="0" smtClean="0">
                <a:solidFill>
                  <a:srgbClr val="0099FF"/>
                </a:solidFill>
              </a:rPr>
            </a:br>
            <a:endParaRPr lang="en-US" sz="4800" dirty="0">
              <a:solidFill>
                <a:srgbClr val="0099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81200" y="1981200"/>
            <a:ext cx="5029200" cy="3886200"/>
          </a:xfrm>
        </p:spPr>
        <p:txBody>
          <a:bodyPr/>
          <a:lstStyle/>
          <a:p>
            <a:r>
              <a:rPr lang="en-US" sz="2800" dirty="0" smtClean="0"/>
              <a:t>Carbon Offsets</a:t>
            </a:r>
          </a:p>
          <a:p>
            <a:pPr>
              <a:buFontTx/>
              <a:buNone/>
            </a:pPr>
            <a:r>
              <a:rPr lang="en-US" sz="2800" dirty="0" smtClean="0"/>
              <a:t>	</a:t>
            </a:r>
          </a:p>
          <a:p>
            <a:r>
              <a:rPr lang="en-US" sz="2800" dirty="0" smtClean="0"/>
              <a:t>Renewable Energy Credits</a:t>
            </a:r>
          </a:p>
          <a:p>
            <a:pPr>
              <a:buFontTx/>
              <a:buNone/>
            </a:pPr>
            <a:r>
              <a:rPr lang="en-US" sz="2800" dirty="0" smtClean="0"/>
              <a:t>	</a:t>
            </a:r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47800" y="9906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99FF"/>
                </a:solidFill>
              </a:rPr>
              <a:t>Offsetting Emissions</a:t>
            </a:r>
            <a:endParaRPr lang="en-US" sz="3600" dirty="0">
              <a:solidFill>
                <a:srgbClr val="0099FF"/>
              </a:solidFill>
            </a:endParaRPr>
          </a:p>
        </p:txBody>
      </p:sp>
      <p:pic>
        <p:nvPicPr>
          <p:cNvPr id="9" name="Picture 7" descr="http://t0.gstatic.com/images?q=tbn:ch6w2hYio6N2RM:http://windguys.com/wp-content/uploads/2008/05/wind_far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343400"/>
            <a:ext cx="299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1981200"/>
            <a:ext cx="12303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764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81000" y="1447800"/>
          <a:ext cx="8382000" cy="5061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2057400" y="5029200"/>
            <a:ext cx="495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dirty="0">
                <a:solidFill>
                  <a:schemeClr val="bg1"/>
                </a:solidFill>
              </a:rPr>
              <a:t>10% below 2007 greenhouse gas  emission levels by 2015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-38100" y="31858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0099FF"/>
                </a:solidFill>
              </a:rPr>
              <a:t>Climate Action Plan Interim Goal-</a:t>
            </a:r>
          </a:p>
          <a:p>
            <a:pPr algn="ctr"/>
            <a:r>
              <a:rPr lang="en-US" sz="3600" b="1" dirty="0" smtClean="0">
                <a:solidFill>
                  <a:srgbClr val="FFC000"/>
                </a:solidFill>
              </a:rPr>
              <a:t>10% by 2015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782621">
            <a:off x="3796696" y="2081484"/>
            <a:ext cx="3454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Projected </a:t>
            </a:r>
            <a:r>
              <a:rPr lang="en-US" sz="2000" b="1" dirty="0" smtClean="0"/>
              <a:t>Emissions</a:t>
            </a:r>
            <a:r>
              <a:rPr lang="en-US" b="1" dirty="0" smtClean="0"/>
              <a:t> Growth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38100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Reductions due to strategies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Down Arrow 8"/>
          <p:cNvSpPr/>
          <p:nvPr/>
        </p:nvSpPr>
        <p:spPr bwMode="auto">
          <a:xfrm rot="9753272">
            <a:off x="6033063" y="2903147"/>
            <a:ext cx="263775" cy="887729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27547" y="1524000"/>
          <a:ext cx="8511653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0" y="2286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0099FF"/>
                </a:solidFill>
              </a:rPr>
              <a:t>Climate Action Plan Neutrality Target-</a:t>
            </a:r>
          </a:p>
          <a:p>
            <a:pPr algn="ctr"/>
            <a:r>
              <a:rPr lang="en-US" sz="3600" b="1" dirty="0" smtClean="0">
                <a:solidFill>
                  <a:srgbClr val="FFC000"/>
                </a:solidFill>
              </a:rPr>
              <a:t>Carbon Neutral by 2020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7844" y="2667000"/>
            <a:ext cx="1633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Off- Campus </a:t>
            </a:r>
          </a:p>
          <a:p>
            <a:pPr algn="ctr"/>
            <a:r>
              <a:rPr lang="en-US" b="1" dirty="0" smtClean="0"/>
              <a:t>Wind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38100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Offsets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457200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Biomass Plant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648200"/>
            <a:ext cx="3456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Carbon Neutral by 2020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Down Arrow 8"/>
          <p:cNvSpPr/>
          <p:nvPr/>
        </p:nvSpPr>
        <p:spPr bwMode="auto">
          <a:xfrm rot="18160795">
            <a:off x="5027542" y="4763206"/>
            <a:ext cx="365760" cy="182553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6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057400" y="8382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71600" y="838200"/>
            <a:ext cx="8382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99FF"/>
                </a:solidFill>
              </a:rPr>
              <a:t/>
            </a:r>
            <a:br>
              <a:rPr lang="en-US" sz="4800" dirty="0" smtClean="0">
                <a:solidFill>
                  <a:srgbClr val="0099FF"/>
                </a:solidFill>
              </a:rPr>
            </a:br>
            <a:endParaRPr lang="en-US" sz="4800" dirty="0">
              <a:solidFill>
                <a:srgbClr val="0099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24000" y="1600200"/>
            <a:ext cx="7315200" cy="3886200"/>
          </a:xfrm>
        </p:spPr>
        <p:txBody>
          <a:bodyPr/>
          <a:lstStyle/>
          <a:p>
            <a:pPr lvl="1">
              <a:buNone/>
            </a:pPr>
            <a:endParaRPr lang="en-US" sz="2400" dirty="0" smtClean="0"/>
          </a:p>
          <a:p>
            <a:r>
              <a:rPr lang="en-US" sz="2800" dirty="0" smtClean="0"/>
              <a:t>Climate Change Studies Minor</a:t>
            </a:r>
          </a:p>
          <a:p>
            <a:pPr lvl="1"/>
            <a:r>
              <a:rPr lang="en-US" sz="2400" dirty="0" smtClean="0"/>
              <a:t>Available to students of any discipline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Green Thread</a:t>
            </a:r>
          </a:p>
          <a:p>
            <a:pPr lvl="1"/>
            <a:r>
              <a:rPr lang="en-US" sz="2400" dirty="0" smtClean="0"/>
              <a:t>Faculty training workshop</a:t>
            </a:r>
          </a:p>
          <a:p>
            <a:pPr lvl="1"/>
            <a:r>
              <a:rPr lang="en-US" sz="2400" dirty="0" smtClean="0"/>
              <a:t>Infuses sustainability throughout the curriculum</a:t>
            </a:r>
          </a:p>
          <a:p>
            <a:pPr lvl="1"/>
            <a:endParaRPr lang="en-US" sz="2400" dirty="0" smtClean="0"/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71600" y="1066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99FF"/>
                </a:solidFill>
              </a:rPr>
              <a:t>Sustainability in the Curriculum</a:t>
            </a:r>
            <a:endParaRPr lang="en-US" sz="3600" dirty="0">
              <a:solidFill>
                <a:srgbClr val="0099FF"/>
              </a:solidFill>
            </a:endParaRPr>
          </a:p>
        </p:txBody>
      </p:sp>
      <p:pic>
        <p:nvPicPr>
          <p:cNvPr id="9" name="Picture 8" descr="smallbox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4574" y="5101906"/>
            <a:ext cx="3019426" cy="1748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057400" y="8382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71600" y="838200"/>
            <a:ext cx="8382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99FF"/>
                </a:solidFill>
              </a:rPr>
              <a:t/>
            </a:r>
            <a:br>
              <a:rPr lang="en-US" sz="4800" dirty="0" smtClean="0">
                <a:solidFill>
                  <a:srgbClr val="0099FF"/>
                </a:solidFill>
              </a:rPr>
            </a:br>
            <a:endParaRPr lang="en-US" sz="4800" dirty="0">
              <a:solidFill>
                <a:srgbClr val="0099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24000" y="1676400"/>
            <a:ext cx="7315200" cy="3886200"/>
          </a:xfrm>
        </p:spPr>
        <p:txBody>
          <a:bodyPr/>
          <a:lstStyle/>
          <a:p>
            <a:r>
              <a:rPr lang="en-US" sz="2800" dirty="0" smtClean="0"/>
              <a:t>Recycling</a:t>
            </a:r>
          </a:p>
          <a:p>
            <a:pPr lvl="1"/>
            <a:r>
              <a:rPr lang="en-US" sz="2400" dirty="0" smtClean="0"/>
              <a:t>Campus-wide</a:t>
            </a:r>
          </a:p>
          <a:p>
            <a:pPr lvl="1"/>
            <a:r>
              <a:rPr lang="en-US" sz="2400" dirty="0" smtClean="0"/>
              <a:t>Student </a:t>
            </a:r>
            <a:r>
              <a:rPr lang="en-US" sz="2400" smtClean="0"/>
              <a:t>fee funded</a:t>
            </a:r>
            <a:endParaRPr lang="en-US" sz="2400" dirty="0" smtClean="0"/>
          </a:p>
          <a:p>
            <a:pPr lvl="1"/>
            <a:endParaRPr lang="en-US" sz="1400" dirty="0" smtClean="0"/>
          </a:p>
          <a:p>
            <a:r>
              <a:rPr lang="en-US" sz="2800" dirty="0" smtClean="0"/>
              <a:t>UM FLAT</a:t>
            </a:r>
          </a:p>
          <a:p>
            <a:pPr lvl="1"/>
            <a:r>
              <a:rPr lang="en-US" sz="2400" dirty="0" smtClean="0"/>
              <a:t>Forum for Living with Appropriate Technology</a:t>
            </a:r>
          </a:p>
          <a:p>
            <a:pPr lvl="1"/>
            <a:r>
              <a:rPr lang="en-US" sz="2400" dirty="0" smtClean="0"/>
              <a:t>House dedicated to student experiential learning</a:t>
            </a:r>
          </a:p>
          <a:p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800" dirty="0" smtClean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81200" y="914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99FF"/>
                </a:solidFill>
              </a:rPr>
              <a:t>Campus Sustainability</a:t>
            </a:r>
            <a:endParaRPr lang="en-US" sz="3600" dirty="0">
              <a:solidFill>
                <a:srgbClr val="0099FF"/>
              </a:solidFill>
            </a:endParaRPr>
          </a:p>
        </p:txBody>
      </p:sp>
      <p:pic>
        <p:nvPicPr>
          <p:cNvPr id="12" name="Picture 11" descr="recycle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1752600"/>
            <a:ext cx="2771776" cy="1605276"/>
          </a:xfrm>
          <a:prstGeom prst="rect">
            <a:avLst/>
          </a:prstGeom>
        </p:spPr>
      </p:pic>
      <p:pic>
        <p:nvPicPr>
          <p:cNvPr id="13" name="Picture 12" descr="flat_logo_color_si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4781550"/>
            <a:ext cx="1896492" cy="207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057400" y="8382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71600" y="838200"/>
            <a:ext cx="8382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99FF"/>
                </a:solidFill>
              </a:rPr>
              <a:t/>
            </a:r>
            <a:br>
              <a:rPr lang="en-US" sz="4800" dirty="0" smtClean="0">
                <a:solidFill>
                  <a:srgbClr val="0099FF"/>
                </a:solidFill>
              </a:rPr>
            </a:br>
            <a:endParaRPr lang="en-US" sz="4800" dirty="0">
              <a:solidFill>
                <a:srgbClr val="0099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447800" y="1295400"/>
            <a:ext cx="7315200" cy="5029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0099FF"/>
                </a:solidFill>
              </a:rPr>
              <a:t>Sustainability: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0099FF"/>
                </a:solidFill>
              </a:rPr>
              <a:t>A Core Value at UM</a:t>
            </a:r>
          </a:p>
          <a:p>
            <a:pPr marL="0" indent="0">
              <a:buNone/>
            </a:pPr>
            <a:endParaRPr lang="en-US" sz="2400" i="1" dirty="0" smtClean="0"/>
          </a:p>
          <a:p>
            <a:pPr indent="0">
              <a:buFont typeface="Wingdings 2" charset="0"/>
              <a:buNone/>
              <a:defRPr/>
            </a:pPr>
            <a:r>
              <a:rPr lang="ja-JP" altLang="en-US" sz="240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Consistent with the broader concept of sustainability, the University’s initiatives ultimately seek to enhance students’ understanding of the </a:t>
            </a:r>
            <a:r>
              <a:rPr lang="en-US" sz="2400" i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interconnectedness of ecological, social, and economic issues</a:t>
            </a: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.</a:t>
            </a:r>
            <a:r>
              <a:rPr lang="ja-JP" altLang="en-US" sz="240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”</a:t>
            </a:r>
            <a:endParaRPr lang="en-US" sz="2400" dirty="0" smtClean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  <a:p>
            <a:pPr>
              <a:buFont typeface="Wingdings 2" charset="0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				</a:t>
            </a:r>
          </a:p>
          <a:p>
            <a:pPr algn="r">
              <a:buFont typeface="Wingdings 2" charset="0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--UM Strategic Plan</a:t>
            </a:r>
          </a:p>
          <a:p>
            <a:pPr lvl="1" algn="ctr">
              <a:buNone/>
            </a:pPr>
            <a:endParaRPr lang="en-US" sz="2400" dirty="0" smtClean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4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057400" y="8382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71600" y="838200"/>
            <a:ext cx="8382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99FF"/>
                </a:solidFill>
              </a:rPr>
              <a:t/>
            </a:r>
            <a:br>
              <a:rPr lang="en-US" sz="4800" dirty="0" smtClean="0">
                <a:solidFill>
                  <a:srgbClr val="0099FF"/>
                </a:solidFill>
              </a:rPr>
            </a:br>
            <a:endParaRPr lang="en-US" sz="4800" dirty="0">
              <a:solidFill>
                <a:srgbClr val="0099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752600" y="1905000"/>
            <a:ext cx="6934200" cy="4221163"/>
          </a:xfrm>
        </p:spPr>
        <p:txBody>
          <a:bodyPr/>
          <a:lstStyle/>
          <a:p>
            <a:r>
              <a:rPr lang="en-US" sz="2800" dirty="0" smtClean="0"/>
              <a:t>Farm-to-College</a:t>
            </a:r>
          </a:p>
          <a:p>
            <a:pPr lvl="1"/>
            <a:r>
              <a:rPr lang="en-US" sz="2400" dirty="0" smtClean="0"/>
              <a:t>Locally grown food</a:t>
            </a:r>
          </a:p>
          <a:p>
            <a:pPr lvl="1"/>
            <a:r>
              <a:rPr lang="en-US" sz="2400" dirty="0" smtClean="0"/>
              <a:t>Campus gardens</a:t>
            </a:r>
          </a:p>
          <a:p>
            <a:pPr lvl="1"/>
            <a:r>
              <a:rPr lang="en-US" sz="2400" dirty="0" smtClean="0"/>
              <a:t>Composting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sz="2800" dirty="0" err="1" smtClean="0"/>
              <a:t>Kless</a:t>
            </a:r>
            <a:r>
              <a:rPr lang="en-US" sz="2800" dirty="0" smtClean="0"/>
              <a:t> Revolving Energy Loan Fund</a:t>
            </a:r>
          </a:p>
          <a:p>
            <a:pPr lvl="1"/>
            <a:r>
              <a:rPr lang="en-US" sz="2400" dirty="0" smtClean="0"/>
              <a:t>Student fee created</a:t>
            </a:r>
          </a:p>
          <a:p>
            <a:pPr lvl="1"/>
            <a:r>
              <a:rPr lang="en-US" sz="2400" dirty="0" smtClean="0"/>
              <a:t>Energy-saving projects</a:t>
            </a:r>
          </a:p>
          <a:p>
            <a:pPr lvl="1"/>
            <a:r>
              <a:rPr lang="en-US" sz="2400" dirty="0" smtClean="0"/>
              <a:t>Savings pay back loan</a:t>
            </a:r>
          </a:p>
          <a:p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800" dirty="0" smtClean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81200" y="914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99FF"/>
                </a:solidFill>
              </a:rPr>
              <a:t>Campus Sustainability</a:t>
            </a:r>
            <a:endParaRPr lang="en-US" sz="3600" dirty="0">
              <a:solidFill>
                <a:srgbClr val="0099FF"/>
              </a:solidFill>
            </a:endParaRPr>
          </a:p>
        </p:txBody>
      </p:sp>
      <p:pic>
        <p:nvPicPr>
          <p:cNvPr id="10" name="Picture 9" descr="RELFLogo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4724400"/>
            <a:ext cx="1905000" cy="1905000"/>
          </a:xfrm>
          <a:prstGeom prst="rect">
            <a:avLst/>
          </a:prstGeom>
        </p:spPr>
      </p:pic>
      <p:pic>
        <p:nvPicPr>
          <p:cNvPr id="12" name="Picture 11" descr="FTC_SmLogo_mt_w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1905000"/>
            <a:ext cx="2314575" cy="2133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057400" y="8382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71600" y="838200"/>
            <a:ext cx="8382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99FF"/>
                </a:solidFill>
              </a:rPr>
              <a:t/>
            </a:r>
            <a:br>
              <a:rPr lang="en-US" sz="4800" dirty="0" smtClean="0">
                <a:solidFill>
                  <a:srgbClr val="0099FF"/>
                </a:solidFill>
              </a:rPr>
            </a:br>
            <a:endParaRPr lang="en-US" sz="4800" dirty="0">
              <a:solidFill>
                <a:srgbClr val="0099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426029" y="2209800"/>
            <a:ext cx="4704870" cy="42211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“What is ecologically appropriate, what is socially and psychologically valuable, what is beautiful to the eye, what is comforting to the soul - these are all wrapped up together in the global judgment of wholeness.” 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1800" dirty="0" smtClean="0"/>
              <a:t>Christopher Alexander, author, architect, professor</a:t>
            </a:r>
          </a:p>
          <a:p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800" dirty="0" smtClean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59429" y="1066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99FF"/>
                </a:solidFill>
              </a:rPr>
              <a:t>Architecture and Sustainability</a:t>
            </a:r>
            <a:endParaRPr lang="en-US" sz="3600" dirty="0">
              <a:solidFill>
                <a:srgbClr val="0099FF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670" y="2819400"/>
            <a:ext cx="296955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4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057400" y="8382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71600" y="838200"/>
            <a:ext cx="8382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99FF"/>
                </a:solidFill>
              </a:rPr>
              <a:t/>
            </a:r>
            <a:br>
              <a:rPr lang="en-US" sz="4800" dirty="0" smtClean="0">
                <a:solidFill>
                  <a:srgbClr val="0099FF"/>
                </a:solidFill>
              </a:rPr>
            </a:br>
            <a:endParaRPr lang="en-US" sz="4800" dirty="0">
              <a:solidFill>
                <a:srgbClr val="0099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426029" y="1713131"/>
            <a:ext cx="7467600" cy="3520282"/>
          </a:xfrm>
        </p:spPr>
        <p:txBody>
          <a:bodyPr/>
          <a:lstStyle/>
          <a:p>
            <a:r>
              <a:rPr lang="en-US" sz="2400" b="1" dirty="0" smtClean="0"/>
              <a:t>Why is architecture important to sustainability?</a:t>
            </a:r>
          </a:p>
          <a:p>
            <a:endParaRPr lang="en-US" sz="1600" dirty="0" smtClean="0"/>
          </a:p>
          <a:p>
            <a:pPr lvl="1"/>
            <a:r>
              <a:rPr lang="en-US" sz="2400" dirty="0" smtClean="0"/>
              <a:t>48% of energy consumed in the US is attributed to the building sector</a:t>
            </a:r>
          </a:p>
          <a:p>
            <a:pPr lvl="2"/>
            <a:r>
              <a:rPr lang="en-US" sz="2000" dirty="0" smtClean="0"/>
              <a:t>Other sectors are transportation and industry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42% of electricity in US comes from coal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76% of this electricity is consumed by the building sector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lvl="2"/>
            <a:r>
              <a:rPr lang="en-US" sz="1600" dirty="0" smtClean="0"/>
              <a:t>Architecture 2030 and US Energy Information Administration</a:t>
            </a:r>
          </a:p>
          <a:p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800" dirty="0" smtClean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05000" y="9525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99FF"/>
                </a:solidFill>
              </a:rPr>
              <a:t>Architecture and Sustainability</a:t>
            </a:r>
            <a:endParaRPr lang="en-US" sz="3600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057400" y="8382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71600" y="838200"/>
            <a:ext cx="8382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99FF"/>
                </a:solidFill>
              </a:rPr>
              <a:t/>
            </a:r>
            <a:br>
              <a:rPr lang="en-US" sz="4800" dirty="0" smtClean="0">
                <a:solidFill>
                  <a:srgbClr val="0099FF"/>
                </a:solidFill>
              </a:rPr>
            </a:br>
            <a:endParaRPr lang="en-US" sz="4800" dirty="0">
              <a:solidFill>
                <a:srgbClr val="0099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24000" y="1981200"/>
            <a:ext cx="7467600" cy="3520282"/>
          </a:xfrm>
        </p:spPr>
        <p:txBody>
          <a:bodyPr/>
          <a:lstStyle/>
          <a:p>
            <a:r>
              <a:rPr lang="en-US" sz="2400" b="1" dirty="0" smtClean="0"/>
              <a:t>Why is architecture important to sustainability?</a:t>
            </a:r>
          </a:p>
          <a:p>
            <a:endParaRPr lang="en-US" sz="2000" b="1" dirty="0" smtClean="0"/>
          </a:p>
          <a:p>
            <a:pPr lvl="1"/>
            <a:r>
              <a:rPr lang="en-US" sz="2400" dirty="0" smtClean="0"/>
              <a:t>Embodies human values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Buildings as connection or barrier with nature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Dwelling in alignment with values can create positive feelings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800" dirty="0" smtClean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05000" y="1066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99FF"/>
                </a:solidFill>
              </a:rPr>
              <a:t>Architecture and Sustainability</a:t>
            </a:r>
            <a:endParaRPr lang="en-US" sz="3600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3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057400" y="8382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71600" y="838200"/>
            <a:ext cx="8382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99FF"/>
                </a:solidFill>
              </a:rPr>
              <a:t/>
            </a:r>
            <a:br>
              <a:rPr lang="en-US" sz="4800" dirty="0" smtClean="0">
                <a:solidFill>
                  <a:srgbClr val="0099FF"/>
                </a:solidFill>
              </a:rPr>
            </a:br>
            <a:endParaRPr lang="en-US" sz="4800" dirty="0">
              <a:solidFill>
                <a:srgbClr val="0099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714500" y="1560731"/>
            <a:ext cx="6934200" cy="4221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99FF"/>
                </a:solidFill>
              </a:rPr>
              <a:t>Leadership and Energy and Environmental Design</a:t>
            </a:r>
          </a:p>
          <a:p>
            <a:pPr marL="0" indent="0" algn="ctr">
              <a:buNone/>
            </a:pPr>
            <a:endParaRPr lang="en-US" sz="1600" b="1" dirty="0" smtClean="0">
              <a:solidFill>
                <a:srgbClr val="0099FF"/>
              </a:solidFill>
            </a:endParaRPr>
          </a:p>
          <a:p>
            <a:pPr lvl="1"/>
            <a:r>
              <a:rPr lang="en-US" sz="2000" dirty="0" smtClean="0"/>
              <a:t>Internationally recognized green building program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LEED certification program is managed by the US Green Building Council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Provides a framework to identify and measure green building strategies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Payne Family Native American Center achieved LEED Platinum, the highest rating possible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dirty="0" smtClean="0"/>
          </a:p>
          <a:p>
            <a:endParaRPr lang="en-US" sz="2800" dirty="0" smtClean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81200" y="9144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99FF"/>
                </a:solidFill>
              </a:rPr>
              <a:t>LEED</a:t>
            </a:r>
            <a:endParaRPr lang="en-US" sz="3600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18014"/>
            <a:ext cx="4269120" cy="246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2057400" y="8382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71600" y="838200"/>
            <a:ext cx="8382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99FF"/>
                </a:solidFill>
              </a:rPr>
              <a:t/>
            </a:r>
            <a:br>
              <a:rPr lang="en-US" sz="4800" dirty="0" smtClean="0">
                <a:solidFill>
                  <a:srgbClr val="0099FF"/>
                </a:solidFill>
              </a:rPr>
            </a:br>
            <a:endParaRPr lang="en-US" sz="4800" dirty="0">
              <a:solidFill>
                <a:srgbClr val="0099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812471" y="1828800"/>
            <a:ext cx="6553200" cy="4525963"/>
          </a:xfrm>
        </p:spPr>
        <p:txBody>
          <a:bodyPr/>
          <a:lstStyle/>
          <a:p>
            <a:r>
              <a:rPr lang="en-US" sz="2400" dirty="0" smtClean="0"/>
              <a:t>Select rating system</a:t>
            </a:r>
          </a:p>
          <a:p>
            <a:pPr lvl="1"/>
            <a:r>
              <a:rPr lang="en-US" sz="2000" dirty="0" smtClean="0"/>
              <a:t>New Construction and Major Renovation</a:t>
            </a:r>
          </a:p>
          <a:p>
            <a:pPr lvl="1"/>
            <a:r>
              <a:rPr lang="en-US" sz="2000" dirty="0" smtClean="0"/>
              <a:t>Commercial Interior</a:t>
            </a:r>
          </a:p>
          <a:p>
            <a:pPr lvl="1"/>
            <a:r>
              <a:rPr lang="en-US" sz="2000" dirty="0" smtClean="0"/>
              <a:t>Core and Shell</a:t>
            </a:r>
          </a:p>
          <a:p>
            <a:pPr lvl="1"/>
            <a:r>
              <a:rPr lang="en-US" sz="2000" dirty="0" smtClean="0"/>
              <a:t>Retail</a:t>
            </a:r>
          </a:p>
          <a:p>
            <a:pPr lvl="1"/>
            <a:r>
              <a:rPr lang="en-US" sz="2000" dirty="0" smtClean="0"/>
              <a:t>Schools</a:t>
            </a:r>
          </a:p>
          <a:p>
            <a:pPr lvl="1"/>
            <a:r>
              <a:rPr lang="en-US" sz="2000" dirty="0" smtClean="0"/>
              <a:t>Homes</a:t>
            </a:r>
          </a:p>
          <a:p>
            <a:pPr lvl="1"/>
            <a:r>
              <a:rPr lang="en-US" sz="2000" dirty="0" smtClean="0"/>
              <a:t>Healthcare</a:t>
            </a:r>
          </a:p>
          <a:p>
            <a:pPr lvl="1"/>
            <a:r>
              <a:rPr lang="en-US" sz="2000" dirty="0" smtClean="0"/>
              <a:t>Neighborhood Development</a:t>
            </a:r>
          </a:p>
          <a:p>
            <a:pPr lvl="1"/>
            <a:r>
              <a:rPr lang="en-US" sz="2000" dirty="0" smtClean="0"/>
              <a:t>Existing Buildings Operation and Maintenance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dirty="0" smtClean="0"/>
          </a:p>
          <a:p>
            <a:endParaRPr lang="en-US" sz="2800" dirty="0" smtClean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292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0700" y="9525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99FF"/>
                </a:solidFill>
              </a:rPr>
              <a:t>LEED Certification Process</a:t>
            </a:r>
            <a:endParaRPr lang="en-US" sz="3600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8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057400" y="8382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71600" y="838200"/>
            <a:ext cx="8382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99FF"/>
                </a:solidFill>
              </a:rPr>
              <a:t/>
            </a:r>
            <a:br>
              <a:rPr lang="en-US" sz="4800" dirty="0" smtClean="0">
                <a:solidFill>
                  <a:srgbClr val="0099FF"/>
                </a:solidFill>
              </a:rPr>
            </a:br>
            <a:endParaRPr lang="en-US" sz="4800" dirty="0">
              <a:solidFill>
                <a:srgbClr val="0099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24000" y="1439408"/>
            <a:ext cx="7391400" cy="4525963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Register project and pay fee ($1200)</a:t>
            </a:r>
          </a:p>
          <a:p>
            <a:endParaRPr lang="en-US" sz="2400" dirty="0"/>
          </a:p>
          <a:p>
            <a:r>
              <a:rPr lang="en-US" sz="2400" dirty="0"/>
              <a:t>Submit certification application and pay </a:t>
            </a:r>
            <a:r>
              <a:rPr lang="en-US" sz="2400" dirty="0" smtClean="0"/>
              <a:t>fee (varies according to scope of project)</a:t>
            </a:r>
          </a:p>
          <a:p>
            <a:pPr lvl="1"/>
            <a:r>
              <a:rPr lang="en-US" sz="2000" dirty="0" smtClean="0"/>
              <a:t>Application includes templates filed out for each credit</a:t>
            </a:r>
          </a:p>
          <a:p>
            <a:pPr lvl="1"/>
            <a:r>
              <a:rPr lang="en-US" sz="2000" dirty="0" smtClean="0"/>
              <a:t>Back-up data can be extensive   </a:t>
            </a:r>
          </a:p>
          <a:p>
            <a:pPr lvl="1"/>
            <a:r>
              <a:rPr lang="en-US" sz="2000" dirty="0" smtClean="0"/>
              <a:t>Credits are worth points</a:t>
            </a:r>
          </a:p>
          <a:p>
            <a:pPr lvl="1"/>
            <a:r>
              <a:rPr lang="en-US" sz="2000" dirty="0" smtClean="0"/>
              <a:t>The more point earned, the higher the rating: Certified, Bronze, Silver, Gold, Platinum</a:t>
            </a:r>
          </a:p>
          <a:p>
            <a:pPr lvl="1"/>
            <a:endParaRPr lang="en-US" sz="2000" dirty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dirty="0" smtClean="0"/>
          </a:p>
          <a:p>
            <a:endParaRPr lang="en-US" sz="2800" dirty="0" smtClean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0700" y="9525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99FF"/>
                </a:solidFill>
              </a:rPr>
              <a:t>LEED Certification Process</a:t>
            </a:r>
            <a:endParaRPr lang="en-US" sz="3600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057400" y="8382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71600" y="838200"/>
            <a:ext cx="8382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99FF"/>
                </a:solidFill>
              </a:rPr>
              <a:t/>
            </a:r>
            <a:br>
              <a:rPr lang="en-US" sz="4800" dirty="0" smtClean="0">
                <a:solidFill>
                  <a:srgbClr val="0099FF"/>
                </a:solidFill>
              </a:rPr>
            </a:br>
            <a:endParaRPr lang="en-US" sz="4800" dirty="0">
              <a:solidFill>
                <a:srgbClr val="0099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24000" y="1408788"/>
            <a:ext cx="7391400" cy="4525963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 Credits, or points, are given for things like:</a:t>
            </a:r>
          </a:p>
          <a:p>
            <a:pPr lvl="1"/>
            <a:r>
              <a:rPr lang="en-US" sz="2000" dirty="0" smtClean="0"/>
              <a:t>Energy efficiency</a:t>
            </a:r>
            <a:endParaRPr lang="en-US" sz="2000" dirty="0"/>
          </a:p>
          <a:p>
            <a:pPr lvl="1"/>
            <a:r>
              <a:rPr lang="en-US" sz="2000" dirty="0"/>
              <a:t>Green </a:t>
            </a:r>
            <a:r>
              <a:rPr lang="en-US" sz="2000" dirty="0" smtClean="0"/>
              <a:t>cleaning</a:t>
            </a:r>
          </a:p>
          <a:p>
            <a:pPr lvl="1"/>
            <a:r>
              <a:rPr lang="en-US" sz="2000" dirty="0" smtClean="0"/>
              <a:t>Using local or recycled-content materials</a:t>
            </a:r>
          </a:p>
          <a:p>
            <a:pPr lvl="1"/>
            <a:r>
              <a:rPr lang="en-US" sz="2000" dirty="0" smtClean="0"/>
              <a:t>Water efficiency</a:t>
            </a:r>
          </a:p>
          <a:p>
            <a:pPr lvl="1"/>
            <a:r>
              <a:rPr lang="en-US" sz="2000" dirty="0" smtClean="0"/>
              <a:t>Daylight and views for people occupying building</a:t>
            </a:r>
          </a:p>
          <a:p>
            <a:pPr lvl="1"/>
            <a:r>
              <a:rPr lang="en-US" sz="2000" dirty="0" smtClean="0"/>
              <a:t>Renewable energy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USGBC reviews application and grants certification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dirty="0" smtClean="0"/>
          </a:p>
          <a:p>
            <a:endParaRPr lang="en-US" sz="2800" dirty="0" smtClean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0700" y="9525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99FF"/>
                </a:solidFill>
              </a:rPr>
              <a:t>LEED Certification Process</a:t>
            </a:r>
            <a:endParaRPr lang="en-US" sz="3600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2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057400" y="8382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71600" y="838200"/>
            <a:ext cx="8382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99FF"/>
                </a:solidFill>
              </a:rPr>
              <a:t/>
            </a:r>
            <a:br>
              <a:rPr lang="en-US" sz="4800" dirty="0" smtClean="0">
                <a:solidFill>
                  <a:srgbClr val="0099FF"/>
                </a:solidFill>
              </a:rPr>
            </a:br>
            <a:endParaRPr lang="en-US" sz="4800" dirty="0">
              <a:solidFill>
                <a:srgbClr val="0099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758043" y="1711551"/>
            <a:ext cx="6934200" cy="4221163"/>
          </a:xfrm>
        </p:spPr>
        <p:txBody>
          <a:bodyPr/>
          <a:lstStyle/>
          <a:p>
            <a:r>
              <a:rPr lang="en-US" sz="2400" dirty="0" smtClean="0"/>
              <a:t>LEED professionals</a:t>
            </a:r>
          </a:p>
          <a:p>
            <a:pPr lvl="1"/>
            <a:r>
              <a:rPr lang="en-US" sz="2000" dirty="0" smtClean="0"/>
              <a:t>LEED Green Associate</a:t>
            </a:r>
          </a:p>
          <a:p>
            <a:pPr lvl="1"/>
            <a:r>
              <a:rPr lang="en-US" sz="2000" dirty="0" smtClean="0"/>
              <a:t>LEED Accredited Professional with specialty</a:t>
            </a:r>
          </a:p>
          <a:p>
            <a:pPr lvl="1"/>
            <a:r>
              <a:rPr lang="en-US" sz="2000" dirty="0" smtClean="0"/>
              <a:t>LEED Fellow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LEED at UM</a:t>
            </a:r>
          </a:p>
          <a:p>
            <a:pPr lvl="1"/>
            <a:r>
              <a:rPr lang="en-US" sz="2000" dirty="0" smtClean="0"/>
              <a:t>All new buildings will be minimum LEED Silver </a:t>
            </a:r>
          </a:p>
          <a:p>
            <a:pPr lvl="1"/>
            <a:r>
              <a:rPr lang="en-US" sz="2000" dirty="0" smtClean="0"/>
              <a:t>LEED EBOM (Existing Building Operation and Maintenance) researched and implementation planned if funded</a:t>
            </a:r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800" dirty="0" smtClean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81200" y="914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99FF"/>
                </a:solidFill>
              </a:rPr>
              <a:t>LEED Credentials</a:t>
            </a:r>
            <a:endParaRPr lang="en-US" sz="3600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057400" y="8382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71600" y="838200"/>
            <a:ext cx="8382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99FF"/>
                </a:solidFill>
              </a:rPr>
              <a:t/>
            </a:r>
            <a:br>
              <a:rPr lang="en-US" sz="4800" dirty="0" smtClean="0">
                <a:solidFill>
                  <a:srgbClr val="0099FF"/>
                </a:solidFill>
              </a:rPr>
            </a:br>
            <a:endParaRPr lang="en-US" sz="4800" dirty="0">
              <a:solidFill>
                <a:srgbClr val="0099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758043" y="1711551"/>
            <a:ext cx="6934200" cy="4221163"/>
          </a:xfrm>
        </p:spPr>
        <p:txBody>
          <a:bodyPr/>
          <a:lstStyle/>
          <a:p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800" dirty="0" smtClean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05000" y="9525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99FF"/>
                </a:solidFill>
              </a:rPr>
              <a:t>Payne Family Native American Center</a:t>
            </a:r>
            <a:endParaRPr lang="en-US" sz="3600" dirty="0">
              <a:solidFill>
                <a:srgbClr val="0099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52829"/>
            <a:ext cx="76390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4419600"/>
            <a:ext cx="7231660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LEED Platinum certified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Second-most energy efficient building on campus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 for heat and power</a:t>
            </a:r>
          </a:p>
          <a:p>
            <a:endParaRPr lang="en-US" sz="1200" dirty="0" smtClean="0"/>
          </a:p>
          <a:p>
            <a:r>
              <a:rPr lang="en-US" sz="2000" dirty="0" smtClean="0"/>
              <a:t>(Rankin Hall most energy efficient but it is not fully conditioned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nd the NAC is.)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30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057400" y="8382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71600" y="838200"/>
            <a:ext cx="8382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99FF"/>
                </a:solidFill>
              </a:rPr>
              <a:t/>
            </a:r>
            <a:br>
              <a:rPr lang="en-US" sz="4800" dirty="0" smtClean="0">
                <a:solidFill>
                  <a:srgbClr val="0099FF"/>
                </a:solidFill>
              </a:rPr>
            </a:br>
            <a:endParaRPr lang="en-US" sz="4800" dirty="0">
              <a:solidFill>
                <a:srgbClr val="0099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24000" y="1981200"/>
            <a:ext cx="7086600" cy="4343400"/>
          </a:xfrm>
        </p:spPr>
        <p:txBody>
          <a:bodyPr/>
          <a:lstStyle/>
          <a:p>
            <a:r>
              <a:rPr lang="en-US" sz="2800" dirty="0" smtClean="0"/>
              <a:t>2007 American College and University Presidents Climate Commitment</a:t>
            </a:r>
          </a:p>
          <a:p>
            <a:pPr>
              <a:buFontTx/>
              <a:buNone/>
            </a:pPr>
            <a:endParaRPr lang="en-US" sz="2800" dirty="0" smtClean="0"/>
          </a:p>
          <a:p>
            <a:r>
              <a:rPr lang="en-US" sz="2800" dirty="0" smtClean="0"/>
              <a:t>2008/2010/2012 Greenhouse </a:t>
            </a:r>
          </a:p>
          <a:p>
            <a:pPr>
              <a:buNone/>
            </a:pPr>
            <a:r>
              <a:rPr lang="en-US" sz="2800" dirty="0" smtClean="0"/>
              <a:t>	Gas (GHG) Inventories </a:t>
            </a:r>
          </a:p>
          <a:p>
            <a:pPr>
              <a:buFontTx/>
              <a:buNone/>
            </a:pPr>
            <a:r>
              <a:rPr lang="en-US" sz="2800" dirty="0" smtClean="0"/>
              <a:t>	</a:t>
            </a:r>
          </a:p>
          <a:p>
            <a:r>
              <a:rPr lang="en-US" sz="2800" dirty="0" smtClean="0"/>
              <a:t>2010 Climate Action Plan</a:t>
            </a:r>
            <a:endParaRPr lang="en-US" sz="2400" dirty="0"/>
          </a:p>
          <a:p>
            <a:pPr lvl="1"/>
            <a:r>
              <a:rPr lang="en-US" sz="2400" dirty="0" smtClean="0"/>
              <a:t>Climate Neutral by 2020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0" y="9906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99FF"/>
                </a:solidFill>
              </a:rPr>
              <a:t>Committing to Action</a:t>
            </a:r>
            <a:endParaRPr lang="en-US" sz="3600" dirty="0">
              <a:solidFill>
                <a:srgbClr val="0099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3891839"/>
            <a:ext cx="2797629" cy="297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057400" y="8382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71600" y="838200"/>
            <a:ext cx="8382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99FF"/>
                </a:solidFill>
              </a:rPr>
              <a:t/>
            </a:r>
            <a:br>
              <a:rPr lang="en-US" sz="4800" dirty="0" smtClean="0">
                <a:solidFill>
                  <a:srgbClr val="0099FF"/>
                </a:solidFill>
              </a:rPr>
            </a:br>
            <a:endParaRPr lang="en-US" sz="4800" dirty="0">
              <a:solidFill>
                <a:srgbClr val="0099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676400" y="1981200"/>
            <a:ext cx="7010400" cy="3886200"/>
          </a:xfrm>
        </p:spPr>
        <p:txBody>
          <a:bodyPr/>
          <a:lstStyle/>
          <a:p>
            <a:endParaRPr lang="en-US" sz="2800" dirty="0" smtClean="0"/>
          </a:p>
          <a:p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800" dirty="0" smtClean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05000" y="1063393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99FF"/>
                </a:solidFill>
              </a:rPr>
              <a:t>More Information</a:t>
            </a:r>
            <a:endParaRPr lang="en-US" sz="3600" dirty="0">
              <a:solidFill>
                <a:srgbClr val="0099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2286000"/>
            <a:ext cx="613694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kern="0" dirty="0">
                <a:solidFill>
                  <a:prstClr val="black"/>
                </a:solidFill>
                <a:hlinkClick r:id="rId3"/>
              </a:rPr>
              <a:t>http://www.umt.edu/greeningum</a:t>
            </a:r>
            <a:r>
              <a:rPr lang="en-US" sz="2800" kern="0" dirty="0" smtClean="0">
                <a:solidFill>
                  <a:prstClr val="black"/>
                </a:solidFill>
                <a:hlinkClick r:id="rId3"/>
              </a:rPr>
              <a:t>/</a:t>
            </a:r>
            <a:endParaRPr lang="en-US" sz="2800" kern="0" dirty="0" smtClean="0">
              <a:solidFill>
                <a:prstClr val="black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lang="en-US" sz="2000" kern="0" dirty="0">
              <a:solidFill>
                <a:prstClr val="black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kern="0" dirty="0">
                <a:solidFill>
                  <a:prstClr val="black"/>
                </a:solidFill>
              </a:rPr>
              <a:t>Office of Sustainability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kern="0" dirty="0">
                <a:solidFill>
                  <a:prstClr val="black"/>
                </a:solidFill>
              </a:rPr>
              <a:t>Cherie Peacock, Sustainability Coordinator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kern="0" dirty="0">
                <a:solidFill>
                  <a:prstClr val="black"/>
                </a:solidFill>
                <a:hlinkClick r:id="rId4"/>
              </a:rPr>
              <a:t>cherie.peacock@umontana.edu</a:t>
            </a:r>
            <a:endParaRPr lang="en-US" sz="2400" kern="0" dirty="0">
              <a:solidFill>
                <a:prstClr val="black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kern="0" dirty="0">
                <a:solidFill>
                  <a:prstClr val="black"/>
                </a:solidFill>
              </a:rPr>
              <a:t>406-243-6001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057400" y="8382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71600" y="838200"/>
            <a:ext cx="8382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600" y="952500"/>
            <a:ext cx="7620000" cy="609600"/>
          </a:xfrm>
        </p:spPr>
        <p:txBody>
          <a:bodyPr/>
          <a:lstStyle/>
          <a:p>
            <a:r>
              <a:rPr lang="en-US" sz="2400" dirty="0" smtClean="0"/>
              <a:t>UM Total Emissions MTeCO2 (Metric </a:t>
            </a:r>
            <a:r>
              <a:rPr lang="en-US" sz="2400" dirty="0" err="1" smtClean="0"/>
              <a:t>Tonnes</a:t>
            </a:r>
            <a:r>
              <a:rPr lang="en-US" sz="2400" dirty="0" smtClean="0"/>
              <a:t> of CO2 Equivalent)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181600" y="2819400"/>
            <a:ext cx="115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Air Travel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611283"/>
              </p:ext>
            </p:extLst>
          </p:nvPr>
        </p:nvGraphicFramePr>
        <p:xfrm>
          <a:off x="1404257" y="1600200"/>
          <a:ext cx="7620000" cy="4714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046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057400" y="8382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71600" y="838200"/>
            <a:ext cx="8382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600200" y="952500"/>
            <a:ext cx="6885214" cy="723900"/>
          </a:xfrm>
        </p:spPr>
        <p:txBody>
          <a:bodyPr/>
          <a:lstStyle/>
          <a:p>
            <a:r>
              <a:rPr lang="en-US" sz="2400" dirty="0" smtClean="0"/>
              <a:t>Total Greenhouse Gas Emissions, MTeCO2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181600" y="2819400"/>
            <a:ext cx="115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Air Travel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162199166"/>
              </p:ext>
            </p:extLst>
          </p:nvPr>
        </p:nvGraphicFramePr>
        <p:xfrm>
          <a:off x="2013857" y="1905000"/>
          <a:ext cx="6150733" cy="417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24400" y="3429000"/>
            <a:ext cx="2544286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2015 goal</a:t>
            </a:r>
          </a:p>
          <a:p>
            <a:pPr algn="ctr"/>
            <a:r>
              <a:rPr lang="en-US" dirty="0" smtClean="0"/>
              <a:t>10% below 2007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057400" y="8382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71600" y="838200"/>
            <a:ext cx="8382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676400" y="957943"/>
            <a:ext cx="7190014" cy="723900"/>
          </a:xfrm>
        </p:spPr>
        <p:txBody>
          <a:bodyPr/>
          <a:lstStyle/>
          <a:p>
            <a:r>
              <a:rPr lang="en-US" sz="2400" dirty="0" smtClean="0"/>
              <a:t>Steam Plant Emissions, MTeCO2 </a:t>
            </a:r>
            <a:br>
              <a:rPr lang="en-US" sz="2400" dirty="0" smtClean="0"/>
            </a:br>
            <a:r>
              <a:rPr lang="en-US" sz="2400" dirty="0" smtClean="0"/>
              <a:t>(not normalized for weather)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181600" y="2819400"/>
            <a:ext cx="115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Air Travel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03484822"/>
              </p:ext>
            </p:extLst>
          </p:nvPr>
        </p:nvGraphicFramePr>
        <p:xfrm>
          <a:off x="1790700" y="1905000"/>
          <a:ext cx="6605587" cy="4360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14800" y="3848100"/>
            <a:ext cx="239039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Heating Degree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5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057400" y="8382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71600" y="838200"/>
            <a:ext cx="8382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524000" y="952500"/>
            <a:ext cx="7467600" cy="723900"/>
          </a:xfrm>
        </p:spPr>
        <p:txBody>
          <a:bodyPr/>
          <a:lstStyle/>
          <a:p>
            <a:r>
              <a:rPr lang="en-US" sz="2400" dirty="0" smtClean="0"/>
              <a:t>Purchased Electricity Emissions, MTeCO2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181600" y="2819400"/>
            <a:ext cx="115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Air Travel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71084084"/>
              </p:ext>
            </p:extLst>
          </p:nvPr>
        </p:nvGraphicFramePr>
        <p:xfrm>
          <a:off x="1790700" y="1905000"/>
          <a:ext cx="6581883" cy="4167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5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057400" y="8382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71600" y="838200"/>
            <a:ext cx="8382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524000" y="952500"/>
            <a:ext cx="7190014" cy="723900"/>
          </a:xfrm>
        </p:spPr>
        <p:txBody>
          <a:bodyPr/>
          <a:lstStyle/>
          <a:p>
            <a:r>
              <a:rPr lang="en-US" sz="2400" dirty="0" smtClean="0"/>
              <a:t>Commuting Emissions, MTeCO2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181600" y="2819400"/>
            <a:ext cx="115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Air Travel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625812451"/>
              </p:ext>
            </p:extLst>
          </p:nvPr>
        </p:nvGraphicFramePr>
        <p:xfrm>
          <a:off x="1676400" y="2057400"/>
          <a:ext cx="7001741" cy="422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24200" y="228600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Campus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057400" y="8382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71600" y="838200"/>
            <a:ext cx="8382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801586" y="952500"/>
            <a:ext cx="6885214" cy="723900"/>
          </a:xfrm>
        </p:spPr>
        <p:txBody>
          <a:bodyPr/>
          <a:lstStyle/>
          <a:p>
            <a:r>
              <a:rPr lang="en-US" sz="2400" dirty="0" smtClean="0"/>
              <a:t>Air Travel Emissions, MTeCO2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181600" y="2819400"/>
            <a:ext cx="115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Air Travel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738311787"/>
              </p:ext>
            </p:extLst>
          </p:nvPr>
        </p:nvGraphicFramePr>
        <p:xfrm>
          <a:off x="1725386" y="1996458"/>
          <a:ext cx="6705600" cy="396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79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massBoiler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BiomassBoiler</Template>
  <TotalTime>2960</TotalTime>
  <Words>743</Words>
  <Application>Microsoft Office PowerPoint</Application>
  <PresentationFormat>On-screen Show (4:3)</PresentationFormat>
  <Paragraphs>264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BiomassBoiler</vt:lpstr>
      <vt:lpstr>Custom Design</vt:lpstr>
      <vt:lpstr> </vt:lpstr>
      <vt:lpstr> </vt:lpstr>
      <vt:lpstr> </vt:lpstr>
      <vt:lpstr>UM Total Emissions MTeCO2 (Metric Tonnes of CO2 Equivalent)</vt:lpstr>
      <vt:lpstr>Total Greenhouse Gas Emissions, MTeCO2</vt:lpstr>
      <vt:lpstr>Steam Plant Emissions, MTeCO2  (not normalized for weather)</vt:lpstr>
      <vt:lpstr>Purchased Electricity Emissions, MTeCO2</vt:lpstr>
      <vt:lpstr>Commuting Emissions, MTeCO2</vt:lpstr>
      <vt:lpstr>Air Travel Emissions, MTeCO2</vt:lpstr>
      <vt:lpstr>Climate Action Plan</vt:lpstr>
      <vt:lpstr> </vt:lpstr>
      <vt:lpstr> </vt:lpstr>
      <vt:lpstr> </vt:lpstr>
      <vt:lpstr> </vt:lpstr>
      <vt:lpstr> 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University of Montana Sustainability Initiatives</dc:title>
  <dc:creator>Peacock, Cherie</dc:creator>
  <cp:lastModifiedBy>Jami Seirer</cp:lastModifiedBy>
  <cp:revision>247</cp:revision>
  <dcterms:created xsi:type="dcterms:W3CDTF">2006-08-16T00:00:00Z</dcterms:created>
  <dcterms:modified xsi:type="dcterms:W3CDTF">2013-11-18T22:00:16Z</dcterms:modified>
</cp:coreProperties>
</file>