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64" r:id="rId4"/>
    <p:sldId id="266" r:id="rId5"/>
    <p:sldId id="267" r:id="rId6"/>
    <p:sldId id="268" r:id="rId7"/>
    <p:sldId id="269" r:id="rId8"/>
    <p:sldId id="270" r:id="rId9"/>
    <p:sldId id="256" r:id="rId10"/>
    <p:sldId id="275" r:id="rId11"/>
    <p:sldId id="261" r:id="rId12"/>
    <p:sldId id="277" r:id="rId13"/>
    <p:sldId id="280" r:id="rId14"/>
    <p:sldId id="278" r:id="rId15"/>
    <p:sldId id="279" r:id="rId16"/>
    <p:sldId id="271" r:id="rId17"/>
    <p:sldId id="272" r:id="rId18"/>
    <p:sldId id="273" r:id="rId19"/>
    <p:sldId id="281" r:id="rId20"/>
    <p:sldId id="288" r:id="rId21"/>
    <p:sldId id="289" r:id="rId22"/>
    <p:sldId id="290" r:id="rId23"/>
    <p:sldId id="291" r:id="rId24"/>
    <p:sldId id="292" r:id="rId25"/>
    <p:sldId id="293" r:id="rId26"/>
    <p:sldId id="258" r:id="rId27"/>
    <p:sldId id="257" r:id="rId28"/>
    <p:sldId id="25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FCCB3-B9D7-4662-972D-BEF39C4BF50A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DFA38-0064-436C-860E-572BE509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absorption??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DFA38-0064-436C-860E-572BE509EC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5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Ozone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DFA38-0064-436C-860E-572BE509EC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8E5C3D-DB58-4FDA-B1D5-2E27389B6278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First</a:t>
            </a:r>
            <a:r>
              <a:rPr lang="en-US" baseline="0" dirty="0" smtClean="0"/>
              <a:t> we will look at some forest statistics and talk a little about the importance of forest not only for economic reasons but for their role in the carbon cycle.</a:t>
            </a:r>
          </a:p>
          <a:p>
            <a:pPr eaLnBrk="1" hangingPunct="1"/>
            <a:r>
              <a:rPr lang="en-US" baseline="0" dirty="0" smtClean="0"/>
              <a:t>Then we are going to move into a discuss on what recent research is telling us concerning the influence of climate change on forest dynamic</a:t>
            </a:r>
          </a:p>
          <a:p>
            <a:pPr eaLnBrk="1" hangingPunct="1"/>
            <a:r>
              <a:rPr lang="en-US" baseline="0" dirty="0" smtClean="0"/>
              <a:t>Finally we will end up look at a global picture of net change in vegetation dynamics.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65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4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0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C0ED4-CF5B-4319-B28C-6D3D9A306881}" type="slidenum">
              <a:rPr lang="en-US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0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</a:defRPr>
            </a:lvl1pPr>
            <a:lvl2pPr>
              <a:defRPr b="1">
                <a:solidFill>
                  <a:srgbClr val="003300"/>
                </a:solidFill>
              </a:defRPr>
            </a:lvl2pPr>
            <a:lvl3pPr>
              <a:defRPr b="1">
                <a:solidFill>
                  <a:srgbClr val="003300"/>
                </a:solidFill>
              </a:defRPr>
            </a:lvl3pPr>
            <a:lvl4pPr>
              <a:defRPr b="1">
                <a:solidFill>
                  <a:srgbClr val="003300"/>
                </a:solidFill>
              </a:defRPr>
            </a:lvl4pPr>
            <a:lvl5pPr>
              <a:defRPr b="1">
                <a:solidFill>
                  <a:srgbClr val="0033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1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8F56B-F521-4AA3-B9ED-6E5B16F67C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715000"/>
          </a:xfrm>
        </p:spPr>
        <p:txBody>
          <a:bodyPr/>
          <a:lstStyle>
            <a:lvl1pPr>
              <a:defRPr sz="2800" b="1">
                <a:solidFill>
                  <a:srgbClr val="003300"/>
                </a:solidFill>
              </a:defRPr>
            </a:lvl1pPr>
            <a:lvl2pPr>
              <a:defRPr sz="2400" b="1">
                <a:solidFill>
                  <a:srgbClr val="003300"/>
                </a:solidFill>
              </a:defRPr>
            </a:lvl2pPr>
            <a:lvl3pPr>
              <a:defRPr sz="2000" b="1">
                <a:solidFill>
                  <a:srgbClr val="003300"/>
                </a:solidFill>
              </a:defRPr>
            </a:lvl3pPr>
            <a:lvl4pPr>
              <a:defRPr sz="1800" b="1">
                <a:solidFill>
                  <a:srgbClr val="003300"/>
                </a:solidFill>
              </a:defRPr>
            </a:lvl4pPr>
            <a:lvl5pPr>
              <a:defRPr sz="1800" b="1">
                <a:solidFill>
                  <a:srgbClr val="0033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715000"/>
          </a:xfrm>
        </p:spPr>
        <p:txBody>
          <a:bodyPr/>
          <a:lstStyle>
            <a:lvl1pPr>
              <a:defRPr sz="2800" b="1">
                <a:solidFill>
                  <a:srgbClr val="003300"/>
                </a:solidFill>
              </a:defRPr>
            </a:lvl1pPr>
            <a:lvl2pPr>
              <a:defRPr sz="2400" b="1">
                <a:solidFill>
                  <a:srgbClr val="003300"/>
                </a:solidFill>
              </a:defRPr>
            </a:lvl2pPr>
            <a:lvl3pPr>
              <a:defRPr sz="2000" b="1">
                <a:solidFill>
                  <a:srgbClr val="003300"/>
                </a:solidFill>
              </a:defRPr>
            </a:lvl3pPr>
            <a:lvl4pPr>
              <a:defRPr sz="1800" b="1">
                <a:solidFill>
                  <a:srgbClr val="003300"/>
                </a:solidFill>
              </a:defRPr>
            </a:lvl4pPr>
            <a:lvl5pPr>
              <a:defRPr sz="1800" b="1">
                <a:solidFill>
                  <a:srgbClr val="0033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0825A-6848-4FEF-A5F4-8A6652D706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4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28B45-9254-4CD6-B0AB-CA950173C8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61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EC252-0A9A-4B7E-99CE-98B46543FF8B}" type="slidenum">
              <a:rPr lang="en-US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3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09844-E392-4E64-B0B1-D73DCF2C3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6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0A38B-F3C7-49E9-934A-1C3DDA1B75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7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C8FA2-5628-4C82-9CF8-30650ED83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619A7-5B90-43E0-8996-A8544CA530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2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C0ED4-CF5B-4319-B28C-6D3D9A306881}" type="slidenum">
              <a:rPr lang="en-US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6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</a:defRPr>
            </a:lvl1pPr>
            <a:lvl2pPr>
              <a:defRPr b="1">
                <a:solidFill>
                  <a:srgbClr val="003300"/>
                </a:solidFill>
              </a:defRPr>
            </a:lvl2pPr>
            <a:lvl3pPr>
              <a:defRPr b="1">
                <a:solidFill>
                  <a:srgbClr val="003300"/>
                </a:solidFill>
              </a:defRPr>
            </a:lvl3pPr>
            <a:lvl4pPr>
              <a:defRPr b="1">
                <a:solidFill>
                  <a:srgbClr val="003300"/>
                </a:solidFill>
              </a:defRPr>
            </a:lvl4pPr>
            <a:lvl5pPr>
              <a:defRPr b="1">
                <a:solidFill>
                  <a:srgbClr val="0033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97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8F56B-F521-4AA3-B9ED-6E5B16F67C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94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715000"/>
          </a:xfrm>
        </p:spPr>
        <p:txBody>
          <a:bodyPr/>
          <a:lstStyle>
            <a:lvl1pPr>
              <a:defRPr sz="2800" b="1">
                <a:solidFill>
                  <a:srgbClr val="003300"/>
                </a:solidFill>
              </a:defRPr>
            </a:lvl1pPr>
            <a:lvl2pPr>
              <a:defRPr sz="2400" b="1">
                <a:solidFill>
                  <a:srgbClr val="003300"/>
                </a:solidFill>
              </a:defRPr>
            </a:lvl2pPr>
            <a:lvl3pPr>
              <a:defRPr sz="2000" b="1">
                <a:solidFill>
                  <a:srgbClr val="003300"/>
                </a:solidFill>
              </a:defRPr>
            </a:lvl3pPr>
            <a:lvl4pPr>
              <a:defRPr sz="1800" b="1">
                <a:solidFill>
                  <a:srgbClr val="003300"/>
                </a:solidFill>
              </a:defRPr>
            </a:lvl4pPr>
            <a:lvl5pPr>
              <a:defRPr sz="1800" b="1">
                <a:solidFill>
                  <a:srgbClr val="0033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715000"/>
          </a:xfrm>
        </p:spPr>
        <p:txBody>
          <a:bodyPr/>
          <a:lstStyle>
            <a:lvl1pPr>
              <a:defRPr sz="2800" b="1">
                <a:solidFill>
                  <a:srgbClr val="003300"/>
                </a:solidFill>
              </a:defRPr>
            </a:lvl1pPr>
            <a:lvl2pPr>
              <a:defRPr sz="2400" b="1">
                <a:solidFill>
                  <a:srgbClr val="003300"/>
                </a:solidFill>
              </a:defRPr>
            </a:lvl2pPr>
            <a:lvl3pPr>
              <a:defRPr sz="2000" b="1">
                <a:solidFill>
                  <a:srgbClr val="003300"/>
                </a:solidFill>
              </a:defRPr>
            </a:lvl3pPr>
            <a:lvl4pPr>
              <a:defRPr sz="1800" b="1">
                <a:solidFill>
                  <a:srgbClr val="003300"/>
                </a:solidFill>
              </a:defRPr>
            </a:lvl4pPr>
            <a:lvl5pPr>
              <a:defRPr sz="1800" b="1">
                <a:solidFill>
                  <a:srgbClr val="0033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0825A-6848-4FEF-A5F4-8A6652D706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8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28B45-9254-4CD6-B0AB-CA950173C8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EC252-0A9A-4B7E-99CE-98B46543FF8B}" type="slidenum">
              <a:rPr lang="en-US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1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29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09844-E392-4E64-B0B1-D73DCF2C3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1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0A38B-F3C7-49E9-934A-1C3DDA1B75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2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C8FA2-5628-4C82-9CF8-30650ED83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0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619A7-5B90-43E0-8996-A8544CA530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1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0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9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2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9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9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3D45A-1551-44E8-99E7-7EC7D07FA747}" type="datetimeFigureOut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88826-B81D-4724-8B9F-28E469D181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7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88826-B81D-4724-8B9F-28E469D181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7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ssfoundation.us/projects/environment/global-warming/feedback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19" y="1348590"/>
            <a:ext cx="5570681" cy="550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effectLst/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 of the </a:t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Climate System II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1849" y="5715000"/>
            <a:ext cx="24721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Smith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CCS103, 2013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2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Dioxide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394 ppm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1-3 ppm annually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Produced by: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 fuel combustion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Respiration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Respiration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4572000"/>
            <a:ext cx="4800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Ozone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~34 ppb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Forms only secondarily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Roughly 34 ppb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increase of roughly 30% since industrial revolution.</a:t>
            </a:r>
          </a:p>
          <a:p>
            <a:pPr lvl="1">
              <a:lnSpc>
                <a:spcPct val="90000"/>
              </a:lnSpc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4876800"/>
            <a:ext cx="4800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Methane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2ppm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by-product of agriculture and farming, vehicles, factories, …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25x more potent than CO2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contribution to global warming relative to CO2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5105400"/>
            <a:ext cx="4800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Nitrous Oxide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ppb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product of agriculture and industry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300x more potent than CO2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Relatively long atmospheric residency time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5410200"/>
            <a:ext cx="4800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00" y="609600"/>
            <a:ext cx="7173000" cy="431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Climate Feedbacks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00" y="47244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mechanism between processes in the climate system is called a climate feedback, when the result of an initial process triggers changes in a second process that in turn influences the initial one. A positive feedback intensifies the original process, and a negative feedback reduces it.”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Open Source Systems, Science, Solutions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1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tx1">
              <a:alpha val="71000"/>
            </a:schemeClr>
          </a:solidFill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An Example: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4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oceans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60559" y="3458781"/>
            <a:ext cx="2057400" cy="1062866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15" name="Curved Connector 14"/>
          <p:cNvCxnSpPr>
            <a:stCxn id="4" idx="0"/>
            <a:endCxn id="51" idx="1"/>
          </p:cNvCxnSpPr>
          <p:nvPr/>
        </p:nvCxnSpPr>
        <p:spPr>
          <a:xfrm rot="5400000" flipH="1" flipV="1">
            <a:off x="2838663" y="2677945"/>
            <a:ext cx="531433" cy="1030241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51" idx="3"/>
            <a:endCxn id="74" idx="0"/>
          </p:cNvCxnSpPr>
          <p:nvPr/>
        </p:nvCxnSpPr>
        <p:spPr>
          <a:xfrm>
            <a:off x="5676900" y="2927348"/>
            <a:ext cx="9906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74" idx="2"/>
            <a:endCxn id="75" idx="3"/>
          </p:cNvCxnSpPr>
          <p:nvPr/>
        </p:nvCxnSpPr>
        <p:spPr>
          <a:xfrm rot="5400000">
            <a:off x="5887434" y="4273013"/>
            <a:ext cx="531433" cy="10287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75" idx="1"/>
            <a:endCxn id="4" idx="2"/>
          </p:cNvCxnSpPr>
          <p:nvPr/>
        </p:nvCxnSpPr>
        <p:spPr>
          <a:xfrm rot="10800000">
            <a:off x="2589260" y="4521648"/>
            <a:ext cx="992141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52570" y="3429000"/>
            <a:ext cx="1791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619500" y="2395915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ocean water temperature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5638800" y="3458781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Decreased CO</a:t>
            </a:r>
            <a:r>
              <a:rPr lang="en-US" baseline="-25000" dirty="0"/>
              <a:t>2</a:t>
            </a:r>
            <a:r>
              <a:rPr lang="en-US" dirty="0"/>
              <a:t> storage </a:t>
            </a:r>
            <a:r>
              <a:rPr lang="en-US" dirty="0" smtClean="0"/>
              <a:t>capacity 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3581400" y="4521647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atmospheric CO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047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Group Work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715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1: Forest Fires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2: Clouds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3: Snow/Ice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4: Water Vapor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5: Desertification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6: Growing Season Length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7: Permafrost</a:t>
            </a:r>
          </a:p>
        </p:txBody>
      </p:sp>
    </p:spTree>
    <p:extLst>
      <p:ext uri="{BB962C8B-B14F-4D97-AF65-F5344CB8AC3E}">
        <p14:creationId xmlns:p14="http://schemas.microsoft.com/office/powerpoint/2010/main" val="14404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Forest Fires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60559" y="3044066"/>
            <a:ext cx="2057400" cy="1062866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12" name="Curved Connector 11"/>
          <p:cNvCxnSpPr>
            <a:stCxn id="11" idx="0"/>
            <a:endCxn id="17" idx="1"/>
          </p:cNvCxnSpPr>
          <p:nvPr/>
        </p:nvCxnSpPr>
        <p:spPr>
          <a:xfrm rot="5400000" flipH="1" flipV="1">
            <a:off x="2838663" y="2263230"/>
            <a:ext cx="531433" cy="1030241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17" idx="3"/>
            <a:endCxn id="18" idx="0"/>
          </p:cNvCxnSpPr>
          <p:nvPr/>
        </p:nvCxnSpPr>
        <p:spPr>
          <a:xfrm>
            <a:off x="5676900" y="2512633"/>
            <a:ext cx="9906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18" idx="2"/>
            <a:endCxn id="19" idx="3"/>
          </p:cNvCxnSpPr>
          <p:nvPr/>
        </p:nvCxnSpPr>
        <p:spPr>
          <a:xfrm rot="5400000">
            <a:off x="5887434" y="3858298"/>
            <a:ext cx="531433" cy="10287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9" idx="1"/>
            <a:endCxn id="11" idx="2"/>
          </p:cNvCxnSpPr>
          <p:nvPr/>
        </p:nvCxnSpPr>
        <p:spPr>
          <a:xfrm rot="10800000">
            <a:off x="2589260" y="4106933"/>
            <a:ext cx="992141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2570" y="3014285"/>
            <a:ext cx="1791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6195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</a:t>
            </a:r>
            <a:r>
              <a:rPr lang="en-US" dirty="0" smtClean="0"/>
              <a:t>Fire Frequency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5638800" y="3044066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Decreased CO</a:t>
            </a:r>
            <a:r>
              <a:rPr lang="en-US" baseline="-25000" dirty="0"/>
              <a:t>2</a:t>
            </a:r>
            <a:r>
              <a:rPr lang="en-US" dirty="0"/>
              <a:t> storage </a:t>
            </a:r>
            <a:r>
              <a:rPr lang="en-US" dirty="0" smtClean="0"/>
              <a:t>capacity 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581400" y="4106932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atmospheric CO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952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Clouds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81400" y="3044066"/>
            <a:ext cx="2057400" cy="1062866"/>
          </a:xfrm>
          <a:prstGeom prst="roundRect">
            <a:avLst/>
          </a:prstGeom>
          <a:gradFill flip="none" rotWithShape="1">
            <a:gsLst>
              <a:gs pos="0">
                <a:srgbClr val="000082"/>
              </a:gs>
              <a:gs pos="61000">
                <a:srgbClr val="66008F"/>
              </a:gs>
              <a:gs pos="82000">
                <a:srgbClr val="BA0066"/>
              </a:gs>
              <a:gs pos="100000">
                <a:srgbClr val="FF0000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5" name="Curved Connector 4"/>
          <p:cNvCxnSpPr>
            <a:stCxn id="4" idx="0"/>
            <a:endCxn id="10" idx="1"/>
          </p:cNvCxnSpPr>
          <p:nvPr/>
        </p:nvCxnSpPr>
        <p:spPr>
          <a:xfrm rot="5400000" flipH="1" flipV="1">
            <a:off x="4706334" y="2416400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0" idx="3"/>
            <a:endCxn id="11" idx="0"/>
          </p:cNvCxnSpPr>
          <p:nvPr/>
        </p:nvCxnSpPr>
        <p:spPr>
          <a:xfrm>
            <a:off x="7391400" y="25126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1" idx="2"/>
            <a:endCxn id="12" idx="3"/>
          </p:cNvCxnSpPr>
          <p:nvPr/>
        </p:nvCxnSpPr>
        <p:spPr>
          <a:xfrm rot="5400000">
            <a:off x="7487634" y="4010698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12" idx="1"/>
            <a:endCxn id="4" idx="2"/>
          </p:cNvCxnSpPr>
          <p:nvPr/>
        </p:nvCxnSpPr>
        <p:spPr>
          <a:xfrm rot="10800000">
            <a:off x="4610100" y="41069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3097687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</a:t>
            </a:r>
            <a:r>
              <a:rPr lang="en-US" dirty="0" smtClean="0"/>
              <a:t>evaporation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86600" y="3044066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Cloud Cover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0" y="4106932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LW insolation (Greenhouse)</a:t>
            </a:r>
            <a:endParaRPr lang="en-US" baseline="-25000" dirty="0"/>
          </a:p>
        </p:txBody>
      </p:sp>
      <p:sp>
        <p:nvSpPr>
          <p:cNvPr id="16" name="Rounded Rectangle 15"/>
          <p:cNvSpPr/>
          <p:nvPr/>
        </p:nvSpPr>
        <p:spPr>
          <a:xfrm>
            <a:off x="18288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</a:t>
            </a:r>
            <a:r>
              <a:rPr lang="en-US" dirty="0" smtClean="0"/>
              <a:t>evaporation</a:t>
            </a:r>
            <a:endParaRPr lang="en-US" dirty="0"/>
          </a:p>
        </p:txBody>
      </p:sp>
      <p:cxnSp>
        <p:nvCxnSpPr>
          <p:cNvPr id="17" name="Curved Connector 16"/>
          <p:cNvCxnSpPr>
            <a:stCxn id="4" idx="0"/>
            <a:endCxn id="16" idx="3"/>
          </p:cNvCxnSpPr>
          <p:nvPr/>
        </p:nvCxnSpPr>
        <p:spPr>
          <a:xfrm rot="16200000" flipV="1">
            <a:off x="3982434" y="2416400"/>
            <a:ext cx="531433" cy="7239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828800" y="4106934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SW Reflectivity (albedo)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0" y="3044068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Cloud Cover</a:t>
            </a:r>
            <a:endParaRPr lang="en-US" baseline="-25000" dirty="0"/>
          </a:p>
        </p:txBody>
      </p:sp>
      <p:cxnSp>
        <p:nvCxnSpPr>
          <p:cNvPr id="22" name="Curved Connector 21"/>
          <p:cNvCxnSpPr>
            <a:stCxn id="16" idx="1"/>
            <a:endCxn id="21" idx="0"/>
          </p:cNvCxnSpPr>
          <p:nvPr/>
        </p:nvCxnSpPr>
        <p:spPr>
          <a:xfrm rot="10800000" flipV="1">
            <a:off x="1028700" y="2512632"/>
            <a:ext cx="8001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21" idx="2"/>
            <a:endCxn id="20" idx="1"/>
          </p:cNvCxnSpPr>
          <p:nvPr/>
        </p:nvCxnSpPr>
        <p:spPr>
          <a:xfrm rot="16200000" flipH="1">
            <a:off x="1163034" y="3972600"/>
            <a:ext cx="531433" cy="8001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0" idx="3"/>
            <a:endCxn id="4" idx="2"/>
          </p:cNvCxnSpPr>
          <p:nvPr/>
        </p:nvCxnSpPr>
        <p:spPr>
          <a:xfrm flipV="1">
            <a:off x="3886200" y="4106932"/>
            <a:ext cx="7239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62277" y="3124200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8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Snow/Ice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60559" y="3193065"/>
            <a:ext cx="2057400" cy="1062866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5" name="Curved Connector 4"/>
          <p:cNvCxnSpPr>
            <a:stCxn id="4" idx="0"/>
            <a:endCxn id="10" idx="1"/>
          </p:cNvCxnSpPr>
          <p:nvPr/>
        </p:nvCxnSpPr>
        <p:spPr>
          <a:xfrm rot="5400000" flipH="1" flipV="1">
            <a:off x="2838663" y="2412229"/>
            <a:ext cx="531433" cy="1030241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0" idx="3"/>
            <a:endCxn id="11" idx="0"/>
          </p:cNvCxnSpPr>
          <p:nvPr/>
        </p:nvCxnSpPr>
        <p:spPr>
          <a:xfrm>
            <a:off x="5676900" y="2661632"/>
            <a:ext cx="9906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1" idx="2"/>
            <a:endCxn id="12" idx="3"/>
          </p:cNvCxnSpPr>
          <p:nvPr/>
        </p:nvCxnSpPr>
        <p:spPr>
          <a:xfrm rot="5400000">
            <a:off x="5887434" y="4007297"/>
            <a:ext cx="531433" cy="10287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12" idx="1"/>
            <a:endCxn id="4" idx="2"/>
          </p:cNvCxnSpPr>
          <p:nvPr/>
        </p:nvCxnSpPr>
        <p:spPr>
          <a:xfrm rot="10800000">
            <a:off x="2589260" y="4255932"/>
            <a:ext cx="992141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52570" y="3163284"/>
            <a:ext cx="1791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19500" y="2130199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</a:t>
            </a:r>
            <a:r>
              <a:rPr lang="en-US" dirty="0" smtClean="0"/>
              <a:t>snow/ice melt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638800" y="3193065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Decreased reflectivity (albedo)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581400" y="4255931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SW </a:t>
            </a:r>
            <a:r>
              <a:rPr lang="en-US" dirty="0" err="1" smtClean="0"/>
              <a:t>absorbtion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3928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02_0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"/>
          <a:stretch/>
        </p:blipFill>
        <p:spPr bwMode="auto">
          <a:xfrm>
            <a:off x="3957503" y="1329827"/>
            <a:ext cx="5186497" cy="4004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Transfers in 3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Ways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17" y="1018083"/>
            <a:ext cx="3963672" cy="53827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Conduction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Molecule-to-molecule transfer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90000"/>
              </a:lnSpc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Convection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energy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transferred by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</a:p>
          <a:p>
            <a:pPr lvl="1">
              <a:lnSpc>
                <a:spcPct val="90000"/>
              </a:lnSpc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 of heat by the movement of electromagnetic waves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require a medium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9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Water Vapor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60559" y="3193065"/>
            <a:ext cx="2057400" cy="1062866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5" name="Curved Connector 4"/>
          <p:cNvCxnSpPr>
            <a:stCxn id="4" idx="0"/>
            <a:endCxn id="10" idx="1"/>
          </p:cNvCxnSpPr>
          <p:nvPr/>
        </p:nvCxnSpPr>
        <p:spPr>
          <a:xfrm rot="5400000" flipH="1" flipV="1">
            <a:off x="2838663" y="2412229"/>
            <a:ext cx="531433" cy="1030241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0" idx="3"/>
            <a:endCxn id="11" idx="0"/>
          </p:cNvCxnSpPr>
          <p:nvPr/>
        </p:nvCxnSpPr>
        <p:spPr>
          <a:xfrm>
            <a:off x="5676900" y="2661632"/>
            <a:ext cx="9906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1" idx="2"/>
            <a:endCxn id="12" idx="3"/>
          </p:cNvCxnSpPr>
          <p:nvPr/>
        </p:nvCxnSpPr>
        <p:spPr>
          <a:xfrm rot="5400000">
            <a:off x="5887434" y="4007297"/>
            <a:ext cx="531433" cy="10287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12" idx="1"/>
            <a:endCxn id="4" idx="2"/>
          </p:cNvCxnSpPr>
          <p:nvPr/>
        </p:nvCxnSpPr>
        <p:spPr>
          <a:xfrm rot="10800000">
            <a:off x="2589260" y="4255932"/>
            <a:ext cx="992141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52570" y="3163284"/>
            <a:ext cx="1791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19500" y="2130199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</a:t>
            </a:r>
            <a:r>
              <a:rPr lang="en-US" dirty="0" smtClean="0"/>
              <a:t>evaporation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638800" y="3193065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atmospheric water holding capacity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581400" y="4255931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insolation (greenhouse)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3928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Desertification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81400" y="3044066"/>
            <a:ext cx="2057400" cy="1062866"/>
          </a:xfrm>
          <a:prstGeom prst="roundRect">
            <a:avLst/>
          </a:prstGeom>
          <a:gradFill flip="none" rotWithShape="1">
            <a:gsLst>
              <a:gs pos="0">
                <a:srgbClr val="000082"/>
              </a:gs>
              <a:gs pos="61000">
                <a:srgbClr val="66008F"/>
              </a:gs>
              <a:gs pos="82000">
                <a:srgbClr val="BA0066"/>
              </a:gs>
              <a:gs pos="100000">
                <a:srgbClr val="FF0000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5" name="Curved Connector 4"/>
          <p:cNvCxnSpPr>
            <a:stCxn id="4" idx="0"/>
            <a:endCxn id="10" idx="1"/>
          </p:cNvCxnSpPr>
          <p:nvPr/>
        </p:nvCxnSpPr>
        <p:spPr>
          <a:xfrm rot="5400000" flipH="1" flipV="1">
            <a:off x="4706334" y="2416400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0" idx="3"/>
            <a:endCxn id="11" idx="0"/>
          </p:cNvCxnSpPr>
          <p:nvPr/>
        </p:nvCxnSpPr>
        <p:spPr>
          <a:xfrm>
            <a:off x="7391400" y="25126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1" idx="2"/>
            <a:endCxn id="12" idx="3"/>
          </p:cNvCxnSpPr>
          <p:nvPr/>
        </p:nvCxnSpPr>
        <p:spPr>
          <a:xfrm rot="5400000">
            <a:off x="7487634" y="4010698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12" idx="1"/>
            <a:endCxn id="4" idx="2"/>
          </p:cNvCxnSpPr>
          <p:nvPr/>
        </p:nvCxnSpPr>
        <p:spPr>
          <a:xfrm rot="10800000">
            <a:off x="4610100" y="41069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3097687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plant water-stress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86600" y="3044066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Decreased vegetation cover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0" y="4106932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Decreased carbon storage</a:t>
            </a:r>
            <a:endParaRPr lang="en-US" baseline="-25000" dirty="0"/>
          </a:p>
        </p:txBody>
      </p:sp>
      <p:sp>
        <p:nvSpPr>
          <p:cNvPr id="13" name="Rounded Rectangle 12"/>
          <p:cNvSpPr/>
          <p:nvPr/>
        </p:nvSpPr>
        <p:spPr>
          <a:xfrm>
            <a:off x="18288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plant water-stress</a:t>
            </a:r>
            <a:endParaRPr lang="en-US" dirty="0"/>
          </a:p>
        </p:txBody>
      </p:sp>
      <p:cxnSp>
        <p:nvCxnSpPr>
          <p:cNvPr id="14" name="Curved Connector 13"/>
          <p:cNvCxnSpPr>
            <a:stCxn id="4" idx="0"/>
            <a:endCxn id="13" idx="3"/>
          </p:cNvCxnSpPr>
          <p:nvPr/>
        </p:nvCxnSpPr>
        <p:spPr>
          <a:xfrm rot="16200000" flipV="1">
            <a:off x="3982434" y="2416400"/>
            <a:ext cx="531433" cy="7239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828800" y="4106934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SW Reflectivity (albedo)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0" y="3044068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Decreased vegetation </a:t>
            </a:r>
            <a:r>
              <a:rPr lang="en-US" dirty="0"/>
              <a:t>cover</a:t>
            </a:r>
          </a:p>
        </p:txBody>
      </p:sp>
      <p:cxnSp>
        <p:nvCxnSpPr>
          <p:cNvPr id="17" name="Curved Connector 16"/>
          <p:cNvCxnSpPr>
            <a:stCxn id="13" idx="1"/>
            <a:endCxn id="16" idx="0"/>
          </p:cNvCxnSpPr>
          <p:nvPr/>
        </p:nvCxnSpPr>
        <p:spPr>
          <a:xfrm rot="10800000" flipV="1">
            <a:off x="1028700" y="2512632"/>
            <a:ext cx="8001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6" idx="2"/>
            <a:endCxn id="15" idx="1"/>
          </p:cNvCxnSpPr>
          <p:nvPr/>
        </p:nvCxnSpPr>
        <p:spPr>
          <a:xfrm rot="16200000" flipH="1">
            <a:off x="1163034" y="3972600"/>
            <a:ext cx="531433" cy="8001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5" idx="3"/>
            <a:endCxn id="4" idx="2"/>
          </p:cNvCxnSpPr>
          <p:nvPr/>
        </p:nvCxnSpPr>
        <p:spPr>
          <a:xfrm flipV="1">
            <a:off x="3886200" y="4106932"/>
            <a:ext cx="7239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62277" y="3124200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8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Growing Season Length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81400" y="3044066"/>
            <a:ext cx="2057400" cy="1062866"/>
          </a:xfrm>
          <a:prstGeom prst="roundRect">
            <a:avLst/>
          </a:prstGeom>
          <a:gradFill flip="none" rotWithShape="1">
            <a:gsLst>
              <a:gs pos="0">
                <a:srgbClr val="000082"/>
              </a:gs>
              <a:gs pos="61000">
                <a:srgbClr val="66008F"/>
              </a:gs>
              <a:gs pos="82000">
                <a:srgbClr val="BA0066"/>
              </a:gs>
              <a:gs pos="100000">
                <a:srgbClr val="FF0000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5" name="Curved Connector 4"/>
          <p:cNvCxnSpPr>
            <a:stCxn id="4" idx="0"/>
            <a:endCxn id="10" idx="1"/>
          </p:cNvCxnSpPr>
          <p:nvPr/>
        </p:nvCxnSpPr>
        <p:spPr>
          <a:xfrm rot="5400000" flipH="1" flipV="1">
            <a:off x="4706334" y="2416400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0" idx="3"/>
            <a:endCxn id="11" idx="0"/>
          </p:cNvCxnSpPr>
          <p:nvPr/>
        </p:nvCxnSpPr>
        <p:spPr>
          <a:xfrm>
            <a:off x="7391400" y="25126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1" idx="2"/>
            <a:endCxn id="12" idx="3"/>
          </p:cNvCxnSpPr>
          <p:nvPr/>
        </p:nvCxnSpPr>
        <p:spPr>
          <a:xfrm rot="5400000">
            <a:off x="7487634" y="4010698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12" idx="1"/>
            <a:endCxn id="4" idx="2"/>
          </p:cNvCxnSpPr>
          <p:nvPr/>
        </p:nvCxnSpPr>
        <p:spPr>
          <a:xfrm rot="10800000">
            <a:off x="4610100" y="41069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3097687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plant water-stress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86600" y="3044066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disturbance (fire)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0" y="4106932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decreased carbon storage</a:t>
            </a:r>
            <a:endParaRPr lang="en-US" baseline="-25000" dirty="0"/>
          </a:p>
        </p:txBody>
      </p:sp>
      <p:sp>
        <p:nvSpPr>
          <p:cNvPr id="13" name="Rounded Rectangle 12"/>
          <p:cNvSpPr/>
          <p:nvPr/>
        </p:nvSpPr>
        <p:spPr>
          <a:xfrm>
            <a:off x="18288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duration of suitable temps.</a:t>
            </a:r>
          </a:p>
        </p:txBody>
      </p:sp>
      <p:cxnSp>
        <p:nvCxnSpPr>
          <p:cNvPr id="14" name="Curved Connector 13"/>
          <p:cNvCxnSpPr>
            <a:stCxn id="4" idx="0"/>
            <a:endCxn id="13" idx="3"/>
          </p:cNvCxnSpPr>
          <p:nvPr/>
        </p:nvCxnSpPr>
        <p:spPr>
          <a:xfrm rot="16200000" flipV="1">
            <a:off x="3982434" y="2416400"/>
            <a:ext cx="531433" cy="7239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828800" y="4106934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carbon storage</a:t>
            </a:r>
            <a:endParaRPr lang="en-US" baseline="-25000" dirty="0"/>
          </a:p>
        </p:txBody>
      </p:sp>
      <p:sp>
        <p:nvSpPr>
          <p:cNvPr id="16" name="Rounded Rectangle 15"/>
          <p:cNvSpPr/>
          <p:nvPr/>
        </p:nvSpPr>
        <p:spPr>
          <a:xfrm>
            <a:off x="0" y="3044068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plant growth</a:t>
            </a:r>
          </a:p>
        </p:txBody>
      </p:sp>
      <p:cxnSp>
        <p:nvCxnSpPr>
          <p:cNvPr id="17" name="Curved Connector 16"/>
          <p:cNvCxnSpPr>
            <a:stCxn id="13" idx="1"/>
            <a:endCxn id="16" idx="0"/>
          </p:cNvCxnSpPr>
          <p:nvPr/>
        </p:nvCxnSpPr>
        <p:spPr>
          <a:xfrm rot="10800000" flipV="1">
            <a:off x="1028700" y="2512632"/>
            <a:ext cx="8001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6" idx="2"/>
            <a:endCxn id="15" idx="1"/>
          </p:cNvCxnSpPr>
          <p:nvPr/>
        </p:nvCxnSpPr>
        <p:spPr>
          <a:xfrm rot="16200000" flipH="1">
            <a:off x="1163034" y="3972600"/>
            <a:ext cx="531433" cy="8001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5" idx="3"/>
            <a:endCxn id="4" idx="2"/>
          </p:cNvCxnSpPr>
          <p:nvPr/>
        </p:nvCxnSpPr>
        <p:spPr>
          <a:xfrm flipV="1">
            <a:off x="3886200" y="4106932"/>
            <a:ext cx="7239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62277" y="3124200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8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Permafrost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81400" y="3044066"/>
            <a:ext cx="2057400" cy="1062866"/>
          </a:xfrm>
          <a:prstGeom prst="roundRect">
            <a:avLst/>
          </a:prstGeom>
          <a:gradFill flip="none" rotWithShape="1">
            <a:gsLst>
              <a:gs pos="0">
                <a:srgbClr val="000082"/>
              </a:gs>
              <a:gs pos="61000">
                <a:srgbClr val="66008F"/>
              </a:gs>
              <a:gs pos="82000">
                <a:srgbClr val="BA0066"/>
              </a:gs>
              <a:gs pos="100000">
                <a:srgbClr val="FF0000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Temperature</a:t>
            </a:r>
            <a:endParaRPr lang="en-US" dirty="0"/>
          </a:p>
        </p:txBody>
      </p:sp>
      <p:cxnSp>
        <p:nvCxnSpPr>
          <p:cNvPr id="5" name="Curved Connector 4"/>
          <p:cNvCxnSpPr>
            <a:stCxn id="4" idx="0"/>
            <a:endCxn id="10" idx="1"/>
          </p:cNvCxnSpPr>
          <p:nvPr/>
        </p:nvCxnSpPr>
        <p:spPr>
          <a:xfrm rot="5400000" flipH="1" flipV="1">
            <a:off x="4706334" y="2416400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0" idx="3"/>
            <a:endCxn id="11" idx="0"/>
          </p:cNvCxnSpPr>
          <p:nvPr/>
        </p:nvCxnSpPr>
        <p:spPr>
          <a:xfrm>
            <a:off x="7391400" y="25126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1" idx="2"/>
            <a:endCxn id="12" idx="3"/>
          </p:cNvCxnSpPr>
          <p:nvPr/>
        </p:nvCxnSpPr>
        <p:spPr>
          <a:xfrm rot="5400000">
            <a:off x="7487634" y="4010698"/>
            <a:ext cx="531433" cy="723900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12" idx="1"/>
            <a:endCxn id="4" idx="2"/>
          </p:cNvCxnSpPr>
          <p:nvPr/>
        </p:nvCxnSpPr>
        <p:spPr>
          <a:xfrm rot="10800000">
            <a:off x="4610100" y="4106933"/>
            <a:ext cx="723900" cy="531433"/>
          </a:xfrm>
          <a:prstGeom prst="curvedConnector2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3097687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</a:t>
            </a:r>
            <a:r>
              <a:rPr lang="en-US" dirty="0" smtClean="0"/>
              <a:t>thaw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86600" y="3044066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decomposition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0" y="4106932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Decreased carbon storage</a:t>
            </a:r>
            <a:endParaRPr lang="en-US" baseline="-25000" dirty="0"/>
          </a:p>
        </p:txBody>
      </p:sp>
      <p:sp>
        <p:nvSpPr>
          <p:cNvPr id="13" name="Rounded Rectangle 12"/>
          <p:cNvSpPr/>
          <p:nvPr/>
        </p:nvSpPr>
        <p:spPr>
          <a:xfrm>
            <a:off x="1828800" y="1981200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Increased </a:t>
            </a:r>
            <a:r>
              <a:rPr lang="en-US" dirty="0" smtClean="0"/>
              <a:t>thaw</a:t>
            </a:r>
            <a:endParaRPr lang="en-US" dirty="0"/>
          </a:p>
        </p:txBody>
      </p:sp>
      <p:cxnSp>
        <p:nvCxnSpPr>
          <p:cNvPr id="14" name="Curved Connector 13"/>
          <p:cNvCxnSpPr>
            <a:stCxn id="4" idx="0"/>
            <a:endCxn id="13" idx="3"/>
          </p:cNvCxnSpPr>
          <p:nvPr/>
        </p:nvCxnSpPr>
        <p:spPr>
          <a:xfrm rot="16200000" flipV="1">
            <a:off x="3982434" y="2416400"/>
            <a:ext cx="531433" cy="7239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828800" y="4106934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carbon storage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0" y="3044068"/>
            <a:ext cx="2057400" cy="1062866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Increased plant growth</a:t>
            </a:r>
            <a:endParaRPr lang="en-US" baseline="-25000" dirty="0"/>
          </a:p>
        </p:txBody>
      </p:sp>
      <p:cxnSp>
        <p:nvCxnSpPr>
          <p:cNvPr id="17" name="Curved Connector 16"/>
          <p:cNvCxnSpPr>
            <a:stCxn id="13" idx="1"/>
            <a:endCxn id="16" idx="0"/>
          </p:cNvCxnSpPr>
          <p:nvPr/>
        </p:nvCxnSpPr>
        <p:spPr>
          <a:xfrm rot="10800000" flipV="1">
            <a:off x="1028700" y="2512632"/>
            <a:ext cx="8001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6" idx="2"/>
            <a:endCxn id="15" idx="1"/>
          </p:cNvCxnSpPr>
          <p:nvPr/>
        </p:nvCxnSpPr>
        <p:spPr>
          <a:xfrm rot="16200000" flipH="1">
            <a:off x="1163034" y="3972600"/>
            <a:ext cx="531433" cy="800100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5" idx="3"/>
            <a:endCxn id="4" idx="2"/>
          </p:cNvCxnSpPr>
          <p:nvPr/>
        </p:nvCxnSpPr>
        <p:spPr>
          <a:xfrm flipV="1">
            <a:off x="3886200" y="4106932"/>
            <a:ext cx="723900" cy="531435"/>
          </a:xfrm>
          <a:prstGeom prst="curvedConnector2">
            <a:avLst/>
          </a:prstGeom>
          <a:ln w="635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62277" y="3124200"/>
            <a:ext cx="139044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**Another positive feedback mechanism could be the release of large pockets of methane as permafrost thaws.  This process is more commonly referred to as a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tipping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the potential for drastic alteration of the insolation of the atmosphere.**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8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0800" y="2057400"/>
            <a:ext cx="4267200" cy="2209800"/>
          </a:xfrm>
          <a:prstGeom prst="roundRect">
            <a:avLst/>
          </a:prstGeom>
          <a:solidFill>
            <a:schemeClr val="bg1">
              <a:alpha val="78000"/>
            </a:schemeClr>
          </a:solidFill>
          <a:effectLst>
            <a:glow rad="1905000">
              <a:schemeClr val="accent6">
                <a:lumMod val="60000"/>
                <a:lumOff val="40000"/>
                <a:alpha val="40000"/>
              </a:schemeClr>
            </a:glow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057400" y="1905000"/>
            <a:ext cx="5105400" cy="2286000"/>
          </a:xfrm>
        </p:spPr>
        <p:txBody>
          <a:bodyPr>
            <a:noAutofit/>
          </a:bodyPr>
          <a:lstStyle/>
          <a:p>
            <a:r>
              <a:rPr lang="en-US" sz="4800" b="1" i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The Global</a:t>
            </a:r>
            <a:br>
              <a:rPr lang="en-US" sz="4800" b="1" i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b="1" i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Carbon Cycle</a:t>
            </a:r>
            <a:endParaRPr lang="en-US" sz="4800" b="1" i="1" dirty="0">
              <a:solidFill>
                <a:srgbClr val="0033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081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37241" y="961038"/>
            <a:ext cx="5486400" cy="106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Atmosphere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760 </a:t>
            </a:r>
            <a:r>
              <a:rPr lang="en-US" sz="24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endParaRPr lang="en-US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Global Carbon Cycle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135576" y="5914038"/>
            <a:ext cx="29718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Soils</a:t>
            </a:r>
          </a:p>
          <a:p>
            <a:pPr algn="ctr"/>
            <a:r>
              <a:rPr lang="en-US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1,500 </a:t>
            </a:r>
            <a:r>
              <a:rPr lang="en-US" sz="24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endParaRPr lang="en-US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1000" y="2027838"/>
            <a:ext cx="0" cy="1295400"/>
          </a:xfrm>
          <a:prstGeom prst="straightConnector1">
            <a:avLst/>
          </a:prstGeom>
          <a:ln w="50800">
            <a:solidFill>
              <a:srgbClr val="0033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04906" y="2027838"/>
            <a:ext cx="9525" cy="1600199"/>
          </a:xfrm>
          <a:prstGeom prst="straightConnector1">
            <a:avLst/>
          </a:prstGeom>
          <a:ln w="508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48070" y="2256438"/>
            <a:ext cx="163237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Photosynthesis</a:t>
            </a:r>
          </a:p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1476" y="2579603"/>
            <a:ext cx="126893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Respiration</a:t>
            </a:r>
          </a:p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5" name="Curved Connector 44"/>
          <p:cNvCxnSpPr>
            <a:stCxn id="10" idx="2"/>
          </p:cNvCxnSpPr>
          <p:nvPr/>
        </p:nvCxnSpPr>
        <p:spPr>
          <a:xfrm rot="10800000">
            <a:off x="2819400" y="1909192"/>
            <a:ext cx="316176" cy="4462046"/>
          </a:xfrm>
          <a:prstGeom prst="curvedConnector2">
            <a:avLst/>
          </a:prstGeom>
          <a:ln w="508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004688" y="3543758"/>
            <a:ext cx="162942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Decomposition</a:t>
            </a:r>
          </a:p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 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458373" y="5056940"/>
            <a:ext cx="0" cy="857098"/>
          </a:xfrm>
          <a:prstGeom prst="straightConnector1">
            <a:avLst/>
          </a:prstGeom>
          <a:ln w="50800">
            <a:solidFill>
              <a:srgbClr val="0033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Oval 13316"/>
          <p:cNvSpPr/>
          <p:nvPr/>
        </p:nvSpPr>
        <p:spPr>
          <a:xfrm>
            <a:off x="3302106" y="4052242"/>
            <a:ext cx="4114800" cy="10899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bill.smith\AppData\Local\Microsoft\Windows\Temporary Internet Files\Content.IE5\X12SC1GA\MC90044610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876" y="3323238"/>
            <a:ext cx="1548994" cy="173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Rectangle 13317"/>
          <p:cNvSpPr/>
          <p:nvPr/>
        </p:nvSpPr>
        <p:spPr>
          <a:xfrm>
            <a:off x="5051532" y="4124263"/>
            <a:ext cx="2256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Vegetation</a:t>
            </a:r>
          </a:p>
          <a:p>
            <a:pPr algn="ctr"/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650 </a:t>
            </a:r>
            <a:r>
              <a:rPr lang="en-US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endParaRPr lang="en-US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72902" y="5128410"/>
            <a:ext cx="106894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Litter Fall</a:t>
            </a:r>
          </a:p>
          <a:p>
            <a:pPr algn="ctr"/>
            <a:r>
              <a:rPr lang="en-US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41" name="Oval 13340"/>
          <p:cNvSpPr/>
          <p:nvPr/>
        </p:nvSpPr>
        <p:spPr>
          <a:xfrm>
            <a:off x="6934200" y="2953334"/>
            <a:ext cx="2078739" cy="12418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Oceans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38,000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8" name="Curved Connector 107"/>
          <p:cNvCxnSpPr>
            <a:stCxn id="13341" idx="2"/>
          </p:cNvCxnSpPr>
          <p:nvPr/>
        </p:nvCxnSpPr>
        <p:spPr>
          <a:xfrm rot="10800000">
            <a:off x="6179570" y="1943622"/>
            <a:ext cx="754631" cy="1630661"/>
          </a:xfrm>
          <a:prstGeom prst="curvedConnector2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51" name="Curved Connector 13350"/>
          <p:cNvCxnSpPr>
            <a:stCxn id="4" idx="6"/>
            <a:endCxn id="13341" idx="0"/>
          </p:cNvCxnSpPr>
          <p:nvPr/>
        </p:nvCxnSpPr>
        <p:spPr>
          <a:xfrm>
            <a:off x="7323641" y="1494438"/>
            <a:ext cx="649929" cy="1458896"/>
          </a:xfrm>
          <a:prstGeom prst="curvedConnector2">
            <a:avLst/>
          </a:prstGeom>
          <a:ln w="5080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114447" y="544157"/>
            <a:ext cx="1263611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 Fuels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6.4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380568" y="1586027"/>
            <a:ext cx="163237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Photosynthesis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147969" y="2389955"/>
            <a:ext cx="126893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Respiration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75171" y="2519829"/>
            <a:ext cx="215452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 Change</a:t>
            </a:r>
          </a:p>
          <a:p>
            <a:pPr algn="ctr"/>
            <a:r>
              <a:rPr lang="en-US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44310" y="1815755"/>
            <a:ext cx="1896937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 Change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8" name="Curved Connector 147"/>
          <p:cNvCxnSpPr>
            <a:stCxn id="147" idx="0"/>
            <a:endCxn id="4" idx="2"/>
          </p:cNvCxnSpPr>
          <p:nvPr/>
        </p:nvCxnSpPr>
        <p:spPr>
          <a:xfrm rot="5400000" flipH="1" flipV="1">
            <a:off x="1304352" y="1282866"/>
            <a:ext cx="321317" cy="744462"/>
          </a:xfrm>
          <a:prstGeom prst="curvedConnector2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>
            <a:stCxn id="131" idx="2"/>
            <a:endCxn id="4" idx="2"/>
          </p:cNvCxnSpPr>
          <p:nvPr/>
        </p:nvCxnSpPr>
        <p:spPr>
          <a:xfrm rot="16200000" flipH="1">
            <a:off x="1139772" y="796969"/>
            <a:ext cx="303950" cy="1090988"/>
          </a:xfrm>
          <a:prstGeom prst="curvedConnector2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/>
          <p:cNvCxnSpPr>
            <a:stCxn id="4" idx="3"/>
            <a:endCxn id="146" idx="3"/>
          </p:cNvCxnSpPr>
          <p:nvPr/>
        </p:nvCxnSpPr>
        <p:spPr>
          <a:xfrm rot="5400000">
            <a:off x="2049506" y="2251795"/>
            <a:ext cx="971386" cy="211014"/>
          </a:xfrm>
          <a:prstGeom prst="curvedConnector2">
            <a:avLst/>
          </a:prstGeom>
          <a:ln w="508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20" grpId="0" animBg="1"/>
      <p:bldP spid="24" grpId="0" animBg="1"/>
      <p:bldP spid="56" grpId="0" animBg="1"/>
      <p:bldP spid="13317" grpId="0" animBg="1"/>
      <p:bldP spid="13318" grpId="0"/>
      <p:bldP spid="85" grpId="0" animBg="1"/>
      <p:bldP spid="13341" grpId="0" animBg="1"/>
      <p:bldP spid="131" grpId="0" animBg="1"/>
      <p:bldP spid="136" grpId="0" animBg="1"/>
      <p:bldP spid="137" grpId="0" animBg="1"/>
      <p:bldP spid="146" grpId="0" animBg="1"/>
      <p:bldP spid="1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5105400" y="3017300"/>
            <a:ext cx="136615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Respiration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35116" y="2715853"/>
            <a:ext cx="0" cy="1295400"/>
          </a:xfrm>
          <a:prstGeom prst="straightConnector1">
            <a:avLst/>
          </a:prstGeom>
          <a:ln w="635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10" idx="2"/>
            <a:endCxn id="24" idx="2"/>
          </p:cNvCxnSpPr>
          <p:nvPr/>
        </p:nvCxnSpPr>
        <p:spPr>
          <a:xfrm rot="10800000">
            <a:off x="1857295" y="2198132"/>
            <a:ext cx="1066719" cy="3799820"/>
          </a:xfrm>
          <a:prstGeom prst="curvedConnector3">
            <a:avLst>
              <a:gd name="adj1" fmla="val 121430"/>
            </a:avLst>
          </a:prstGeom>
          <a:ln w="635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 flipH="1" flipV="1">
            <a:off x="4018295" y="3495467"/>
            <a:ext cx="1527870" cy="12700"/>
          </a:xfrm>
          <a:prstGeom prst="curvedConnector3">
            <a:avLst>
              <a:gd name="adj1" fmla="val 50000"/>
            </a:avLst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10" idx="2"/>
            <a:endCxn id="24" idx="2"/>
          </p:cNvCxnSpPr>
          <p:nvPr/>
        </p:nvCxnSpPr>
        <p:spPr>
          <a:xfrm rot="10800000">
            <a:off x="1857295" y="2198132"/>
            <a:ext cx="1066719" cy="3799820"/>
          </a:xfrm>
          <a:prstGeom prst="curvedConnector3">
            <a:avLst>
              <a:gd name="adj1" fmla="val 121430"/>
            </a:avLst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Would Cause a Shift from Carbon Sink to Source??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2924013" y="5540752"/>
            <a:ext cx="29718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35116" y="2715853"/>
            <a:ext cx="0" cy="1295400"/>
          </a:xfrm>
          <a:prstGeom prst="straightConnector1">
            <a:avLst/>
          </a:prstGeom>
          <a:ln w="127000">
            <a:solidFill>
              <a:srgbClr val="0033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0" y="3044409"/>
            <a:ext cx="163237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Photosynthesis</a:t>
            </a:r>
          </a:p>
        </p:txBody>
      </p:sp>
      <p:sp>
        <p:nvSpPr>
          <p:cNvPr id="13317" name="Oval 13316"/>
          <p:cNvSpPr/>
          <p:nvPr/>
        </p:nvSpPr>
        <p:spPr>
          <a:xfrm>
            <a:off x="3270022" y="4740257"/>
            <a:ext cx="4114800" cy="10899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bill.smith\AppData\Local\Microsoft\Windows\Temporary Internet Files\Content.IE5\X12SC1GA\MC90044610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92" y="4011253"/>
            <a:ext cx="1548994" cy="173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Rectangle 13317"/>
          <p:cNvSpPr/>
          <p:nvPr/>
        </p:nvSpPr>
        <p:spPr>
          <a:xfrm>
            <a:off x="5019448" y="4992842"/>
            <a:ext cx="2256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Vegetation</a:t>
            </a:r>
            <a:endParaRPr 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5744955"/>
            <a:ext cx="162942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Decomposition</a:t>
            </a:r>
          </a:p>
        </p:txBody>
      </p:sp>
      <p:sp>
        <p:nvSpPr>
          <p:cNvPr id="24" name="Oval 23"/>
          <p:cNvSpPr/>
          <p:nvPr/>
        </p:nvSpPr>
        <p:spPr>
          <a:xfrm>
            <a:off x="1857294" y="1664732"/>
            <a:ext cx="5486400" cy="106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Atmosphere</a:t>
            </a:r>
          </a:p>
        </p:txBody>
      </p:sp>
      <p:cxnSp>
        <p:nvCxnSpPr>
          <p:cNvPr id="32" name="Curved Connector 31"/>
          <p:cNvCxnSpPr/>
          <p:nvPr/>
        </p:nvCxnSpPr>
        <p:spPr>
          <a:xfrm rot="5400000" flipH="1" flipV="1">
            <a:off x="4018295" y="3489117"/>
            <a:ext cx="1527870" cy="12700"/>
          </a:xfrm>
          <a:prstGeom prst="curvedConnector3">
            <a:avLst>
              <a:gd name="adj1" fmla="val 50000"/>
            </a:avLst>
          </a:prstGeom>
          <a:ln w="635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0" y="2286000"/>
            <a:ext cx="9144000" cy="2247875"/>
            <a:chOff x="0" y="2286000"/>
            <a:chExt cx="9144000" cy="1828799"/>
          </a:xfrm>
        </p:grpSpPr>
        <p:sp>
          <p:nvSpPr>
            <p:cNvPr id="19" name="Rounded Rectangle 18"/>
            <p:cNvSpPr/>
            <p:nvPr/>
          </p:nvSpPr>
          <p:spPr>
            <a:xfrm>
              <a:off x="0" y="2286000"/>
              <a:ext cx="9144000" cy="1828799"/>
            </a:xfrm>
            <a:prstGeom prst="roundRect">
              <a:avLst/>
            </a:prstGeom>
            <a:solidFill>
              <a:srgbClr val="008000">
                <a:alpha val="42000"/>
              </a:srgbClr>
            </a:solidFill>
            <a:effectLst>
              <a:glow>
                <a:schemeClr val="accent6">
                  <a:lumMod val="60000"/>
                  <a:lumOff val="40000"/>
                  <a:alpha val="40000"/>
                </a:schemeClr>
              </a:glow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" y="2514600"/>
              <a:ext cx="8839200" cy="1327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carbon sink can be converted to a carbon source when the amount of CO</a:t>
              </a:r>
              <a:r>
                <a:rPr lang="en-US" sz="2000" b="1" baseline="-25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respired to the atmosphere is greater than the amount fixed during photosynthesis (a net reduction of the source pool and a net increase in the atmospheric pool).  Processes that can drive the conversion of a system from a sink to a source include wildfire, insect infestation, and drought.</a:t>
              </a:r>
              <a:endPara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35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(EM) Radiation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14" y="1524000"/>
            <a:ext cx="4003589" cy="20732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objects emit electromagnetic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FG02_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r="2699"/>
          <a:stretch>
            <a:fillRect/>
          </a:stretch>
        </p:blipFill>
        <p:spPr bwMode="auto">
          <a:xfrm>
            <a:off x="4790725" y="1022350"/>
            <a:ext cx="3515075" cy="278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32463"/>
            <a:ext cx="3600287" cy="2625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234086"/>
            <a:ext cx="4341451" cy="261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477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1" y="247136"/>
            <a:ext cx="4510217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Spectrum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21" y="1400490"/>
            <a:ext cx="5350476" cy="5053913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Shortwave Radiation</a:t>
            </a:r>
          </a:p>
          <a:p>
            <a:pPr lvl="1">
              <a:buFontTx/>
              <a:buChar char="–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 than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–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Visible, UV, x-rays, etc.</a:t>
            </a:r>
          </a:p>
          <a:p>
            <a:pPr lvl="1">
              <a:buFontTx/>
              <a:buChar char="–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Emitted from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</a:pP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Longwave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</a:t>
            </a:r>
          </a:p>
          <a:p>
            <a:pPr lvl="1">
              <a:buFontTx/>
              <a:buChar char="–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Longer than 3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μ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–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microwave, radar, etc. </a:t>
            </a:r>
          </a:p>
          <a:p>
            <a:pPr lvl="1">
              <a:buFontTx/>
              <a:buChar char="–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Emitted from Earth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FG0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r="31500"/>
          <a:stretch>
            <a:fillRect/>
          </a:stretch>
        </p:blipFill>
        <p:spPr bwMode="auto">
          <a:xfrm>
            <a:off x="5832397" y="358347"/>
            <a:ext cx="3006725" cy="6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2421" y="3632886"/>
            <a:ext cx="79701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5667632" y="358347"/>
            <a:ext cx="0" cy="308918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5667632" y="3797644"/>
            <a:ext cx="0" cy="265670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" y="1905000"/>
            <a:ext cx="9165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0" y="76200"/>
            <a:ext cx="2971800" cy="381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Sun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887" y="2989167"/>
            <a:ext cx="2658762" cy="1066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urface temperature</a:t>
            </a:r>
          </a:p>
          <a:p>
            <a:pPr marL="0" indent="0" algn="ctr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~5505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°C (9941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°F)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710249" cy="2766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4714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" y="1905000"/>
            <a:ext cx="9165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0" y="76200"/>
            <a:ext cx="2971800" cy="381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48400" y="228600"/>
            <a:ext cx="2710249" cy="2766053"/>
          </a:xfrm>
          <a:prstGeom prst="roundRect">
            <a:avLst>
              <a:gd name="adj" fmla="val 849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arth_bluemar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35381"/>
            <a:ext cx="2710249" cy="2031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299887" y="2989167"/>
            <a:ext cx="2658762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temperature</a:t>
            </a:r>
          </a:p>
          <a:p>
            <a:pPr marL="0" indent="0" algn="ctr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~15 °C (59 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 algn="ctr">
              <a:buFont typeface="Arial" pitchFamily="34" charset="0"/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Earth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35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 flipV="1">
            <a:off x="1909113" y="0"/>
            <a:ext cx="72087" cy="2209800"/>
          </a:xfrm>
          <a:prstGeom prst="line">
            <a:avLst/>
          </a:prstGeom>
          <a:ln w="50800">
            <a:solidFill>
              <a:srgbClr val="FFC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bill.smith\AppData\Local\Microsoft\Windows\Temporary Internet Files\Content.IE5\X12SC1GA\MC90044040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520825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ll.smith\AppData\Local\Microsoft\Windows\Temporary Internet Files\Content.IE5\US1T1PIS\MC900438066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2971800" y="4343400"/>
            <a:ext cx="5105400" cy="51054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25626" y="6248400"/>
            <a:ext cx="1450974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405100" y="4379362"/>
            <a:ext cx="1143000" cy="80962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135200" y="3912637"/>
            <a:ext cx="762000" cy="93345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001000" y="6019800"/>
            <a:ext cx="9906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"/>
          <p:cNvSpPr>
            <a:spLocks noChangeAspect="1" noEditPoints="1" noChangeArrowheads="1"/>
          </p:cNvSpPr>
          <p:nvPr/>
        </p:nvSpPr>
        <p:spPr bwMode="auto">
          <a:xfrm>
            <a:off x="4724400" y="609598"/>
            <a:ext cx="2743200" cy="18389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/>
              <a:t>GHG</a:t>
            </a:r>
            <a:endParaRPr lang="en-US" sz="4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096000" y="2621400"/>
            <a:ext cx="304800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 (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Longwave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Radiation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loud"/>
          <p:cNvSpPr>
            <a:spLocks noChangeAspect="1" noEditPoints="1" noChangeArrowheads="1"/>
          </p:cNvSpPr>
          <p:nvPr/>
        </p:nvSpPr>
        <p:spPr bwMode="auto">
          <a:xfrm>
            <a:off x="838200" y="2057400"/>
            <a:ext cx="2743200" cy="18389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/>
              <a:t>DUST</a:t>
            </a:r>
            <a:endParaRPr lang="en-US" sz="4000" b="1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881200" y="79801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551900" y="1524000"/>
            <a:ext cx="593400" cy="506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4038600" y="1598612"/>
            <a:ext cx="6858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867400" y="2448523"/>
            <a:ext cx="13800" cy="189487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038600" y="381000"/>
            <a:ext cx="1676400" cy="4419600"/>
          </a:xfrm>
          <a:prstGeom prst="line">
            <a:avLst/>
          </a:prstGeom>
          <a:ln w="50800">
            <a:solidFill>
              <a:srgbClr val="FFC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1447800"/>
            <a:ext cx="2743200" cy="3352800"/>
          </a:xfrm>
          <a:prstGeom prst="line">
            <a:avLst/>
          </a:prstGeom>
          <a:ln w="50800">
            <a:solidFill>
              <a:srgbClr val="FFC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33600" y="81005"/>
            <a:ext cx="2895600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(Shortwave) Radiation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loud"/>
          <p:cNvSpPr>
            <a:spLocks noChangeAspect="1" noEditPoints="1" noChangeArrowheads="1"/>
          </p:cNvSpPr>
          <p:nvPr/>
        </p:nvSpPr>
        <p:spPr bwMode="auto">
          <a:xfrm>
            <a:off x="4724400" y="613201"/>
            <a:ext cx="2743200" cy="18389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/>
              <a:t>GHG</a:t>
            </a:r>
            <a:endParaRPr lang="en-US" sz="40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524500" y="2362200"/>
            <a:ext cx="0" cy="19050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68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" grpId="0" animBg="1"/>
      <p:bldP spid="37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Albedo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FG03_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6000"/>
          <a:stretch>
            <a:fillRect/>
          </a:stretch>
        </p:blipFill>
        <p:spPr bwMode="auto">
          <a:xfrm>
            <a:off x="0" y="713232"/>
            <a:ext cx="9144000" cy="6117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41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965955"/>
            <a:ext cx="3505200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Vapor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maximum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important GHG 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Equilibrium temp.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 °C (-4 °F)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 temp.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°C (59 °F)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changing by about 1% / decade.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4267200"/>
            <a:ext cx="4800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772</Words>
  <Application>Microsoft Office PowerPoint</Application>
  <PresentationFormat>On-screen Show (4:3)</PresentationFormat>
  <Paragraphs>204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2_Office Theme</vt:lpstr>
      <vt:lpstr>Principles of the  Global Climate System II</vt:lpstr>
      <vt:lpstr>Energy Transfers in 3 Ways</vt:lpstr>
      <vt:lpstr>Electromagnetic (EM) Radiation</vt:lpstr>
      <vt:lpstr>EM Spectrum</vt:lpstr>
      <vt:lpstr>The Sun</vt:lpstr>
      <vt:lpstr>The Earth</vt:lpstr>
      <vt:lpstr>PowerPoint Presentation</vt:lpstr>
      <vt:lpstr>Albedo</vt:lpstr>
      <vt:lpstr>Greenhouse Gases</vt:lpstr>
      <vt:lpstr>Greenhouse Gases</vt:lpstr>
      <vt:lpstr>Greenhouse Gases</vt:lpstr>
      <vt:lpstr>Greenhouse Gases</vt:lpstr>
      <vt:lpstr>Greenhouse Gases</vt:lpstr>
      <vt:lpstr>Climate Feedbacks</vt:lpstr>
      <vt:lpstr>An Example:</vt:lpstr>
      <vt:lpstr>Group Work</vt:lpstr>
      <vt:lpstr>Forest Fires</vt:lpstr>
      <vt:lpstr>Clouds</vt:lpstr>
      <vt:lpstr>Snow/Ice</vt:lpstr>
      <vt:lpstr>Water Vapor</vt:lpstr>
      <vt:lpstr>Desertification</vt:lpstr>
      <vt:lpstr>Growing Season Length</vt:lpstr>
      <vt:lpstr>Permafrost</vt:lpstr>
      <vt:lpstr>The Global Carbon Cycle</vt:lpstr>
      <vt:lpstr>The Global Carbon Cycle</vt:lpstr>
      <vt:lpstr>What Would Cause a Shift from Carbon Sink to Source??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K Smith</dc:creator>
  <cp:lastModifiedBy>William K Smith</cp:lastModifiedBy>
  <cp:revision>55</cp:revision>
  <dcterms:created xsi:type="dcterms:W3CDTF">2010-10-12T20:24:27Z</dcterms:created>
  <dcterms:modified xsi:type="dcterms:W3CDTF">2013-09-04T21:26:18Z</dcterms:modified>
</cp:coreProperties>
</file>