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329" r:id="rId2"/>
    <p:sldId id="328" r:id="rId3"/>
    <p:sldId id="330" r:id="rId4"/>
    <p:sldId id="279" r:id="rId5"/>
    <p:sldId id="261" r:id="rId6"/>
    <p:sldId id="277" r:id="rId7"/>
    <p:sldId id="262" r:id="rId8"/>
    <p:sldId id="332" r:id="rId9"/>
    <p:sldId id="280" r:id="rId10"/>
    <p:sldId id="284" r:id="rId11"/>
    <p:sldId id="281" r:id="rId12"/>
    <p:sldId id="287" r:id="rId13"/>
    <p:sldId id="333" r:id="rId14"/>
    <p:sldId id="334" r:id="rId15"/>
    <p:sldId id="282" r:id="rId16"/>
    <p:sldId id="335" r:id="rId17"/>
    <p:sldId id="285" r:id="rId18"/>
    <p:sldId id="286" r:id="rId19"/>
    <p:sldId id="289" r:id="rId20"/>
    <p:sldId id="290" r:id="rId21"/>
    <p:sldId id="291" r:id="rId22"/>
    <p:sldId id="292" r:id="rId23"/>
    <p:sldId id="295" r:id="rId24"/>
    <p:sldId id="296" r:id="rId25"/>
    <p:sldId id="297" r:id="rId26"/>
    <p:sldId id="301" r:id="rId27"/>
    <p:sldId id="298" r:id="rId28"/>
    <p:sldId id="299" r:id="rId29"/>
    <p:sldId id="300" r:id="rId30"/>
    <p:sldId id="303" r:id="rId31"/>
    <p:sldId id="304" r:id="rId32"/>
    <p:sldId id="311" r:id="rId33"/>
    <p:sldId id="305" r:id="rId34"/>
    <p:sldId id="306" r:id="rId35"/>
    <p:sldId id="307" r:id="rId36"/>
    <p:sldId id="309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20" r:id="rId45"/>
    <p:sldId id="321" r:id="rId46"/>
    <p:sldId id="319" r:id="rId47"/>
    <p:sldId id="322" r:id="rId48"/>
    <p:sldId id="324" r:id="rId49"/>
    <p:sldId id="326" r:id="rId50"/>
    <p:sldId id="323" r:id="rId51"/>
    <p:sldId id="33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97EA-ACFF-CE46-9942-685EA07D4971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203CC-8BB1-1946-BA06-F9315906998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://tropic.ssec.wisc.edu/real-time/mimic-tpw/epac/anim/20120117T000000anim72.gi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youtube.com/watch_popup?v=IvmeUStFvz8&amp;vq=smal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youtu.be/e0vj-0imOL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2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Climate and Climate Change in Montana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5221" y="2265278"/>
            <a:ext cx="5116285" cy="3115492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Jared W. Oyler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Graduate Research Assistant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Software Engineer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j</a:t>
            </a:r>
            <a:r>
              <a:rPr lang="en-US" sz="2000" dirty="0" smtClean="0"/>
              <a:t>ared.oyler@ntsg.umt.edu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20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Numerical </a:t>
            </a:r>
            <a:r>
              <a:rPr lang="en-US" sz="2000" dirty="0" err="1" smtClean="0"/>
              <a:t>Terradynamic</a:t>
            </a:r>
            <a:r>
              <a:rPr lang="en-US" sz="2000" dirty="0" smtClean="0"/>
              <a:t>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Simulation Group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Montana Climate Office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/>
              <a:t>University of Montana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7" y="2265278"/>
            <a:ext cx="4772297" cy="3180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716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92"/>
            <a:ext cx="8229600" cy="1143000"/>
          </a:xfrm>
        </p:spPr>
        <p:txBody>
          <a:bodyPr/>
          <a:lstStyle/>
          <a:p>
            <a:r>
              <a:rPr lang="en-US" dirty="0" smtClean="0"/>
              <a:t>Climate of Montana</a:t>
            </a:r>
            <a:endParaRPr lang="en-US" dirty="0"/>
          </a:p>
        </p:txBody>
      </p:sp>
      <p:pic>
        <p:nvPicPr>
          <p:cNvPr id="4" name="Content Placeholder 3" descr="20120117T000000anim72.gif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r="2794"/>
          <a:stretch>
            <a:fillRect/>
          </a:stretch>
        </p:blipFill>
        <p:spPr>
          <a:xfrm>
            <a:off x="457200" y="2192383"/>
            <a:ext cx="8229600" cy="452596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08612"/>
            <a:ext cx="8229600" cy="1064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Example Pacific storm in winter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</a:t>
            </a:r>
            <a:r>
              <a:rPr lang="en-US" dirty="0" err="1" smtClean="0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924" y="1606378"/>
            <a:ext cx="3954162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Climate Normal</a:t>
            </a:r>
            <a:r>
              <a:rPr lang="en-US" dirty="0" smtClean="0"/>
              <a:t>: a 30-year average of a weather/climate variable (e.g.—temperature). </a:t>
            </a:r>
            <a:r>
              <a:rPr lang="en-US" dirty="0"/>
              <a:t>Also includes degree days, probabilities, standard deviations, etc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latest climate </a:t>
            </a:r>
            <a:r>
              <a:rPr lang="en-US" dirty="0" err="1" smtClean="0"/>
              <a:t>normals</a:t>
            </a:r>
            <a:r>
              <a:rPr lang="en-US" dirty="0" smtClean="0"/>
              <a:t> are for 1981 – 2010. Updated on a decadal basis.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86" y="1853514"/>
            <a:ext cx="4966112" cy="4044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5924" y="6506716"/>
            <a:ext cx="81250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http://www.ncdc.noaa.gov/data-access/land-based-station-data/land-based-datasets/climate-normals/1981-2010-normals-data</a:t>
            </a:r>
          </a:p>
        </p:txBody>
      </p:sp>
    </p:spTree>
    <p:extLst>
      <p:ext uri="{BB962C8B-B14F-4D97-AF65-F5344CB8AC3E}">
        <p14:creationId xmlns:p14="http://schemas.microsoft.com/office/powerpoint/2010/main" val="245045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529" y="74023"/>
            <a:ext cx="8229600" cy="1143000"/>
          </a:xfrm>
        </p:spPr>
        <p:txBody>
          <a:bodyPr/>
          <a:lstStyle/>
          <a:p>
            <a:r>
              <a:rPr lang="en-US" dirty="0" smtClean="0"/>
              <a:t>Climate of Montana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9" y="1600199"/>
            <a:ext cx="6688183" cy="5016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542398" y="1155449"/>
            <a:ext cx="437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Precipitation: 1981 – 2010 Monthly </a:t>
            </a:r>
            <a:r>
              <a:rPr lang="en-US" dirty="0" err="1" smtClean="0"/>
              <a:t>Normals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0" t="10968" r="10477" b="79175"/>
          <a:stretch/>
        </p:blipFill>
        <p:spPr>
          <a:xfrm>
            <a:off x="7306491" y="3664130"/>
            <a:ext cx="1584961" cy="676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34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529" y="74023"/>
            <a:ext cx="8229600" cy="1143000"/>
          </a:xfrm>
        </p:spPr>
        <p:txBody>
          <a:bodyPr/>
          <a:lstStyle/>
          <a:p>
            <a:r>
              <a:rPr lang="en-US" dirty="0" smtClean="0"/>
              <a:t>Climate of Montana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3137" y="1155449"/>
            <a:ext cx="52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Temperature: 1981 – 2010 Monthly </a:t>
            </a:r>
            <a:r>
              <a:rPr lang="en-US" dirty="0" err="1" smtClean="0"/>
              <a:t>Normals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0" t="10968" r="10477" b="79175"/>
          <a:stretch/>
        </p:blipFill>
        <p:spPr>
          <a:xfrm>
            <a:off x="7306491" y="3664130"/>
            <a:ext cx="1584961" cy="676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5" y="1602377"/>
            <a:ext cx="6693408" cy="5020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372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529" y="74023"/>
            <a:ext cx="8229600" cy="1143000"/>
          </a:xfrm>
        </p:spPr>
        <p:txBody>
          <a:bodyPr/>
          <a:lstStyle/>
          <a:p>
            <a:r>
              <a:rPr lang="en-US" dirty="0" smtClean="0"/>
              <a:t>Climate of Montana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3137" y="1155449"/>
            <a:ext cx="534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Temperature: 1981 – 2010 Monthly </a:t>
            </a:r>
            <a:r>
              <a:rPr lang="en-US" dirty="0" err="1" smtClean="0"/>
              <a:t>Normals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0" t="10968" r="10477" b="79175"/>
          <a:stretch/>
        </p:blipFill>
        <p:spPr>
          <a:xfrm>
            <a:off x="7306491" y="3664130"/>
            <a:ext cx="1584961" cy="676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9" y="1594449"/>
            <a:ext cx="6693408" cy="5020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54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91"/>
            <a:ext cx="8229600" cy="1143000"/>
          </a:xfrm>
        </p:spPr>
        <p:txBody>
          <a:bodyPr/>
          <a:lstStyle/>
          <a:p>
            <a:r>
              <a:rPr lang="en-US" dirty="0" smtClean="0"/>
              <a:t>Climate of Montana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PRISM or LST maps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4787" r="3809" b="14595"/>
          <a:stretch/>
        </p:blipFill>
        <p:spPr>
          <a:xfrm>
            <a:off x="657508" y="1767840"/>
            <a:ext cx="7680314" cy="4484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362785" y="1293222"/>
            <a:ext cx="426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Precipitation: 1981 – 2010 January </a:t>
            </a:r>
            <a:r>
              <a:rPr lang="en-US" dirty="0" err="1" smtClean="0"/>
              <a:t>Normals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508" y="4010297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35.5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508" y="5556069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0.3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7665" y="5770285"/>
            <a:ext cx="357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http://www.prism.oregonstate.edu/</a:t>
            </a:r>
          </a:p>
        </p:txBody>
      </p:sp>
    </p:spTree>
    <p:extLst>
      <p:ext uri="{BB962C8B-B14F-4D97-AF65-F5344CB8AC3E}">
        <p14:creationId xmlns:p14="http://schemas.microsoft.com/office/powerpoint/2010/main" val="16057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652"/>
            <a:ext cx="8229600" cy="1143000"/>
          </a:xfrm>
        </p:spPr>
        <p:txBody>
          <a:bodyPr/>
          <a:lstStyle/>
          <a:p>
            <a:r>
              <a:rPr lang="en-US" dirty="0" smtClean="0"/>
              <a:t>Climate of Montana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14276" r="3142" b="13829"/>
          <a:stretch/>
        </p:blipFill>
        <p:spPr>
          <a:xfrm>
            <a:off x="457200" y="1719942"/>
            <a:ext cx="8325395" cy="4902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613848" y="1293222"/>
            <a:ext cx="5282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Tmax</a:t>
            </a:r>
            <a:r>
              <a:rPr lang="en-US" dirty="0" smtClean="0"/>
              <a:t> Avg. Land Skin Temperature : August 2003-2012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158342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45.95 °C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904411"/>
            <a:ext cx="96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12.25 °C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Mesoscale</a:t>
            </a:r>
            <a:r>
              <a:rPr lang="en-US" dirty="0" smtClean="0"/>
              <a:t> Climate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4992"/>
            <a:ext cx="4476205" cy="960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Moderating influence of Flathead Lake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 descr="566_Flathead_Lake_sat_map_lg_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05" y="1777999"/>
            <a:ext cx="3109221" cy="4656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96239" y="4126448"/>
            <a:ext cx="3923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Cherry orchards and </a:t>
            </a:r>
          </a:p>
          <a:p>
            <a:r>
              <a:rPr lang="en-US" sz="2800" dirty="0"/>
              <a:t>vineyards in Montana!?</a:t>
            </a:r>
          </a:p>
        </p:txBody>
      </p:sp>
    </p:spTree>
    <p:extLst>
      <p:ext uri="{BB962C8B-B14F-4D97-AF65-F5344CB8AC3E}">
        <p14:creationId xmlns:p14="http://schemas.microsoft.com/office/powerpoint/2010/main" val="1989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14021" r="3523" b="14793"/>
          <a:stretch/>
        </p:blipFill>
        <p:spPr>
          <a:xfrm>
            <a:off x="5406895" y="1098063"/>
            <a:ext cx="3528099" cy="2090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732"/>
            <a:ext cx="8229600" cy="1143000"/>
          </a:xfrm>
        </p:spPr>
        <p:txBody>
          <a:bodyPr/>
          <a:lstStyle/>
          <a:p>
            <a:r>
              <a:rPr lang="en-US" dirty="0" err="1" smtClean="0"/>
              <a:t>Mesoscale</a:t>
            </a:r>
            <a:r>
              <a:rPr lang="en-US" dirty="0" smtClean="0"/>
              <a:t> Climate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11" y="2899743"/>
            <a:ext cx="3017516" cy="260407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Temperature Inversions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older at lower elevations.</a:t>
            </a:r>
          </a:p>
          <a:p>
            <a:r>
              <a:rPr lang="en-US" dirty="0" smtClean="0"/>
              <a:t>Most commonly associated with minimum temperatures.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13510" r="3048" b="14851"/>
          <a:stretch/>
        </p:blipFill>
        <p:spPr>
          <a:xfrm>
            <a:off x="3178627" y="3289664"/>
            <a:ext cx="5756367" cy="3385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316729" y="2264790"/>
            <a:ext cx="2003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Tmin</a:t>
            </a:r>
            <a:r>
              <a:rPr lang="en-US" dirty="0" smtClean="0"/>
              <a:t> Avg. Land Skin Temperature : August 2003-2012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86914" y="4977824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19.81 </a:t>
            </a:r>
            <a:r>
              <a:rPr lang="en-US" sz="1400" dirty="0" smtClean="0">
                <a:solidFill>
                  <a:schemeClr val="bg1"/>
                </a:solidFill>
              </a:rPr>
              <a:t>°C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914" y="617437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-0.79 </a:t>
            </a:r>
            <a:r>
              <a:rPr lang="en-US" sz="1400" dirty="0" smtClean="0">
                <a:solidFill>
                  <a:schemeClr val="bg1"/>
                </a:solidFill>
              </a:rPr>
              <a:t>°C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091" y="5650077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is it colder here?</a:t>
            </a:r>
            <a:endParaRPr lang="en-US" dirty="0"/>
          </a:p>
        </p:txBody>
      </p:sp>
      <p:cxnSp>
        <p:nvCxnSpPr>
          <p:cNvPr id="10" name="Straight Arrow Connector 9"/>
          <p:cNvCxnSpPr>
            <a:stCxn id="4" idx="3"/>
          </p:cNvCxnSpPr>
          <p:nvPr/>
        </p:nvCxnSpPr>
        <p:spPr>
          <a:xfrm flipV="1">
            <a:off x="2505350" y="5712823"/>
            <a:ext cx="1744433" cy="1219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6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Mesoscale</a:t>
            </a:r>
            <a:r>
              <a:rPr lang="en-US" dirty="0" smtClean="0"/>
              <a:t> Climate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95" y="1735015"/>
            <a:ext cx="3804179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Radiation Inversion</a:t>
            </a:r>
            <a:r>
              <a:rPr lang="en-US" dirty="0"/>
              <a:t>: on cold clear calm </a:t>
            </a:r>
            <a:r>
              <a:rPr lang="en-US" dirty="0" smtClean="0"/>
              <a:t>nights, </a:t>
            </a:r>
            <a:r>
              <a:rPr lang="en-US" dirty="0" err="1" smtClean="0"/>
              <a:t>longwave</a:t>
            </a:r>
            <a:r>
              <a:rPr lang="en-US" dirty="0" smtClean="0"/>
              <a:t> radiation can </a:t>
            </a:r>
            <a:r>
              <a:rPr lang="en-US" dirty="0"/>
              <a:t>radiate from the ground quickly, escape into upper atmosphere and the air near the surface will be very cool (usually very shallow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5" name="Picture 4" descr="FG02_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0" b="22800"/>
          <a:stretch>
            <a:fillRect/>
          </a:stretch>
        </p:blipFill>
        <p:spPr bwMode="auto">
          <a:xfrm>
            <a:off x="4052374" y="1844040"/>
            <a:ext cx="4983329" cy="2031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G02_2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0" b="22800"/>
          <a:stretch>
            <a:fillRect/>
          </a:stretch>
        </p:blipFill>
        <p:spPr bwMode="auto">
          <a:xfrm>
            <a:off x="4052374" y="4235269"/>
            <a:ext cx="4967287" cy="2025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89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96089"/>
            <a:ext cx="8229600" cy="8378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How do I spend my time?</a:t>
            </a:r>
            <a:endParaRPr lang="en-US" sz="3600" dirty="0"/>
          </a:p>
        </p:txBody>
      </p:sp>
      <p:pic>
        <p:nvPicPr>
          <p:cNvPr id="10" name="Picture 9" descr="MtClim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57276"/>
            <a:ext cx="9144000" cy="3330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sw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4857476"/>
            <a:ext cx="685800" cy="1066800"/>
          </a:xfrm>
          <a:prstGeom prst="rect">
            <a:avLst/>
          </a:prstGeom>
        </p:spPr>
      </p:pic>
      <p:pic>
        <p:nvPicPr>
          <p:cNvPr id="12" name="Picture 11" descr="ELK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5162276"/>
            <a:ext cx="636154" cy="5903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14600" y="3866876"/>
            <a:ext cx="4648200" cy="990600"/>
            <a:chOff x="2514600" y="2895600"/>
            <a:chExt cx="4648200" cy="990600"/>
          </a:xfrm>
        </p:grpSpPr>
        <p:sp>
          <p:nvSpPr>
            <p:cNvPr id="14" name="Oval 13"/>
            <p:cNvSpPr/>
            <p:nvPr/>
          </p:nvSpPr>
          <p:spPr>
            <a:xfrm>
              <a:off x="25146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5410200" y="2895600"/>
              <a:ext cx="1752600" cy="990600"/>
            </a:xfrm>
            <a:prstGeom prst="wedgeRectCallout">
              <a:avLst>
                <a:gd name="adj1" fmla="val -31794"/>
                <a:gd name="adj2" fmla="val 85418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 wonder what the climate has been like up there?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9013" y="1044506"/>
            <a:ext cx="9046576" cy="3279570"/>
            <a:chOff x="289013" y="1044506"/>
            <a:chExt cx="9046576" cy="327957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26" y="1352284"/>
              <a:ext cx="1691368" cy="16913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352283"/>
              <a:ext cx="1905000" cy="11525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 descr="http://www.ntsg.umt.edu/sites/ntsg.umt.edu/files/imce/EOS_AM1_scan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1352283"/>
              <a:ext cx="1862170" cy="15522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34" name="Picture 10" descr="http://www.ncdc.noaa.gov/paleo/pubs/pcn/ncep1983t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670" y="1352283"/>
              <a:ext cx="2058770" cy="16012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" name="TextBox 6"/>
            <p:cNvSpPr txBox="1"/>
            <p:nvPr/>
          </p:nvSpPr>
          <p:spPr>
            <a:xfrm>
              <a:off x="289013" y="1044507"/>
              <a:ext cx="18747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Weather Station Data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71750" y="1044507"/>
              <a:ext cx="15620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Topographic Data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57289" y="1044507"/>
              <a:ext cx="120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Satellite Data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78665" y="1044506"/>
              <a:ext cx="27569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Large-scale Atmospheric Data</a:t>
              </a:r>
              <a:endParaRPr lang="en-US" sz="1400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1213282" y="3043652"/>
              <a:ext cx="1148918" cy="11277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2590800" y="2504808"/>
              <a:ext cx="700258" cy="16056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2769326" y="2953549"/>
              <a:ext cx="2733758" cy="12178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034" idx="2"/>
            </p:cNvCxnSpPr>
            <p:nvPr/>
          </p:nvCxnSpPr>
          <p:spPr>
            <a:xfrm flipH="1">
              <a:off x="2830286" y="2953549"/>
              <a:ext cx="4959769" cy="137052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91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Mesoscale</a:t>
            </a:r>
            <a:r>
              <a:rPr lang="en-US" dirty="0" smtClean="0"/>
              <a:t> Climate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0" y="1735015"/>
            <a:ext cx="4323806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Cold-Air Drainage</a:t>
            </a:r>
            <a:r>
              <a:rPr lang="en-US" dirty="0"/>
              <a:t>: cold air sinking into valleys can lead to inversions. </a:t>
            </a:r>
            <a:endParaRPr lang="en-US" dirty="0" smtClean="0"/>
          </a:p>
          <a:p>
            <a:r>
              <a:rPr lang="en-US" dirty="0" smtClean="0"/>
              <a:t>Cold </a:t>
            </a:r>
            <a:r>
              <a:rPr lang="en-US" dirty="0"/>
              <a:t>air is more dense than warm air. 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causes the cold air to </a:t>
            </a:r>
            <a:r>
              <a:rPr lang="ja-JP" altLang="en-US" dirty="0"/>
              <a:t>“</a:t>
            </a:r>
            <a:r>
              <a:rPr lang="en-US" dirty="0"/>
              <a:t>drain</a:t>
            </a:r>
            <a:r>
              <a:rPr lang="ja-JP" altLang="en-US" dirty="0"/>
              <a:t>”</a:t>
            </a:r>
            <a:r>
              <a:rPr lang="en-US" dirty="0"/>
              <a:t> (like water) downhill!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9" b="6999"/>
          <a:stretch>
            <a:fillRect/>
          </a:stretch>
        </p:blipFill>
        <p:spPr bwMode="auto">
          <a:xfrm>
            <a:off x="4674384" y="2315270"/>
            <a:ext cx="4270548" cy="2753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77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Mesoscale</a:t>
            </a:r>
            <a:r>
              <a:rPr lang="en-US" dirty="0" smtClean="0"/>
              <a:t> Climate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0" y="1412798"/>
            <a:ext cx="4323806" cy="877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Thermal Belts</a:t>
            </a:r>
            <a:endParaRPr lang="en-US" dirty="0"/>
          </a:p>
        </p:txBody>
      </p:sp>
      <p:pic>
        <p:nvPicPr>
          <p:cNvPr id="5" name="Picture 7" descr="ThermalBe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788" y="2403567"/>
            <a:ext cx="7812088" cy="415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70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76"/>
            <a:ext cx="91440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51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844" y="798481"/>
            <a:ext cx="5554364" cy="1254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Chinook Winds (</a:t>
            </a:r>
            <a:r>
              <a:rPr lang="en-US" b="1" dirty="0" err="1" smtClean="0">
                <a:solidFill>
                  <a:srgbClr val="FF0000"/>
                </a:solidFill>
              </a:rPr>
              <a:t>Foehn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3" y="1723765"/>
            <a:ext cx="5014695" cy="264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763" y="1723765"/>
            <a:ext cx="3447355" cy="2247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98" y="4525551"/>
            <a:ext cx="3386103" cy="2256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07015" y="3970932"/>
            <a:ext cx="17123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http://formontana.net/chinook.html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2013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 smtClean="0"/>
              <a:t>Mesoscale</a:t>
            </a:r>
            <a:r>
              <a:rPr lang="en-US" dirty="0" smtClean="0"/>
              <a:t> Climate Features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74" y="4518071"/>
            <a:ext cx="3408552" cy="227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2325" y="1460500"/>
            <a:ext cx="3939661" cy="5715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Slope and Aspect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57200" y="2608152"/>
            <a:ext cx="3277808" cy="1726388"/>
          </a:xfrm>
          <a:custGeom>
            <a:avLst/>
            <a:gdLst>
              <a:gd name="connsiteX0" fmla="*/ 0 w 3912243"/>
              <a:gd name="connsiteY0" fmla="*/ 970511 h 1029058"/>
              <a:gd name="connsiteX1" fmla="*/ 181428 w 3912243"/>
              <a:gd name="connsiteY1" fmla="*/ 801177 h 1029058"/>
              <a:gd name="connsiteX2" fmla="*/ 532190 w 3912243"/>
              <a:gd name="connsiteY2" fmla="*/ 547177 h 1029058"/>
              <a:gd name="connsiteX3" fmla="*/ 1173238 w 3912243"/>
              <a:gd name="connsiteY3" fmla="*/ 75463 h 1029058"/>
              <a:gd name="connsiteX4" fmla="*/ 2310190 w 3912243"/>
              <a:gd name="connsiteY4" fmla="*/ 87558 h 1029058"/>
              <a:gd name="connsiteX5" fmla="*/ 3713238 w 3912243"/>
              <a:gd name="connsiteY5" fmla="*/ 910035 h 1029058"/>
              <a:gd name="connsiteX6" fmla="*/ 3870476 w 3912243"/>
              <a:gd name="connsiteY6" fmla="*/ 1006796 h 102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243" h="1029058">
                <a:moveTo>
                  <a:pt x="0" y="970511"/>
                </a:moveTo>
                <a:cubicBezTo>
                  <a:pt x="46365" y="921122"/>
                  <a:pt x="92730" y="871733"/>
                  <a:pt x="181428" y="801177"/>
                </a:cubicBezTo>
                <a:cubicBezTo>
                  <a:pt x="270126" y="730621"/>
                  <a:pt x="532190" y="547177"/>
                  <a:pt x="532190" y="547177"/>
                </a:cubicBezTo>
                <a:cubicBezTo>
                  <a:pt x="697491" y="426225"/>
                  <a:pt x="876905" y="152066"/>
                  <a:pt x="1173238" y="75463"/>
                </a:cubicBezTo>
                <a:cubicBezTo>
                  <a:pt x="1469571" y="-1140"/>
                  <a:pt x="1886857" y="-51537"/>
                  <a:pt x="2310190" y="87558"/>
                </a:cubicBezTo>
                <a:cubicBezTo>
                  <a:pt x="2733523" y="226653"/>
                  <a:pt x="3453190" y="756829"/>
                  <a:pt x="3713238" y="910035"/>
                </a:cubicBezTo>
                <a:cubicBezTo>
                  <a:pt x="3973286" y="1063241"/>
                  <a:pt x="3921881" y="1035018"/>
                  <a:pt x="3870476" y="100679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flipV="1">
            <a:off x="3735008" y="4334538"/>
            <a:ext cx="1889278" cy="45719"/>
          </a:xfrm>
          <a:custGeom>
            <a:avLst/>
            <a:gdLst>
              <a:gd name="connsiteX0" fmla="*/ 0 w 3912243"/>
              <a:gd name="connsiteY0" fmla="*/ 970511 h 1029058"/>
              <a:gd name="connsiteX1" fmla="*/ 181428 w 3912243"/>
              <a:gd name="connsiteY1" fmla="*/ 801177 h 1029058"/>
              <a:gd name="connsiteX2" fmla="*/ 532190 w 3912243"/>
              <a:gd name="connsiteY2" fmla="*/ 547177 h 1029058"/>
              <a:gd name="connsiteX3" fmla="*/ 1173238 w 3912243"/>
              <a:gd name="connsiteY3" fmla="*/ 75463 h 1029058"/>
              <a:gd name="connsiteX4" fmla="*/ 2310190 w 3912243"/>
              <a:gd name="connsiteY4" fmla="*/ 87558 h 1029058"/>
              <a:gd name="connsiteX5" fmla="*/ 3713238 w 3912243"/>
              <a:gd name="connsiteY5" fmla="*/ 910035 h 1029058"/>
              <a:gd name="connsiteX6" fmla="*/ 3870476 w 3912243"/>
              <a:gd name="connsiteY6" fmla="*/ 1006796 h 102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243" h="1029058">
                <a:moveTo>
                  <a:pt x="0" y="970511"/>
                </a:moveTo>
                <a:cubicBezTo>
                  <a:pt x="46365" y="921122"/>
                  <a:pt x="92730" y="871733"/>
                  <a:pt x="181428" y="801177"/>
                </a:cubicBezTo>
                <a:cubicBezTo>
                  <a:pt x="270126" y="730621"/>
                  <a:pt x="532190" y="547177"/>
                  <a:pt x="532190" y="547177"/>
                </a:cubicBezTo>
                <a:cubicBezTo>
                  <a:pt x="697491" y="426225"/>
                  <a:pt x="876905" y="152066"/>
                  <a:pt x="1173238" y="75463"/>
                </a:cubicBezTo>
                <a:cubicBezTo>
                  <a:pt x="1469571" y="-1140"/>
                  <a:pt x="1886857" y="-51537"/>
                  <a:pt x="2310190" y="87558"/>
                </a:cubicBezTo>
                <a:cubicBezTo>
                  <a:pt x="2733523" y="226653"/>
                  <a:pt x="3453190" y="756829"/>
                  <a:pt x="3713238" y="910035"/>
                </a:cubicBezTo>
                <a:cubicBezTo>
                  <a:pt x="3973286" y="1063241"/>
                  <a:pt x="3921881" y="1035018"/>
                  <a:pt x="3870476" y="100679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C9004404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95" y="910771"/>
            <a:ext cx="1574800" cy="1574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362476" y="2032000"/>
            <a:ext cx="3074619" cy="1657048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813905" y="2184400"/>
            <a:ext cx="1775591" cy="2150138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45143" y="1511905"/>
            <a:ext cx="6362095" cy="1251857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8"/>
          <p:cNvSpPr>
            <a:spLocks/>
          </p:cNvSpPr>
          <p:nvPr/>
        </p:nvSpPr>
        <p:spPr bwMode="auto">
          <a:xfrm>
            <a:off x="3614358" y="3666067"/>
            <a:ext cx="241300" cy="457200"/>
          </a:xfrm>
          <a:custGeom>
            <a:avLst/>
            <a:gdLst>
              <a:gd name="T0" fmla="*/ 2147483647 w 152"/>
              <a:gd name="T1" fmla="*/ 0 h 288"/>
              <a:gd name="T2" fmla="*/ 2147483647 w 152"/>
              <a:gd name="T3" fmla="*/ 2147483647 h 288"/>
              <a:gd name="T4" fmla="*/ 0 w 152"/>
              <a:gd name="T5" fmla="*/ 2147483647 h 288"/>
              <a:gd name="T6" fmla="*/ 0 60000 65536"/>
              <a:gd name="T7" fmla="*/ 0 60000 65536"/>
              <a:gd name="T8" fmla="*/ 0 60000 65536"/>
              <a:gd name="T9" fmla="*/ 0 w 152"/>
              <a:gd name="T10" fmla="*/ 0 h 288"/>
              <a:gd name="T11" fmla="*/ 152 w 152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" h="288">
                <a:moveTo>
                  <a:pt x="48" y="0"/>
                </a:moveTo>
                <a:cubicBezTo>
                  <a:pt x="100" y="48"/>
                  <a:pt x="152" y="96"/>
                  <a:pt x="144" y="144"/>
                </a:cubicBezTo>
                <a:cubicBezTo>
                  <a:pt x="136" y="192"/>
                  <a:pt x="24" y="264"/>
                  <a:pt x="0" y="288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 rot="19969623">
            <a:off x="5253265" y="3907366"/>
            <a:ext cx="150813" cy="431800"/>
          </a:xfrm>
          <a:custGeom>
            <a:avLst/>
            <a:gdLst>
              <a:gd name="T0" fmla="*/ 2147483647 w 152"/>
              <a:gd name="T1" fmla="*/ 0 h 288"/>
              <a:gd name="T2" fmla="*/ 2147483647 w 152"/>
              <a:gd name="T3" fmla="*/ 2147483647 h 288"/>
              <a:gd name="T4" fmla="*/ 0 w 152"/>
              <a:gd name="T5" fmla="*/ 2147483647 h 288"/>
              <a:gd name="T6" fmla="*/ 0 60000 65536"/>
              <a:gd name="T7" fmla="*/ 0 60000 65536"/>
              <a:gd name="T8" fmla="*/ 0 60000 65536"/>
              <a:gd name="T9" fmla="*/ 0 w 152"/>
              <a:gd name="T10" fmla="*/ 0 h 288"/>
              <a:gd name="T11" fmla="*/ 152 w 152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" h="288">
                <a:moveTo>
                  <a:pt x="48" y="0"/>
                </a:moveTo>
                <a:cubicBezTo>
                  <a:pt x="100" y="48"/>
                  <a:pt x="152" y="96"/>
                  <a:pt x="144" y="144"/>
                </a:cubicBezTo>
                <a:cubicBezTo>
                  <a:pt x="136" y="192"/>
                  <a:pt x="24" y="264"/>
                  <a:pt x="0" y="288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855658" y="3666067"/>
            <a:ext cx="468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/>
              <a:t>90°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5390129" y="3834342"/>
            <a:ext cx="468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/>
              <a:t>45°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32077" y="3165551"/>
            <a:ext cx="6861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North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75578" y="2979397"/>
            <a:ext cx="6939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latin typeface="+mn-lt"/>
              </a:rPr>
              <a:t>South</a:t>
            </a:r>
            <a:endParaRPr lang="en-US" sz="1600" dirty="0">
              <a:latin typeface="+mn-lt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21215" y="4380257"/>
            <a:ext cx="46104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Slope 		</a:t>
            </a:r>
            <a:r>
              <a:rPr lang="en-US" sz="2000" dirty="0" smtClean="0">
                <a:latin typeface="+mn-lt"/>
              </a:rPr>
              <a:t>		Angle </a:t>
            </a:r>
            <a:r>
              <a:rPr lang="en-US" sz="2000" dirty="0">
                <a:latin typeface="+mn-lt"/>
              </a:rPr>
              <a:t>of Incidence</a:t>
            </a:r>
          </a:p>
          <a:p>
            <a:pPr eaLnBrk="1" hangingPunct="1"/>
            <a:endParaRPr lang="en-US" sz="20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45° facing Sun		90</a:t>
            </a:r>
            <a:r>
              <a:rPr lang="en-US" sz="2000" dirty="0">
                <a:latin typeface="+mn-lt"/>
                <a:cs typeface="Times New Roman" charset="0"/>
              </a:rPr>
              <a:t>°</a:t>
            </a:r>
            <a:endParaRPr lang="en-US" sz="2000" dirty="0">
              <a:latin typeface="+mn-lt"/>
            </a:endParaRPr>
          </a:p>
          <a:p>
            <a:pPr eaLnBrk="1" hangingPunct="1"/>
            <a:endParaRPr lang="en-US" sz="20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Flat			</a:t>
            </a:r>
            <a:r>
              <a:rPr lang="en-US" sz="2000" dirty="0" smtClean="0">
                <a:latin typeface="+mn-lt"/>
              </a:rPr>
              <a:t>		45</a:t>
            </a:r>
            <a:r>
              <a:rPr lang="en-US" sz="2000" dirty="0">
                <a:latin typeface="+mn-lt"/>
                <a:cs typeface="Times New Roman" charset="0"/>
              </a:rPr>
              <a:t>°</a:t>
            </a:r>
            <a:endParaRPr lang="en-US" sz="2000" dirty="0">
              <a:latin typeface="+mn-lt"/>
            </a:endParaRPr>
          </a:p>
          <a:p>
            <a:pPr eaLnBrk="1" hangingPunct="1"/>
            <a:endParaRPr lang="en-US" sz="20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45° away from Sun	0</a:t>
            </a:r>
            <a:r>
              <a:rPr lang="en-US" sz="2000" dirty="0">
                <a:latin typeface="+mn-lt"/>
                <a:cs typeface="Times New Roman" charset="0"/>
              </a:rPr>
              <a:t>°</a:t>
            </a:r>
          </a:p>
        </p:txBody>
      </p:sp>
      <p:pic>
        <p:nvPicPr>
          <p:cNvPr id="23" name="Picture 2" descr="Annual_SRad_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 b="8243"/>
          <a:stretch>
            <a:fillRect/>
          </a:stretch>
        </p:blipFill>
        <p:spPr bwMode="auto">
          <a:xfrm>
            <a:off x="5818012" y="3587916"/>
            <a:ext cx="3179322" cy="2778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57200" y="827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 smtClean="0"/>
              <a:t>Microscale</a:t>
            </a:r>
            <a:r>
              <a:rPr lang="en-US" dirty="0" smtClean="0"/>
              <a:t> Climate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7" t="19963" b="3434"/>
          <a:stretch/>
        </p:blipFill>
        <p:spPr bwMode="auto">
          <a:xfrm>
            <a:off x="148213" y="425752"/>
            <a:ext cx="8773933" cy="5924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0903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Natural Climate Variability</a:t>
            </a:r>
            <a:br>
              <a:rPr lang="en-US" sz="6600" dirty="0" smtClean="0"/>
            </a:br>
            <a:r>
              <a:rPr lang="en-US" sz="6600" dirty="0" smtClean="0"/>
              <a:t>in Montana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1651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El Niño-Southern Oscillation (ENSO)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735" y="2281321"/>
            <a:ext cx="5989053" cy="4368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11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4095"/>
            <a:ext cx="8229600" cy="477653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system of interactions between the tropical Pacific Ocean and the atmosphere above it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El Niño</a:t>
            </a:r>
            <a:r>
              <a:rPr lang="en-US" dirty="0" smtClean="0"/>
              <a:t>: warm phase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La Niña</a:t>
            </a:r>
            <a:r>
              <a:rPr lang="en-US" dirty="0" smtClean="0"/>
              <a:t>: cold phase</a:t>
            </a:r>
          </a:p>
          <a:p>
            <a:r>
              <a:rPr lang="en-US" dirty="0" smtClean="0"/>
              <a:t>Interval of </a:t>
            </a:r>
            <a:r>
              <a:rPr lang="en-US" dirty="0"/>
              <a:t>El </a:t>
            </a:r>
            <a:r>
              <a:rPr lang="en-US" dirty="0" smtClean="0"/>
              <a:t>Niño occurrence is 3 – 5 years but can be anywhere from 2 – 12 years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Produces the greatest </a:t>
            </a:r>
            <a:r>
              <a:rPr lang="en-US" b="1" dirty="0" err="1" smtClean="0">
                <a:solidFill>
                  <a:srgbClr val="FF0000"/>
                </a:solidFill>
              </a:rPr>
              <a:t>interannual</a:t>
            </a:r>
            <a:r>
              <a:rPr lang="en-US" b="1" dirty="0" smtClean="0">
                <a:solidFill>
                  <a:srgbClr val="FF0000"/>
                </a:solidFill>
              </a:rPr>
              <a:t> variability of temperature and precipitation on a global scale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El Niño-Southern Oscillation (ENSO)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11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17253" y="-200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El </a:t>
            </a:r>
            <a:r>
              <a:rPr lang="en-US" sz="5400" dirty="0" smtClean="0"/>
              <a:t>Niño/</a:t>
            </a:r>
            <a:br>
              <a:rPr lang="en-US" sz="5400" dirty="0" smtClean="0"/>
            </a:br>
            <a:r>
              <a:rPr lang="en-US" sz="5400" dirty="0" smtClean="0"/>
              <a:t>La Ni</a:t>
            </a:r>
            <a:r>
              <a:rPr lang="en-US" sz="5400" dirty="0"/>
              <a:t>ñ</a:t>
            </a:r>
            <a:r>
              <a:rPr lang="en-US" sz="5400" dirty="0" smtClean="0"/>
              <a:t>a</a:t>
            </a:r>
            <a:br>
              <a:rPr lang="en-US" sz="5400" dirty="0" smtClean="0"/>
            </a:br>
            <a:r>
              <a:rPr lang="en-US" sz="5400" dirty="0" smtClean="0"/>
              <a:t>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673"/>
            <a:ext cx="456932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Shift in jet streams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46" y="3940342"/>
            <a:ext cx="2882900" cy="273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889" y="0"/>
            <a:ext cx="5021662" cy="6670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0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Review of weather and climate basics</a:t>
            </a:r>
          </a:p>
          <a:p>
            <a:r>
              <a:rPr lang="en-US" dirty="0" smtClean="0"/>
              <a:t>General climate of Montana</a:t>
            </a:r>
          </a:p>
          <a:p>
            <a:r>
              <a:rPr lang="en-US" dirty="0" smtClean="0"/>
              <a:t>Large-scale natural climate variability</a:t>
            </a:r>
          </a:p>
          <a:p>
            <a:r>
              <a:rPr lang="en-US" dirty="0" smtClean="0"/>
              <a:t>Climate trends in Montana</a:t>
            </a:r>
          </a:p>
          <a:p>
            <a:r>
              <a:rPr lang="en-US" dirty="0" smtClean="0"/>
              <a:t>Snowpack trends</a:t>
            </a:r>
          </a:p>
          <a:p>
            <a:r>
              <a:rPr lang="en-US" dirty="0" smtClean="0"/>
              <a:t>Climate projections</a:t>
            </a:r>
          </a:p>
        </p:txBody>
      </p:sp>
    </p:spTree>
    <p:extLst>
      <p:ext uri="{BB962C8B-B14F-4D97-AF65-F5344CB8AC3E}">
        <p14:creationId xmlns:p14="http://schemas.microsoft.com/office/powerpoint/2010/main" val="33977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180"/>
            <a:ext cx="8229600" cy="1143000"/>
          </a:xfrm>
        </p:spPr>
        <p:txBody>
          <a:bodyPr/>
          <a:lstStyle/>
          <a:p>
            <a:r>
              <a:rPr lang="en-US" dirty="0" smtClean="0"/>
              <a:t>ENSO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8" y="455158"/>
            <a:ext cx="8229600" cy="175004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Multivariate ENSO Index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887990"/>
            <a:ext cx="736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Outlook</a:t>
            </a:r>
          </a:p>
          <a:p>
            <a:r>
              <a:rPr lang="en-US" sz="2400" i="1" dirty="0" smtClean="0"/>
              <a:t>ENSO-neutral conditions.</a:t>
            </a:r>
            <a:endParaRPr lang="en-US" sz="2400" i="1" dirty="0"/>
          </a:p>
        </p:txBody>
      </p:sp>
      <p:sp>
        <p:nvSpPr>
          <p:cNvPr id="6" name="Rectangle 5"/>
          <p:cNvSpPr/>
          <p:nvPr/>
        </p:nvSpPr>
        <p:spPr>
          <a:xfrm>
            <a:off x="387198" y="6211429"/>
            <a:ext cx="7710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www.cpc.ncep.noaa.gov</a:t>
            </a:r>
            <a:r>
              <a:rPr lang="en-US" sz="1200" dirty="0"/>
              <a:t>/products/</a:t>
            </a:r>
            <a:r>
              <a:rPr lang="en-US" sz="1200" dirty="0" err="1"/>
              <a:t>analysis_monitoring</a:t>
            </a:r>
            <a:r>
              <a:rPr lang="en-US" sz="1200" dirty="0"/>
              <a:t>/</a:t>
            </a:r>
            <a:r>
              <a:rPr lang="en-US" sz="1200" dirty="0" err="1"/>
              <a:t>enso_advisory</a:t>
            </a:r>
            <a:r>
              <a:rPr lang="en-US" sz="1200" dirty="0"/>
              <a:t>/</a:t>
            </a:r>
          </a:p>
        </p:txBody>
      </p:sp>
      <p:sp>
        <p:nvSpPr>
          <p:cNvPr id="7" name="Rectangle 6"/>
          <p:cNvSpPr/>
          <p:nvPr/>
        </p:nvSpPr>
        <p:spPr>
          <a:xfrm>
            <a:off x="387198" y="6474456"/>
            <a:ext cx="2608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www.bom.gov.au</a:t>
            </a:r>
            <a:r>
              <a:rPr lang="en-US" sz="1200" dirty="0"/>
              <a:t>/climate/</a:t>
            </a:r>
            <a:r>
              <a:rPr lang="en-US" sz="1200" dirty="0" err="1"/>
              <a:t>enso</a:t>
            </a:r>
            <a:r>
              <a:rPr lang="en-US" sz="1200" dirty="0"/>
              <a:t>/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20" y="2205201"/>
            <a:ext cx="6819900" cy="2124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9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Decadal Oscillation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446"/>
            <a:ext cx="8229600" cy="340722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Similar to ENSO, but more long lived</a:t>
            </a:r>
          </a:p>
          <a:p>
            <a:r>
              <a:rPr lang="en-US" dirty="0" smtClean="0"/>
              <a:t>Shifts on inter-decadal time scale: every 20 – 30 years</a:t>
            </a:r>
          </a:p>
          <a:p>
            <a:pPr lvl="1"/>
            <a:r>
              <a:rPr lang="en-US" dirty="0" smtClean="0"/>
              <a:t>Warm/positive phase: drier in Montana</a:t>
            </a:r>
          </a:p>
          <a:p>
            <a:pPr lvl="1"/>
            <a:r>
              <a:rPr lang="en-US" dirty="0" smtClean="0"/>
              <a:t>Cool/negative phase: wetter in Montana</a:t>
            </a:r>
          </a:p>
          <a:p>
            <a:r>
              <a:rPr lang="en-US" dirty="0" smtClean="0"/>
              <a:t>Recently transitioned to cool/negative phase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278" y="4951735"/>
            <a:ext cx="5819775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51278" y="662904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http://www.montana.edu/wwwvr/activities/activities02/drought.html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" y="5291287"/>
            <a:ext cx="2436140" cy="997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3176" y="6363939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http://jisao.washington.edu/pdo/</a:t>
            </a:r>
          </a:p>
        </p:txBody>
      </p:sp>
      <p:sp>
        <p:nvSpPr>
          <p:cNvPr id="9" name="Rectangle 8"/>
          <p:cNvSpPr/>
          <p:nvPr/>
        </p:nvSpPr>
        <p:spPr>
          <a:xfrm>
            <a:off x="383175" y="4954063"/>
            <a:ext cx="21852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Warm Phase		Cool Phase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500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0903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Climate Trends in Montana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097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66"/>
            <a:ext cx="8229600" cy="1143000"/>
          </a:xfrm>
        </p:spPr>
        <p:txBody>
          <a:bodyPr/>
          <a:lstStyle/>
          <a:p>
            <a:r>
              <a:rPr lang="en-US" dirty="0" smtClean="0"/>
              <a:t>Montana Temperature Trends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9175" r="2476" b="12603"/>
          <a:stretch/>
        </p:blipFill>
        <p:spPr>
          <a:xfrm>
            <a:off x="793766" y="1382642"/>
            <a:ext cx="7053944" cy="2384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832958" y="1013310"/>
            <a:ext cx="422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1895 – 2012 Trend in Annual Temperatures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8412" r="2763" b="12096"/>
          <a:stretch/>
        </p:blipFill>
        <p:spPr>
          <a:xfrm>
            <a:off x="793762" y="4232366"/>
            <a:ext cx="7146341" cy="246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793762" y="3863034"/>
            <a:ext cx="418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1948 – 2012 Trend in Annual Temperatures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0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66"/>
            <a:ext cx="8229600" cy="1143000"/>
          </a:xfrm>
        </p:spPr>
        <p:txBody>
          <a:bodyPr/>
          <a:lstStyle/>
          <a:p>
            <a:r>
              <a:rPr lang="en-US" dirty="0" smtClean="0"/>
              <a:t>Montana Temperature Trends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58184" y="1528722"/>
            <a:ext cx="4089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Montana Annual Temperature Anomalies </a:t>
            </a:r>
          </a:p>
          <a:p>
            <a:r>
              <a:rPr lang="en-US" dirty="0" smtClean="0"/>
              <a:t>(1961-1990 baseline)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2177" b="4347"/>
          <a:stretch/>
        </p:blipFill>
        <p:spPr>
          <a:xfrm>
            <a:off x="4058184" y="2182824"/>
            <a:ext cx="4885509" cy="3729752"/>
          </a:xfrm>
          <a:prstGeom prst="roundRect">
            <a:avLst>
              <a:gd name="adj" fmla="val 57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467803" y="2333897"/>
            <a:ext cx="68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Tmin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7803" y="4028497"/>
            <a:ext cx="73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Tmax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635370"/>
              </p:ext>
            </p:extLst>
          </p:nvPr>
        </p:nvGraphicFramePr>
        <p:xfrm>
          <a:off x="320731" y="3298605"/>
          <a:ext cx="3416745" cy="149819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084580"/>
                <a:gridCol w="1139889"/>
                <a:gridCol w="1192276"/>
              </a:tblGrid>
              <a:tr h="271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Tmin</a:t>
                      </a:r>
                      <a:r>
                        <a:rPr lang="en-US" dirty="0" smtClean="0"/>
                        <a:t> (°C)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Tmax</a:t>
                      </a:r>
                      <a:r>
                        <a:rPr lang="en-US" dirty="0" smtClean="0"/>
                        <a:t> (°C)</a:t>
                      </a:r>
                    </a:p>
                  </a:txBody>
                  <a:tcPr/>
                </a:tc>
              </a:tr>
              <a:tr h="566215">
                <a:tc>
                  <a:txBody>
                    <a:bodyPr/>
                    <a:lstStyle/>
                    <a:p>
                      <a:r>
                        <a:rPr lang="en-US" dirty="0" smtClean="0"/>
                        <a:t>Montana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1.745</a:t>
                      </a:r>
                      <a:endParaRPr lang="en-US" dirty="0"/>
                    </a:p>
                  </a:txBody>
                  <a:tcPr/>
                </a:tc>
              </a:tr>
              <a:tr h="566215">
                <a:tc>
                  <a:txBody>
                    <a:bodyPr/>
                    <a:lstStyle/>
                    <a:p>
                      <a:r>
                        <a:rPr lang="en-US" dirty="0" smtClean="0"/>
                        <a:t>CONUS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0.792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20731" y="2518563"/>
            <a:ext cx="3143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in annual temperature</a:t>
            </a:r>
          </a:p>
          <a:p>
            <a:r>
              <a:rPr lang="en-US" dirty="0" smtClean="0"/>
              <a:t>1895-2012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Montana Temperature Trends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6810" r="8669" b="4480"/>
          <a:stretch/>
        </p:blipFill>
        <p:spPr>
          <a:xfrm>
            <a:off x="3087189" y="1941467"/>
            <a:ext cx="5599611" cy="4310743"/>
          </a:xfrm>
          <a:prstGeom prst="roundRect">
            <a:avLst>
              <a:gd name="adj" fmla="val 536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17860" y="3342191"/>
            <a:ext cx="2599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Increase in </a:t>
            </a:r>
            <a:r>
              <a:rPr lang="en-US" sz="2000" dirty="0" smtClean="0"/>
              <a:t>seasonal Montana temperature</a:t>
            </a:r>
            <a:endParaRPr lang="en-US" sz="2000" dirty="0"/>
          </a:p>
          <a:p>
            <a:r>
              <a:rPr lang="en-US" sz="2000" dirty="0"/>
              <a:t>1895-2012</a:t>
            </a:r>
          </a:p>
        </p:txBody>
      </p:sp>
    </p:spTree>
    <p:extLst>
      <p:ext uri="{BB962C8B-B14F-4D97-AF65-F5344CB8AC3E}">
        <p14:creationId xmlns:p14="http://schemas.microsoft.com/office/powerpoint/2010/main" val="31228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633"/>
            <a:ext cx="8229600" cy="1143000"/>
          </a:xfrm>
        </p:spPr>
        <p:txBody>
          <a:bodyPr/>
          <a:lstStyle/>
          <a:p>
            <a:r>
              <a:rPr lang="en-US" dirty="0" smtClean="0"/>
              <a:t>Montana Precipitation Trends</a:t>
            </a:r>
            <a:endParaRPr lang="en-US" dirty="0"/>
          </a:p>
        </p:txBody>
      </p:sp>
      <p:pic>
        <p:nvPicPr>
          <p:cNvPr id="7" name="Content Placeholder 6" descr="TrendPrcp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280"/>
          <a:stretch/>
        </p:blipFill>
        <p:spPr>
          <a:xfrm>
            <a:off x="1268878" y="1902818"/>
            <a:ext cx="6363196" cy="4539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991381" y="1426255"/>
            <a:ext cx="7313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Linear trends of annual precipitation from the 1895–</a:t>
            </a:r>
            <a:r>
              <a:rPr lang="en-US" dirty="0" smtClean="0"/>
              <a:t>2009 (% per century)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3602" y="6442190"/>
            <a:ext cx="62584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McRoberts</a:t>
            </a:r>
            <a:r>
              <a:rPr lang="en-US" sz="800" dirty="0"/>
              <a:t>, D. B., &amp; Nielsen-Gammon, J. W. (2011). A New Homogenized Climate Division Precipitation Dataset for Analysis of Climate Variability and Climate Change. Journal of Applied Meteorology and Climatology, 50(6), 1187–1199. doi:10.1175/2010JAMC2626.1</a:t>
            </a:r>
          </a:p>
        </p:txBody>
      </p:sp>
    </p:spTree>
    <p:extLst>
      <p:ext uri="{BB962C8B-B14F-4D97-AF65-F5344CB8AC3E}">
        <p14:creationId xmlns:p14="http://schemas.microsoft.com/office/powerpoint/2010/main" val="11513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633"/>
            <a:ext cx="8229600" cy="1143000"/>
          </a:xfrm>
        </p:spPr>
        <p:txBody>
          <a:bodyPr/>
          <a:lstStyle/>
          <a:p>
            <a:r>
              <a:rPr lang="en-US" dirty="0" smtClean="0"/>
              <a:t>Montana Precipitation Trends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1381" y="1426255"/>
            <a:ext cx="7313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Linear trends of annual precipitation from the </a:t>
            </a:r>
            <a:r>
              <a:rPr lang="en-US" dirty="0" smtClean="0"/>
              <a:t>1900–2009 (% per century)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19978" y="6519446"/>
            <a:ext cx="62584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McRoberts</a:t>
            </a:r>
            <a:r>
              <a:rPr lang="en-US" sz="800" dirty="0"/>
              <a:t>, D. B., &amp; Nielsen-Gammon, J. W. (2011). A New Homogenized Climate Division Precipitation Dataset for Analysis of Climate Variability and Climate Change. Journal of Applied Meteorology and Climatology, 50(6), 1187–1199. doi:10.1175/2010JAMC2626.1</a:t>
            </a:r>
          </a:p>
        </p:txBody>
      </p:sp>
      <p:pic>
        <p:nvPicPr>
          <p:cNvPr id="12" name="Picture 11" descr="2010jamc2626.1-f7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78" y="1943422"/>
            <a:ext cx="6110731" cy="449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61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87737" y="5358707"/>
            <a:ext cx="1405584" cy="39452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142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</a:t>
            </a:r>
            <a:r>
              <a:rPr lang="en-US" dirty="0" smtClean="0"/>
              <a:t>arder to separate natural variability and anthropogenic climate change contributions to regional precipitation trends </a:t>
            </a:r>
          </a:p>
          <a:p>
            <a:pPr lvl="1"/>
            <a:r>
              <a:rPr lang="en-US" dirty="0" smtClean="0"/>
              <a:t>Precipitation has large variability in space and time</a:t>
            </a:r>
          </a:p>
          <a:p>
            <a:r>
              <a:rPr lang="en-US" dirty="0" smtClean="0"/>
              <a:t>Precipitation components</a:t>
            </a:r>
          </a:p>
          <a:p>
            <a:pPr lvl="1"/>
            <a:r>
              <a:rPr lang="en-US" dirty="0" smtClean="0"/>
              <a:t>Amount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Intensity</a:t>
            </a:r>
          </a:p>
          <a:p>
            <a:pPr lvl="1"/>
            <a:r>
              <a:rPr lang="en-US" dirty="0" smtClean="0"/>
              <a:t>Duration</a:t>
            </a:r>
          </a:p>
          <a:p>
            <a:pPr lvl="1"/>
            <a:r>
              <a:rPr lang="en-US" dirty="0" smtClean="0"/>
              <a:t>Type</a:t>
            </a:r>
          </a:p>
          <a:p>
            <a:pPr lvl="1"/>
            <a:r>
              <a:rPr lang="en-US" dirty="0" smtClean="0"/>
              <a:t>Timing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Montana Precipitation Trends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20" y="3174178"/>
            <a:ext cx="4602780" cy="3452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56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30"/>
            <a:ext cx="8229600" cy="1143000"/>
          </a:xfrm>
        </p:spPr>
        <p:txBody>
          <a:bodyPr/>
          <a:lstStyle/>
          <a:p>
            <a:r>
              <a:rPr lang="en-US" dirty="0" smtClean="0"/>
              <a:t>Snowpack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" y="1440387"/>
            <a:ext cx="5721202" cy="515200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Much of </a:t>
            </a:r>
            <a:r>
              <a:rPr lang="en-US" dirty="0" smtClean="0"/>
              <a:t>Montana is semi-arid</a:t>
            </a:r>
          </a:p>
          <a:p>
            <a:r>
              <a:rPr lang="en-US" dirty="0" smtClean="0"/>
              <a:t>Majority </a:t>
            </a:r>
            <a:r>
              <a:rPr lang="en-US" dirty="0"/>
              <a:t>of surface water comes from mountain </a:t>
            </a:r>
            <a:r>
              <a:rPr lang="en-US" dirty="0" smtClean="0"/>
              <a:t>snowpack</a:t>
            </a:r>
            <a:endParaRPr lang="en-US" dirty="0"/>
          </a:p>
          <a:p>
            <a:pPr lvl="1"/>
            <a:r>
              <a:rPr lang="en-US" dirty="0"/>
              <a:t>Municipal and industrial water supplies </a:t>
            </a:r>
            <a:endParaRPr lang="en-US" dirty="0" smtClean="0"/>
          </a:p>
          <a:p>
            <a:pPr lvl="1"/>
            <a:r>
              <a:rPr lang="en-US" dirty="0" smtClean="0"/>
              <a:t>Energy </a:t>
            </a:r>
            <a:r>
              <a:rPr lang="en-US" dirty="0"/>
              <a:t>production, agriculture, and ecosystems</a:t>
            </a:r>
          </a:p>
          <a:p>
            <a:r>
              <a:rPr lang="en-US" dirty="0"/>
              <a:t>Quantity and timing of water released from snowpack are critical societal and environmental </a:t>
            </a:r>
            <a:r>
              <a:rPr lang="en-US" dirty="0" smtClean="0"/>
              <a:t>concerns</a:t>
            </a:r>
          </a:p>
          <a:p>
            <a:r>
              <a:rPr lang="en-US" dirty="0" smtClean="0"/>
              <a:t>Import snowpack components</a:t>
            </a:r>
          </a:p>
          <a:p>
            <a:pPr lvl="1"/>
            <a:r>
              <a:rPr lang="en-US" dirty="0" smtClean="0"/>
              <a:t>Snowpack duration</a:t>
            </a:r>
          </a:p>
          <a:p>
            <a:pPr lvl="1"/>
            <a:r>
              <a:rPr lang="en-US" dirty="0" smtClean="0"/>
              <a:t>Peak SWE</a:t>
            </a:r>
          </a:p>
          <a:p>
            <a:pPr lvl="1"/>
            <a:r>
              <a:rPr lang="en-US" dirty="0" smtClean="0"/>
              <a:t>April 1 SWE</a:t>
            </a:r>
          </a:p>
          <a:p>
            <a:pPr lvl="1"/>
            <a:r>
              <a:rPr lang="en-US" dirty="0" smtClean="0"/>
              <a:t>Timing of melt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31" y="1240090"/>
            <a:ext cx="3279892" cy="4917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00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925"/>
            <a:ext cx="8229600" cy="1143000"/>
          </a:xfrm>
        </p:spPr>
        <p:txBody>
          <a:bodyPr/>
          <a:lstStyle/>
          <a:p>
            <a:r>
              <a:rPr lang="en-US" dirty="0" smtClean="0"/>
              <a:t>The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9752"/>
            <a:ext cx="8229600" cy="560996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Weather</a:t>
            </a:r>
            <a:r>
              <a:rPr lang="en-US" dirty="0" smtClean="0"/>
              <a:t>: the </a:t>
            </a:r>
            <a:r>
              <a:rPr lang="en-US" dirty="0"/>
              <a:t>condition of the atmosphere at any particular place and </a:t>
            </a:r>
            <a:r>
              <a:rPr lang="en-US" dirty="0" smtClean="0"/>
              <a:t>time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Meteorology</a:t>
            </a:r>
            <a:r>
              <a:rPr lang="en-US" dirty="0" smtClean="0"/>
              <a:t>: </a:t>
            </a:r>
            <a:r>
              <a:rPr lang="en-US" dirty="0"/>
              <a:t>s</a:t>
            </a:r>
            <a:r>
              <a:rPr lang="en-US" dirty="0" smtClean="0"/>
              <a:t>cientific study of the atmosphere and the phenomena that we usually refer to as weather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Climate</a:t>
            </a:r>
            <a:r>
              <a:rPr lang="en-US" dirty="0" smtClean="0"/>
              <a:t>: </a:t>
            </a:r>
            <a:r>
              <a:rPr lang="en-US" dirty="0"/>
              <a:t>r</a:t>
            </a:r>
            <a:r>
              <a:rPr lang="en-US" dirty="0" smtClean="0"/>
              <a:t>epresents the long-term behavior of the atmosphere at a given region. A description of aggregate weather conditions; the sum of all statistical weather information that helps describe a place or region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Climatology</a:t>
            </a:r>
            <a:r>
              <a:rPr lang="en-US" dirty="0" smtClean="0"/>
              <a:t>: scientific study of climate and climatic patterns and the consistent behavior of weather, including its variability and extremes, over time in one place or region; includes the effects of climate change on human society and culture </a:t>
            </a:r>
          </a:p>
        </p:txBody>
      </p:sp>
    </p:spTree>
    <p:extLst>
      <p:ext uri="{BB962C8B-B14F-4D97-AF65-F5344CB8AC3E}">
        <p14:creationId xmlns:p14="http://schemas.microsoft.com/office/powerpoint/2010/main" val="10302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646"/>
            <a:ext cx="8229600" cy="1143000"/>
          </a:xfrm>
        </p:spPr>
        <p:txBody>
          <a:bodyPr/>
          <a:lstStyle/>
          <a:p>
            <a:r>
              <a:rPr lang="en-US" dirty="0" smtClean="0"/>
              <a:t>Trends in Snowpack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8957" y="1214631"/>
            <a:ext cx="7313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Trend in April 1 SWE 1960-2002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84318" y="2390421"/>
            <a:ext cx="2569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Temperature Only Trend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87298" y="2390421"/>
            <a:ext cx="2039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Prcp</a:t>
            </a:r>
            <a:r>
              <a:rPr lang="en-US" dirty="0" smtClean="0"/>
              <a:t> Only Trend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32314" y="622502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Mote, P. (2006). Climate-driven variability and trends in mountain snowpack in western North America. </a:t>
            </a:r>
            <a:r>
              <a:rPr lang="en-US" sz="800" dirty="0" smtClean="0"/>
              <a:t>Journal of Climate, </a:t>
            </a:r>
            <a:r>
              <a:rPr lang="en-US" sz="800" dirty="0"/>
              <a:t>19(23), 6209–6220.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r="3184"/>
          <a:stretch/>
        </p:blipFill>
        <p:spPr bwMode="auto">
          <a:xfrm>
            <a:off x="148954" y="1583963"/>
            <a:ext cx="3804735" cy="5027023"/>
          </a:xfrm>
          <a:prstGeom prst="roundRect">
            <a:avLst>
              <a:gd name="adj" fmla="val 493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/>
          <a:stretch/>
        </p:blipFill>
        <p:spPr bwMode="auto">
          <a:xfrm>
            <a:off x="4084318" y="2775034"/>
            <a:ext cx="4950325" cy="3204681"/>
          </a:xfrm>
          <a:prstGeom prst="roundRect">
            <a:avLst>
              <a:gd name="adj" fmla="val 45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101" y="99659"/>
            <a:ext cx="8229600" cy="1143000"/>
          </a:xfrm>
        </p:spPr>
        <p:txBody>
          <a:bodyPr/>
          <a:lstStyle/>
          <a:p>
            <a:r>
              <a:rPr lang="en-US" dirty="0" smtClean="0"/>
              <a:t>Trends in Snowpack</a:t>
            </a:r>
            <a:endParaRPr lang="en-US" dirty="0"/>
          </a:p>
        </p:txBody>
      </p:sp>
      <p:pic>
        <p:nvPicPr>
          <p:cNvPr id="6" name="Picture 5" descr="pederson_april1sw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95405"/>
            <a:ext cx="8185501" cy="522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457200" y="639607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Pederson, G. T., Betancourt, J. L., &amp; McCabe, G. J. (2013). Regional patterns and proximal causes of the recent snowpack decline in the Rocky Mountains, U.S. Geophysical Research Letters, 40(9), 1811–1816. doi:10.1002/grl.50424</a:t>
            </a:r>
          </a:p>
        </p:txBody>
      </p:sp>
    </p:spTree>
    <p:extLst>
      <p:ext uri="{BB962C8B-B14F-4D97-AF65-F5344CB8AC3E}">
        <p14:creationId xmlns:p14="http://schemas.microsoft.com/office/powerpoint/2010/main" val="23033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Snowpack</a:t>
            </a:r>
            <a:endParaRPr lang="en-US" dirty="0"/>
          </a:p>
        </p:txBody>
      </p:sp>
      <p:pic>
        <p:nvPicPr>
          <p:cNvPr id="4" name="Picture 3" descr="PedersonComponentsOfApril1SW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3415" b="49843"/>
          <a:stretch/>
        </p:blipFill>
        <p:spPr>
          <a:xfrm>
            <a:off x="0" y="2317850"/>
            <a:ext cx="4520369" cy="3000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PedersonComponentsOfApril1SW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50698" r="3588" b="2201"/>
          <a:stretch/>
        </p:blipFill>
        <p:spPr>
          <a:xfrm>
            <a:off x="4668326" y="2317851"/>
            <a:ext cx="4295368" cy="3000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00857" y="1880720"/>
            <a:ext cx="91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Regional estimates of the seasonal temperature and precipitation contributions to 1 April </a:t>
            </a:r>
            <a:r>
              <a:rPr lang="en-US" dirty="0" smtClean="0"/>
              <a:t>SWE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857" y="532836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Pederson, G. T., Betancourt, J. L., &amp; McCabe, G. J. (2013). Regional patterns and proximal causes of the recent snowpack decline in the Rocky Mountains, U.S. Geophysical Research Letters, 40(9), 1811–1816. doi:10.1002/grl.50424</a:t>
            </a:r>
          </a:p>
        </p:txBody>
      </p:sp>
    </p:spTree>
    <p:extLst>
      <p:ext uri="{BB962C8B-B14F-4D97-AF65-F5344CB8AC3E}">
        <p14:creationId xmlns:p14="http://schemas.microsoft.com/office/powerpoint/2010/main" val="53962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38"/>
            <a:ext cx="8229600" cy="1143000"/>
          </a:xfrm>
        </p:spPr>
        <p:txBody>
          <a:bodyPr/>
          <a:lstStyle/>
          <a:p>
            <a:r>
              <a:rPr lang="en-US" dirty="0" smtClean="0"/>
              <a:t>Trends in Snowpack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904" y="923109"/>
            <a:ext cx="8592786" cy="510657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Summary for N. Rockies</a:t>
            </a:r>
          </a:p>
          <a:p>
            <a:r>
              <a:rPr lang="en-US" dirty="0" smtClean="0"/>
              <a:t>The bad news:</a:t>
            </a:r>
          </a:p>
          <a:p>
            <a:pPr lvl="1"/>
            <a:r>
              <a:rPr lang="en-US" dirty="0" smtClean="0"/>
              <a:t>Overall decreases in regional snowpack</a:t>
            </a:r>
          </a:p>
          <a:p>
            <a:pPr lvl="1"/>
            <a:r>
              <a:rPr lang="en-US" dirty="0" smtClean="0"/>
              <a:t>Peak SWE and melt out occurring earlier</a:t>
            </a:r>
          </a:p>
          <a:p>
            <a:pPr lvl="1"/>
            <a:r>
              <a:rPr lang="en-US" dirty="0" smtClean="0"/>
              <a:t>Decrease in duration of snowpack</a:t>
            </a:r>
          </a:p>
          <a:p>
            <a:r>
              <a:rPr lang="en-US" dirty="0" smtClean="0"/>
              <a:t>The good news:</a:t>
            </a:r>
          </a:p>
          <a:p>
            <a:pPr lvl="1"/>
            <a:r>
              <a:rPr lang="en-US" dirty="0" smtClean="0"/>
              <a:t>Increase in later spring precipitation has likely helped buffer some of the decreases in snowpack</a:t>
            </a:r>
          </a:p>
          <a:p>
            <a:pPr lvl="1"/>
            <a:r>
              <a:rPr lang="en-US" dirty="0" smtClean="0"/>
              <a:t>A decadal shift in large-scale Pacific climate variability around 1976-1984 may account for 30%-50% of: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estern North America springtime warming</a:t>
            </a:r>
          </a:p>
          <a:p>
            <a:pPr lvl="2"/>
            <a:r>
              <a:rPr lang="en-US" dirty="0" smtClean="0"/>
              <a:t>Decreasing winter precipitation in the </a:t>
            </a:r>
            <a:r>
              <a:rPr lang="en-US" dirty="0" err="1" smtClean="0"/>
              <a:t>N.Rockies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Abatzoglou</a:t>
            </a:r>
            <a:r>
              <a:rPr lang="en-US" sz="800" dirty="0"/>
              <a:t>, J.T., 2011. Influence of the PNA on declining mountain snowpack in the Western United States. International Journal of Climatology 31, 1135–1142</a:t>
            </a:r>
            <a:r>
              <a:rPr lang="en-US" sz="800" dirty="0" smtClean="0"/>
              <a:t>.</a:t>
            </a:r>
          </a:p>
          <a:p>
            <a:r>
              <a:rPr lang="en-US" sz="800" dirty="0" smtClean="0"/>
              <a:t>Pederson</a:t>
            </a:r>
            <a:r>
              <a:rPr lang="en-US" sz="800" dirty="0"/>
              <a:t>, G.T., Gray, S.T., Ault, T., Marsh, W., </a:t>
            </a:r>
            <a:r>
              <a:rPr lang="en-US" sz="800" dirty="0" err="1"/>
              <a:t>Fagre</a:t>
            </a:r>
            <a:r>
              <a:rPr lang="en-US" sz="800" dirty="0"/>
              <a:t>, D.B., Bunn, A.G., Woodhouse, C.A., </a:t>
            </a:r>
            <a:r>
              <a:rPr lang="en-US" sz="800" dirty="0" err="1"/>
              <a:t>Graumlich</a:t>
            </a:r>
            <a:r>
              <a:rPr lang="en-US" sz="800" dirty="0"/>
              <a:t>, L.J., 2011. Climatic Controls on the Snowmelt Hydrology of the Northern Rocky Mountains. Journal of Climate 24, 1666–1687</a:t>
            </a:r>
            <a:r>
              <a:rPr lang="en-US" sz="800" dirty="0" smtClean="0"/>
              <a:t>.</a:t>
            </a:r>
          </a:p>
          <a:p>
            <a:r>
              <a:rPr lang="en-US" sz="800" dirty="0" smtClean="0"/>
              <a:t>Pederson</a:t>
            </a:r>
            <a:r>
              <a:rPr lang="en-US" sz="800" dirty="0"/>
              <a:t>, G.T., Gray, S.T., Woodhouse, C.A., Betancourt, J.L., </a:t>
            </a:r>
            <a:r>
              <a:rPr lang="en-US" sz="800" dirty="0" err="1"/>
              <a:t>Fagre</a:t>
            </a:r>
            <a:r>
              <a:rPr lang="en-US" sz="800" dirty="0"/>
              <a:t>, D.B., </a:t>
            </a:r>
            <a:r>
              <a:rPr lang="en-US" sz="800" dirty="0" err="1"/>
              <a:t>Littell</a:t>
            </a:r>
            <a:r>
              <a:rPr lang="en-US" sz="800" dirty="0"/>
              <a:t>, J.S., Watson, E., </a:t>
            </a:r>
            <a:r>
              <a:rPr lang="en-US" sz="800" dirty="0" err="1"/>
              <a:t>Luckman</a:t>
            </a:r>
            <a:r>
              <a:rPr lang="en-US" sz="800" dirty="0"/>
              <a:t>, B.H., </a:t>
            </a:r>
            <a:r>
              <a:rPr lang="en-US" sz="800" dirty="0" err="1"/>
              <a:t>Graumlich</a:t>
            </a:r>
            <a:r>
              <a:rPr lang="en-US" sz="800" dirty="0"/>
              <a:t>, L.J., 2011. The Unusual Nature of Recent Snowpack Declines in the North American Cordillera. Science 333, 332</a:t>
            </a:r>
            <a:r>
              <a:rPr lang="en-US" sz="800" dirty="0" smtClean="0"/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545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731"/>
            <a:ext cx="8229600" cy="1143000"/>
          </a:xfrm>
        </p:spPr>
        <p:txBody>
          <a:bodyPr/>
          <a:lstStyle/>
          <a:p>
            <a:r>
              <a:rPr lang="en-US" dirty="0" smtClean="0"/>
              <a:t>Glaciers in Glacier NP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405" y="1403168"/>
            <a:ext cx="4558937" cy="507927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Glacier maximum occurred in 1850s</a:t>
            </a:r>
          </a:p>
          <a:p>
            <a:pPr lvl="1"/>
            <a:r>
              <a:rPr lang="en-US" dirty="0" smtClean="0"/>
              <a:t>Produced </a:t>
            </a:r>
            <a:r>
              <a:rPr lang="en-US" dirty="0"/>
              <a:t>by </a:t>
            </a:r>
            <a:r>
              <a:rPr lang="en-US" dirty="0" smtClean="0"/>
              <a:t>~70 years </a:t>
            </a:r>
            <a:r>
              <a:rPr lang="en-US" dirty="0"/>
              <a:t>of cool/wet summers </a:t>
            </a:r>
            <a:r>
              <a:rPr lang="en-US" dirty="0" smtClean="0"/>
              <a:t>with </a:t>
            </a:r>
            <a:r>
              <a:rPr lang="en-US" dirty="0"/>
              <a:t>high </a:t>
            </a:r>
            <a:r>
              <a:rPr lang="en-US" dirty="0" smtClean="0"/>
              <a:t>winter snowpack.</a:t>
            </a:r>
          </a:p>
          <a:p>
            <a:r>
              <a:rPr lang="en-US" dirty="0" smtClean="0"/>
              <a:t>After 1850, </a:t>
            </a:r>
            <a:r>
              <a:rPr lang="en-US" dirty="0"/>
              <a:t>glacial retreat </a:t>
            </a:r>
            <a:r>
              <a:rPr lang="en-US" dirty="0" smtClean="0"/>
              <a:t>starts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xtended </a:t>
            </a:r>
            <a:r>
              <a:rPr lang="en-US" dirty="0"/>
              <a:t>period (&gt;50 </a:t>
            </a:r>
            <a:r>
              <a:rPr lang="en-US" dirty="0" err="1"/>
              <a:t>yr</a:t>
            </a:r>
            <a:r>
              <a:rPr lang="en-US" dirty="0"/>
              <a:t>) of summer drought and low snowpack </a:t>
            </a:r>
            <a:endParaRPr lang="en-US" dirty="0" smtClean="0"/>
          </a:p>
          <a:p>
            <a:pPr lvl="1"/>
            <a:r>
              <a:rPr lang="en-US" dirty="0"/>
              <a:t>1917 </a:t>
            </a:r>
            <a:r>
              <a:rPr lang="en-US" dirty="0" smtClean="0"/>
              <a:t>– 1941: Exceptional drought, low snowpack accelerated retreat</a:t>
            </a:r>
          </a:p>
          <a:p>
            <a:pPr lvl="1"/>
            <a:r>
              <a:rPr lang="en-US" dirty="0" smtClean="0"/>
              <a:t>1940s-1970s: retreat slowed, some small advances</a:t>
            </a:r>
          </a:p>
          <a:p>
            <a:pPr lvl="1"/>
            <a:r>
              <a:rPr lang="en-US" dirty="0" smtClean="0"/>
              <a:t>1970s-present: retreat has increased</a:t>
            </a:r>
          </a:p>
          <a:p>
            <a:r>
              <a:rPr lang="en-US" dirty="0" smtClean="0"/>
              <a:t>Like overall snowpack trends, likely related to Pacific climate variability (e.g.—PDO) </a:t>
            </a:r>
            <a:r>
              <a:rPr lang="en-US" dirty="0"/>
              <a:t>and anthropogenic climate </a:t>
            </a:r>
            <a:r>
              <a:rPr lang="en-US" dirty="0" smtClean="0"/>
              <a:t>change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2126" r="51524" b="2543"/>
          <a:stretch/>
        </p:blipFill>
        <p:spPr>
          <a:xfrm>
            <a:off x="5313991" y="1443446"/>
            <a:ext cx="3654033" cy="2499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3" t="2683" r="806" b="2823"/>
          <a:stretch/>
        </p:blipFill>
        <p:spPr>
          <a:xfrm>
            <a:off x="5313991" y="4099559"/>
            <a:ext cx="3657600" cy="2499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313991" y="14434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1932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3991" y="4101736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1988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3991" y="1074114"/>
            <a:ext cx="168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Boulder Glacier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273225"/>
            <a:ext cx="5207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Hall, M.H.P., </a:t>
            </a:r>
            <a:r>
              <a:rPr lang="en-US" sz="800" dirty="0" err="1"/>
              <a:t>Fagre</a:t>
            </a:r>
            <a:r>
              <a:rPr lang="en-US" sz="800" dirty="0"/>
              <a:t>, D.B., 2003. Modeled climate-induced glacier change in Glacier National Park, 1850-2100. </a:t>
            </a:r>
            <a:r>
              <a:rPr lang="en-US" sz="800" dirty="0" err="1"/>
              <a:t>BioScience</a:t>
            </a:r>
            <a:r>
              <a:rPr lang="en-US" sz="800" dirty="0"/>
              <a:t> 53, 131–140</a:t>
            </a:r>
            <a:r>
              <a:rPr lang="en-US" sz="800" dirty="0" smtClean="0"/>
              <a:t>.</a:t>
            </a:r>
          </a:p>
          <a:p>
            <a:r>
              <a:rPr lang="en-US" sz="800" dirty="0" smtClean="0"/>
              <a:t>Pederson</a:t>
            </a:r>
            <a:r>
              <a:rPr lang="en-US" sz="800" dirty="0"/>
              <a:t>, G.T., 2004. Decadal-scale climate drivers for glacial dynamics in Glacier National Park, Montana, USA. Geophysical Research Letters 31, L12203</a:t>
            </a:r>
            <a:r>
              <a:rPr lang="en-US" sz="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13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484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Future Climate Projections in Montana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28" y="3197905"/>
            <a:ext cx="4614523" cy="2952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Basic story</a:t>
            </a:r>
          </a:p>
          <a:p>
            <a:pPr lvl="1"/>
            <a:r>
              <a:rPr lang="en-US" dirty="0" smtClean="0"/>
              <a:t>Continued long-term increase in temperatures are highly likely</a:t>
            </a:r>
          </a:p>
          <a:p>
            <a:pPr lvl="1"/>
            <a:r>
              <a:rPr lang="en-US" dirty="0" smtClean="0"/>
              <a:t>Trends in precipitation are less certain, but likely to have increased precipitation in all seasons except for a decrease in summer precipitation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6" y="595373"/>
            <a:ext cx="8700363" cy="6171187"/>
          </a:xfrm>
          <a:prstGeom prst="roundRect">
            <a:avLst>
              <a:gd name="adj" fmla="val 16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39336" y="97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Winter temperature </a:t>
            </a:r>
            <a:r>
              <a:rPr lang="en-US" dirty="0"/>
              <a:t>trends </a:t>
            </a:r>
            <a:r>
              <a:rPr lang="en-US" dirty="0" smtClean="0"/>
              <a:t>2005–2060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9517" y="2703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Deser</a:t>
            </a:r>
            <a:r>
              <a:rPr lang="en-US" sz="800" dirty="0"/>
              <a:t>, C., </a:t>
            </a:r>
            <a:r>
              <a:rPr lang="en-US" sz="800" dirty="0" err="1"/>
              <a:t>Knutti</a:t>
            </a:r>
            <a:r>
              <a:rPr lang="en-US" sz="800" dirty="0"/>
              <a:t>, R., Solomon, S., Phillips, A.S., 2012. Communication of the role of natural variability in future North American climate. Nature Climate Change 2, 775–780.</a:t>
            </a:r>
            <a:endParaRPr lang="en-US" sz="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76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9336" y="97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Summer temperature trends 2005–2060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9517" y="2703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Deser</a:t>
            </a:r>
            <a:r>
              <a:rPr lang="en-US" sz="800" dirty="0"/>
              <a:t>, C., </a:t>
            </a:r>
            <a:r>
              <a:rPr lang="en-US" sz="800" dirty="0" err="1"/>
              <a:t>Knutti</a:t>
            </a:r>
            <a:r>
              <a:rPr lang="en-US" sz="800" dirty="0"/>
              <a:t>, R., Solomon, S., Phillips, A.S., 2012. Communication of the role of natural variability in future North American climate. Nature Climate Change 2, 775–780.</a:t>
            </a:r>
            <a:endParaRPr lang="en-US" sz="800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4" y="545289"/>
            <a:ext cx="8389225" cy="6172200"/>
          </a:xfrm>
          <a:prstGeom prst="roundRect">
            <a:avLst>
              <a:gd name="adj" fmla="val 19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78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9336" y="97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Winter precipitation trends 2005–2060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9517" y="2703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Deser</a:t>
            </a:r>
            <a:r>
              <a:rPr lang="en-US" sz="800" dirty="0"/>
              <a:t>, C., </a:t>
            </a:r>
            <a:r>
              <a:rPr lang="en-US" sz="800" dirty="0" err="1"/>
              <a:t>Knutti</a:t>
            </a:r>
            <a:r>
              <a:rPr lang="en-US" sz="800" dirty="0"/>
              <a:t>, R., Solomon, S., Phillips, A.S., 2012. Communication of the role of natural variability in future North American climate. Nature Climate Change 2, 775–780.</a:t>
            </a:r>
            <a:endParaRPr lang="en-US" sz="800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6" y="466912"/>
            <a:ext cx="8767118" cy="6172200"/>
          </a:xfrm>
          <a:prstGeom prst="roundRect">
            <a:avLst>
              <a:gd name="adj" fmla="val 15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80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pic>
        <p:nvPicPr>
          <p:cNvPr id="6" name="Picture 5" descr="fig2-32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7" y="1532467"/>
            <a:ext cx="4255592" cy="231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fig2-32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39" y="1532467"/>
            <a:ext cx="4257850" cy="2313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fig2-32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98" y="4056140"/>
            <a:ext cx="4533487" cy="2463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7417429" y="633466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IPCC AR3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189"/>
            <a:ext cx="8229600" cy="1143000"/>
          </a:xfrm>
        </p:spPr>
        <p:txBody>
          <a:bodyPr/>
          <a:lstStyle/>
          <a:p>
            <a:r>
              <a:rPr lang="en-US" dirty="0" smtClean="0"/>
              <a:t>Main Takeaway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05035" y="1103808"/>
            <a:ext cx="5460274" cy="8447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Global Climate Forcing (e.g.—greenhouse gas emissions)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05035" y="2693557"/>
            <a:ext cx="5460274" cy="8412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Internal hemispheric/synoptic-scale natural variability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05035" y="4249779"/>
            <a:ext cx="5460274" cy="8412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</a:t>
            </a:r>
            <a:r>
              <a:rPr lang="en-US" dirty="0" err="1" smtClean="0"/>
              <a:t>Meso</a:t>
            </a:r>
            <a:r>
              <a:rPr lang="en-US" dirty="0" smtClean="0"/>
              <a:t>/Micro-scale Climate Features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53823" y="1948539"/>
            <a:ext cx="0" cy="745018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455755" y="5799905"/>
            <a:ext cx="1611086" cy="8412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 Trends in Montana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53822" y="3534805"/>
            <a:ext cx="1" cy="714974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95388" y="5134569"/>
            <a:ext cx="0" cy="639209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268621" y="1948539"/>
            <a:ext cx="1" cy="714974"/>
          </a:xfrm>
          <a:prstGeom prst="straightConnector1">
            <a:avLst/>
          </a:prstGeom>
          <a:ln w="25400">
            <a:solidFill>
              <a:schemeClr val="accent6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68620" y="3534805"/>
            <a:ext cx="1" cy="714974"/>
          </a:xfrm>
          <a:prstGeom prst="straightConnector1">
            <a:avLst/>
          </a:prstGeom>
          <a:ln w="25400">
            <a:solidFill>
              <a:schemeClr val="accent6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96723" y="5125860"/>
            <a:ext cx="0" cy="639209"/>
          </a:xfrm>
          <a:prstGeom prst="straightConnector1">
            <a:avLst/>
          </a:prstGeom>
          <a:ln w="25400">
            <a:solidFill>
              <a:schemeClr val="accent6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017479" y="1341507"/>
            <a:ext cx="2701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Greenhouse </a:t>
            </a:r>
            <a:r>
              <a:rPr lang="en-US" dirty="0"/>
              <a:t>gas emissions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0210" y="2929515"/>
            <a:ext cx="1769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ENSO,PDO,PNA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100210" y="4485737"/>
            <a:ext cx="1381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Topography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8" y="1970313"/>
            <a:ext cx="8652954" cy="9144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Regional impacts for Montana and Northern Rockies</a:t>
            </a:r>
            <a:endParaRPr lang="en-US" dirty="0"/>
          </a:p>
        </p:txBody>
      </p:sp>
      <p:pic>
        <p:nvPicPr>
          <p:cNvPr id="4098" name="Picture 2" descr="http://www.co.yellowstone.mt.gov/extension/horticulture/PineBeetles/PineBeetleDamage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17" y="3069774"/>
            <a:ext cx="1981991" cy="1415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://www.ilsajbick.com/wp-content/uploads/2011/04/wildfire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67" y="3069774"/>
            <a:ext cx="2291478" cy="1415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White Horse River East of YT110 showing snow melting into a river from nearby mounta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3" y="3069774"/>
            <a:ext cx="1951919" cy="1415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http://blog.oregonlive.com/news_impact/2009/04/pi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66" y="3048002"/>
            <a:ext cx="2164772" cy="1458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701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vs. Climate</a:t>
            </a:r>
            <a:endParaRPr lang="en-US" dirty="0"/>
          </a:p>
        </p:txBody>
      </p:sp>
      <p:pic>
        <p:nvPicPr>
          <p:cNvPr id="4" name="Content Placeholder 3" descr="dog_weather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" b="3870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252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Basic elements </a:t>
            </a:r>
            <a:r>
              <a:rPr lang="en-US" dirty="0" smtClean="0"/>
              <a:t>of both weather and climate: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Humidity </a:t>
            </a:r>
          </a:p>
          <a:p>
            <a:pPr lvl="1"/>
            <a:r>
              <a:rPr lang="en-US" dirty="0" smtClean="0"/>
              <a:t>Type/amount of cloudiness</a:t>
            </a:r>
          </a:p>
          <a:p>
            <a:pPr lvl="1"/>
            <a:r>
              <a:rPr lang="en-US" dirty="0" smtClean="0"/>
              <a:t>Air pressure</a:t>
            </a:r>
          </a:p>
          <a:p>
            <a:pPr lvl="1"/>
            <a:r>
              <a:rPr lang="en-US" dirty="0" smtClean="0"/>
              <a:t>Type/amount of precipitation</a:t>
            </a:r>
          </a:p>
          <a:p>
            <a:pPr lvl="1"/>
            <a:r>
              <a:rPr lang="en-US" dirty="0" smtClean="0"/>
              <a:t>Wind speed/direction</a:t>
            </a:r>
          </a:p>
        </p:txBody>
      </p:sp>
    </p:spTree>
    <p:extLst>
      <p:ext uri="{BB962C8B-B14F-4D97-AF65-F5344CB8AC3E}">
        <p14:creationId xmlns:p14="http://schemas.microsoft.com/office/powerpoint/2010/main" val="40328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0903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dirty="0" smtClean="0"/>
              <a:t>Climate of Montana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252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of Montana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834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East of the continental divide, mainly a </a:t>
            </a:r>
            <a:r>
              <a:rPr lang="en-US" b="1" dirty="0" smtClean="0">
                <a:solidFill>
                  <a:srgbClr val="FF0000"/>
                </a:solidFill>
              </a:rPr>
              <a:t>continental climate</a:t>
            </a:r>
          </a:p>
          <a:p>
            <a:pPr lvl="1"/>
            <a:r>
              <a:rPr lang="en-US" dirty="0" smtClean="0"/>
              <a:t>Large annual temperature range</a:t>
            </a:r>
          </a:p>
          <a:p>
            <a:pPr lvl="1"/>
            <a:r>
              <a:rPr lang="en-US" dirty="0" smtClean="0"/>
              <a:t>Cold winters and hot, dry summers</a:t>
            </a:r>
          </a:p>
          <a:p>
            <a:r>
              <a:rPr lang="en-US" dirty="0" smtClean="0"/>
              <a:t>The continental divide forms a transition zone between </a:t>
            </a:r>
            <a:r>
              <a:rPr lang="en-US" b="1" dirty="0" smtClean="0">
                <a:solidFill>
                  <a:srgbClr val="FF0000"/>
                </a:solidFill>
              </a:rPr>
              <a:t>maritime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continental climates</a:t>
            </a:r>
          </a:p>
          <a:p>
            <a:pPr lvl="1"/>
            <a:r>
              <a:rPr lang="en-US" dirty="0"/>
              <a:t>Maritime air masses bring storms during the winter with increased </a:t>
            </a:r>
            <a:r>
              <a:rPr lang="en-US" dirty="0" smtClean="0"/>
              <a:t>precipitation at many higher elevations</a:t>
            </a:r>
          </a:p>
          <a:p>
            <a:pPr lvl="1"/>
            <a:r>
              <a:rPr lang="en-US" dirty="0" smtClean="0"/>
              <a:t>More moderate winter temperatures in the valleys</a:t>
            </a:r>
          </a:p>
          <a:p>
            <a:pPr lvl="1"/>
            <a:r>
              <a:rPr lang="en-US" dirty="0" smtClean="0"/>
              <a:t>More stability in July/August with clear and dry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5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2301</TotalTime>
  <Words>1705</Words>
  <Application>Microsoft Office PowerPoint</Application>
  <PresentationFormat>On-screen Show (4:3)</PresentationFormat>
  <Paragraphs>239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Twilight</vt:lpstr>
      <vt:lpstr>Climate and Climate Change in Montana</vt:lpstr>
      <vt:lpstr>PowerPoint Presentation</vt:lpstr>
      <vt:lpstr>Outline</vt:lpstr>
      <vt:lpstr>The Basics</vt:lpstr>
      <vt:lpstr>Climate Change</vt:lpstr>
      <vt:lpstr>Weather vs. Climate</vt:lpstr>
      <vt:lpstr>Basic Elements</vt:lpstr>
      <vt:lpstr>Climate of Montana</vt:lpstr>
      <vt:lpstr>Climate of Montana</vt:lpstr>
      <vt:lpstr>Climate of Montana</vt:lpstr>
      <vt:lpstr>Climate Normals</vt:lpstr>
      <vt:lpstr>Climate of Montana</vt:lpstr>
      <vt:lpstr>Climate of Montana</vt:lpstr>
      <vt:lpstr>Climate of Montana</vt:lpstr>
      <vt:lpstr>Climate of Montana</vt:lpstr>
      <vt:lpstr>Climate of Montana</vt:lpstr>
      <vt:lpstr>Mesoscale Climate Features</vt:lpstr>
      <vt:lpstr>Mesoscale Climate Features</vt:lpstr>
      <vt:lpstr>Mesoscale Climate Features</vt:lpstr>
      <vt:lpstr>Mesoscale Climate Features</vt:lpstr>
      <vt:lpstr>Mesoscale Climate Features</vt:lpstr>
      <vt:lpstr>PowerPoint Presentation</vt:lpstr>
      <vt:lpstr>PowerPoint Presentation</vt:lpstr>
      <vt:lpstr>Slope and Aspect</vt:lpstr>
      <vt:lpstr>PowerPoint Presentation</vt:lpstr>
      <vt:lpstr>Natural Climate Variability in Montana</vt:lpstr>
      <vt:lpstr>El Niño-Southern Oscillation (ENSO)</vt:lpstr>
      <vt:lpstr>El Niño-Southern Oscillation (ENSO)</vt:lpstr>
      <vt:lpstr>El Niño/ La Niña  Impacts</vt:lpstr>
      <vt:lpstr>ENSO</vt:lpstr>
      <vt:lpstr>Pacific Decadal Oscillation</vt:lpstr>
      <vt:lpstr>Climate Trends in Montana</vt:lpstr>
      <vt:lpstr>Montana Temperature Trends</vt:lpstr>
      <vt:lpstr>Montana Temperature Trends</vt:lpstr>
      <vt:lpstr>Montana Temperature Trends</vt:lpstr>
      <vt:lpstr>Montana Precipitation Trends</vt:lpstr>
      <vt:lpstr>Montana Precipitation Trends</vt:lpstr>
      <vt:lpstr>Montana Precipitation Trends</vt:lpstr>
      <vt:lpstr>Snowpack</vt:lpstr>
      <vt:lpstr>Trends in Snowpack</vt:lpstr>
      <vt:lpstr>Trends in Snowpack</vt:lpstr>
      <vt:lpstr>Trends in Snowpack</vt:lpstr>
      <vt:lpstr>Trends in Snowpack</vt:lpstr>
      <vt:lpstr>Glaciers in Glacier NP</vt:lpstr>
      <vt:lpstr>Future Climate Projections in Montana</vt:lpstr>
      <vt:lpstr>Climate Projections</vt:lpstr>
      <vt:lpstr>PowerPoint Presentation</vt:lpstr>
      <vt:lpstr>PowerPoint Presentation</vt:lpstr>
      <vt:lpstr>PowerPoint Presentation</vt:lpstr>
      <vt:lpstr>Main Takeaway</vt:lpstr>
      <vt:lpstr>Climate Change Impacts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ERTH/CCS 303: Weather and Climate</dc:title>
  <dc:creator>Jared Oyler</dc:creator>
  <cp:lastModifiedBy>Jared Oyler</cp:lastModifiedBy>
  <cp:revision>125</cp:revision>
  <dcterms:created xsi:type="dcterms:W3CDTF">2012-01-06T04:22:29Z</dcterms:created>
  <dcterms:modified xsi:type="dcterms:W3CDTF">2013-09-23T21:22:43Z</dcterms:modified>
</cp:coreProperties>
</file>