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35"/>
  </p:handoutMasterIdLst>
  <p:sldIdLst>
    <p:sldId id="256" r:id="rId2"/>
    <p:sldId id="283" r:id="rId3"/>
    <p:sldId id="257" r:id="rId4"/>
    <p:sldId id="258" r:id="rId5"/>
    <p:sldId id="29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0" r:id="rId18"/>
    <p:sldId id="271" r:id="rId19"/>
    <p:sldId id="272" r:id="rId20"/>
    <p:sldId id="273" r:id="rId21"/>
    <p:sldId id="274" r:id="rId22"/>
    <p:sldId id="284" r:id="rId23"/>
    <p:sldId id="282" r:id="rId24"/>
    <p:sldId id="285" r:id="rId25"/>
    <p:sldId id="286" r:id="rId26"/>
    <p:sldId id="288" r:id="rId27"/>
    <p:sldId id="289" r:id="rId28"/>
    <p:sldId id="290" r:id="rId29"/>
    <p:sldId id="291" r:id="rId30"/>
    <p:sldId id="292" r:id="rId31"/>
    <p:sldId id="293" r:id="rId32"/>
    <p:sldId id="295" r:id="rId33"/>
    <p:sldId id="296" r:id="rId34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7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r">
              <a:defRPr sz="1100"/>
            </a:lvl1pPr>
          </a:lstStyle>
          <a:p>
            <a:fld id="{B4B64F1B-DC43-494E-AC94-21C2A300F94A}" type="datetimeFigureOut">
              <a:rPr lang="en-US" smtClean="0"/>
              <a:t>11/17/2010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r">
              <a:defRPr sz="1100"/>
            </a:lvl1pPr>
          </a:lstStyle>
          <a:p>
            <a:fld id="{A8B85ADC-3814-4CB3-AE31-B5A4F9691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05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99F2-0A53-4F8D-8AD4-E4B78E094B22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9866-62C6-48A0-85C7-E4DEF1B9CB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99F2-0A53-4F8D-8AD4-E4B78E094B22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9866-62C6-48A0-85C7-E4DEF1B9C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99F2-0A53-4F8D-8AD4-E4B78E094B22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9866-62C6-48A0-85C7-E4DEF1B9C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99F2-0A53-4F8D-8AD4-E4B78E094B22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9866-62C6-48A0-85C7-E4DEF1B9C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99F2-0A53-4F8D-8AD4-E4B78E094B22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9866-62C6-48A0-85C7-E4DEF1B9C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99F2-0A53-4F8D-8AD4-E4B78E094B22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9866-62C6-48A0-85C7-E4DEF1B9C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99F2-0A53-4F8D-8AD4-E4B78E094B22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9866-62C6-48A0-85C7-E4DEF1B9C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99F2-0A53-4F8D-8AD4-E4B78E094B22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9866-62C6-48A0-85C7-E4DEF1B9C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99F2-0A53-4F8D-8AD4-E4B78E094B22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9866-62C6-48A0-85C7-E4DEF1B9C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99F2-0A53-4F8D-8AD4-E4B78E094B22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9866-62C6-48A0-85C7-E4DEF1B9CB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F6D99F2-0A53-4F8D-8AD4-E4B78E094B22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35E9866-62C6-48A0-85C7-E4DEF1B9C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F6D99F2-0A53-4F8D-8AD4-E4B78E094B22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35E9866-62C6-48A0-85C7-E4DEF1B9C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534400" cy="2362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>Point Extrapolation,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Spatial Interpolation,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and </a:t>
            </a:r>
            <a:r>
              <a:rPr lang="en-US" dirty="0">
                <a:latin typeface="Calibri" pitchFamily="34" charset="0"/>
              </a:rPr>
              <a:t>Downscaling </a:t>
            </a:r>
            <a:r>
              <a:rPr lang="en-US" dirty="0" smtClean="0">
                <a:latin typeface="Calibri" pitchFamily="34" charset="0"/>
              </a:rPr>
              <a:t>of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Climate Variables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77200" cy="1499616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Jared </a:t>
            </a:r>
            <a:r>
              <a:rPr lang="en-US" dirty="0" err="1" smtClean="0">
                <a:latin typeface="Calibri" pitchFamily="34" charset="0"/>
              </a:rPr>
              <a:t>Oyler</a:t>
            </a:r>
            <a:r>
              <a:rPr lang="en-US" dirty="0" smtClean="0">
                <a:latin typeface="Calibri" pitchFamily="34" charset="0"/>
              </a:rPr>
              <a:t> – FOR 532 </a:t>
            </a:r>
          </a:p>
          <a:p>
            <a:r>
              <a:rPr lang="en-US" smtClean="0">
                <a:latin typeface="Calibri" pitchFamily="34" charset="0"/>
              </a:rPr>
              <a:t>11/17/2010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Interpolating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625609"/>
          </a:xfrm>
        </p:spPr>
        <p:txBody>
          <a:bodyPr/>
          <a:lstStyle/>
          <a:p>
            <a:r>
              <a:rPr lang="en-US" dirty="0" smtClean="0"/>
              <a:t>How do you create a continuous surface from point data? </a:t>
            </a:r>
            <a:endParaRPr lang="en-US" dirty="0"/>
          </a:p>
        </p:txBody>
      </p:sp>
      <p:pic>
        <p:nvPicPr>
          <p:cNvPr id="4" name="Picture 2" descr="bitterroot-hs-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406800"/>
            <a:ext cx="5410200" cy="428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Interpolation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3886200" cy="4625609"/>
          </a:xfrm>
        </p:spPr>
        <p:txBody>
          <a:bodyPr/>
          <a:lstStyle/>
          <a:p>
            <a:r>
              <a:rPr lang="en-US" dirty="0" smtClean="0"/>
              <a:t>Nearest Neighbor</a:t>
            </a:r>
          </a:p>
          <a:p>
            <a:pPr lvl="1"/>
            <a:r>
              <a:rPr lang="en-US" dirty="0" smtClean="0"/>
              <a:t>Use observation closest to prediction point</a:t>
            </a:r>
          </a:p>
        </p:txBody>
      </p:sp>
      <p:pic>
        <p:nvPicPr>
          <p:cNvPr id="4" name="Picture 2" descr="bitterroot-hs-text"/>
          <p:cNvPicPr>
            <a:picLocks noChangeAspect="1" noChangeArrowheads="1"/>
          </p:cNvPicPr>
          <p:nvPr/>
        </p:nvPicPr>
        <p:blipFill>
          <a:blip r:embed="rId2" cstate="print"/>
          <a:srcRect l="943" t="3521" r="36792" b="8406"/>
          <a:stretch>
            <a:fillRect/>
          </a:stretch>
        </p:blipFill>
        <p:spPr bwMode="auto">
          <a:xfrm>
            <a:off x="4267200" y="1676400"/>
            <a:ext cx="4419600" cy="4955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5" name="Group 24"/>
          <p:cNvGrpSpPr/>
          <p:nvPr/>
        </p:nvGrpSpPr>
        <p:grpSpPr>
          <a:xfrm>
            <a:off x="6934200" y="2438400"/>
            <a:ext cx="228600" cy="228600"/>
            <a:chOff x="6934200" y="2438400"/>
            <a:chExt cx="228600" cy="228600"/>
          </a:xfrm>
        </p:grpSpPr>
        <p:sp>
          <p:nvSpPr>
            <p:cNvPr id="7" name="Diamond 6"/>
            <p:cNvSpPr/>
            <p:nvPr/>
          </p:nvSpPr>
          <p:spPr>
            <a:xfrm>
              <a:off x="7010400" y="2514600"/>
              <a:ext cx="152400" cy="152400"/>
            </a:xfrm>
            <a:prstGeom prst="diamond">
              <a:avLst/>
            </a:prstGeom>
            <a:solidFill>
              <a:srgbClr val="FFFF00"/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7" idx="0"/>
            </p:cNvCxnSpPr>
            <p:nvPr/>
          </p:nvCxnSpPr>
          <p:spPr>
            <a:xfrm rot="16200000" flipV="1">
              <a:off x="6972300" y="2400300"/>
              <a:ext cx="76200" cy="152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343400" y="5334000"/>
            <a:ext cx="609600" cy="381000"/>
            <a:chOff x="4343400" y="5334000"/>
            <a:chExt cx="609600" cy="381000"/>
          </a:xfrm>
        </p:grpSpPr>
        <p:sp>
          <p:nvSpPr>
            <p:cNvPr id="21" name="Diamond 20"/>
            <p:cNvSpPr/>
            <p:nvPr/>
          </p:nvSpPr>
          <p:spPr>
            <a:xfrm>
              <a:off x="4343400" y="5334000"/>
              <a:ext cx="152400" cy="152400"/>
            </a:xfrm>
            <a:prstGeom prst="diamond">
              <a:avLst/>
            </a:prstGeom>
            <a:solidFill>
              <a:srgbClr val="FFFF00"/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>
              <a:off x="4495800" y="5410200"/>
              <a:ext cx="457200" cy="304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4648200" y="5105400"/>
            <a:ext cx="10668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 far?</a:t>
            </a:r>
            <a:endParaRPr lang="en-US" dirty="0"/>
          </a:p>
        </p:txBody>
      </p:sp>
      <p:pic>
        <p:nvPicPr>
          <p:cNvPr id="31" name="Picture 30" descr="NeaestNeighb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505200"/>
            <a:ext cx="28194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Interpolation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Inverse Distance Weighting (IDW)</a:t>
            </a:r>
          </a:p>
          <a:p>
            <a:pPr lvl="1"/>
            <a:r>
              <a:rPr lang="en-US" dirty="0" smtClean="0"/>
              <a:t>Calculate weights for each station based on distance and take weighted average</a:t>
            </a:r>
          </a:p>
          <a:p>
            <a:endParaRPr lang="en-US" dirty="0"/>
          </a:p>
        </p:txBody>
      </p:sp>
      <p:pic>
        <p:nvPicPr>
          <p:cNvPr id="4" name="Picture 3" descr="IDWWe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810000"/>
            <a:ext cx="1504950" cy="438150"/>
          </a:xfrm>
          <a:prstGeom prst="rect">
            <a:avLst/>
          </a:prstGeom>
        </p:spPr>
      </p:pic>
      <p:pic>
        <p:nvPicPr>
          <p:cNvPr id="5" name="Picture 4" descr="IDWGrap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352800"/>
            <a:ext cx="4294651" cy="2971800"/>
          </a:xfrm>
          <a:prstGeom prst="rect">
            <a:avLst/>
          </a:prstGeom>
        </p:spPr>
      </p:pic>
      <p:pic>
        <p:nvPicPr>
          <p:cNvPr id="6" name="Picture 5" descr="IDWVa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419600"/>
            <a:ext cx="1828800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Interpolation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775191"/>
            <a:ext cx="4648200" cy="4625609"/>
          </a:xfrm>
        </p:spPr>
        <p:txBody>
          <a:bodyPr/>
          <a:lstStyle/>
          <a:p>
            <a:r>
              <a:rPr lang="en-US" dirty="0" smtClean="0"/>
              <a:t>Inverse Distance Weighting (IDW)</a:t>
            </a:r>
          </a:p>
          <a:p>
            <a:pPr lvl="1"/>
            <a:r>
              <a:rPr lang="en-US" dirty="0" smtClean="0"/>
              <a:t>Use all stations? </a:t>
            </a:r>
          </a:p>
          <a:p>
            <a:pPr lvl="1"/>
            <a:r>
              <a:rPr lang="en-US" dirty="0" smtClean="0"/>
              <a:t>Only those within a certain radius?</a:t>
            </a:r>
          </a:p>
          <a:p>
            <a:pPr lvl="1"/>
            <a:r>
              <a:rPr lang="en-US" dirty="0" smtClean="0"/>
              <a:t>A specific number of stations?</a:t>
            </a:r>
          </a:p>
          <a:p>
            <a:pPr lvl="1"/>
            <a:r>
              <a:rPr lang="en-US" dirty="0" smtClean="0"/>
              <a:t>Data rich vs. data poor regions?</a:t>
            </a:r>
          </a:p>
          <a:p>
            <a:pPr lvl="1"/>
            <a:endParaRPr lang="en-US" dirty="0" smtClean="0"/>
          </a:p>
        </p:txBody>
      </p:sp>
      <p:pic>
        <p:nvPicPr>
          <p:cNvPr id="4" name="Picture 2" descr="bitterroot-hs-text"/>
          <p:cNvPicPr>
            <a:picLocks noChangeAspect="1" noChangeArrowheads="1"/>
          </p:cNvPicPr>
          <p:nvPr/>
        </p:nvPicPr>
        <p:blipFill>
          <a:blip r:embed="rId2" cstate="print"/>
          <a:srcRect l="943" t="3521" r="36792" b="8406"/>
          <a:stretch>
            <a:fillRect/>
          </a:stretch>
        </p:blipFill>
        <p:spPr bwMode="auto">
          <a:xfrm>
            <a:off x="4267200" y="1676400"/>
            <a:ext cx="4419600" cy="4955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00px-Gaussian_Filter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524000"/>
            <a:ext cx="2058690" cy="1476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Interpolation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800600" cy="4625609"/>
          </a:xfrm>
        </p:spPr>
        <p:txBody>
          <a:bodyPr/>
          <a:lstStyle/>
          <a:p>
            <a:r>
              <a:rPr lang="en-US" dirty="0" smtClean="0"/>
              <a:t>Truncated Gaussian Filter</a:t>
            </a:r>
          </a:p>
          <a:p>
            <a:pPr lvl="1"/>
            <a:r>
              <a:rPr lang="en-US" dirty="0" smtClean="0"/>
              <a:t>Like IDW, but calculate weights based on Gaussian kernel</a:t>
            </a:r>
          </a:p>
          <a:p>
            <a:pPr lvl="1"/>
            <a:r>
              <a:rPr lang="en-US" dirty="0" smtClean="0"/>
              <a:t>Can modify shape of the kernel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img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819400"/>
            <a:ext cx="3381153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Interpolation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Geostatistical</a:t>
            </a:r>
            <a:r>
              <a:rPr lang="en-US" dirty="0" smtClean="0"/>
              <a:t> Techniques (</a:t>
            </a:r>
            <a:r>
              <a:rPr lang="en-US" dirty="0" err="1" smtClean="0"/>
              <a:t>Kriging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Assigns weights according to a data-driven weighting function</a:t>
            </a:r>
          </a:p>
          <a:p>
            <a:pPr lvl="2"/>
            <a:r>
              <a:rPr lang="en-US" dirty="0" smtClean="0"/>
              <a:t>Models spatial autocorrelation with semi-</a:t>
            </a:r>
            <a:r>
              <a:rPr lang="en-US" dirty="0" err="1" smtClean="0"/>
              <a:t>variogram</a:t>
            </a:r>
            <a:endParaRPr lang="en-US" dirty="0" smtClean="0"/>
          </a:p>
        </p:txBody>
      </p:sp>
      <p:pic>
        <p:nvPicPr>
          <p:cNvPr id="5" name="Picture 4" descr="variogra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886200"/>
            <a:ext cx="3095625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Interpolation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Kriging</a:t>
            </a:r>
            <a:r>
              <a:rPr lang="en-US" dirty="0" smtClean="0"/>
              <a:t> (cont.)</a:t>
            </a:r>
          </a:p>
          <a:p>
            <a:pPr lvl="1"/>
            <a:r>
              <a:rPr lang="en-US" dirty="0" smtClean="0"/>
              <a:t>Helps to compensate for the effects of data clustering, assigning individual points within a cluster less weight than isolated data points</a:t>
            </a:r>
          </a:p>
          <a:p>
            <a:pPr lvl="1"/>
            <a:r>
              <a:rPr lang="en-US" dirty="0" smtClean="0"/>
              <a:t>Gives estimate of estimation error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Daymet</a:t>
            </a:r>
            <a:endParaRPr lang="en-US" dirty="0"/>
          </a:p>
        </p:txBody>
      </p:sp>
      <p:pic>
        <p:nvPicPr>
          <p:cNvPr id="4" name="Picture 3" descr="DaymetTe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514600"/>
            <a:ext cx="4052350" cy="2973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usa_de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495800"/>
            <a:ext cx="3423269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USAStati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676400"/>
            <a:ext cx="3346450" cy="2412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1447800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Station Data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114800"/>
            <a:ext cx="251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Digital Elevation Model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3619500" y="28575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H="1">
            <a:off x="3581401" y="48768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48200" y="1752600"/>
            <a:ext cx="3701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1980 – 1997 1km resolution dataset</a:t>
            </a:r>
          </a:p>
          <a:p>
            <a:r>
              <a:rPr lang="en-US" b="1" dirty="0" smtClean="0">
                <a:latin typeface="Calibri" pitchFamily="34" charset="0"/>
              </a:rPr>
              <a:t>available at http://www.daymet.org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14" name="Picture 13" descr="DaymetBann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228600"/>
            <a:ext cx="3519487" cy="464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Daymet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Interpolation Method</a:t>
            </a:r>
          </a:p>
          <a:p>
            <a:pPr lvl="1"/>
            <a:r>
              <a:rPr lang="en-US" dirty="0" smtClean="0"/>
              <a:t>Gaussian Truncated Filter</a:t>
            </a:r>
          </a:p>
          <a:p>
            <a:pPr lvl="1"/>
            <a:r>
              <a:rPr lang="en-US" dirty="0" smtClean="0"/>
              <a:t>Uses iterative station density algorithm to account for spatially heterogeneous distribution of observations (i.e.—varies radius of the Gaussian filter)</a:t>
            </a:r>
          </a:p>
          <a:p>
            <a:pPr lvl="1"/>
            <a:r>
              <a:rPr lang="en-US" dirty="0" smtClean="0"/>
              <a:t>Combines interpolation with modeling of empirical relationship between temp/</a:t>
            </a:r>
            <a:r>
              <a:rPr lang="en-US" dirty="0" err="1" smtClean="0"/>
              <a:t>prcp</a:t>
            </a:r>
            <a:r>
              <a:rPr lang="en-US" dirty="0" smtClean="0"/>
              <a:t> and elevation</a:t>
            </a:r>
          </a:p>
        </p:txBody>
      </p:sp>
      <p:pic>
        <p:nvPicPr>
          <p:cNvPr id="4" name="Picture 3" descr="Daymet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28600"/>
            <a:ext cx="3519487" cy="464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Daymet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Uses weighted least-squares regression and station observations to model relationship between temperature and elevation for each day</a:t>
            </a:r>
          </a:p>
          <a:p>
            <a:pPr lvl="2"/>
            <a:r>
              <a:rPr lang="en-US" dirty="0" smtClean="0"/>
              <a:t>Difference in elevation </a:t>
            </a:r>
            <a:r>
              <a:rPr lang="en-US" dirty="0" smtClean="0">
                <a:sym typeface="Wingdings" pitchFamily="2" charset="2"/>
              </a:rPr>
              <a:t> Difference in temp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 station’s observed temp is then modified based on the model before being used in interpolation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Uses a temporal and spatial smoothing algorithm for the regressions</a:t>
            </a:r>
            <a:endParaRPr lang="en-US" dirty="0" smtClean="0"/>
          </a:p>
        </p:txBody>
      </p:sp>
      <p:pic>
        <p:nvPicPr>
          <p:cNvPr id="4" name="Picture 3" descr="Daymet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28600"/>
            <a:ext cx="3519487" cy="464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minimum required climate variables to drive an ecosystem model like Biome-BGC?</a:t>
            </a:r>
          </a:p>
          <a:p>
            <a:pPr lvl="1"/>
            <a:r>
              <a:rPr lang="en-US" dirty="0" smtClean="0"/>
              <a:t>Surface air temperature</a:t>
            </a:r>
          </a:p>
          <a:p>
            <a:pPr lvl="1"/>
            <a:r>
              <a:rPr lang="en-US" dirty="0" smtClean="0"/>
              <a:t>Precipitation</a:t>
            </a:r>
          </a:p>
          <a:p>
            <a:pPr lvl="1"/>
            <a:r>
              <a:rPr lang="en-US" dirty="0" smtClean="0"/>
              <a:t>Surface air humidity</a:t>
            </a:r>
          </a:p>
          <a:p>
            <a:pPr lvl="1"/>
            <a:r>
              <a:rPr lang="en-US" dirty="0" smtClean="0"/>
              <a:t>Incident shortwave radiation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2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Daymet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</a:p>
          <a:p>
            <a:pPr lvl="1"/>
            <a:r>
              <a:rPr lang="en-US" dirty="0" smtClean="0"/>
              <a:t>First predict precipitation occurrence based on station data</a:t>
            </a:r>
          </a:p>
          <a:p>
            <a:pPr lvl="1"/>
            <a:r>
              <a:rPr lang="en-US" dirty="0" smtClean="0"/>
              <a:t>Uses same methods that were used for temp to model relationship between temp and elevation</a:t>
            </a:r>
          </a:p>
          <a:p>
            <a:pPr lvl="2"/>
            <a:r>
              <a:rPr lang="en-US" dirty="0" smtClean="0"/>
              <a:t>Difference in elevation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D</a:t>
            </a:r>
            <a:r>
              <a:rPr lang="en-US" dirty="0" smtClean="0"/>
              <a:t>ifference in </a:t>
            </a:r>
            <a:r>
              <a:rPr lang="en-US" dirty="0" err="1" smtClean="0"/>
              <a:t>prcp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aymet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28600"/>
            <a:ext cx="3519487" cy="464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Daymet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Humidity and solar radiation</a:t>
            </a:r>
          </a:p>
          <a:p>
            <a:pPr lvl="1"/>
            <a:r>
              <a:rPr lang="en-US" dirty="0" smtClean="0"/>
              <a:t>Uses the same methods as MT-CLIM</a:t>
            </a:r>
          </a:p>
          <a:p>
            <a:pPr lvl="1"/>
            <a:endParaRPr lang="en-US" dirty="0"/>
          </a:p>
        </p:txBody>
      </p:sp>
      <p:pic>
        <p:nvPicPr>
          <p:cNvPr id="4" name="Picture 3" descr="Daymet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28600"/>
            <a:ext cx="3519487" cy="464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Daymet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Daily </a:t>
            </a:r>
            <a:r>
              <a:rPr lang="en-US" dirty="0" err="1" smtClean="0"/>
              <a:t>timestep</a:t>
            </a:r>
            <a:endParaRPr lang="en-US" dirty="0" smtClean="0"/>
          </a:p>
          <a:p>
            <a:pPr lvl="1"/>
            <a:r>
              <a:rPr lang="en-US" dirty="0" smtClean="0"/>
              <a:t>Temperature, precipitation, humidity and solar radiation variables</a:t>
            </a:r>
          </a:p>
          <a:p>
            <a:r>
              <a:rPr lang="en-US" dirty="0" smtClean="0"/>
              <a:t>Weaknesses</a:t>
            </a:r>
          </a:p>
          <a:p>
            <a:pPr lvl="1"/>
            <a:r>
              <a:rPr lang="en-US" dirty="0" smtClean="0"/>
              <a:t>Poor data availability (1980-2003)</a:t>
            </a:r>
          </a:p>
          <a:p>
            <a:pPr lvl="1"/>
            <a:r>
              <a:rPr lang="en-US" dirty="0" smtClean="0"/>
              <a:t>Hard to get data in spatial format</a:t>
            </a:r>
          </a:p>
          <a:p>
            <a:pPr lvl="1"/>
            <a:r>
              <a:rPr lang="en-US" dirty="0" smtClean="0"/>
              <a:t>Cold air drainage?</a:t>
            </a:r>
          </a:p>
          <a:p>
            <a:pPr lvl="1"/>
            <a:r>
              <a:rPr lang="en-US" dirty="0" smtClean="0"/>
              <a:t>Solar radiation effects on temperature?</a:t>
            </a:r>
            <a:endParaRPr lang="en-US" dirty="0"/>
          </a:p>
        </p:txBody>
      </p:sp>
      <p:pic>
        <p:nvPicPr>
          <p:cNvPr id="4" name="Picture 3" descr="Daymet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60625"/>
            <a:ext cx="3519487" cy="464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69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Interpolators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Parameter-elevation Regressions on Independent Slopes Model (PRISM)</a:t>
            </a:r>
          </a:p>
          <a:p>
            <a:pPr lvl="1"/>
            <a:r>
              <a:rPr lang="en-US" dirty="0" smtClean="0"/>
              <a:t>Uses a simple regression, but weights stations according to physiographic similarity to the site grid cell</a:t>
            </a:r>
          </a:p>
          <a:p>
            <a:pPr lvl="1"/>
            <a:r>
              <a:rPr lang="en-US" dirty="0" smtClean="0"/>
              <a:t>Accounts for</a:t>
            </a:r>
          </a:p>
          <a:p>
            <a:pPr lvl="2"/>
            <a:r>
              <a:rPr lang="en-US" dirty="0" smtClean="0"/>
              <a:t>Elevation</a:t>
            </a:r>
          </a:p>
          <a:p>
            <a:pPr lvl="2"/>
            <a:r>
              <a:rPr lang="en-US" dirty="0" smtClean="0"/>
              <a:t>Effectiveness of terrain barriers</a:t>
            </a:r>
          </a:p>
          <a:p>
            <a:pPr lvl="2"/>
            <a:r>
              <a:rPr lang="en-US" dirty="0" smtClean="0"/>
              <a:t>Terrain-induced climate transitions</a:t>
            </a:r>
          </a:p>
          <a:p>
            <a:pPr lvl="2"/>
            <a:r>
              <a:rPr lang="en-US" dirty="0" smtClean="0"/>
              <a:t>Cold air drainage and inversions</a:t>
            </a:r>
          </a:p>
          <a:p>
            <a:pPr lvl="2"/>
            <a:r>
              <a:rPr lang="en-US" dirty="0" smtClean="0"/>
              <a:t>Coastal effects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638800" y="76200"/>
            <a:ext cx="2743200" cy="1390710"/>
            <a:chOff x="5486400" y="4648200"/>
            <a:chExt cx="2743200" cy="1390710"/>
          </a:xfrm>
        </p:grpSpPr>
        <p:sp>
          <p:nvSpPr>
            <p:cNvPr id="7" name="Rectangle 6"/>
            <p:cNvSpPr/>
            <p:nvPr/>
          </p:nvSpPr>
          <p:spPr>
            <a:xfrm>
              <a:off x="5486400" y="4648200"/>
              <a:ext cx="2743200" cy="1295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4" name="Picture 3" descr="PRISM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4724400"/>
              <a:ext cx="1651880" cy="7680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5486400" y="5638800"/>
              <a:ext cx="2743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http://www.prism.oregonstate.edu/index.phtml</a:t>
              </a:r>
            </a:p>
            <a:p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38600"/>
            <a:ext cx="290093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GCM Downscaling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1816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Global Climate Models</a:t>
            </a:r>
          </a:p>
          <a:p>
            <a:pPr lvl="1"/>
            <a:r>
              <a:rPr lang="en-US" dirty="0" smtClean="0"/>
              <a:t>Physically-based complex mathematical representations of the planet’s atmosphere, ocean, atmosphere, land, and ice.  </a:t>
            </a:r>
          </a:p>
          <a:p>
            <a:pPr lvl="1"/>
            <a:r>
              <a:rPr lang="en-US" dirty="0" smtClean="0"/>
              <a:t>Today’s modern GCMs have fully coupled atmosphere and ocean components and are referred to as atmosphere-ocean general circulation models (AOGCMs).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438400"/>
            <a:ext cx="3048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GCM Downscaling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conduct a climate impacts assessment on the Crown of the Continent Ecosystem (CCE) using Biome-BGC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581400"/>
            <a:ext cx="41910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GCM Downscaling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54864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Issues with GCM projections when applied regionally</a:t>
            </a:r>
          </a:p>
          <a:p>
            <a:pPr lvl="1"/>
            <a:r>
              <a:rPr lang="en-US" dirty="0" smtClean="0"/>
              <a:t>Over 20 models used in the IPCC.  Which one do you use?</a:t>
            </a:r>
          </a:p>
          <a:p>
            <a:pPr lvl="1"/>
            <a:r>
              <a:rPr lang="en-US" dirty="0" smtClean="0"/>
              <a:t>Coarse resolution. Maybe only one or two grid cells for entire CCE</a:t>
            </a:r>
          </a:p>
          <a:p>
            <a:pPr lvl="1"/>
            <a:r>
              <a:rPr lang="en-US" dirty="0" smtClean="0"/>
              <a:t>Can’t adequately represent topographic complexity, a very important determinant of climate in the region</a:t>
            </a:r>
          </a:p>
          <a:p>
            <a:r>
              <a:rPr lang="en-US" dirty="0" smtClean="0"/>
              <a:t>Need to downscale!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76600"/>
            <a:ext cx="3447703" cy="199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GCM Downscaling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approaches to downscaling</a:t>
            </a:r>
          </a:p>
          <a:p>
            <a:pPr lvl="1"/>
            <a:r>
              <a:rPr lang="en-US" dirty="0" smtClean="0"/>
              <a:t>Statistical Methods</a:t>
            </a:r>
          </a:p>
          <a:p>
            <a:pPr lvl="2"/>
            <a:r>
              <a:rPr lang="en-US" dirty="0" smtClean="0"/>
              <a:t>Use empirical relationship between a high-resolution climatology and coarse GCM variables</a:t>
            </a:r>
          </a:p>
          <a:p>
            <a:pPr lvl="1"/>
            <a:r>
              <a:rPr lang="en-US" dirty="0" smtClean="0"/>
              <a:t>Dynamical Methods</a:t>
            </a:r>
          </a:p>
          <a:p>
            <a:pPr lvl="2"/>
            <a:r>
              <a:rPr lang="en-US" dirty="0" smtClean="0"/>
              <a:t>Embed higher resolution regional climate model within a GCM</a:t>
            </a:r>
          </a:p>
          <a:p>
            <a:pPr lvl="1"/>
            <a:r>
              <a:rPr lang="en-US" dirty="0" smtClean="0"/>
              <a:t>Excellent review in Fowler et al. 2007 Int. J. </a:t>
            </a:r>
            <a:r>
              <a:rPr lang="en-US" dirty="0" err="1" smtClean="0"/>
              <a:t>Climatol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GCM Downscaling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58200" cy="4625609"/>
          </a:xfrm>
        </p:spPr>
        <p:txBody>
          <a:bodyPr/>
          <a:lstStyle/>
          <a:p>
            <a:r>
              <a:rPr lang="en-US" dirty="0" smtClean="0"/>
              <a:t>Simplest statistical approach: the delta method</a:t>
            </a:r>
          </a:p>
          <a:p>
            <a:r>
              <a:rPr lang="en-US" dirty="0" smtClean="0"/>
              <a:t>Simply add on projected changes to high resolution climate grid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429000"/>
            <a:ext cx="7010656" cy="2757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GCM Downscaling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Delta Method Step 1</a:t>
            </a:r>
          </a:p>
          <a:p>
            <a:r>
              <a:rPr lang="en-US" sz="2400" dirty="0" smtClean="0"/>
              <a:t>Synthesize the regional GCM model projections for the region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8763000" cy="385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Extrapolation: </a:t>
            </a:r>
            <a:r>
              <a:rPr lang="en-US" dirty="0" smtClean="0"/>
              <a:t>MT-CLIM</a:t>
            </a:r>
            <a:endParaRPr lang="en-US" dirty="0"/>
          </a:p>
        </p:txBody>
      </p:sp>
      <p:pic>
        <p:nvPicPr>
          <p:cNvPr id="6" name="Picture 5" descr="MtClim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3330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 descr="sw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886200"/>
            <a:ext cx="685800" cy="1066800"/>
          </a:xfrm>
          <a:prstGeom prst="rect">
            <a:avLst/>
          </a:prstGeom>
        </p:spPr>
      </p:pic>
      <p:pic>
        <p:nvPicPr>
          <p:cNvPr id="8" name="Picture 7" descr="ELK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4191000"/>
            <a:ext cx="636154" cy="59030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514600" y="2971800"/>
            <a:ext cx="4648200" cy="838200"/>
            <a:chOff x="2514600" y="2971800"/>
            <a:chExt cx="4648200" cy="838200"/>
          </a:xfrm>
        </p:grpSpPr>
        <p:sp>
          <p:nvSpPr>
            <p:cNvPr id="9" name="Oval 8"/>
            <p:cNvSpPr/>
            <p:nvPr/>
          </p:nvSpPr>
          <p:spPr>
            <a:xfrm>
              <a:off x="2514600" y="3276600"/>
              <a:ext cx="76200" cy="762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ular Callout 9"/>
            <p:cNvSpPr/>
            <p:nvPr/>
          </p:nvSpPr>
          <p:spPr>
            <a:xfrm>
              <a:off x="5410200" y="2971800"/>
              <a:ext cx="1752600" cy="838200"/>
            </a:xfrm>
            <a:prstGeom prst="wedgeRectCallout">
              <a:avLst>
                <a:gd name="adj1" fmla="val -31794"/>
                <a:gd name="adj2" fmla="val 85418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 wonder what the weather is like up there?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52600" y="2895600"/>
            <a:ext cx="2514600" cy="1828800"/>
            <a:chOff x="1752600" y="2895600"/>
            <a:chExt cx="2514600" cy="1828800"/>
          </a:xfrm>
        </p:grpSpPr>
        <p:sp>
          <p:nvSpPr>
            <p:cNvPr id="13" name="Rectangle 12"/>
            <p:cNvSpPr/>
            <p:nvPr/>
          </p:nvSpPr>
          <p:spPr>
            <a:xfrm>
              <a:off x="1752600" y="2895600"/>
              <a:ext cx="609600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Site</a:t>
              </a:r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667000" y="4419600"/>
              <a:ext cx="1600200" cy="304800"/>
              <a:chOff x="2667000" y="4419600"/>
              <a:chExt cx="1600200" cy="3048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4191000" y="4495800"/>
                <a:ext cx="76200" cy="7620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67000" y="4419600"/>
                <a:ext cx="1447800" cy="304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Base Station</a:t>
                </a:r>
                <a:endParaRPr lang="en-US" dirty="0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667000" y="3352800"/>
            <a:ext cx="1981200" cy="1066800"/>
            <a:chOff x="2667000" y="3352800"/>
            <a:chExt cx="1981200" cy="1066800"/>
          </a:xfrm>
        </p:grpSpPr>
        <p:cxnSp>
          <p:nvCxnSpPr>
            <p:cNvPr id="17" name="Straight Arrow Connector 16"/>
            <p:cNvCxnSpPr/>
            <p:nvPr/>
          </p:nvCxnSpPr>
          <p:spPr>
            <a:xfrm rot="10800000">
              <a:off x="2667000" y="3352800"/>
              <a:ext cx="15240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352800" y="3352800"/>
              <a:ext cx="1295400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Extrapolate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GCM Downscaling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3962400" cy="32004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146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GCM Downscaling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800600" cy="462560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Delta Method Step 2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Perturb fine-scale historical observations with the projected seasonal/decadal regional changes to produce climate change scenarios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Provides climate data sequences that preserve the historically observed fine-scale spatial/temporal variability but are modified for a climate change scenario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84" y="1524000"/>
            <a:ext cx="3735916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GCM Downscaling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Delta Method Advantages</a:t>
            </a:r>
          </a:p>
          <a:p>
            <a:pPr lvl="1"/>
            <a:r>
              <a:rPr lang="en-US" dirty="0" smtClean="0"/>
              <a:t>Quick and easy</a:t>
            </a:r>
          </a:p>
          <a:p>
            <a:pPr lvl="1"/>
            <a:r>
              <a:rPr lang="en-US" dirty="0" smtClean="0"/>
              <a:t>Easy comparison to historical conditions</a:t>
            </a:r>
          </a:p>
          <a:p>
            <a:r>
              <a:rPr lang="en-US" dirty="0" smtClean="0"/>
              <a:t>Delta Method Disadvantages</a:t>
            </a:r>
          </a:p>
          <a:p>
            <a:pPr lvl="1"/>
            <a:r>
              <a:rPr lang="en-US" dirty="0" smtClean="0"/>
              <a:t>Does not account for changes in variability or extremes</a:t>
            </a:r>
          </a:p>
          <a:p>
            <a:pPr lvl="1"/>
            <a:r>
              <a:rPr lang="en-US" dirty="0" smtClean="0"/>
              <a:t>Assumes entire landscape will change by the same </a:t>
            </a:r>
            <a:r>
              <a:rPr lang="en-US" dirty="0" smtClean="0"/>
              <a:t>amount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GCM Downscaling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Wiens</a:t>
            </a:r>
            <a:r>
              <a:rPr lang="en-US" dirty="0" smtClean="0"/>
              <a:t> and </a:t>
            </a:r>
            <a:r>
              <a:rPr lang="en-US" dirty="0" err="1" smtClean="0"/>
              <a:t>Bachelet</a:t>
            </a:r>
            <a:r>
              <a:rPr lang="en-US" dirty="0" smtClean="0"/>
              <a:t> 2010</a:t>
            </a:r>
          </a:p>
          <a:p>
            <a:pPr lvl="1"/>
            <a:r>
              <a:rPr lang="en-US" dirty="0" smtClean="0"/>
              <a:t>GCM downscaling must be done judiciously</a:t>
            </a:r>
          </a:p>
          <a:p>
            <a:pPr lvl="1"/>
            <a:r>
              <a:rPr lang="en-US" dirty="0" smtClean="0"/>
              <a:t>High resolution vs. realism (uncertainties!)</a:t>
            </a:r>
          </a:p>
          <a:p>
            <a:pPr lvl="1"/>
            <a:r>
              <a:rPr lang="en-US" dirty="0" smtClean="0"/>
              <a:t>Climate a important factor at scale of analysis?</a:t>
            </a:r>
          </a:p>
          <a:p>
            <a:pPr lvl="1"/>
            <a:r>
              <a:rPr lang="en-US" dirty="0" smtClean="0"/>
              <a:t>Topography can override broad-scale climate projections</a:t>
            </a:r>
          </a:p>
          <a:p>
            <a:pPr lvl="1"/>
            <a:r>
              <a:rPr lang="en-US" dirty="0" smtClean="0"/>
              <a:t>Can we identify areas of the landscape that are likely to buffer effects of climate change</a:t>
            </a:r>
            <a:r>
              <a:rPr lang="en-US" dirty="0" smtClean="0"/>
              <a:t>? </a:t>
            </a:r>
            <a:r>
              <a:rPr lang="en-US" dirty="0" err="1" smtClean="0"/>
              <a:t>Microrefugia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Changes in variability and extremes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MT-CLIM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Temperature</a:t>
            </a:r>
          </a:p>
          <a:p>
            <a:pPr lvl="1"/>
            <a:r>
              <a:rPr lang="en-US" dirty="0" err="1" smtClean="0">
                <a:latin typeface="Calibri" pitchFamily="34" charset="0"/>
              </a:rPr>
              <a:t>T</a:t>
            </a:r>
            <a:r>
              <a:rPr lang="en-US" baseline="-25000" dirty="0" err="1" smtClean="0">
                <a:latin typeface="Calibri" pitchFamily="34" charset="0"/>
              </a:rPr>
              <a:t>max</a:t>
            </a:r>
            <a:r>
              <a:rPr lang="en-US" baseline="-25000" dirty="0" smtClean="0">
                <a:latin typeface="Calibri" pitchFamily="34" charset="0"/>
              </a:rPr>
              <a:t>/min</a:t>
            </a:r>
            <a:r>
              <a:rPr lang="en-US" dirty="0" smtClean="0">
                <a:latin typeface="Calibri" pitchFamily="34" charset="0"/>
              </a:rPr>
              <a:t> = </a:t>
            </a:r>
          </a:p>
          <a:p>
            <a:pPr lvl="2"/>
            <a:r>
              <a:rPr lang="en-US" dirty="0" err="1" smtClean="0">
                <a:latin typeface="Calibri" pitchFamily="34" charset="0"/>
              </a:rPr>
              <a:t>TBase</a:t>
            </a:r>
            <a:r>
              <a:rPr lang="en-US" baseline="-25000" dirty="0" err="1" smtClean="0">
                <a:latin typeface="Calibri" pitchFamily="34" charset="0"/>
              </a:rPr>
              <a:t>max</a:t>
            </a:r>
            <a:r>
              <a:rPr lang="en-US" baseline="-25000" dirty="0" smtClean="0">
                <a:latin typeface="Calibri" pitchFamily="34" charset="0"/>
              </a:rPr>
              <a:t>/min</a:t>
            </a:r>
            <a:r>
              <a:rPr lang="en-US" dirty="0" smtClean="0">
                <a:latin typeface="Calibri" pitchFamily="34" charset="0"/>
              </a:rPr>
              <a:t> + (</a:t>
            </a:r>
            <a:r>
              <a:rPr lang="en-US" dirty="0" err="1" smtClean="0">
                <a:latin typeface="Calibri" pitchFamily="34" charset="0"/>
              </a:rPr>
              <a:t>ElevDifference</a:t>
            </a:r>
            <a:r>
              <a:rPr lang="en-US" dirty="0" smtClean="0">
                <a:latin typeface="Calibri" pitchFamily="34" charset="0"/>
              </a:rPr>
              <a:t> * </a:t>
            </a:r>
            <a:r>
              <a:rPr lang="en-US" dirty="0" err="1" smtClean="0">
                <a:latin typeface="Calibri" pitchFamily="34" charset="0"/>
              </a:rPr>
              <a:t>LapseRate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pPr lvl="1"/>
            <a:r>
              <a:rPr lang="en-US" dirty="0" err="1" smtClean="0">
                <a:latin typeface="Calibri" pitchFamily="34" charset="0"/>
              </a:rPr>
              <a:t>T</a:t>
            </a:r>
            <a:r>
              <a:rPr lang="en-US" baseline="-25000" dirty="0" err="1" smtClean="0">
                <a:latin typeface="Calibri" pitchFamily="34" charset="0"/>
              </a:rPr>
              <a:t>day</a:t>
            </a:r>
            <a:r>
              <a:rPr lang="en-US" dirty="0" smtClean="0">
                <a:latin typeface="Calibri" pitchFamily="34" charset="0"/>
              </a:rPr>
              <a:t> = ((</a:t>
            </a:r>
            <a:r>
              <a:rPr lang="en-US" dirty="0" err="1" smtClean="0">
                <a:latin typeface="Calibri" pitchFamily="34" charset="0"/>
              </a:rPr>
              <a:t>T</a:t>
            </a:r>
            <a:r>
              <a:rPr lang="en-US" baseline="-25000" dirty="0" err="1" smtClean="0">
                <a:latin typeface="Calibri" pitchFamily="34" charset="0"/>
              </a:rPr>
              <a:t>max</a:t>
            </a:r>
            <a:r>
              <a:rPr lang="en-US" dirty="0" smtClean="0">
                <a:latin typeface="Calibri" pitchFamily="34" charset="0"/>
              </a:rPr>
              <a:t> – </a:t>
            </a:r>
            <a:r>
              <a:rPr lang="en-US" dirty="0" err="1" smtClean="0">
                <a:latin typeface="Calibri" pitchFamily="34" charset="0"/>
              </a:rPr>
              <a:t>T</a:t>
            </a:r>
            <a:r>
              <a:rPr lang="en-US" baseline="-25000" dirty="0" err="1" smtClean="0">
                <a:latin typeface="Calibri" pitchFamily="34" charset="0"/>
              </a:rPr>
              <a:t>min</a:t>
            </a:r>
            <a:r>
              <a:rPr lang="en-US" dirty="0" smtClean="0">
                <a:latin typeface="Calibri" pitchFamily="34" charset="0"/>
              </a:rPr>
              <a:t>)*0.45) + </a:t>
            </a:r>
            <a:r>
              <a:rPr lang="en-US" dirty="0" err="1" smtClean="0">
                <a:latin typeface="Calibri" pitchFamily="34" charset="0"/>
              </a:rPr>
              <a:t>T</a:t>
            </a:r>
            <a:r>
              <a:rPr lang="en-US" baseline="-25000" dirty="0" err="1" smtClean="0">
                <a:latin typeface="Calibri" pitchFamily="34" charset="0"/>
              </a:rPr>
              <a:t>mean</a:t>
            </a:r>
            <a:endParaRPr lang="en-US" baseline="-25000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Precipitation</a:t>
            </a:r>
          </a:p>
          <a:p>
            <a:pPr lvl="1"/>
            <a:r>
              <a:rPr lang="en-US" dirty="0" err="1" smtClean="0">
                <a:latin typeface="Calibri" pitchFamily="34" charset="0"/>
              </a:rPr>
              <a:t>Precip</a:t>
            </a:r>
            <a:r>
              <a:rPr lang="en-US" dirty="0" smtClean="0">
                <a:latin typeface="Calibri" pitchFamily="34" charset="0"/>
              </a:rPr>
              <a:t> =</a:t>
            </a:r>
          </a:p>
          <a:p>
            <a:pPr lvl="2"/>
            <a:r>
              <a:rPr lang="en-US" dirty="0" err="1" smtClean="0">
                <a:latin typeface="Calibri" pitchFamily="34" charset="0"/>
              </a:rPr>
              <a:t>PrecipBase</a:t>
            </a:r>
            <a:r>
              <a:rPr lang="en-US" dirty="0" smtClean="0">
                <a:latin typeface="Calibri" pitchFamily="34" charset="0"/>
              </a:rPr>
              <a:t> *(Site </a:t>
            </a:r>
            <a:r>
              <a:rPr lang="en-US" dirty="0" err="1" smtClean="0">
                <a:latin typeface="Calibri" pitchFamily="34" charset="0"/>
              </a:rPr>
              <a:t>Isohyet</a:t>
            </a:r>
            <a:r>
              <a:rPr lang="en-US" dirty="0" smtClean="0">
                <a:latin typeface="Calibri" pitchFamily="34" charset="0"/>
              </a:rPr>
              <a:t> / Base </a:t>
            </a:r>
            <a:r>
              <a:rPr lang="en-US" dirty="0" err="1" smtClean="0">
                <a:latin typeface="Calibri" pitchFamily="34" charset="0"/>
              </a:rPr>
              <a:t>Isohyet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pPr lvl="1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MT-CLIM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Environmental Lapse Rate</a:t>
            </a:r>
          </a:p>
          <a:p>
            <a:pPr lvl="1"/>
            <a:r>
              <a:rPr lang="en-US" dirty="0" smtClean="0"/>
              <a:t>6.5°C/1000m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200"/>
            <a:ext cx="463967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MT-CLIM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Humidity</a:t>
            </a:r>
          </a:p>
          <a:p>
            <a:pPr lvl="1"/>
            <a:r>
              <a:rPr lang="en-US" dirty="0" smtClean="0"/>
              <a:t>If don’t have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dew</a:t>
            </a:r>
            <a:r>
              <a:rPr lang="en-US" dirty="0" smtClean="0"/>
              <a:t>, assumes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dew</a:t>
            </a:r>
            <a:r>
              <a:rPr lang="en-US" dirty="0" smtClean="0"/>
              <a:t> =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endParaRPr lang="en-US" baseline="-25000" dirty="0" smtClean="0"/>
          </a:p>
          <a:p>
            <a:pPr lvl="2"/>
            <a:r>
              <a:rPr lang="en-US" dirty="0" smtClean="0"/>
              <a:t>Has a correction for arid environments</a:t>
            </a:r>
          </a:p>
          <a:p>
            <a:pPr lvl="2"/>
            <a:r>
              <a:rPr lang="en-US" dirty="0" smtClean="0"/>
              <a:t>Uses comparison of PET to annual </a:t>
            </a:r>
            <a:r>
              <a:rPr lang="en-US" dirty="0" err="1" smtClean="0"/>
              <a:t>prcp</a:t>
            </a:r>
            <a:r>
              <a:rPr lang="en-US" dirty="0" smtClean="0"/>
              <a:t> to determine aridity</a:t>
            </a:r>
          </a:p>
          <a:p>
            <a:pPr lvl="1"/>
            <a:r>
              <a:rPr lang="en-US" dirty="0" smtClean="0"/>
              <a:t>VPD calculated as a function of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dew</a:t>
            </a:r>
            <a:r>
              <a:rPr lang="en-US" dirty="0" smtClean="0"/>
              <a:t> and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day</a:t>
            </a:r>
            <a:endParaRPr lang="en-US" baseline="-25000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MT-CLIM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Solar Radiation</a:t>
            </a:r>
          </a:p>
          <a:p>
            <a:pPr lvl="1"/>
            <a:r>
              <a:rPr lang="en-US" dirty="0" smtClean="0"/>
              <a:t>Calculates potential </a:t>
            </a:r>
            <a:r>
              <a:rPr lang="en-US" dirty="0" err="1" smtClean="0"/>
              <a:t>srad</a:t>
            </a:r>
            <a:r>
              <a:rPr lang="en-US" dirty="0" smtClean="0"/>
              <a:t> and day length using Sun-Earth geometry:</a:t>
            </a:r>
          </a:p>
          <a:p>
            <a:pPr lvl="2"/>
            <a:r>
              <a:rPr lang="en-US" dirty="0" smtClean="0"/>
              <a:t>Latitude</a:t>
            </a:r>
          </a:p>
          <a:p>
            <a:pPr lvl="2"/>
            <a:r>
              <a:rPr lang="en-US" dirty="0" smtClean="0"/>
              <a:t>Slope/Aspect</a:t>
            </a:r>
          </a:p>
          <a:p>
            <a:pPr lvl="2"/>
            <a:r>
              <a:rPr lang="en-US" dirty="0" smtClean="0"/>
              <a:t>East/West Horizons</a:t>
            </a:r>
          </a:p>
          <a:p>
            <a:pPr lvl="1"/>
            <a:r>
              <a:rPr lang="en-US" dirty="0" smtClean="0"/>
              <a:t>Total solar radiation is a combination of direct and diffuse radiation</a:t>
            </a:r>
          </a:p>
          <a:p>
            <a:pPr lvl="1"/>
            <a:r>
              <a:rPr lang="en-US" dirty="0" smtClean="0"/>
              <a:t>Need to calculate transmittance to determine actual </a:t>
            </a:r>
            <a:r>
              <a:rPr lang="en-US" dirty="0" err="1" smtClean="0"/>
              <a:t>srad</a:t>
            </a:r>
            <a:r>
              <a:rPr lang="en-US" dirty="0" smtClean="0"/>
              <a:t> reaching the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MT-CLIM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Radiation (cont.)</a:t>
            </a:r>
          </a:p>
          <a:p>
            <a:pPr lvl="1"/>
            <a:r>
              <a:rPr lang="en-US" dirty="0" smtClean="0"/>
              <a:t>Transmittance is calculated based on:</a:t>
            </a:r>
          </a:p>
          <a:p>
            <a:pPr lvl="2"/>
            <a:r>
              <a:rPr lang="en-US" dirty="0" smtClean="0"/>
              <a:t>Elevation</a:t>
            </a:r>
          </a:p>
          <a:p>
            <a:pPr lvl="2"/>
            <a:r>
              <a:rPr lang="en-US" dirty="0" smtClean="0"/>
              <a:t>Rainy day</a:t>
            </a:r>
          </a:p>
          <a:p>
            <a:pPr lvl="2"/>
            <a:r>
              <a:rPr lang="en-US" dirty="0" smtClean="0"/>
              <a:t>Diurnal Temp Range</a:t>
            </a:r>
          </a:p>
          <a:p>
            <a:pPr lvl="2"/>
            <a:r>
              <a:rPr lang="en-US" dirty="0" smtClean="0"/>
              <a:t>VPD</a:t>
            </a:r>
          </a:p>
          <a:p>
            <a:pPr lvl="2"/>
            <a:r>
              <a:rPr lang="en-US" dirty="0" smtClean="0"/>
              <a:t>Snowpack</a:t>
            </a:r>
          </a:p>
          <a:p>
            <a:pPr lvl="1"/>
            <a:r>
              <a:rPr lang="en-US" dirty="0" smtClean="0"/>
              <a:t>Modify final total </a:t>
            </a:r>
            <a:r>
              <a:rPr lang="en-US" dirty="0" err="1" smtClean="0"/>
              <a:t>srad</a:t>
            </a:r>
            <a:r>
              <a:rPr lang="en-US" dirty="0" smtClean="0"/>
              <a:t> estimate based on transmittance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4958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MT-CLIM does a single point extrapolation</a:t>
            </a:r>
          </a:p>
          <a:p>
            <a:endParaRPr lang="en-US" dirty="0" smtClean="0"/>
          </a:p>
          <a:p>
            <a:r>
              <a:rPr lang="en-US" dirty="0" smtClean="0"/>
              <a:t>A spatial surface of meteorological variables is often required for larger-scale spatial ecosystem modeling</a:t>
            </a:r>
            <a:endParaRPr lang="en-US" dirty="0"/>
          </a:p>
        </p:txBody>
      </p:sp>
      <p:pic>
        <p:nvPicPr>
          <p:cNvPr id="4" name="Picture 2" descr="mt_1990_annavg_tm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667000"/>
            <a:ext cx="3783082" cy="2355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847</TotalTime>
  <Words>950</Words>
  <Application>Microsoft Office PowerPoint</Application>
  <PresentationFormat>On-screen Show (4:3)</PresentationFormat>
  <Paragraphs>173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Module</vt:lpstr>
      <vt:lpstr>Point Extrapolation, Spatial Interpolation,  and Downscaling of Climate Variables</vt:lpstr>
      <vt:lpstr>Climate Variables</vt:lpstr>
      <vt:lpstr>Point Extrapolation: MT-CLIM</vt:lpstr>
      <vt:lpstr>MT-CLIM</vt:lpstr>
      <vt:lpstr>MT-CLIM</vt:lpstr>
      <vt:lpstr>MT-CLIM</vt:lpstr>
      <vt:lpstr>MT-CLIM</vt:lpstr>
      <vt:lpstr>MT-CLIM</vt:lpstr>
      <vt:lpstr>Spatial Interpolation</vt:lpstr>
      <vt:lpstr>Interpolating Surfaces</vt:lpstr>
      <vt:lpstr>Common Interpolation Methods</vt:lpstr>
      <vt:lpstr>Common Interpolation Methods</vt:lpstr>
      <vt:lpstr>Common Interpolation Methods</vt:lpstr>
      <vt:lpstr>Common Interpolation Methods</vt:lpstr>
      <vt:lpstr>Common Interpolation Methods</vt:lpstr>
      <vt:lpstr>Common Interpolation Methods</vt:lpstr>
      <vt:lpstr>Daymet</vt:lpstr>
      <vt:lpstr>Daymet</vt:lpstr>
      <vt:lpstr>Daymet</vt:lpstr>
      <vt:lpstr>Daymet</vt:lpstr>
      <vt:lpstr>Daymet</vt:lpstr>
      <vt:lpstr>Daymet</vt:lpstr>
      <vt:lpstr>Other Interpolators</vt:lpstr>
      <vt:lpstr>GCM Downscaling</vt:lpstr>
      <vt:lpstr>GCM Downscaling</vt:lpstr>
      <vt:lpstr>GCM Downscaling</vt:lpstr>
      <vt:lpstr>GCM Downscaling</vt:lpstr>
      <vt:lpstr>GCM Downscaling</vt:lpstr>
      <vt:lpstr>GCM Downscaling</vt:lpstr>
      <vt:lpstr>GCM Downscaling</vt:lpstr>
      <vt:lpstr>GCM Downscaling</vt:lpstr>
      <vt:lpstr>GCM Downscaling</vt:lpstr>
      <vt:lpstr>GCM Downscaling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Meteorological Variable Extrapolation and Interpolation</dc:title>
  <dc:creator>jared</dc:creator>
  <cp:lastModifiedBy>Jared Oyler</cp:lastModifiedBy>
  <cp:revision>89</cp:revision>
  <cp:lastPrinted>2010-11-17T17:46:51Z</cp:lastPrinted>
  <dcterms:created xsi:type="dcterms:W3CDTF">2009-11-08T22:26:41Z</dcterms:created>
  <dcterms:modified xsi:type="dcterms:W3CDTF">2010-11-17T17:53:06Z</dcterms:modified>
</cp:coreProperties>
</file>