
<file path=[Content_Types].xml><?xml version="1.0" encoding="utf-8"?>
<Types xmlns="http://schemas.openxmlformats.org/package/2006/content-types">
  <Override PartName="/ppt/slides/slide18.xml" ContentType="application/vnd.openxmlformats-officedocument.presentationml.slide+xml"/>
  <Default Extension="pict" ContentType="image/pict"/>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Default Extension="tiff" ContentType="image/tiff"/>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Default Extension="wmf" ContentType="image/x-wmf"/>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86" r:id="rId1"/>
  </p:sldMasterIdLst>
  <p:notesMasterIdLst>
    <p:notesMasterId r:id="rId42"/>
  </p:notesMasterIdLst>
  <p:sldIdLst>
    <p:sldId id="256" r:id="rId2"/>
    <p:sldId id="257" r:id="rId3"/>
    <p:sldId id="258" r:id="rId4"/>
    <p:sldId id="259" r:id="rId5"/>
    <p:sldId id="260" r:id="rId6"/>
    <p:sldId id="265" r:id="rId7"/>
    <p:sldId id="261" r:id="rId8"/>
    <p:sldId id="263" r:id="rId9"/>
    <p:sldId id="264" r:id="rId10"/>
    <p:sldId id="267" r:id="rId11"/>
    <p:sldId id="313" r:id="rId12"/>
    <p:sldId id="269" r:id="rId13"/>
    <p:sldId id="270" r:id="rId14"/>
    <p:sldId id="271" r:id="rId15"/>
    <p:sldId id="262" r:id="rId16"/>
    <p:sldId id="272" r:id="rId17"/>
    <p:sldId id="274" r:id="rId18"/>
    <p:sldId id="275" r:id="rId19"/>
    <p:sldId id="276" r:id="rId20"/>
    <p:sldId id="277" r:id="rId21"/>
    <p:sldId id="282" r:id="rId22"/>
    <p:sldId id="286" r:id="rId23"/>
    <p:sldId id="287" r:id="rId24"/>
    <p:sldId id="288" r:id="rId25"/>
    <p:sldId id="290" r:id="rId26"/>
    <p:sldId id="291" r:id="rId27"/>
    <p:sldId id="293" r:id="rId28"/>
    <p:sldId id="294" r:id="rId29"/>
    <p:sldId id="296" r:id="rId30"/>
    <p:sldId id="297" r:id="rId31"/>
    <p:sldId id="298" r:id="rId32"/>
    <p:sldId id="300" r:id="rId33"/>
    <p:sldId id="302" r:id="rId34"/>
    <p:sldId id="303" r:id="rId35"/>
    <p:sldId id="305" r:id="rId36"/>
    <p:sldId id="307" r:id="rId37"/>
    <p:sldId id="310" r:id="rId38"/>
    <p:sldId id="311" r:id="rId39"/>
    <p:sldId id="309" r:id="rId40"/>
    <p:sldId id="312"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37" d="100"/>
          <a:sy n="137" d="100"/>
        </p:scale>
        <p:origin x="-1632" y="-11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 Id="rId2"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D77F97-DCD7-4748-BF66-95695AD330A6}" type="datetimeFigureOut">
              <a:rPr lang="en-US" smtClean="0"/>
              <a:pPr/>
              <a:t>10/4/11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19CDE9-9367-0649-9BC4-B2A15158DBA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A5A4759-A7A8-AD45-99F6-1E90D58A76C8}" type="slidenum">
              <a:rPr lang="en-US">
                <a:solidFill>
                  <a:prstClr val="black"/>
                </a:solidFill>
              </a:rPr>
              <a:pPr/>
              <a:t>7</a:t>
            </a:fld>
            <a:endParaRPr lang="en-US">
              <a:solidFill>
                <a:prstClr val="black"/>
              </a:solidFill>
            </a:endParaRPr>
          </a:p>
        </p:txBody>
      </p:sp>
      <p:sp>
        <p:nvSpPr>
          <p:cNvPr id="5325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defTabSz="914400" fontAlgn="base">
              <a:spcBef>
                <a:spcPct val="0"/>
              </a:spcBef>
              <a:spcAft>
                <a:spcPct val="0"/>
              </a:spcAft>
            </a:pPr>
            <a:fld id="{87F4448F-19E8-B143-9A55-36D3FC86456F}" type="slidenum">
              <a:rPr lang="en-US" sz="1200">
                <a:solidFill>
                  <a:prstClr val="black"/>
                </a:solidFill>
                <a:latin typeface="Arial" pitchFamily="-107" charset="0"/>
                <a:ea typeface="ＭＳ Ｐゴシック" pitchFamily="-107" charset="-128"/>
                <a:cs typeface="ＭＳ Ｐゴシック" pitchFamily="-107" charset="-128"/>
              </a:rPr>
              <a:pPr algn="r" defTabSz="914400" fontAlgn="base">
                <a:spcBef>
                  <a:spcPct val="0"/>
                </a:spcBef>
                <a:spcAft>
                  <a:spcPct val="0"/>
                </a:spcAft>
              </a:pPr>
              <a:t>7</a:t>
            </a:fld>
            <a:endParaRPr lang="en-US" sz="1200">
              <a:solidFill>
                <a:prstClr val="black"/>
              </a:solidFill>
              <a:latin typeface="Arial" pitchFamily="-107" charset="0"/>
              <a:ea typeface="ＭＳ Ｐゴシック" pitchFamily="-107" charset="-128"/>
              <a:cs typeface="ＭＳ Ｐゴシック" pitchFamily="-107" charset="-128"/>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096773-7B4F-7E4A-80B4-ACA6FC579A2A}" type="slidenum">
              <a:rPr lang="en-US"/>
              <a:pPr/>
              <a:t>8</a:t>
            </a:fld>
            <a:endParaRPr lang="en-US"/>
          </a:p>
        </p:txBody>
      </p:sp>
      <p:sp>
        <p:nvSpPr>
          <p:cNvPr id="256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603" name="Rectangle 3"/>
          <p:cNvSpPr>
            <a:spLocks noGrp="1" noChangeArrowheads="1"/>
          </p:cNvSpPr>
          <p:nvPr>
            <p:ph type="body" idx="1"/>
          </p:nvPr>
        </p:nvSpPr>
        <p:spPr bwMode="auto">
          <a:xfrm>
            <a:off x="684213" y="4343400"/>
            <a:ext cx="5489575"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a:ln/>
        </p:spPr>
      </p:sp>
      <p:sp>
        <p:nvSpPr>
          <p:cNvPr id="69635" name="Rectangle 3"/>
          <p:cNvSpPr>
            <a:spLocks noGrp="1"/>
          </p:cNvSpPr>
          <p:nvPr>
            <p:ph type="body" idx="1"/>
          </p:nvPr>
        </p:nvSpPr>
        <p:spPr>
          <a:noFill/>
          <a:ln/>
        </p:spPr>
        <p:txBody>
          <a:bodyPr/>
          <a:lstStyle/>
          <a:p>
            <a:pPr defTabSz="912879"/>
            <a:r>
              <a:rPr lang="en-US" dirty="0" smtClean="0"/>
              <a:t>One major priority has been to modify GCAM to do tighter time steps. The major work on this has been completed, and will soon be ready to share with the other </a:t>
            </a:r>
            <a:r>
              <a:rPr lang="en-US" dirty="0" err="1" smtClean="0"/>
              <a:t>iESM</a:t>
            </a:r>
            <a:r>
              <a:rPr lang="en-US" dirty="0" smtClean="0"/>
              <a:t> project members. One thing this means is that we will soon begin using the increased computer capacity being installed at JGCRI with ARRA funding in order to handle the higher computational burden of the 5 year time step, and potentially to test tighter time steps with the model.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6129" name="Rectangle 2"/>
          <p:cNvSpPr>
            <a:spLocks noGrp="1" noRot="1" noChangeAspect="1" noTextEdit="1"/>
          </p:cNvSpPr>
          <p:nvPr>
            <p:ph type="sldImg"/>
          </p:nvPr>
        </p:nvSpPr>
        <p:spPr bwMode="auto">
          <a:noFill/>
          <a:ln>
            <a:solidFill>
              <a:srgbClr val="000000"/>
            </a:solidFill>
            <a:miter lim="800000"/>
            <a:headEnd/>
            <a:tailEnd/>
          </a:ln>
        </p:spPr>
      </p:sp>
      <p:sp>
        <p:nvSpPr>
          <p:cNvPr id="176130"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8177" name="Rectangle 2"/>
          <p:cNvSpPr>
            <a:spLocks noGrp="1" noRot="1" noChangeAspect="1" noTextEdit="1"/>
          </p:cNvSpPr>
          <p:nvPr>
            <p:ph type="sldImg"/>
          </p:nvPr>
        </p:nvSpPr>
        <p:spPr bwMode="auto">
          <a:noFill/>
          <a:ln>
            <a:solidFill>
              <a:srgbClr val="000000"/>
            </a:solidFill>
            <a:miter lim="800000"/>
            <a:headEnd/>
            <a:tailEnd/>
          </a:ln>
        </p:spPr>
      </p:sp>
      <p:sp>
        <p:nvSpPr>
          <p:cNvPr id="178178"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tiff"/><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tif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tif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4" name="Picture 4" descr="Title_Background.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6" descr="Title_Footer.png"/>
          <p:cNvPicPr>
            <a:picLocks noChangeAspect="1"/>
          </p:cNvPicPr>
          <p:nvPr/>
        </p:nvPicPr>
        <p:blipFill>
          <a:blip r:embed="rId3"/>
          <a:srcRect/>
          <a:stretch>
            <a:fillRect/>
          </a:stretch>
        </p:blipFill>
        <p:spPr bwMode="auto">
          <a:xfrm>
            <a:off x="0" y="5143500"/>
            <a:ext cx="9144000" cy="1714500"/>
          </a:xfrm>
          <a:prstGeom prst="rect">
            <a:avLst/>
          </a:prstGeom>
          <a:noFill/>
          <a:ln w="9525">
            <a:noFill/>
            <a:miter lim="800000"/>
            <a:headEnd/>
            <a:tailEnd/>
          </a:ln>
        </p:spPr>
      </p:pic>
      <p:sp>
        <p:nvSpPr>
          <p:cNvPr id="23554" name="Rectangle 2"/>
          <p:cNvSpPr>
            <a:spLocks noGrp="1" noChangeArrowheads="1"/>
          </p:cNvSpPr>
          <p:nvPr>
            <p:ph type="ctrTitle"/>
          </p:nvPr>
        </p:nvSpPr>
        <p:spPr>
          <a:xfrm>
            <a:off x="469900" y="1831975"/>
            <a:ext cx="8212138" cy="906463"/>
          </a:xfrm>
        </p:spPr>
        <p:txBody>
          <a:bodyPr lIns="91440" tIns="45720" rIns="91440" bIns="45720"/>
          <a:lstStyle>
            <a:lvl1pPr>
              <a:defRPr sz="4000">
                <a:solidFill>
                  <a:srgbClr val="C97A00"/>
                </a:solidFill>
              </a:defRPr>
            </a:lvl1pPr>
          </a:lstStyle>
          <a:p>
            <a:r>
              <a:rPr lang="en-US" smtClean="0"/>
              <a:t>Click to edit Master title style</a:t>
            </a:r>
            <a:endParaRPr lang="en-US"/>
          </a:p>
        </p:txBody>
      </p:sp>
      <p:sp>
        <p:nvSpPr>
          <p:cNvPr id="23555" name="Rectangle 3"/>
          <p:cNvSpPr>
            <a:spLocks noGrp="1" noChangeArrowheads="1"/>
          </p:cNvSpPr>
          <p:nvPr>
            <p:ph type="subTitle" idx="1"/>
          </p:nvPr>
        </p:nvSpPr>
        <p:spPr>
          <a:xfrm>
            <a:off x="471488" y="2973388"/>
            <a:ext cx="8208962" cy="2279650"/>
          </a:xfrm>
        </p:spPr>
        <p:txBody>
          <a:bodyPr lIns="91440" tIns="45720" rIns="91440" bIns="45720"/>
          <a:lstStyle>
            <a:lvl1pPr marL="0" indent="0">
              <a:defRPr/>
            </a:lvl1pPr>
          </a:lstStyle>
          <a:p>
            <a:r>
              <a:rPr lang="en-US" smtClean="0"/>
              <a:t>Click to edit Master subtitle style</a:t>
            </a:r>
            <a:endParaRPr lang="en-US"/>
          </a:p>
        </p:txBody>
      </p:sp>
      <p:sp>
        <p:nvSpPr>
          <p:cNvPr id="8" name="Slide Number Placeholder 6"/>
          <p:cNvSpPr>
            <a:spLocks noGrp="1"/>
          </p:cNvSpPr>
          <p:nvPr>
            <p:ph type="sldNum" sz="quarter" idx="10"/>
          </p:nvPr>
        </p:nvSpPr>
        <p:spPr>
          <a:xfrm>
            <a:off x="112713" y="6483350"/>
            <a:ext cx="509587" cy="365125"/>
          </a:xfrm>
        </p:spPr>
        <p:txBody>
          <a:bodyPr/>
          <a:lstStyle>
            <a:lvl1pPr>
              <a:defRPr smtClean="0"/>
            </a:lvl1pPr>
          </a:lstStyle>
          <a:p>
            <a:pPr>
              <a:defRPr/>
            </a:pPr>
            <a:fld id="{754EEDDE-9E35-4265-9E5C-15977217E35A}" type="slidenum">
              <a:rPr lang="en-US"/>
              <a:pPr>
                <a:defRPr/>
              </a:pPr>
              <a:t>‹#›</a:t>
            </a:fld>
            <a:endParaRPr lang="en-US"/>
          </a:p>
        </p:txBody>
      </p:sp>
      <p:pic>
        <p:nvPicPr>
          <p:cNvPr id="9" name="Picture 8" descr="JGCRI_LogoLockup-01.tif"/>
          <p:cNvPicPr>
            <a:picLocks noChangeAspect="1"/>
          </p:cNvPicPr>
          <p:nvPr/>
        </p:nvPicPr>
        <p:blipFill>
          <a:blip r:embed="rId4"/>
          <a:srcRect t="17949"/>
          <a:stretch>
            <a:fillRect/>
          </a:stretch>
        </p:blipFill>
        <p:spPr>
          <a:xfrm>
            <a:off x="6172200" y="5943600"/>
            <a:ext cx="2971800" cy="9144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4663" y="384175"/>
            <a:ext cx="8204200" cy="6064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066800"/>
            <a:ext cx="4016375" cy="3575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975" y="1066800"/>
            <a:ext cx="4017963" cy="3575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6800"/>
            <a:ext cx="4016375" cy="3575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975" y="1066800"/>
            <a:ext cx="4017963" cy="3575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4" name="Picture 4" descr="Presentation_Footer.png"/>
          <p:cNvPicPr>
            <a:picLocks noChangeAspect="1"/>
          </p:cNvPicPr>
          <p:nvPr/>
        </p:nvPicPr>
        <p:blipFill>
          <a:blip r:embed="rId2"/>
          <a:srcRect/>
          <a:stretch>
            <a:fillRect/>
          </a:stretch>
        </p:blipFill>
        <p:spPr bwMode="auto">
          <a:xfrm>
            <a:off x="0" y="5143500"/>
            <a:ext cx="9144000" cy="17145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112713" y="6483350"/>
            <a:ext cx="509587" cy="365125"/>
          </a:xfrm>
        </p:spPr>
        <p:txBody>
          <a:bodyPr/>
          <a:lstStyle>
            <a:lvl1pPr>
              <a:defRPr smtClean="0"/>
            </a:lvl1pPr>
          </a:lstStyle>
          <a:p>
            <a:pPr>
              <a:defRPr/>
            </a:pPr>
            <a:fld id="{B2DBBB0E-038B-4459-BD5F-65571AFF0670}" type="slidenum">
              <a:rPr lang="en-US"/>
              <a:pPr>
                <a:defRPr/>
              </a:pPr>
              <a:t>‹#›</a:t>
            </a:fld>
            <a:endParaRPr lang="en-US"/>
          </a:p>
        </p:txBody>
      </p:sp>
      <p:pic>
        <p:nvPicPr>
          <p:cNvPr id="8" name="Picture 7" descr="JGCRI_LogoLockup-01.tif"/>
          <p:cNvPicPr>
            <a:picLocks noChangeAspect="1"/>
          </p:cNvPicPr>
          <p:nvPr/>
        </p:nvPicPr>
        <p:blipFill>
          <a:blip r:embed="rId3"/>
          <a:srcRect t="14286"/>
          <a:stretch>
            <a:fillRect/>
          </a:stretch>
        </p:blipFill>
        <p:spPr>
          <a:xfrm>
            <a:off x="6299200" y="5943600"/>
            <a:ext cx="2844800" cy="9144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1_Title and Content">
    <p:spTree>
      <p:nvGrpSpPr>
        <p:cNvPr id="1" name=""/>
        <p:cNvGrpSpPr/>
        <p:nvPr/>
      </p:nvGrpSpPr>
      <p:grpSpPr>
        <a:xfrm>
          <a:off x="0" y="0"/>
          <a:ext cx="0" cy="0"/>
          <a:chOff x="0" y="0"/>
          <a:chExt cx="0" cy="0"/>
        </a:xfrm>
      </p:grpSpPr>
      <p:pic>
        <p:nvPicPr>
          <p:cNvPr id="4" name="Picture 4" descr="Presentation_Footer.png"/>
          <p:cNvPicPr>
            <a:picLocks noChangeAspect="1"/>
          </p:cNvPicPr>
          <p:nvPr/>
        </p:nvPicPr>
        <p:blipFill>
          <a:blip r:embed="rId2"/>
          <a:srcRect/>
          <a:stretch>
            <a:fillRect/>
          </a:stretch>
        </p:blipFill>
        <p:spPr bwMode="auto">
          <a:xfrm>
            <a:off x="0" y="5143500"/>
            <a:ext cx="9144000" cy="1714500"/>
          </a:xfrm>
          <a:prstGeom prst="rect">
            <a:avLst/>
          </a:prstGeom>
          <a:noFill/>
          <a:ln w="9525">
            <a:noFill/>
            <a:miter lim="800000"/>
            <a:headEnd/>
            <a:tailEnd/>
          </a:ln>
        </p:spPr>
      </p:pic>
      <p:sp>
        <p:nvSpPr>
          <p:cNvPr id="6" name="Rectangle 5"/>
          <p:cNvSpPr>
            <a:spLocks noChangeArrowheads="1"/>
          </p:cNvSpPr>
          <p:nvPr/>
        </p:nvSpPr>
        <p:spPr bwMode="auto">
          <a:xfrm>
            <a:off x="0" y="0"/>
            <a:ext cx="9144000" cy="914400"/>
          </a:xfrm>
          <a:prstGeom prst="rect">
            <a:avLst/>
          </a:prstGeom>
          <a:solidFill>
            <a:srgbClr val="D57500"/>
          </a:solidFill>
          <a:ln w="9525">
            <a:noFill/>
            <a:miter lim="800000"/>
            <a:headEnd/>
            <a:tailEnd/>
          </a:ln>
        </p:spPr>
        <p:txBody>
          <a:bodyPr wrap="none" anchor="ctr"/>
          <a:lstStyle/>
          <a:p>
            <a:pPr>
              <a:defRPr/>
            </a:pPr>
            <a:endParaRPr lang="en-US"/>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6"/>
          <p:cNvSpPr>
            <a:spLocks noGrp="1"/>
          </p:cNvSpPr>
          <p:nvPr>
            <p:ph type="sldNum" sz="quarter" idx="10"/>
          </p:nvPr>
        </p:nvSpPr>
        <p:spPr>
          <a:xfrm>
            <a:off x="112713" y="6483350"/>
            <a:ext cx="509587" cy="365125"/>
          </a:xfrm>
        </p:spPr>
        <p:txBody>
          <a:bodyPr/>
          <a:lstStyle>
            <a:lvl1pPr>
              <a:defRPr smtClean="0"/>
            </a:lvl1pPr>
          </a:lstStyle>
          <a:p>
            <a:pPr>
              <a:defRPr/>
            </a:pPr>
            <a:fld id="{8939E267-2B4A-47B1-8C3D-F3FA0223E59C}" type="slidenum">
              <a:rPr lang="en-US"/>
              <a:pPr>
                <a:defRPr/>
              </a:pPr>
              <a:t>‹#›</a:t>
            </a:fld>
            <a:endParaRPr lang="en-US"/>
          </a:p>
        </p:txBody>
      </p:sp>
      <p:pic>
        <p:nvPicPr>
          <p:cNvPr id="9" name="Picture 8" descr="JGCRI_LogoLockup-01.tif"/>
          <p:cNvPicPr>
            <a:picLocks noChangeAspect="1"/>
          </p:cNvPicPr>
          <p:nvPr/>
        </p:nvPicPr>
        <p:blipFill>
          <a:blip r:embed="rId3"/>
          <a:srcRect t="14286"/>
          <a:stretch>
            <a:fillRect/>
          </a:stretch>
        </p:blipFill>
        <p:spPr>
          <a:xfrm>
            <a:off x="6299200" y="5943600"/>
            <a:ext cx="2844800" cy="9144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2_Title and Content">
    <p:spTree>
      <p:nvGrpSpPr>
        <p:cNvPr id="1" name=""/>
        <p:cNvGrpSpPr/>
        <p:nvPr/>
      </p:nvGrpSpPr>
      <p:grpSpPr>
        <a:xfrm>
          <a:off x="0" y="0"/>
          <a:ext cx="0" cy="0"/>
          <a:chOff x="0" y="0"/>
          <a:chExt cx="0" cy="0"/>
        </a:xfrm>
      </p:grpSpPr>
      <p:sp>
        <p:nvSpPr>
          <p:cNvPr id="5" name="Rectangle 4"/>
          <p:cNvSpPr>
            <a:spLocks noChangeArrowheads="1"/>
          </p:cNvSpPr>
          <p:nvPr/>
        </p:nvSpPr>
        <p:spPr bwMode="auto">
          <a:xfrm>
            <a:off x="1588" y="0"/>
            <a:ext cx="9144000" cy="914400"/>
          </a:xfrm>
          <a:prstGeom prst="rect">
            <a:avLst/>
          </a:prstGeom>
          <a:solidFill>
            <a:srgbClr val="D57500"/>
          </a:solidFill>
          <a:ln w="9525">
            <a:noFill/>
            <a:miter lim="800000"/>
            <a:headEnd/>
            <a:tailEnd/>
          </a:ln>
        </p:spPr>
        <p:txBody>
          <a:bodyPr wrap="none" anchor="ctr"/>
          <a:lstStyle/>
          <a:p>
            <a:pPr>
              <a:defRPr/>
            </a:pPr>
            <a:endParaRPr lang="en-US"/>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112713" y="6483350"/>
            <a:ext cx="509587" cy="365125"/>
          </a:xfrm>
        </p:spPr>
        <p:txBody>
          <a:bodyPr/>
          <a:lstStyle>
            <a:lvl1pPr>
              <a:defRPr smtClean="0"/>
            </a:lvl1pPr>
          </a:lstStyle>
          <a:p>
            <a:pPr>
              <a:defRPr/>
            </a:pPr>
            <a:fld id="{C07F97B2-744B-4D6A-9A3D-BD3A0B2B905D}" type="slidenum">
              <a:rPr lang="en-US"/>
              <a:pPr>
                <a:defRPr/>
              </a:pPr>
              <a:t>‹#›</a:t>
            </a:fld>
            <a:endParaRPr lang="en-US"/>
          </a:p>
        </p:txBody>
      </p:sp>
      <p:pic>
        <p:nvPicPr>
          <p:cNvPr id="8" name="Picture 7" descr="JGCRI_LogoLockup-01.tif"/>
          <p:cNvPicPr>
            <a:picLocks noChangeAspect="1"/>
          </p:cNvPicPr>
          <p:nvPr/>
        </p:nvPicPr>
        <p:blipFill>
          <a:blip r:embed="rId2"/>
          <a:srcRect t="14286"/>
          <a:stretch>
            <a:fillRect/>
          </a:stretch>
        </p:blipFill>
        <p:spPr>
          <a:xfrm>
            <a:off x="6299200" y="5943600"/>
            <a:ext cx="2844800" cy="9144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3_Title and Content">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9144000" cy="1311275"/>
          </a:xfrm>
          <a:prstGeom prst="rect">
            <a:avLst/>
          </a:prstGeom>
          <a:solidFill>
            <a:srgbClr val="D57500"/>
          </a:solidFill>
          <a:ln w="9525">
            <a:noFill/>
            <a:miter lim="800000"/>
            <a:headEnd/>
            <a:tailEnd/>
          </a:ln>
        </p:spPr>
        <p:txBody>
          <a:bodyPr wrap="none" anchor="ctr"/>
          <a:lstStyle/>
          <a:p>
            <a:pPr>
              <a:defRPr/>
            </a:pPr>
            <a:endParaRPr lang="en-US"/>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3pPr>
              <a:buSzPct val="600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a:xfrm>
            <a:off x="112713" y="6483350"/>
            <a:ext cx="509587" cy="365125"/>
          </a:xfrm>
        </p:spPr>
        <p:txBody>
          <a:bodyPr/>
          <a:lstStyle>
            <a:lvl1pPr>
              <a:defRPr smtClean="0"/>
            </a:lvl1pPr>
          </a:lstStyle>
          <a:p>
            <a:pPr>
              <a:defRPr/>
            </a:pPr>
            <a:fld id="{487666CA-545A-448E-B9F4-972CE98BD16D}" type="slidenum">
              <a:rPr lang="en-US"/>
              <a:pPr>
                <a:defRPr/>
              </a:pPr>
              <a:t>‹#›</a:t>
            </a:fld>
            <a:endParaRPr lang="en-US"/>
          </a:p>
        </p:txBody>
      </p:sp>
      <p:pic>
        <p:nvPicPr>
          <p:cNvPr id="8" name="Picture 7" descr="JGCRI_LogoLockup-01.tif"/>
          <p:cNvPicPr>
            <a:picLocks noChangeAspect="1"/>
          </p:cNvPicPr>
          <p:nvPr/>
        </p:nvPicPr>
        <p:blipFill>
          <a:blip r:embed="rId2"/>
          <a:srcRect t="14286"/>
          <a:stretch>
            <a:fillRect/>
          </a:stretch>
        </p:blipFill>
        <p:spPr>
          <a:xfrm>
            <a:off x="6299200" y="5943600"/>
            <a:ext cx="2844800" cy="9144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6"/>
          <p:cNvSpPr>
            <a:spLocks noGrp="1"/>
          </p:cNvSpPr>
          <p:nvPr>
            <p:ph type="sldNum" sz="quarter" idx="10"/>
          </p:nvPr>
        </p:nvSpPr>
        <p:spPr>
          <a:xfrm>
            <a:off x="112713" y="6483350"/>
            <a:ext cx="509587" cy="365125"/>
          </a:xfrm>
        </p:spPr>
        <p:txBody>
          <a:bodyPr/>
          <a:lstStyle>
            <a:lvl1pPr>
              <a:defRPr smtClean="0"/>
            </a:lvl1pPr>
          </a:lstStyle>
          <a:p>
            <a:pPr>
              <a:defRPr/>
            </a:pPr>
            <a:fld id="{ED024BAF-D162-4F0A-AAD1-81CD141991CA}" type="slidenum">
              <a:rPr lang="en-US"/>
              <a:pPr>
                <a:defRPr/>
              </a:pPr>
              <a:t>‹#›</a:t>
            </a:fld>
            <a:endParaRPr lang="en-US"/>
          </a:p>
        </p:txBody>
      </p:sp>
      <p:pic>
        <p:nvPicPr>
          <p:cNvPr id="7" name="Picture 6" descr="JGCRI_LogoLockup-01.tif"/>
          <p:cNvPicPr>
            <a:picLocks noChangeAspect="1"/>
          </p:cNvPicPr>
          <p:nvPr/>
        </p:nvPicPr>
        <p:blipFill>
          <a:blip r:embed="rId2"/>
          <a:srcRect t="14286"/>
          <a:stretch>
            <a:fillRect/>
          </a:stretch>
        </p:blipFill>
        <p:spPr>
          <a:xfrm>
            <a:off x="6299200" y="5943600"/>
            <a:ext cx="2844800" cy="9144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6"/>
          <p:cNvSpPr>
            <a:spLocks noGrp="1"/>
          </p:cNvSpPr>
          <p:nvPr>
            <p:ph type="sldNum" sz="quarter" idx="10"/>
          </p:nvPr>
        </p:nvSpPr>
        <p:spPr>
          <a:xfrm>
            <a:off x="112713" y="6483350"/>
            <a:ext cx="509587" cy="365125"/>
          </a:xfrm>
        </p:spPr>
        <p:txBody>
          <a:bodyPr/>
          <a:lstStyle>
            <a:lvl1pPr>
              <a:defRPr smtClean="0"/>
            </a:lvl1pPr>
          </a:lstStyle>
          <a:p>
            <a:pPr>
              <a:defRPr/>
            </a:pPr>
            <a:fld id="{584F9E7A-10A1-4A1A-A050-27A617E222E3}" type="slidenum">
              <a:rPr lang="en-US"/>
              <a:pPr>
                <a:defRPr/>
              </a:pPr>
              <a:t>‹#›</a:t>
            </a:fld>
            <a:endParaRPr lang="en-US"/>
          </a:p>
        </p:txBody>
      </p:sp>
      <p:pic>
        <p:nvPicPr>
          <p:cNvPr id="5" name="Picture 4" descr="JGCRI_LogoLockup-01.tif"/>
          <p:cNvPicPr>
            <a:picLocks noChangeAspect="1"/>
          </p:cNvPicPr>
          <p:nvPr/>
        </p:nvPicPr>
        <p:blipFill>
          <a:blip r:embed="rId2"/>
          <a:srcRect t="14286"/>
          <a:stretch>
            <a:fillRect/>
          </a:stretch>
        </p:blipFill>
        <p:spPr>
          <a:xfrm>
            <a:off x="6299200" y="5943600"/>
            <a:ext cx="2844800" cy="9144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tiff"/><Relationship Id="rId14" Type="http://schemas.openxmlformats.org/officeDocument/2006/relationships/image" Target="../media/image2.png"/><Relationship Id="rId15" Type="http://schemas.openxmlformats.org/officeDocument/2006/relationships/image" Target="../media/image3.png"/><Relationship Id="rId16" Type="http://schemas.openxmlformats.org/officeDocument/2006/relationships/image" Target="../media/image4.png"/><Relationship Id="rId17"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74663" y="460375"/>
            <a:ext cx="8204200" cy="9874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92125" y="1676400"/>
            <a:ext cx="8186738" cy="35750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6"/>
          <p:cNvSpPr>
            <a:spLocks noGrp="1"/>
          </p:cNvSpPr>
          <p:nvPr>
            <p:ph type="sldNum" sz="quarter" idx="4"/>
          </p:nvPr>
        </p:nvSpPr>
        <p:spPr>
          <a:xfrm>
            <a:off x="173038" y="6453188"/>
            <a:ext cx="509587" cy="268287"/>
          </a:xfrm>
          <a:prstGeom prst="rect">
            <a:avLst/>
          </a:prstGeom>
        </p:spPr>
        <p:txBody>
          <a:bodyPr vert="horz" wrap="square" lIns="91440" tIns="45720" rIns="91440" bIns="45720" numCol="1" anchor="t" anchorCtr="0" compatLnSpc="1">
            <a:prstTxWarp prst="textNoShape">
              <a:avLst/>
            </a:prstTxWarp>
          </a:bodyPr>
          <a:lstStyle>
            <a:lvl1pPr>
              <a:defRPr sz="900" smtClean="0"/>
            </a:lvl1pPr>
          </a:lstStyle>
          <a:p>
            <a:pPr>
              <a:defRPr/>
            </a:pPr>
            <a:fld id="{EE911CAE-1069-4E10-B47E-23FECA95E0B0}" type="slidenum">
              <a:rPr lang="en-US"/>
              <a:pPr>
                <a:defRPr/>
              </a:pPr>
              <a:t>‹#›</a:t>
            </a:fld>
            <a:endParaRPr lang="en-US"/>
          </a:p>
        </p:txBody>
      </p:sp>
      <p:pic>
        <p:nvPicPr>
          <p:cNvPr id="5" name="Picture 4" descr="JGCRI_LogoLockup-01.tif"/>
          <p:cNvPicPr>
            <a:picLocks noChangeAspect="1"/>
          </p:cNvPicPr>
          <p:nvPr/>
        </p:nvPicPr>
        <p:blipFill>
          <a:blip r:embed="rId13"/>
          <a:srcRect t="14286"/>
          <a:stretch>
            <a:fillRect/>
          </a:stretch>
        </p:blipFill>
        <p:spPr>
          <a:xfrm>
            <a:off x="6299200" y="5943600"/>
            <a:ext cx="2844800" cy="914400"/>
          </a:xfrm>
          <a:prstGeom prst="rect">
            <a:avLst/>
          </a:prstGeom>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rtl="0" eaLnBrk="1" fontAlgn="base" hangingPunct="1">
        <a:lnSpc>
          <a:spcPct val="85000"/>
        </a:lnSpc>
        <a:spcBef>
          <a:spcPct val="0"/>
        </a:spcBef>
        <a:spcAft>
          <a:spcPct val="0"/>
        </a:spcAft>
        <a:defRPr sz="3000" b="1">
          <a:solidFill>
            <a:srgbClr val="CB7023"/>
          </a:solidFill>
          <a:latin typeface="+mj-lt"/>
          <a:ea typeface="ＭＳ Ｐゴシック" pitchFamily="-109" charset="-128"/>
          <a:cs typeface="+mj-cs"/>
        </a:defRPr>
      </a:lvl1pPr>
      <a:lvl2pPr algn="l" rtl="0" eaLnBrk="1" fontAlgn="base" hangingPunct="1">
        <a:lnSpc>
          <a:spcPct val="85000"/>
        </a:lnSpc>
        <a:spcBef>
          <a:spcPct val="0"/>
        </a:spcBef>
        <a:spcAft>
          <a:spcPct val="0"/>
        </a:spcAft>
        <a:defRPr sz="3000" b="1">
          <a:solidFill>
            <a:srgbClr val="CB7023"/>
          </a:solidFill>
          <a:latin typeface="Arial" charset="0"/>
          <a:ea typeface="ＭＳ Ｐゴシック" pitchFamily="-109" charset="-128"/>
        </a:defRPr>
      </a:lvl2pPr>
      <a:lvl3pPr algn="l" rtl="0" eaLnBrk="1" fontAlgn="base" hangingPunct="1">
        <a:lnSpc>
          <a:spcPct val="85000"/>
        </a:lnSpc>
        <a:spcBef>
          <a:spcPct val="0"/>
        </a:spcBef>
        <a:spcAft>
          <a:spcPct val="0"/>
        </a:spcAft>
        <a:defRPr sz="3000" b="1">
          <a:solidFill>
            <a:srgbClr val="CB7023"/>
          </a:solidFill>
          <a:latin typeface="Arial" charset="0"/>
          <a:ea typeface="ＭＳ Ｐゴシック" pitchFamily="-109" charset="-128"/>
        </a:defRPr>
      </a:lvl3pPr>
      <a:lvl4pPr algn="l" rtl="0" eaLnBrk="1" fontAlgn="base" hangingPunct="1">
        <a:lnSpc>
          <a:spcPct val="85000"/>
        </a:lnSpc>
        <a:spcBef>
          <a:spcPct val="0"/>
        </a:spcBef>
        <a:spcAft>
          <a:spcPct val="0"/>
        </a:spcAft>
        <a:defRPr sz="3000" b="1">
          <a:solidFill>
            <a:srgbClr val="CB7023"/>
          </a:solidFill>
          <a:latin typeface="Arial" charset="0"/>
          <a:ea typeface="ＭＳ Ｐゴシック" pitchFamily="-109" charset="-128"/>
        </a:defRPr>
      </a:lvl4pPr>
      <a:lvl5pPr algn="l" rtl="0" eaLnBrk="1" fontAlgn="base" hangingPunct="1">
        <a:lnSpc>
          <a:spcPct val="85000"/>
        </a:lnSpc>
        <a:spcBef>
          <a:spcPct val="0"/>
        </a:spcBef>
        <a:spcAft>
          <a:spcPct val="0"/>
        </a:spcAft>
        <a:defRPr sz="3000" b="1">
          <a:solidFill>
            <a:srgbClr val="CB7023"/>
          </a:solidFill>
          <a:latin typeface="Arial" charset="0"/>
          <a:ea typeface="ＭＳ Ｐゴシック" pitchFamily="-109" charset="-128"/>
        </a:defRPr>
      </a:lvl5pPr>
      <a:lvl6pPr marL="457200" algn="l" rtl="0" eaLnBrk="1" fontAlgn="base" hangingPunct="1">
        <a:lnSpc>
          <a:spcPct val="85000"/>
        </a:lnSpc>
        <a:spcBef>
          <a:spcPct val="0"/>
        </a:spcBef>
        <a:spcAft>
          <a:spcPct val="0"/>
        </a:spcAft>
        <a:defRPr sz="3000" b="1">
          <a:solidFill>
            <a:srgbClr val="CB7023"/>
          </a:solidFill>
          <a:latin typeface="Arial" charset="0"/>
        </a:defRPr>
      </a:lvl6pPr>
      <a:lvl7pPr marL="914400" algn="l" rtl="0" eaLnBrk="1" fontAlgn="base" hangingPunct="1">
        <a:lnSpc>
          <a:spcPct val="85000"/>
        </a:lnSpc>
        <a:spcBef>
          <a:spcPct val="0"/>
        </a:spcBef>
        <a:spcAft>
          <a:spcPct val="0"/>
        </a:spcAft>
        <a:defRPr sz="3000" b="1">
          <a:solidFill>
            <a:srgbClr val="CB7023"/>
          </a:solidFill>
          <a:latin typeface="Arial" charset="0"/>
        </a:defRPr>
      </a:lvl7pPr>
      <a:lvl8pPr marL="1371600" algn="l" rtl="0" eaLnBrk="1" fontAlgn="base" hangingPunct="1">
        <a:lnSpc>
          <a:spcPct val="85000"/>
        </a:lnSpc>
        <a:spcBef>
          <a:spcPct val="0"/>
        </a:spcBef>
        <a:spcAft>
          <a:spcPct val="0"/>
        </a:spcAft>
        <a:defRPr sz="3000" b="1">
          <a:solidFill>
            <a:srgbClr val="CB7023"/>
          </a:solidFill>
          <a:latin typeface="Arial" charset="0"/>
        </a:defRPr>
      </a:lvl8pPr>
      <a:lvl9pPr marL="1828800" algn="l" rtl="0" eaLnBrk="1" fontAlgn="base" hangingPunct="1">
        <a:lnSpc>
          <a:spcPct val="85000"/>
        </a:lnSpc>
        <a:spcBef>
          <a:spcPct val="0"/>
        </a:spcBef>
        <a:spcAft>
          <a:spcPct val="0"/>
        </a:spcAft>
        <a:defRPr sz="3000" b="1">
          <a:solidFill>
            <a:srgbClr val="CB7023"/>
          </a:solidFill>
          <a:latin typeface="Arial" charset="0"/>
        </a:defRPr>
      </a:lvl9pPr>
    </p:titleStyle>
    <p:bodyStyle>
      <a:lvl1pPr marL="342900" indent="-342900" algn="l" rtl="0" eaLnBrk="1" fontAlgn="base" hangingPunct="1">
        <a:lnSpc>
          <a:spcPct val="85000"/>
        </a:lnSpc>
        <a:spcBef>
          <a:spcPct val="30000"/>
        </a:spcBef>
        <a:spcAft>
          <a:spcPct val="0"/>
        </a:spcAft>
        <a:buClr>
          <a:schemeClr val="folHlink"/>
        </a:buClr>
        <a:buBlip>
          <a:blip r:embed="rId14"/>
        </a:buBlip>
        <a:defRPr sz="2400">
          <a:solidFill>
            <a:schemeClr val="tx1"/>
          </a:solidFill>
          <a:latin typeface="+mn-lt"/>
          <a:ea typeface="ＭＳ Ｐゴシック" pitchFamily="-109" charset="-128"/>
          <a:cs typeface="+mn-cs"/>
        </a:defRPr>
      </a:lvl1pPr>
      <a:lvl2pPr marL="742950" indent="-285750" algn="l" rtl="0" eaLnBrk="1" fontAlgn="base" hangingPunct="1">
        <a:lnSpc>
          <a:spcPct val="85000"/>
        </a:lnSpc>
        <a:spcBef>
          <a:spcPct val="30000"/>
        </a:spcBef>
        <a:spcAft>
          <a:spcPct val="0"/>
        </a:spcAft>
        <a:buClr>
          <a:schemeClr val="tx2"/>
        </a:buClr>
        <a:buSzPct val="80000"/>
        <a:buBlip>
          <a:blip r:embed="rId15"/>
        </a:buBlip>
        <a:defRPr sz="2000">
          <a:solidFill>
            <a:schemeClr val="tx1"/>
          </a:solidFill>
          <a:latin typeface="+mn-lt"/>
          <a:ea typeface="ＭＳ Ｐゴシック" pitchFamily="-109" charset="-128"/>
        </a:defRPr>
      </a:lvl2pPr>
      <a:lvl3pPr marL="1143000" indent="-228600" algn="l" rtl="0" eaLnBrk="1" fontAlgn="base" hangingPunct="1">
        <a:lnSpc>
          <a:spcPct val="85000"/>
        </a:lnSpc>
        <a:spcBef>
          <a:spcPct val="30000"/>
        </a:spcBef>
        <a:spcAft>
          <a:spcPct val="0"/>
        </a:spcAft>
        <a:buClr>
          <a:srgbClr val="737373"/>
        </a:buClr>
        <a:buSzPct val="60000"/>
        <a:buBlip>
          <a:blip r:embed="rId16"/>
        </a:buBlip>
        <a:defRPr sz="2000">
          <a:solidFill>
            <a:schemeClr val="tx1"/>
          </a:solidFill>
          <a:latin typeface="+mn-lt"/>
          <a:ea typeface="ＭＳ Ｐゴシック" pitchFamily="-109" charset="-128"/>
        </a:defRPr>
      </a:lvl3pPr>
      <a:lvl4pPr marL="1600200" indent="-228600" algn="l" rtl="0" eaLnBrk="1" fontAlgn="base" hangingPunct="1">
        <a:lnSpc>
          <a:spcPct val="85000"/>
        </a:lnSpc>
        <a:spcBef>
          <a:spcPct val="30000"/>
        </a:spcBef>
        <a:spcAft>
          <a:spcPct val="0"/>
        </a:spcAft>
        <a:buBlip>
          <a:blip r:embed="rId17"/>
        </a:buBlip>
        <a:defRPr sz="1600">
          <a:solidFill>
            <a:schemeClr val="tx1"/>
          </a:solidFill>
          <a:latin typeface="+mn-lt"/>
          <a:ea typeface="ＭＳ Ｐゴシック" pitchFamily="-109" charset="-128"/>
        </a:defRPr>
      </a:lvl4pPr>
      <a:lvl5pPr marL="2057400" indent="-228600" algn="l" rtl="0" eaLnBrk="1" fontAlgn="base" hangingPunct="1">
        <a:spcBef>
          <a:spcPct val="20000"/>
        </a:spcBef>
        <a:spcAft>
          <a:spcPct val="0"/>
        </a:spcAft>
        <a:buBlip>
          <a:blip r:embed="rId14"/>
        </a:buBlip>
        <a:defRPr sz="1400">
          <a:solidFill>
            <a:schemeClr val="tx1"/>
          </a:solidFill>
          <a:latin typeface="+mn-lt"/>
          <a:ea typeface="ＭＳ Ｐゴシック" pitchFamily="-109" charset="-128"/>
        </a:defRPr>
      </a:lvl5pPr>
      <a:lvl6pPr marL="2514600" indent="-228600" algn="l" rtl="0" eaLnBrk="1" fontAlgn="base" hangingPunct="1">
        <a:spcBef>
          <a:spcPct val="20000"/>
        </a:spcBef>
        <a:spcAft>
          <a:spcPct val="0"/>
        </a:spcAft>
        <a:buBlip>
          <a:blip r:embed="rId17"/>
        </a:buBlip>
        <a:defRPr sz="1400">
          <a:solidFill>
            <a:schemeClr val="tx1"/>
          </a:solidFill>
          <a:latin typeface="+mn-lt"/>
        </a:defRPr>
      </a:lvl6pPr>
      <a:lvl7pPr marL="2971800" indent="-228600" algn="l" rtl="0" eaLnBrk="1" fontAlgn="base" hangingPunct="1">
        <a:spcBef>
          <a:spcPct val="20000"/>
        </a:spcBef>
        <a:spcAft>
          <a:spcPct val="0"/>
        </a:spcAft>
        <a:buBlip>
          <a:blip r:embed="rId17"/>
        </a:buBlip>
        <a:defRPr sz="1400">
          <a:solidFill>
            <a:schemeClr val="tx1"/>
          </a:solidFill>
          <a:latin typeface="+mn-lt"/>
        </a:defRPr>
      </a:lvl7pPr>
      <a:lvl8pPr marL="3429000" indent="-228600" algn="l" rtl="0" eaLnBrk="1" fontAlgn="base" hangingPunct="1">
        <a:spcBef>
          <a:spcPct val="20000"/>
        </a:spcBef>
        <a:spcAft>
          <a:spcPct val="0"/>
        </a:spcAft>
        <a:buBlip>
          <a:blip r:embed="rId17"/>
        </a:buBlip>
        <a:defRPr sz="1400">
          <a:solidFill>
            <a:schemeClr val="tx1"/>
          </a:solidFill>
          <a:latin typeface="+mn-lt"/>
        </a:defRPr>
      </a:lvl8pPr>
      <a:lvl9pPr marL="3886200" indent="-228600" algn="l" rtl="0" eaLnBrk="1" fontAlgn="base" hangingPunct="1">
        <a:spcBef>
          <a:spcPct val="20000"/>
        </a:spcBef>
        <a:spcAft>
          <a:spcPct val="0"/>
        </a:spcAft>
        <a:buBlip>
          <a:blip r:embed="rId17"/>
        </a:buBlip>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5"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png"/><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9.xml"/><Relationship Id="rId2"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4.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9.xml"/><Relationship Id="rId2" Type="http://schemas.openxmlformats.org/officeDocument/2006/relationships/image" Target="../media/image2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 Id="rId3" Type="http://schemas.openxmlformats.org/officeDocument/2006/relationships/image" Target="../media/image3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wmf"/><Relationship Id="rId3" Type="http://schemas.openxmlformats.org/officeDocument/2006/relationships/image" Target="../media/image3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2.png"/><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 TargetMode="External"/><Relationship Id="rId1" Type="http://schemas.openxmlformats.org/officeDocument/2006/relationships/vmlDrawing" Target="../drawings/vmlDrawing1.vml"/><Relationship Id="rId2"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8.xml"/><Relationship Id="rId3" Type="http://schemas.openxmlformats.org/officeDocument/2006/relationships/oleObject" Target="???"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normAutofit fontScale="90000"/>
          </a:bodyPr>
          <a:lstStyle/>
          <a:p>
            <a:pPr algn="ctr"/>
            <a:r>
              <a:rPr lang="en-US" dirty="0" smtClean="0"/>
              <a:t>Integrated Assessments and Their Role in Providing Essential Information for Decision-Making</a:t>
            </a:r>
            <a:endParaRPr lang="en-US" dirty="0"/>
          </a:p>
        </p:txBody>
      </p:sp>
      <p:sp>
        <p:nvSpPr>
          <p:cNvPr id="3" name="Subtitle 2"/>
          <p:cNvSpPr>
            <a:spLocks noGrp="1"/>
          </p:cNvSpPr>
          <p:nvPr>
            <p:ph type="subTitle" idx="1"/>
          </p:nvPr>
        </p:nvSpPr>
        <p:spPr>
          <a:xfrm>
            <a:off x="471488" y="3205537"/>
            <a:ext cx="8208962" cy="2279650"/>
          </a:xfrm>
        </p:spPr>
        <p:txBody>
          <a:bodyPr>
            <a:normAutofit fontScale="92500" lnSpcReduction="10000"/>
          </a:bodyPr>
          <a:lstStyle/>
          <a:p>
            <a:pPr algn="ctr">
              <a:buNone/>
            </a:pPr>
            <a:r>
              <a:rPr lang="en-US" dirty="0" smtClean="0"/>
              <a:t>NASA Carbon</a:t>
            </a:r>
            <a:r>
              <a:rPr lang="en-US" dirty="0" smtClean="0"/>
              <a:t> and Ecosystems </a:t>
            </a:r>
            <a:r>
              <a:rPr lang="en-US" dirty="0" err="1" smtClean="0"/>
              <a:t>PI’s</a:t>
            </a:r>
            <a:r>
              <a:rPr lang="en-US" dirty="0" smtClean="0"/>
              <a:t> </a:t>
            </a:r>
            <a:r>
              <a:rPr lang="en-US" dirty="0" smtClean="0"/>
              <a:t>Meeting</a:t>
            </a:r>
          </a:p>
          <a:p>
            <a:pPr algn="ctr">
              <a:buNone/>
            </a:pPr>
            <a:r>
              <a:rPr lang="en-US" dirty="0" smtClean="0"/>
              <a:t>4 October 2011</a:t>
            </a:r>
          </a:p>
          <a:p>
            <a:pPr algn="ctr">
              <a:buNone/>
            </a:pPr>
            <a:endParaRPr lang="en-US" dirty="0" smtClean="0"/>
          </a:p>
          <a:p>
            <a:pPr algn="ctr">
              <a:buNone/>
            </a:pPr>
            <a:r>
              <a:rPr lang="en-US" dirty="0" smtClean="0"/>
              <a:t>Anthony C. Janetos, Director</a:t>
            </a:r>
          </a:p>
          <a:p>
            <a:pPr algn="ctr">
              <a:buNone/>
            </a:pPr>
            <a:r>
              <a:rPr lang="en-US" dirty="0" smtClean="0"/>
              <a:t>Joint Global Change Research Institute</a:t>
            </a:r>
          </a:p>
          <a:p>
            <a:pPr algn="ctr">
              <a:buNone/>
            </a:pPr>
            <a:r>
              <a:rPr lang="en-US" dirty="0" smtClean="0"/>
              <a:t>PNNL/UMD</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74663" y="2774022"/>
            <a:ext cx="8204200" cy="987425"/>
          </a:xfrm>
        </p:spPr>
        <p:txBody>
          <a:bodyPr/>
          <a:lstStyle/>
          <a:p>
            <a:pPr algn="ctr"/>
            <a:r>
              <a:rPr lang="en-US" dirty="0" smtClean="0"/>
              <a:t>How Are </a:t>
            </a:r>
            <a:r>
              <a:rPr lang="en-US" dirty="0" err="1" smtClean="0"/>
              <a:t>IAMs</a:t>
            </a:r>
            <a:r>
              <a:rPr lang="en-US" dirty="0" smtClean="0"/>
              <a:t> Evolving?</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Evolution of </a:t>
            </a:r>
            <a:r>
              <a:rPr lang="en-US" dirty="0" err="1" smtClean="0"/>
              <a:t>IAM’s</a:t>
            </a:r>
            <a:r>
              <a:rPr lang="en-US" dirty="0" smtClean="0"/>
              <a:t> Driven by New Information Demands</a:t>
            </a:r>
            <a:endParaRPr lang="en-US" dirty="0"/>
          </a:p>
        </p:txBody>
      </p:sp>
      <p:sp>
        <p:nvSpPr>
          <p:cNvPr id="4" name="Content Placeholder 3"/>
          <p:cNvSpPr>
            <a:spLocks noGrp="1"/>
          </p:cNvSpPr>
          <p:nvPr>
            <p:ph idx="1"/>
          </p:nvPr>
        </p:nvSpPr>
        <p:spPr/>
        <p:txBody>
          <a:bodyPr/>
          <a:lstStyle/>
          <a:p>
            <a:r>
              <a:rPr lang="en-US" dirty="0" smtClean="0"/>
              <a:t>From policy and decision-making communities, a desire to understand the regional and shorter-term nature of possible energy and land-use changes</a:t>
            </a:r>
          </a:p>
          <a:p>
            <a:r>
              <a:rPr lang="en-US" dirty="0" smtClean="0"/>
              <a:t>From new decision-making communities, a desire to understand the interaction of impacts/adaptation decisions and mitigation decisions</a:t>
            </a:r>
          </a:p>
          <a:p>
            <a:r>
              <a:rPr lang="en-US" dirty="0" smtClean="0"/>
              <a:t>From scientific communities, a desire to understand the linked dynamics of human decision-making about energy and land-use and the evolution of landscapes and the physical climate system</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 Research Directions Workshop</a:t>
            </a:r>
            <a:endParaRPr lang="en-US" dirty="0"/>
          </a:p>
        </p:txBody>
      </p:sp>
      <p:sp>
        <p:nvSpPr>
          <p:cNvPr id="3" name="Content Placeholder 2"/>
          <p:cNvSpPr>
            <a:spLocks noGrp="1"/>
          </p:cNvSpPr>
          <p:nvPr>
            <p:ph idx="1"/>
          </p:nvPr>
        </p:nvSpPr>
        <p:spPr/>
        <p:txBody>
          <a:bodyPr/>
          <a:lstStyle/>
          <a:p>
            <a:r>
              <a:rPr lang="en-US" dirty="0" smtClean="0"/>
              <a:t>Members of the scientific communities from integrated modeling, climate modeling, land modeling, energy modeling</a:t>
            </a:r>
          </a:p>
          <a:p>
            <a:r>
              <a:rPr lang="en-US" dirty="0" smtClean="0"/>
              <a:t>Two days of discussion to find common ground on major priorities for a research agenda</a:t>
            </a:r>
          </a:p>
          <a:p>
            <a:r>
              <a:rPr lang="en-US" dirty="0" smtClean="0"/>
              <a:t>Report summarizing major conclusions and more detailed scientific questions for each topic</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7982" y="165702"/>
            <a:ext cx="5048250" cy="652719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32251"/>
          </a:xfrm>
        </p:spPr>
        <p:txBody>
          <a:bodyPr>
            <a:normAutofit/>
          </a:bodyPr>
          <a:lstStyle/>
          <a:p>
            <a:r>
              <a:rPr lang="en-US" dirty="0" smtClean="0"/>
              <a:t>Major Challenges</a:t>
            </a:r>
            <a:endParaRPr lang="en-US" dirty="0"/>
          </a:p>
        </p:txBody>
      </p:sp>
      <p:sp>
        <p:nvSpPr>
          <p:cNvPr id="5" name="Rectangle 4"/>
          <p:cNvSpPr/>
          <p:nvPr/>
        </p:nvSpPr>
        <p:spPr>
          <a:xfrm>
            <a:off x="4502469" y="2482515"/>
            <a:ext cx="2487378" cy="1387377"/>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Strengthening Complex Interactions Among Energy, Environment, Economics</a:t>
            </a:r>
            <a:endParaRPr lang="en-US" dirty="0"/>
          </a:p>
        </p:txBody>
      </p:sp>
      <p:sp>
        <p:nvSpPr>
          <p:cNvPr id="6" name="Rectangle 5"/>
          <p:cNvSpPr/>
          <p:nvPr/>
        </p:nvSpPr>
        <p:spPr>
          <a:xfrm>
            <a:off x="4502469" y="1006889"/>
            <a:ext cx="2361435" cy="1144094"/>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Extending to Regional Scales and Shorter Times</a:t>
            </a:r>
            <a:endParaRPr lang="en-US" dirty="0"/>
          </a:p>
        </p:txBody>
      </p:sp>
      <p:sp>
        <p:nvSpPr>
          <p:cNvPr id="7" name="Rectangle 6"/>
          <p:cNvSpPr/>
          <p:nvPr/>
        </p:nvSpPr>
        <p:spPr>
          <a:xfrm>
            <a:off x="1152681" y="1006889"/>
            <a:ext cx="2487378" cy="1144094"/>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Incorporating Impacts, </a:t>
            </a:r>
            <a:br>
              <a:rPr lang="en-US" dirty="0" smtClean="0"/>
            </a:br>
            <a:r>
              <a:rPr lang="en-US" dirty="0" smtClean="0"/>
              <a:t>Adaptation and Vulnerability</a:t>
            </a:r>
            <a:endParaRPr lang="en-US" dirty="0"/>
          </a:p>
        </p:txBody>
      </p:sp>
      <p:sp>
        <p:nvSpPr>
          <p:cNvPr id="8" name="Rectangle 7"/>
          <p:cNvSpPr/>
          <p:nvPr/>
        </p:nvSpPr>
        <p:spPr>
          <a:xfrm>
            <a:off x="1152681" y="2482515"/>
            <a:ext cx="2487378" cy="1387377"/>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Linking Climate Models and Communities – </a:t>
            </a:r>
            <a:r>
              <a:rPr lang="en-US" dirty="0" err="1" smtClean="0"/>
              <a:t>ESM’s</a:t>
            </a:r>
            <a:r>
              <a:rPr lang="en-US" dirty="0" smtClean="0"/>
              <a:t>, </a:t>
            </a:r>
            <a:r>
              <a:rPr lang="en-US" dirty="0" err="1" smtClean="0"/>
              <a:t>IAM’s</a:t>
            </a:r>
            <a:r>
              <a:rPr lang="en-US" dirty="0" smtClean="0"/>
              <a:t>, IAV</a:t>
            </a:r>
            <a:endParaRPr lang="en-US" dirty="0"/>
          </a:p>
        </p:txBody>
      </p:sp>
      <p:sp>
        <p:nvSpPr>
          <p:cNvPr id="9" name="Rectangle 8"/>
          <p:cNvSpPr/>
          <p:nvPr/>
        </p:nvSpPr>
        <p:spPr>
          <a:xfrm>
            <a:off x="1663618" y="4668303"/>
            <a:ext cx="4754356" cy="647196"/>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Quantifying Uncertainties in Models and Data</a:t>
            </a:r>
            <a:endParaRPr lang="en-US" dirty="0"/>
          </a:p>
        </p:txBody>
      </p:sp>
      <p:sp>
        <p:nvSpPr>
          <p:cNvPr id="10" name="Rectangle 9"/>
          <p:cNvSpPr/>
          <p:nvPr/>
        </p:nvSpPr>
        <p:spPr>
          <a:xfrm>
            <a:off x="1663618" y="5852246"/>
            <a:ext cx="4754356" cy="647196"/>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Advancing Community Modeling Approaches and Accessibility</a:t>
            </a:r>
            <a:endParaRPr lang="en-US" dirty="0"/>
          </a:p>
        </p:txBody>
      </p:sp>
      <p:sp>
        <p:nvSpPr>
          <p:cNvPr id="11" name="Curved Up Arrow 10"/>
          <p:cNvSpPr/>
          <p:nvPr/>
        </p:nvSpPr>
        <p:spPr>
          <a:xfrm>
            <a:off x="3452039" y="2482515"/>
            <a:ext cx="1372233" cy="731520"/>
          </a:xfrm>
          <a:prstGeom prst="curvedUp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Curved Down Arrow 11"/>
          <p:cNvSpPr/>
          <p:nvPr/>
        </p:nvSpPr>
        <p:spPr>
          <a:xfrm>
            <a:off x="3452039" y="1750995"/>
            <a:ext cx="1372234" cy="731520"/>
          </a:xfrm>
          <a:prstGeom prst="curved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0504D"/>
              </a:solidFill>
            </a:endParaRPr>
          </a:p>
        </p:txBody>
      </p:sp>
      <p:sp>
        <p:nvSpPr>
          <p:cNvPr id="13" name="Up Arrow 12"/>
          <p:cNvSpPr/>
          <p:nvPr/>
        </p:nvSpPr>
        <p:spPr>
          <a:xfrm>
            <a:off x="2396370" y="5315499"/>
            <a:ext cx="484632" cy="446234"/>
          </a:xfrm>
          <a:prstGeom prst="up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Up Arrow 13"/>
          <p:cNvSpPr/>
          <p:nvPr/>
        </p:nvSpPr>
        <p:spPr>
          <a:xfrm>
            <a:off x="5352585" y="5315499"/>
            <a:ext cx="484632" cy="446234"/>
          </a:xfrm>
          <a:prstGeom prst="up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Up Arrow 14"/>
          <p:cNvSpPr/>
          <p:nvPr/>
        </p:nvSpPr>
        <p:spPr>
          <a:xfrm>
            <a:off x="2396370" y="3998952"/>
            <a:ext cx="484632" cy="446234"/>
          </a:xfrm>
          <a:prstGeom prst="up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Up Arrow 15"/>
          <p:cNvSpPr/>
          <p:nvPr/>
        </p:nvSpPr>
        <p:spPr>
          <a:xfrm>
            <a:off x="5352585" y="3998952"/>
            <a:ext cx="484632" cy="446234"/>
          </a:xfrm>
          <a:prstGeom prst="up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View of GCAM</a:t>
            </a:r>
            <a:endParaRPr lang="en-US" dirty="0"/>
          </a:p>
        </p:txBody>
      </p:sp>
      <p:pic>
        <p:nvPicPr>
          <p:cNvPr id="4" name="Picture 5"/>
          <p:cNvPicPr>
            <a:picLocks noChangeAspect="1"/>
          </p:cNvPicPr>
          <p:nvPr/>
        </p:nvPicPr>
        <p:blipFill>
          <a:blip r:embed="rId2"/>
          <a:srcRect/>
          <a:stretch>
            <a:fillRect/>
          </a:stretch>
        </p:blipFill>
        <p:spPr bwMode="auto">
          <a:xfrm>
            <a:off x="1499553" y="1791901"/>
            <a:ext cx="6467580" cy="44852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Scales and Shorter Time Steps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Global calculations with large geopolitical regions over long time periods are quite reasonable for long-lived </a:t>
            </a:r>
            <a:r>
              <a:rPr lang="en-US" dirty="0" err="1" smtClean="0"/>
              <a:t>GHG’s</a:t>
            </a:r>
            <a:r>
              <a:rPr lang="en-US" dirty="0" smtClean="0"/>
              <a:t> and strategic questions about mitigation strategies that focus on changes in energy technologies</a:t>
            </a:r>
          </a:p>
          <a:p>
            <a:r>
              <a:rPr lang="en-US" dirty="0" smtClean="0"/>
              <a:t>But provides limited information about regional scales and periods of a few years to a few decades</a:t>
            </a:r>
          </a:p>
          <a:p>
            <a:r>
              <a:rPr lang="en-US" dirty="0" smtClean="0"/>
              <a:t>Limited insight into how strategies for adaptation to change might interact with mitigation strategies</a:t>
            </a:r>
          </a:p>
          <a:p>
            <a:r>
              <a:rPr lang="en-US" dirty="0" smtClean="0"/>
              <a:t>Limited insight into possible limiting environmental factors: water supply, good agricultural soils, climate change itself</a:t>
            </a:r>
          </a:p>
          <a:p>
            <a:r>
              <a:rPr lang="en-US" dirty="0" smtClean="0"/>
              <a:t>So have focused on technical issues of shortening the time step of the model and incorporating significantly more regional specificity</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p:nvPr>
        </p:nvSpPr>
        <p:spPr>
          <a:xfrm>
            <a:off x="395288" y="333375"/>
            <a:ext cx="8204200" cy="987425"/>
          </a:xfrm>
        </p:spPr>
        <p:txBody>
          <a:bodyPr>
            <a:normAutofit/>
          </a:bodyPr>
          <a:lstStyle/>
          <a:p>
            <a:r>
              <a:rPr lang="en-US" dirty="0" smtClean="0"/>
              <a:t>Variable time-step version of GCAM</a:t>
            </a:r>
          </a:p>
        </p:txBody>
      </p:sp>
      <p:sp>
        <p:nvSpPr>
          <p:cNvPr id="24579" name="Content Placeholder 2"/>
          <p:cNvSpPr>
            <a:spLocks noGrp="1"/>
          </p:cNvSpPr>
          <p:nvPr>
            <p:ph idx="1"/>
          </p:nvPr>
        </p:nvSpPr>
        <p:spPr>
          <a:xfrm>
            <a:off x="395288" y="1412875"/>
            <a:ext cx="6264275" cy="576263"/>
          </a:xfrm>
        </p:spPr>
        <p:txBody>
          <a:bodyPr/>
          <a:lstStyle/>
          <a:p>
            <a:r>
              <a:rPr lang="en-US" sz="2000" dirty="0" smtClean="0"/>
              <a:t>From 15 year interval to 5 year interval</a:t>
            </a:r>
          </a:p>
          <a:p>
            <a:pPr>
              <a:buFontTx/>
              <a:buNone/>
            </a:pPr>
            <a:endParaRPr lang="en-US" sz="2000" dirty="0" smtClean="0"/>
          </a:p>
          <a:p>
            <a:endParaRPr lang="en-US" sz="2000" dirty="0" smtClean="0"/>
          </a:p>
        </p:txBody>
      </p:sp>
      <p:sp>
        <p:nvSpPr>
          <p:cNvPr id="24580" name="Text Box 6"/>
          <p:cNvSpPr txBox="1">
            <a:spLocks noChangeArrowheads="1"/>
          </p:cNvSpPr>
          <p:nvPr/>
        </p:nvSpPr>
        <p:spPr bwMode="auto">
          <a:xfrm>
            <a:off x="71438" y="2205038"/>
            <a:ext cx="1416050" cy="366712"/>
          </a:xfrm>
          <a:prstGeom prst="rect">
            <a:avLst/>
          </a:prstGeom>
          <a:noFill/>
          <a:ln w="9525">
            <a:noFill/>
            <a:miter lim="800000"/>
            <a:headEnd/>
            <a:tailEnd/>
          </a:ln>
        </p:spPr>
        <p:txBody>
          <a:bodyPr wrap="none">
            <a:spAutoFit/>
          </a:bodyPr>
          <a:lstStyle/>
          <a:p>
            <a:r>
              <a:rPr lang="en-US" b="1"/>
              <a:t>CCSM/CLM</a:t>
            </a:r>
          </a:p>
        </p:txBody>
      </p:sp>
      <p:sp>
        <p:nvSpPr>
          <p:cNvPr id="24581" name="Text Box 7"/>
          <p:cNvSpPr txBox="1">
            <a:spLocks noChangeArrowheads="1"/>
          </p:cNvSpPr>
          <p:nvPr/>
        </p:nvSpPr>
        <p:spPr bwMode="auto">
          <a:xfrm>
            <a:off x="1944688" y="2205038"/>
            <a:ext cx="882650" cy="366712"/>
          </a:xfrm>
          <a:prstGeom prst="rect">
            <a:avLst/>
          </a:prstGeom>
          <a:noFill/>
          <a:ln w="9525">
            <a:noFill/>
            <a:miter lim="800000"/>
            <a:headEnd/>
            <a:tailEnd/>
          </a:ln>
        </p:spPr>
        <p:txBody>
          <a:bodyPr wrap="none">
            <a:spAutoFit/>
          </a:bodyPr>
          <a:lstStyle/>
          <a:p>
            <a:r>
              <a:rPr lang="en-US" b="1"/>
              <a:t>GCAM</a:t>
            </a:r>
          </a:p>
        </p:txBody>
      </p:sp>
      <p:grpSp>
        <p:nvGrpSpPr>
          <p:cNvPr id="2" name="Group 95"/>
          <p:cNvGrpSpPr>
            <a:grpSpLocks/>
          </p:cNvGrpSpPr>
          <p:nvPr/>
        </p:nvGrpSpPr>
        <p:grpSpPr bwMode="auto">
          <a:xfrm>
            <a:off x="576263" y="2708275"/>
            <a:ext cx="287337" cy="3673475"/>
            <a:chOff x="1111" y="1570"/>
            <a:chExt cx="181" cy="2314"/>
          </a:xfrm>
        </p:grpSpPr>
        <p:sp>
          <p:nvSpPr>
            <p:cNvPr id="24627" name="Line 4"/>
            <p:cNvSpPr>
              <a:spLocks noChangeShapeType="1"/>
            </p:cNvSpPr>
            <p:nvPr/>
          </p:nvSpPr>
          <p:spPr bwMode="auto">
            <a:xfrm>
              <a:off x="1202" y="1570"/>
              <a:ext cx="0" cy="2314"/>
            </a:xfrm>
            <a:prstGeom prst="line">
              <a:avLst/>
            </a:prstGeom>
            <a:noFill/>
            <a:ln w="63500">
              <a:solidFill>
                <a:srgbClr val="008000"/>
              </a:solidFill>
              <a:round/>
              <a:headEnd type="arrow" w="med" len="sm"/>
              <a:tailEnd type="arrow" w="med" len="sm"/>
            </a:ln>
          </p:spPr>
          <p:txBody>
            <a:bodyPr/>
            <a:lstStyle/>
            <a:p>
              <a:endParaRPr lang="en-US"/>
            </a:p>
          </p:txBody>
        </p:sp>
        <p:sp>
          <p:nvSpPr>
            <p:cNvPr id="24628" name="Line 9"/>
            <p:cNvSpPr>
              <a:spLocks noChangeShapeType="1"/>
            </p:cNvSpPr>
            <p:nvPr/>
          </p:nvSpPr>
          <p:spPr bwMode="auto">
            <a:xfrm>
              <a:off x="1111" y="2069"/>
              <a:ext cx="181" cy="0"/>
            </a:xfrm>
            <a:prstGeom prst="line">
              <a:avLst/>
            </a:prstGeom>
            <a:noFill/>
            <a:ln w="9525">
              <a:solidFill>
                <a:srgbClr val="008000"/>
              </a:solidFill>
              <a:round/>
              <a:headEnd/>
              <a:tailEnd/>
            </a:ln>
          </p:spPr>
          <p:txBody>
            <a:bodyPr/>
            <a:lstStyle/>
            <a:p>
              <a:endParaRPr lang="en-US"/>
            </a:p>
          </p:txBody>
        </p:sp>
        <p:sp>
          <p:nvSpPr>
            <p:cNvPr id="24629" name="Line 10"/>
            <p:cNvSpPr>
              <a:spLocks noChangeShapeType="1"/>
            </p:cNvSpPr>
            <p:nvPr/>
          </p:nvSpPr>
          <p:spPr bwMode="auto">
            <a:xfrm>
              <a:off x="1111" y="2205"/>
              <a:ext cx="181" cy="0"/>
            </a:xfrm>
            <a:prstGeom prst="line">
              <a:avLst/>
            </a:prstGeom>
            <a:noFill/>
            <a:ln w="9525">
              <a:solidFill>
                <a:srgbClr val="008000"/>
              </a:solidFill>
              <a:round/>
              <a:headEnd/>
              <a:tailEnd/>
            </a:ln>
          </p:spPr>
          <p:txBody>
            <a:bodyPr/>
            <a:lstStyle/>
            <a:p>
              <a:endParaRPr lang="en-US"/>
            </a:p>
          </p:txBody>
        </p:sp>
        <p:sp>
          <p:nvSpPr>
            <p:cNvPr id="24630" name="Line 11"/>
            <p:cNvSpPr>
              <a:spLocks noChangeShapeType="1"/>
            </p:cNvSpPr>
            <p:nvPr/>
          </p:nvSpPr>
          <p:spPr bwMode="auto">
            <a:xfrm>
              <a:off x="1111" y="2341"/>
              <a:ext cx="181" cy="0"/>
            </a:xfrm>
            <a:prstGeom prst="line">
              <a:avLst/>
            </a:prstGeom>
            <a:noFill/>
            <a:ln w="9525">
              <a:solidFill>
                <a:srgbClr val="008000"/>
              </a:solidFill>
              <a:round/>
              <a:headEnd/>
              <a:tailEnd/>
            </a:ln>
          </p:spPr>
          <p:txBody>
            <a:bodyPr/>
            <a:lstStyle/>
            <a:p>
              <a:endParaRPr lang="en-US"/>
            </a:p>
          </p:txBody>
        </p:sp>
        <p:sp>
          <p:nvSpPr>
            <p:cNvPr id="24631" name="Line 12"/>
            <p:cNvSpPr>
              <a:spLocks noChangeShapeType="1"/>
            </p:cNvSpPr>
            <p:nvPr/>
          </p:nvSpPr>
          <p:spPr bwMode="auto">
            <a:xfrm>
              <a:off x="1111" y="2478"/>
              <a:ext cx="181" cy="0"/>
            </a:xfrm>
            <a:prstGeom prst="line">
              <a:avLst/>
            </a:prstGeom>
            <a:noFill/>
            <a:ln w="9525">
              <a:solidFill>
                <a:srgbClr val="008000"/>
              </a:solidFill>
              <a:round/>
              <a:headEnd/>
              <a:tailEnd/>
            </a:ln>
          </p:spPr>
          <p:txBody>
            <a:bodyPr/>
            <a:lstStyle/>
            <a:p>
              <a:endParaRPr lang="en-US"/>
            </a:p>
          </p:txBody>
        </p:sp>
        <p:sp>
          <p:nvSpPr>
            <p:cNvPr id="24632" name="Line 13"/>
            <p:cNvSpPr>
              <a:spLocks noChangeShapeType="1"/>
            </p:cNvSpPr>
            <p:nvPr/>
          </p:nvSpPr>
          <p:spPr bwMode="auto">
            <a:xfrm>
              <a:off x="1111" y="2614"/>
              <a:ext cx="181" cy="0"/>
            </a:xfrm>
            <a:prstGeom prst="line">
              <a:avLst/>
            </a:prstGeom>
            <a:noFill/>
            <a:ln w="9525">
              <a:solidFill>
                <a:srgbClr val="008000"/>
              </a:solidFill>
              <a:round/>
              <a:headEnd/>
              <a:tailEnd/>
            </a:ln>
          </p:spPr>
          <p:txBody>
            <a:bodyPr/>
            <a:lstStyle/>
            <a:p>
              <a:endParaRPr lang="en-US"/>
            </a:p>
          </p:txBody>
        </p:sp>
        <p:sp>
          <p:nvSpPr>
            <p:cNvPr id="24633" name="Line 14"/>
            <p:cNvSpPr>
              <a:spLocks noChangeShapeType="1"/>
            </p:cNvSpPr>
            <p:nvPr/>
          </p:nvSpPr>
          <p:spPr bwMode="auto">
            <a:xfrm>
              <a:off x="1111" y="2750"/>
              <a:ext cx="181" cy="0"/>
            </a:xfrm>
            <a:prstGeom prst="line">
              <a:avLst/>
            </a:prstGeom>
            <a:noFill/>
            <a:ln w="9525">
              <a:solidFill>
                <a:srgbClr val="008000"/>
              </a:solidFill>
              <a:round/>
              <a:headEnd/>
              <a:tailEnd/>
            </a:ln>
          </p:spPr>
          <p:txBody>
            <a:bodyPr/>
            <a:lstStyle/>
            <a:p>
              <a:endParaRPr lang="en-US"/>
            </a:p>
          </p:txBody>
        </p:sp>
        <p:sp>
          <p:nvSpPr>
            <p:cNvPr id="24634" name="Line 15"/>
            <p:cNvSpPr>
              <a:spLocks noChangeShapeType="1"/>
            </p:cNvSpPr>
            <p:nvPr/>
          </p:nvSpPr>
          <p:spPr bwMode="auto">
            <a:xfrm>
              <a:off x="1111" y="2886"/>
              <a:ext cx="181" cy="0"/>
            </a:xfrm>
            <a:prstGeom prst="line">
              <a:avLst/>
            </a:prstGeom>
            <a:noFill/>
            <a:ln w="9525">
              <a:solidFill>
                <a:srgbClr val="008000"/>
              </a:solidFill>
              <a:round/>
              <a:headEnd/>
              <a:tailEnd/>
            </a:ln>
          </p:spPr>
          <p:txBody>
            <a:bodyPr/>
            <a:lstStyle/>
            <a:p>
              <a:endParaRPr lang="en-US"/>
            </a:p>
          </p:txBody>
        </p:sp>
        <p:sp>
          <p:nvSpPr>
            <p:cNvPr id="24635" name="Line 16"/>
            <p:cNvSpPr>
              <a:spLocks noChangeShapeType="1"/>
            </p:cNvSpPr>
            <p:nvPr/>
          </p:nvSpPr>
          <p:spPr bwMode="auto">
            <a:xfrm>
              <a:off x="1111" y="3022"/>
              <a:ext cx="181" cy="0"/>
            </a:xfrm>
            <a:prstGeom prst="line">
              <a:avLst/>
            </a:prstGeom>
            <a:noFill/>
            <a:ln w="9525">
              <a:solidFill>
                <a:srgbClr val="008000"/>
              </a:solidFill>
              <a:round/>
              <a:headEnd/>
              <a:tailEnd/>
            </a:ln>
          </p:spPr>
          <p:txBody>
            <a:bodyPr/>
            <a:lstStyle/>
            <a:p>
              <a:endParaRPr lang="en-US"/>
            </a:p>
          </p:txBody>
        </p:sp>
        <p:sp>
          <p:nvSpPr>
            <p:cNvPr id="24636" name="Line 17"/>
            <p:cNvSpPr>
              <a:spLocks noChangeShapeType="1"/>
            </p:cNvSpPr>
            <p:nvPr/>
          </p:nvSpPr>
          <p:spPr bwMode="auto">
            <a:xfrm>
              <a:off x="1111" y="3158"/>
              <a:ext cx="181" cy="0"/>
            </a:xfrm>
            <a:prstGeom prst="line">
              <a:avLst/>
            </a:prstGeom>
            <a:noFill/>
            <a:ln w="9525">
              <a:solidFill>
                <a:srgbClr val="008000"/>
              </a:solidFill>
              <a:round/>
              <a:headEnd/>
              <a:tailEnd/>
            </a:ln>
          </p:spPr>
          <p:txBody>
            <a:bodyPr/>
            <a:lstStyle/>
            <a:p>
              <a:endParaRPr lang="en-US"/>
            </a:p>
          </p:txBody>
        </p:sp>
        <p:sp>
          <p:nvSpPr>
            <p:cNvPr id="24637" name="Line 18"/>
            <p:cNvSpPr>
              <a:spLocks noChangeShapeType="1"/>
            </p:cNvSpPr>
            <p:nvPr/>
          </p:nvSpPr>
          <p:spPr bwMode="auto">
            <a:xfrm>
              <a:off x="1111" y="3294"/>
              <a:ext cx="181" cy="0"/>
            </a:xfrm>
            <a:prstGeom prst="line">
              <a:avLst/>
            </a:prstGeom>
            <a:noFill/>
            <a:ln w="9525">
              <a:solidFill>
                <a:srgbClr val="008000"/>
              </a:solidFill>
              <a:round/>
              <a:headEnd/>
              <a:tailEnd/>
            </a:ln>
          </p:spPr>
          <p:txBody>
            <a:bodyPr/>
            <a:lstStyle/>
            <a:p>
              <a:endParaRPr lang="en-US"/>
            </a:p>
          </p:txBody>
        </p:sp>
        <p:sp>
          <p:nvSpPr>
            <p:cNvPr id="24638" name="Line 19"/>
            <p:cNvSpPr>
              <a:spLocks noChangeShapeType="1"/>
            </p:cNvSpPr>
            <p:nvPr/>
          </p:nvSpPr>
          <p:spPr bwMode="auto">
            <a:xfrm>
              <a:off x="1111" y="3430"/>
              <a:ext cx="181" cy="0"/>
            </a:xfrm>
            <a:prstGeom prst="line">
              <a:avLst/>
            </a:prstGeom>
            <a:noFill/>
            <a:ln w="9525">
              <a:solidFill>
                <a:srgbClr val="008000"/>
              </a:solidFill>
              <a:round/>
              <a:headEnd/>
              <a:tailEnd/>
            </a:ln>
          </p:spPr>
          <p:txBody>
            <a:bodyPr/>
            <a:lstStyle/>
            <a:p>
              <a:endParaRPr lang="en-US"/>
            </a:p>
          </p:txBody>
        </p:sp>
        <p:sp>
          <p:nvSpPr>
            <p:cNvPr id="24639" name="Line 20"/>
            <p:cNvSpPr>
              <a:spLocks noChangeShapeType="1"/>
            </p:cNvSpPr>
            <p:nvPr/>
          </p:nvSpPr>
          <p:spPr bwMode="auto">
            <a:xfrm>
              <a:off x="1111" y="3566"/>
              <a:ext cx="181" cy="0"/>
            </a:xfrm>
            <a:prstGeom prst="line">
              <a:avLst/>
            </a:prstGeom>
            <a:noFill/>
            <a:ln w="9525">
              <a:solidFill>
                <a:srgbClr val="008000"/>
              </a:solidFill>
              <a:round/>
              <a:headEnd/>
              <a:tailEnd/>
            </a:ln>
          </p:spPr>
          <p:txBody>
            <a:bodyPr/>
            <a:lstStyle/>
            <a:p>
              <a:endParaRPr lang="en-US"/>
            </a:p>
          </p:txBody>
        </p:sp>
        <p:sp>
          <p:nvSpPr>
            <p:cNvPr id="24640" name="Line 34"/>
            <p:cNvSpPr>
              <a:spLocks noChangeShapeType="1"/>
            </p:cNvSpPr>
            <p:nvPr/>
          </p:nvSpPr>
          <p:spPr bwMode="auto">
            <a:xfrm>
              <a:off x="1111" y="1979"/>
              <a:ext cx="181" cy="0"/>
            </a:xfrm>
            <a:prstGeom prst="line">
              <a:avLst/>
            </a:prstGeom>
            <a:noFill/>
            <a:ln w="9525">
              <a:solidFill>
                <a:srgbClr val="008000"/>
              </a:solidFill>
              <a:round/>
              <a:headEnd/>
              <a:tailEnd/>
            </a:ln>
          </p:spPr>
          <p:txBody>
            <a:bodyPr/>
            <a:lstStyle/>
            <a:p>
              <a:endParaRPr lang="en-US"/>
            </a:p>
          </p:txBody>
        </p:sp>
        <p:sp>
          <p:nvSpPr>
            <p:cNvPr id="24641" name="Line 35"/>
            <p:cNvSpPr>
              <a:spLocks noChangeShapeType="1"/>
            </p:cNvSpPr>
            <p:nvPr/>
          </p:nvSpPr>
          <p:spPr bwMode="auto">
            <a:xfrm>
              <a:off x="1111" y="2115"/>
              <a:ext cx="181" cy="0"/>
            </a:xfrm>
            <a:prstGeom prst="line">
              <a:avLst/>
            </a:prstGeom>
            <a:noFill/>
            <a:ln w="9525">
              <a:solidFill>
                <a:srgbClr val="008000"/>
              </a:solidFill>
              <a:round/>
              <a:headEnd/>
              <a:tailEnd/>
            </a:ln>
          </p:spPr>
          <p:txBody>
            <a:bodyPr/>
            <a:lstStyle/>
            <a:p>
              <a:endParaRPr lang="en-US"/>
            </a:p>
          </p:txBody>
        </p:sp>
        <p:sp>
          <p:nvSpPr>
            <p:cNvPr id="24642" name="Line 36"/>
            <p:cNvSpPr>
              <a:spLocks noChangeShapeType="1"/>
            </p:cNvSpPr>
            <p:nvPr/>
          </p:nvSpPr>
          <p:spPr bwMode="auto">
            <a:xfrm>
              <a:off x="1111" y="2251"/>
              <a:ext cx="181" cy="0"/>
            </a:xfrm>
            <a:prstGeom prst="line">
              <a:avLst/>
            </a:prstGeom>
            <a:noFill/>
            <a:ln w="9525">
              <a:solidFill>
                <a:srgbClr val="008000"/>
              </a:solidFill>
              <a:round/>
              <a:headEnd/>
              <a:tailEnd/>
            </a:ln>
          </p:spPr>
          <p:txBody>
            <a:bodyPr/>
            <a:lstStyle/>
            <a:p>
              <a:endParaRPr lang="en-US"/>
            </a:p>
          </p:txBody>
        </p:sp>
        <p:sp>
          <p:nvSpPr>
            <p:cNvPr id="24643" name="Line 37"/>
            <p:cNvSpPr>
              <a:spLocks noChangeShapeType="1"/>
            </p:cNvSpPr>
            <p:nvPr/>
          </p:nvSpPr>
          <p:spPr bwMode="auto">
            <a:xfrm>
              <a:off x="1111" y="2387"/>
              <a:ext cx="181" cy="0"/>
            </a:xfrm>
            <a:prstGeom prst="line">
              <a:avLst/>
            </a:prstGeom>
            <a:noFill/>
            <a:ln w="9525">
              <a:solidFill>
                <a:srgbClr val="008000"/>
              </a:solidFill>
              <a:round/>
              <a:headEnd/>
              <a:tailEnd/>
            </a:ln>
          </p:spPr>
          <p:txBody>
            <a:bodyPr/>
            <a:lstStyle/>
            <a:p>
              <a:endParaRPr lang="en-US"/>
            </a:p>
          </p:txBody>
        </p:sp>
        <p:sp>
          <p:nvSpPr>
            <p:cNvPr id="24644" name="Line 38"/>
            <p:cNvSpPr>
              <a:spLocks noChangeShapeType="1"/>
            </p:cNvSpPr>
            <p:nvPr/>
          </p:nvSpPr>
          <p:spPr bwMode="auto">
            <a:xfrm>
              <a:off x="1111" y="2524"/>
              <a:ext cx="181" cy="0"/>
            </a:xfrm>
            <a:prstGeom prst="line">
              <a:avLst/>
            </a:prstGeom>
            <a:noFill/>
            <a:ln w="9525">
              <a:solidFill>
                <a:srgbClr val="008000"/>
              </a:solidFill>
              <a:round/>
              <a:headEnd/>
              <a:tailEnd/>
            </a:ln>
          </p:spPr>
          <p:txBody>
            <a:bodyPr/>
            <a:lstStyle/>
            <a:p>
              <a:endParaRPr lang="en-US"/>
            </a:p>
          </p:txBody>
        </p:sp>
        <p:sp>
          <p:nvSpPr>
            <p:cNvPr id="24645" name="Line 39"/>
            <p:cNvSpPr>
              <a:spLocks noChangeShapeType="1"/>
            </p:cNvSpPr>
            <p:nvPr/>
          </p:nvSpPr>
          <p:spPr bwMode="auto">
            <a:xfrm>
              <a:off x="1111" y="2660"/>
              <a:ext cx="181" cy="0"/>
            </a:xfrm>
            <a:prstGeom prst="line">
              <a:avLst/>
            </a:prstGeom>
            <a:noFill/>
            <a:ln w="9525">
              <a:solidFill>
                <a:srgbClr val="008000"/>
              </a:solidFill>
              <a:round/>
              <a:headEnd/>
              <a:tailEnd/>
            </a:ln>
          </p:spPr>
          <p:txBody>
            <a:bodyPr/>
            <a:lstStyle/>
            <a:p>
              <a:endParaRPr lang="en-US"/>
            </a:p>
          </p:txBody>
        </p:sp>
        <p:sp>
          <p:nvSpPr>
            <p:cNvPr id="24646" name="Line 40"/>
            <p:cNvSpPr>
              <a:spLocks noChangeShapeType="1"/>
            </p:cNvSpPr>
            <p:nvPr/>
          </p:nvSpPr>
          <p:spPr bwMode="auto">
            <a:xfrm>
              <a:off x="1111" y="2796"/>
              <a:ext cx="181" cy="0"/>
            </a:xfrm>
            <a:prstGeom prst="line">
              <a:avLst/>
            </a:prstGeom>
            <a:noFill/>
            <a:ln w="9525">
              <a:solidFill>
                <a:srgbClr val="008000"/>
              </a:solidFill>
              <a:round/>
              <a:headEnd/>
              <a:tailEnd/>
            </a:ln>
          </p:spPr>
          <p:txBody>
            <a:bodyPr/>
            <a:lstStyle/>
            <a:p>
              <a:endParaRPr lang="en-US"/>
            </a:p>
          </p:txBody>
        </p:sp>
        <p:sp>
          <p:nvSpPr>
            <p:cNvPr id="24647" name="Line 41"/>
            <p:cNvSpPr>
              <a:spLocks noChangeShapeType="1"/>
            </p:cNvSpPr>
            <p:nvPr/>
          </p:nvSpPr>
          <p:spPr bwMode="auto">
            <a:xfrm>
              <a:off x="1111" y="2932"/>
              <a:ext cx="181" cy="0"/>
            </a:xfrm>
            <a:prstGeom prst="line">
              <a:avLst/>
            </a:prstGeom>
            <a:noFill/>
            <a:ln w="9525">
              <a:solidFill>
                <a:srgbClr val="008000"/>
              </a:solidFill>
              <a:round/>
              <a:headEnd/>
              <a:tailEnd/>
            </a:ln>
          </p:spPr>
          <p:txBody>
            <a:bodyPr/>
            <a:lstStyle/>
            <a:p>
              <a:endParaRPr lang="en-US"/>
            </a:p>
          </p:txBody>
        </p:sp>
        <p:sp>
          <p:nvSpPr>
            <p:cNvPr id="24648" name="Line 42"/>
            <p:cNvSpPr>
              <a:spLocks noChangeShapeType="1"/>
            </p:cNvSpPr>
            <p:nvPr/>
          </p:nvSpPr>
          <p:spPr bwMode="auto">
            <a:xfrm>
              <a:off x="1111" y="3068"/>
              <a:ext cx="181" cy="0"/>
            </a:xfrm>
            <a:prstGeom prst="line">
              <a:avLst/>
            </a:prstGeom>
            <a:noFill/>
            <a:ln w="9525">
              <a:solidFill>
                <a:srgbClr val="008000"/>
              </a:solidFill>
              <a:round/>
              <a:headEnd/>
              <a:tailEnd/>
            </a:ln>
          </p:spPr>
          <p:txBody>
            <a:bodyPr/>
            <a:lstStyle/>
            <a:p>
              <a:endParaRPr lang="en-US"/>
            </a:p>
          </p:txBody>
        </p:sp>
        <p:sp>
          <p:nvSpPr>
            <p:cNvPr id="24649" name="Line 43"/>
            <p:cNvSpPr>
              <a:spLocks noChangeShapeType="1"/>
            </p:cNvSpPr>
            <p:nvPr/>
          </p:nvSpPr>
          <p:spPr bwMode="auto">
            <a:xfrm>
              <a:off x="1111" y="3204"/>
              <a:ext cx="181" cy="0"/>
            </a:xfrm>
            <a:prstGeom prst="line">
              <a:avLst/>
            </a:prstGeom>
            <a:noFill/>
            <a:ln w="9525">
              <a:solidFill>
                <a:srgbClr val="008000"/>
              </a:solidFill>
              <a:round/>
              <a:headEnd/>
              <a:tailEnd/>
            </a:ln>
          </p:spPr>
          <p:txBody>
            <a:bodyPr/>
            <a:lstStyle/>
            <a:p>
              <a:endParaRPr lang="en-US"/>
            </a:p>
          </p:txBody>
        </p:sp>
        <p:sp>
          <p:nvSpPr>
            <p:cNvPr id="24650" name="Line 44"/>
            <p:cNvSpPr>
              <a:spLocks noChangeShapeType="1"/>
            </p:cNvSpPr>
            <p:nvPr/>
          </p:nvSpPr>
          <p:spPr bwMode="auto">
            <a:xfrm>
              <a:off x="1111" y="3340"/>
              <a:ext cx="181" cy="0"/>
            </a:xfrm>
            <a:prstGeom prst="line">
              <a:avLst/>
            </a:prstGeom>
            <a:noFill/>
            <a:ln w="9525">
              <a:solidFill>
                <a:srgbClr val="008000"/>
              </a:solidFill>
              <a:round/>
              <a:headEnd/>
              <a:tailEnd/>
            </a:ln>
          </p:spPr>
          <p:txBody>
            <a:bodyPr/>
            <a:lstStyle/>
            <a:p>
              <a:endParaRPr lang="en-US"/>
            </a:p>
          </p:txBody>
        </p:sp>
        <p:sp>
          <p:nvSpPr>
            <p:cNvPr id="24651" name="Line 45"/>
            <p:cNvSpPr>
              <a:spLocks noChangeShapeType="1"/>
            </p:cNvSpPr>
            <p:nvPr/>
          </p:nvSpPr>
          <p:spPr bwMode="auto">
            <a:xfrm>
              <a:off x="1111" y="3476"/>
              <a:ext cx="181" cy="0"/>
            </a:xfrm>
            <a:prstGeom prst="line">
              <a:avLst/>
            </a:prstGeom>
            <a:noFill/>
            <a:ln w="9525">
              <a:solidFill>
                <a:srgbClr val="008000"/>
              </a:solidFill>
              <a:round/>
              <a:headEnd/>
              <a:tailEnd/>
            </a:ln>
          </p:spPr>
          <p:txBody>
            <a:bodyPr/>
            <a:lstStyle/>
            <a:p>
              <a:endParaRPr lang="en-US"/>
            </a:p>
          </p:txBody>
        </p:sp>
        <p:sp>
          <p:nvSpPr>
            <p:cNvPr id="24652" name="Line 46"/>
            <p:cNvSpPr>
              <a:spLocks noChangeShapeType="1"/>
            </p:cNvSpPr>
            <p:nvPr/>
          </p:nvSpPr>
          <p:spPr bwMode="auto">
            <a:xfrm>
              <a:off x="1111" y="3612"/>
              <a:ext cx="181" cy="0"/>
            </a:xfrm>
            <a:prstGeom prst="line">
              <a:avLst/>
            </a:prstGeom>
            <a:noFill/>
            <a:ln w="9525">
              <a:solidFill>
                <a:srgbClr val="008000"/>
              </a:solidFill>
              <a:round/>
              <a:headEnd/>
              <a:tailEnd/>
            </a:ln>
          </p:spPr>
          <p:txBody>
            <a:bodyPr/>
            <a:lstStyle/>
            <a:p>
              <a:endParaRPr lang="en-US"/>
            </a:p>
          </p:txBody>
        </p:sp>
        <p:sp>
          <p:nvSpPr>
            <p:cNvPr id="24653" name="Line 47"/>
            <p:cNvSpPr>
              <a:spLocks noChangeShapeType="1"/>
            </p:cNvSpPr>
            <p:nvPr/>
          </p:nvSpPr>
          <p:spPr bwMode="auto">
            <a:xfrm>
              <a:off x="1111" y="2024"/>
              <a:ext cx="181" cy="0"/>
            </a:xfrm>
            <a:prstGeom prst="line">
              <a:avLst/>
            </a:prstGeom>
            <a:noFill/>
            <a:ln w="9525">
              <a:solidFill>
                <a:srgbClr val="008000"/>
              </a:solidFill>
              <a:round/>
              <a:headEnd/>
              <a:tailEnd/>
            </a:ln>
          </p:spPr>
          <p:txBody>
            <a:bodyPr/>
            <a:lstStyle/>
            <a:p>
              <a:endParaRPr lang="en-US"/>
            </a:p>
          </p:txBody>
        </p:sp>
        <p:sp>
          <p:nvSpPr>
            <p:cNvPr id="24654" name="Line 48"/>
            <p:cNvSpPr>
              <a:spLocks noChangeShapeType="1"/>
            </p:cNvSpPr>
            <p:nvPr/>
          </p:nvSpPr>
          <p:spPr bwMode="auto">
            <a:xfrm>
              <a:off x="1111" y="2160"/>
              <a:ext cx="181" cy="0"/>
            </a:xfrm>
            <a:prstGeom prst="line">
              <a:avLst/>
            </a:prstGeom>
            <a:noFill/>
            <a:ln w="9525">
              <a:solidFill>
                <a:srgbClr val="008000"/>
              </a:solidFill>
              <a:round/>
              <a:headEnd/>
              <a:tailEnd/>
            </a:ln>
          </p:spPr>
          <p:txBody>
            <a:bodyPr/>
            <a:lstStyle/>
            <a:p>
              <a:endParaRPr lang="en-US"/>
            </a:p>
          </p:txBody>
        </p:sp>
        <p:sp>
          <p:nvSpPr>
            <p:cNvPr id="24655" name="Line 49"/>
            <p:cNvSpPr>
              <a:spLocks noChangeShapeType="1"/>
            </p:cNvSpPr>
            <p:nvPr/>
          </p:nvSpPr>
          <p:spPr bwMode="auto">
            <a:xfrm>
              <a:off x="1111" y="2296"/>
              <a:ext cx="181" cy="0"/>
            </a:xfrm>
            <a:prstGeom prst="line">
              <a:avLst/>
            </a:prstGeom>
            <a:noFill/>
            <a:ln w="9525">
              <a:solidFill>
                <a:srgbClr val="008000"/>
              </a:solidFill>
              <a:round/>
              <a:headEnd/>
              <a:tailEnd/>
            </a:ln>
          </p:spPr>
          <p:txBody>
            <a:bodyPr/>
            <a:lstStyle/>
            <a:p>
              <a:endParaRPr lang="en-US"/>
            </a:p>
          </p:txBody>
        </p:sp>
        <p:sp>
          <p:nvSpPr>
            <p:cNvPr id="24656" name="Line 50"/>
            <p:cNvSpPr>
              <a:spLocks noChangeShapeType="1"/>
            </p:cNvSpPr>
            <p:nvPr/>
          </p:nvSpPr>
          <p:spPr bwMode="auto">
            <a:xfrm>
              <a:off x="1111" y="2432"/>
              <a:ext cx="181" cy="0"/>
            </a:xfrm>
            <a:prstGeom prst="line">
              <a:avLst/>
            </a:prstGeom>
            <a:noFill/>
            <a:ln w="9525">
              <a:solidFill>
                <a:srgbClr val="008000"/>
              </a:solidFill>
              <a:round/>
              <a:headEnd/>
              <a:tailEnd/>
            </a:ln>
          </p:spPr>
          <p:txBody>
            <a:bodyPr/>
            <a:lstStyle/>
            <a:p>
              <a:endParaRPr lang="en-US"/>
            </a:p>
          </p:txBody>
        </p:sp>
        <p:sp>
          <p:nvSpPr>
            <p:cNvPr id="24657" name="Line 51"/>
            <p:cNvSpPr>
              <a:spLocks noChangeShapeType="1"/>
            </p:cNvSpPr>
            <p:nvPr/>
          </p:nvSpPr>
          <p:spPr bwMode="auto">
            <a:xfrm>
              <a:off x="1111" y="2569"/>
              <a:ext cx="181" cy="0"/>
            </a:xfrm>
            <a:prstGeom prst="line">
              <a:avLst/>
            </a:prstGeom>
            <a:noFill/>
            <a:ln w="9525">
              <a:solidFill>
                <a:srgbClr val="008000"/>
              </a:solidFill>
              <a:round/>
              <a:headEnd/>
              <a:tailEnd/>
            </a:ln>
          </p:spPr>
          <p:txBody>
            <a:bodyPr/>
            <a:lstStyle/>
            <a:p>
              <a:endParaRPr lang="en-US"/>
            </a:p>
          </p:txBody>
        </p:sp>
        <p:sp>
          <p:nvSpPr>
            <p:cNvPr id="24658" name="Line 52"/>
            <p:cNvSpPr>
              <a:spLocks noChangeShapeType="1"/>
            </p:cNvSpPr>
            <p:nvPr/>
          </p:nvSpPr>
          <p:spPr bwMode="auto">
            <a:xfrm>
              <a:off x="1111" y="2705"/>
              <a:ext cx="181" cy="0"/>
            </a:xfrm>
            <a:prstGeom prst="line">
              <a:avLst/>
            </a:prstGeom>
            <a:noFill/>
            <a:ln w="9525">
              <a:solidFill>
                <a:srgbClr val="008000"/>
              </a:solidFill>
              <a:round/>
              <a:headEnd/>
              <a:tailEnd/>
            </a:ln>
          </p:spPr>
          <p:txBody>
            <a:bodyPr/>
            <a:lstStyle/>
            <a:p>
              <a:endParaRPr lang="en-US"/>
            </a:p>
          </p:txBody>
        </p:sp>
        <p:sp>
          <p:nvSpPr>
            <p:cNvPr id="24659" name="Line 53"/>
            <p:cNvSpPr>
              <a:spLocks noChangeShapeType="1"/>
            </p:cNvSpPr>
            <p:nvPr/>
          </p:nvSpPr>
          <p:spPr bwMode="auto">
            <a:xfrm>
              <a:off x="1111" y="2841"/>
              <a:ext cx="181" cy="0"/>
            </a:xfrm>
            <a:prstGeom prst="line">
              <a:avLst/>
            </a:prstGeom>
            <a:noFill/>
            <a:ln w="9525">
              <a:solidFill>
                <a:srgbClr val="008000"/>
              </a:solidFill>
              <a:round/>
              <a:headEnd/>
              <a:tailEnd/>
            </a:ln>
          </p:spPr>
          <p:txBody>
            <a:bodyPr/>
            <a:lstStyle/>
            <a:p>
              <a:endParaRPr lang="en-US"/>
            </a:p>
          </p:txBody>
        </p:sp>
        <p:sp>
          <p:nvSpPr>
            <p:cNvPr id="24660" name="Line 54"/>
            <p:cNvSpPr>
              <a:spLocks noChangeShapeType="1"/>
            </p:cNvSpPr>
            <p:nvPr/>
          </p:nvSpPr>
          <p:spPr bwMode="auto">
            <a:xfrm>
              <a:off x="1111" y="2977"/>
              <a:ext cx="181" cy="0"/>
            </a:xfrm>
            <a:prstGeom prst="line">
              <a:avLst/>
            </a:prstGeom>
            <a:noFill/>
            <a:ln w="9525">
              <a:solidFill>
                <a:srgbClr val="008000"/>
              </a:solidFill>
              <a:round/>
              <a:headEnd/>
              <a:tailEnd/>
            </a:ln>
          </p:spPr>
          <p:txBody>
            <a:bodyPr/>
            <a:lstStyle/>
            <a:p>
              <a:endParaRPr lang="en-US"/>
            </a:p>
          </p:txBody>
        </p:sp>
        <p:sp>
          <p:nvSpPr>
            <p:cNvPr id="24661" name="Line 55"/>
            <p:cNvSpPr>
              <a:spLocks noChangeShapeType="1"/>
            </p:cNvSpPr>
            <p:nvPr/>
          </p:nvSpPr>
          <p:spPr bwMode="auto">
            <a:xfrm>
              <a:off x="1111" y="3113"/>
              <a:ext cx="181" cy="0"/>
            </a:xfrm>
            <a:prstGeom prst="line">
              <a:avLst/>
            </a:prstGeom>
            <a:noFill/>
            <a:ln w="9525">
              <a:solidFill>
                <a:srgbClr val="008000"/>
              </a:solidFill>
              <a:round/>
              <a:headEnd/>
              <a:tailEnd/>
            </a:ln>
          </p:spPr>
          <p:txBody>
            <a:bodyPr/>
            <a:lstStyle/>
            <a:p>
              <a:endParaRPr lang="en-US"/>
            </a:p>
          </p:txBody>
        </p:sp>
        <p:sp>
          <p:nvSpPr>
            <p:cNvPr id="24662" name="Line 56"/>
            <p:cNvSpPr>
              <a:spLocks noChangeShapeType="1"/>
            </p:cNvSpPr>
            <p:nvPr/>
          </p:nvSpPr>
          <p:spPr bwMode="auto">
            <a:xfrm>
              <a:off x="1111" y="3249"/>
              <a:ext cx="181" cy="0"/>
            </a:xfrm>
            <a:prstGeom prst="line">
              <a:avLst/>
            </a:prstGeom>
            <a:noFill/>
            <a:ln w="9525">
              <a:solidFill>
                <a:srgbClr val="008000"/>
              </a:solidFill>
              <a:round/>
              <a:headEnd/>
              <a:tailEnd/>
            </a:ln>
          </p:spPr>
          <p:txBody>
            <a:bodyPr/>
            <a:lstStyle/>
            <a:p>
              <a:endParaRPr lang="en-US"/>
            </a:p>
          </p:txBody>
        </p:sp>
        <p:sp>
          <p:nvSpPr>
            <p:cNvPr id="24663" name="Line 57"/>
            <p:cNvSpPr>
              <a:spLocks noChangeShapeType="1"/>
            </p:cNvSpPr>
            <p:nvPr/>
          </p:nvSpPr>
          <p:spPr bwMode="auto">
            <a:xfrm>
              <a:off x="1111" y="3385"/>
              <a:ext cx="181" cy="0"/>
            </a:xfrm>
            <a:prstGeom prst="line">
              <a:avLst/>
            </a:prstGeom>
            <a:noFill/>
            <a:ln w="9525">
              <a:solidFill>
                <a:srgbClr val="008000"/>
              </a:solidFill>
              <a:round/>
              <a:headEnd/>
              <a:tailEnd/>
            </a:ln>
          </p:spPr>
          <p:txBody>
            <a:bodyPr/>
            <a:lstStyle/>
            <a:p>
              <a:endParaRPr lang="en-US"/>
            </a:p>
          </p:txBody>
        </p:sp>
        <p:sp>
          <p:nvSpPr>
            <p:cNvPr id="24664" name="Line 58"/>
            <p:cNvSpPr>
              <a:spLocks noChangeShapeType="1"/>
            </p:cNvSpPr>
            <p:nvPr/>
          </p:nvSpPr>
          <p:spPr bwMode="auto">
            <a:xfrm>
              <a:off x="1111" y="3521"/>
              <a:ext cx="181" cy="0"/>
            </a:xfrm>
            <a:prstGeom prst="line">
              <a:avLst/>
            </a:prstGeom>
            <a:noFill/>
            <a:ln w="9525">
              <a:solidFill>
                <a:srgbClr val="008000"/>
              </a:solidFill>
              <a:round/>
              <a:headEnd/>
              <a:tailEnd/>
            </a:ln>
          </p:spPr>
          <p:txBody>
            <a:bodyPr/>
            <a:lstStyle/>
            <a:p>
              <a:endParaRPr lang="en-US"/>
            </a:p>
          </p:txBody>
        </p:sp>
        <p:sp>
          <p:nvSpPr>
            <p:cNvPr id="24665" name="Line 59"/>
            <p:cNvSpPr>
              <a:spLocks noChangeShapeType="1"/>
            </p:cNvSpPr>
            <p:nvPr/>
          </p:nvSpPr>
          <p:spPr bwMode="auto">
            <a:xfrm>
              <a:off x="1111" y="3657"/>
              <a:ext cx="181" cy="0"/>
            </a:xfrm>
            <a:prstGeom prst="line">
              <a:avLst/>
            </a:prstGeom>
            <a:noFill/>
            <a:ln w="9525">
              <a:solidFill>
                <a:srgbClr val="008000"/>
              </a:solidFill>
              <a:round/>
              <a:headEnd/>
              <a:tailEnd/>
            </a:ln>
          </p:spPr>
          <p:txBody>
            <a:bodyPr/>
            <a:lstStyle/>
            <a:p>
              <a:endParaRPr lang="en-US"/>
            </a:p>
          </p:txBody>
        </p:sp>
        <p:sp>
          <p:nvSpPr>
            <p:cNvPr id="24666" name="Line 89"/>
            <p:cNvSpPr>
              <a:spLocks noChangeShapeType="1"/>
            </p:cNvSpPr>
            <p:nvPr/>
          </p:nvSpPr>
          <p:spPr bwMode="auto">
            <a:xfrm>
              <a:off x="1111" y="1888"/>
              <a:ext cx="181" cy="0"/>
            </a:xfrm>
            <a:prstGeom prst="line">
              <a:avLst/>
            </a:prstGeom>
            <a:noFill/>
            <a:ln w="9525">
              <a:solidFill>
                <a:srgbClr val="008000"/>
              </a:solidFill>
              <a:round/>
              <a:headEnd/>
              <a:tailEnd/>
            </a:ln>
          </p:spPr>
          <p:txBody>
            <a:bodyPr/>
            <a:lstStyle/>
            <a:p>
              <a:endParaRPr lang="en-US"/>
            </a:p>
          </p:txBody>
        </p:sp>
        <p:sp>
          <p:nvSpPr>
            <p:cNvPr id="24667" name="Line 90"/>
            <p:cNvSpPr>
              <a:spLocks noChangeShapeType="1"/>
            </p:cNvSpPr>
            <p:nvPr/>
          </p:nvSpPr>
          <p:spPr bwMode="auto">
            <a:xfrm>
              <a:off x="1111" y="1933"/>
              <a:ext cx="181" cy="0"/>
            </a:xfrm>
            <a:prstGeom prst="line">
              <a:avLst/>
            </a:prstGeom>
            <a:noFill/>
            <a:ln w="9525">
              <a:solidFill>
                <a:srgbClr val="008000"/>
              </a:solidFill>
              <a:round/>
              <a:headEnd/>
              <a:tailEnd/>
            </a:ln>
          </p:spPr>
          <p:txBody>
            <a:bodyPr/>
            <a:lstStyle/>
            <a:p>
              <a:endParaRPr lang="en-US"/>
            </a:p>
          </p:txBody>
        </p:sp>
        <p:sp>
          <p:nvSpPr>
            <p:cNvPr id="24668" name="Line 91"/>
            <p:cNvSpPr>
              <a:spLocks noChangeShapeType="1"/>
            </p:cNvSpPr>
            <p:nvPr/>
          </p:nvSpPr>
          <p:spPr bwMode="auto">
            <a:xfrm>
              <a:off x="1111" y="1797"/>
              <a:ext cx="181" cy="0"/>
            </a:xfrm>
            <a:prstGeom prst="line">
              <a:avLst/>
            </a:prstGeom>
            <a:noFill/>
            <a:ln w="9525">
              <a:solidFill>
                <a:srgbClr val="008000"/>
              </a:solidFill>
              <a:round/>
              <a:headEnd/>
              <a:tailEnd/>
            </a:ln>
          </p:spPr>
          <p:txBody>
            <a:bodyPr/>
            <a:lstStyle/>
            <a:p>
              <a:endParaRPr lang="en-US"/>
            </a:p>
          </p:txBody>
        </p:sp>
        <p:sp>
          <p:nvSpPr>
            <p:cNvPr id="24669" name="Line 92"/>
            <p:cNvSpPr>
              <a:spLocks noChangeShapeType="1"/>
            </p:cNvSpPr>
            <p:nvPr/>
          </p:nvSpPr>
          <p:spPr bwMode="auto">
            <a:xfrm>
              <a:off x="1111" y="1842"/>
              <a:ext cx="181" cy="0"/>
            </a:xfrm>
            <a:prstGeom prst="line">
              <a:avLst/>
            </a:prstGeom>
            <a:noFill/>
            <a:ln w="9525">
              <a:solidFill>
                <a:srgbClr val="008000"/>
              </a:solidFill>
              <a:round/>
              <a:headEnd/>
              <a:tailEnd/>
            </a:ln>
          </p:spPr>
          <p:txBody>
            <a:bodyPr/>
            <a:lstStyle/>
            <a:p>
              <a:endParaRPr lang="en-US"/>
            </a:p>
          </p:txBody>
        </p:sp>
      </p:grpSp>
      <p:grpSp>
        <p:nvGrpSpPr>
          <p:cNvPr id="3" name="Group 96"/>
          <p:cNvGrpSpPr>
            <a:grpSpLocks/>
          </p:cNvGrpSpPr>
          <p:nvPr/>
        </p:nvGrpSpPr>
        <p:grpSpPr bwMode="auto">
          <a:xfrm>
            <a:off x="2232025" y="2708275"/>
            <a:ext cx="287338" cy="3673475"/>
            <a:chOff x="1791" y="1570"/>
            <a:chExt cx="181" cy="2314"/>
          </a:xfrm>
        </p:grpSpPr>
        <p:sp>
          <p:nvSpPr>
            <p:cNvPr id="24621" name="Line 21"/>
            <p:cNvSpPr>
              <a:spLocks noChangeShapeType="1"/>
            </p:cNvSpPr>
            <p:nvPr/>
          </p:nvSpPr>
          <p:spPr bwMode="auto">
            <a:xfrm>
              <a:off x="1791" y="1933"/>
              <a:ext cx="181" cy="0"/>
            </a:xfrm>
            <a:prstGeom prst="line">
              <a:avLst/>
            </a:prstGeom>
            <a:noFill/>
            <a:ln w="9525">
              <a:solidFill>
                <a:srgbClr val="0000FF"/>
              </a:solidFill>
              <a:round/>
              <a:headEnd/>
              <a:tailEnd/>
            </a:ln>
          </p:spPr>
          <p:txBody>
            <a:bodyPr/>
            <a:lstStyle/>
            <a:p>
              <a:endParaRPr lang="en-US"/>
            </a:p>
          </p:txBody>
        </p:sp>
        <p:sp>
          <p:nvSpPr>
            <p:cNvPr id="24622" name="Line 24"/>
            <p:cNvSpPr>
              <a:spLocks noChangeShapeType="1"/>
            </p:cNvSpPr>
            <p:nvPr/>
          </p:nvSpPr>
          <p:spPr bwMode="auto">
            <a:xfrm>
              <a:off x="1791" y="2341"/>
              <a:ext cx="181" cy="0"/>
            </a:xfrm>
            <a:prstGeom prst="line">
              <a:avLst/>
            </a:prstGeom>
            <a:noFill/>
            <a:ln w="9525">
              <a:solidFill>
                <a:srgbClr val="0000FF"/>
              </a:solidFill>
              <a:round/>
              <a:headEnd/>
              <a:tailEnd/>
            </a:ln>
          </p:spPr>
          <p:txBody>
            <a:bodyPr/>
            <a:lstStyle/>
            <a:p>
              <a:endParaRPr lang="en-US"/>
            </a:p>
          </p:txBody>
        </p:sp>
        <p:sp>
          <p:nvSpPr>
            <p:cNvPr id="24623" name="Line 27"/>
            <p:cNvSpPr>
              <a:spLocks noChangeShapeType="1"/>
            </p:cNvSpPr>
            <p:nvPr/>
          </p:nvSpPr>
          <p:spPr bwMode="auto">
            <a:xfrm>
              <a:off x="1791" y="2750"/>
              <a:ext cx="181" cy="0"/>
            </a:xfrm>
            <a:prstGeom prst="line">
              <a:avLst/>
            </a:prstGeom>
            <a:noFill/>
            <a:ln w="9525">
              <a:solidFill>
                <a:srgbClr val="0000FF"/>
              </a:solidFill>
              <a:round/>
              <a:headEnd/>
              <a:tailEnd/>
            </a:ln>
          </p:spPr>
          <p:txBody>
            <a:bodyPr/>
            <a:lstStyle/>
            <a:p>
              <a:endParaRPr lang="en-US"/>
            </a:p>
          </p:txBody>
        </p:sp>
        <p:sp>
          <p:nvSpPr>
            <p:cNvPr id="24624" name="Line 30"/>
            <p:cNvSpPr>
              <a:spLocks noChangeShapeType="1"/>
            </p:cNvSpPr>
            <p:nvPr/>
          </p:nvSpPr>
          <p:spPr bwMode="auto">
            <a:xfrm>
              <a:off x="1791" y="3158"/>
              <a:ext cx="181" cy="0"/>
            </a:xfrm>
            <a:prstGeom prst="line">
              <a:avLst/>
            </a:prstGeom>
            <a:noFill/>
            <a:ln w="9525">
              <a:solidFill>
                <a:srgbClr val="0000FF"/>
              </a:solidFill>
              <a:round/>
              <a:headEnd/>
              <a:tailEnd/>
            </a:ln>
          </p:spPr>
          <p:txBody>
            <a:bodyPr/>
            <a:lstStyle/>
            <a:p>
              <a:endParaRPr lang="en-US"/>
            </a:p>
          </p:txBody>
        </p:sp>
        <p:sp>
          <p:nvSpPr>
            <p:cNvPr id="24625" name="Line 33"/>
            <p:cNvSpPr>
              <a:spLocks noChangeShapeType="1"/>
            </p:cNvSpPr>
            <p:nvPr/>
          </p:nvSpPr>
          <p:spPr bwMode="auto">
            <a:xfrm>
              <a:off x="1791" y="3566"/>
              <a:ext cx="181" cy="0"/>
            </a:xfrm>
            <a:prstGeom prst="line">
              <a:avLst/>
            </a:prstGeom>
            <a:noFill/>
            <a:ln w="9525">
              <a:solidFill>
                <a:srgbClr val="0000FF"/>
              </a:solidFill>
              <a:round/>
              <a:headEnd/>
              <a:tailEnd/>
            </a:ln>
          </p:spPr>
          <p:txBody>
            <a:bodyPr/>
            <a:lstStyle/>
            <a:p>
              <a:endParaRPr lang="en-US"/>
            </a:p>
          </p:txBody>
        </p:sp>
        <p:sp>
          <p:nvSpPr>
            <p:cNvPr id="24626" name="Line 93"/>
            <p:cNvSpPr>
              <a:spLocks noChangeShapeType="1"/>
            </p:cNvSpPr>
            <p:nvPr/>
          </p:nvSpPr>
          <p:spPr bwMode="auto">
            <a:xfrm>
              <a:off x="1882" y="1570"/>
              <a:ext cx="0" cy="2314"/>
            </a:xfrm>
            <a:prstGeom prst="line">
              <a:avLst/>
            </a:prstGeom>
            <a:noFill/>
            <a:ln w="63500">
              <a:solidFill>
                <a:srgbClr val="0000FF"/>
              </a:solidFill>
              <a:round/>
              <a:headEnd type="arrow" w="med" len="sm"/>
              <a:tailEnd type="arrow" w="med" len="sm"/>
            </a:ln>
          </p:spPr>
          <p:txBody>
            <a:bodyPr/>
            <a:lstStyle/>
            <a:p>
              <a:endParaRPr lang="en-US"/>
            </a:p>
          </p:txBody>
        </p:sp>
      </p:grpSp>
      <p:grpSp>
        <p:nvGrpSpPr>
          <p:cNvPr id="4" name="Group 117"/>
          <p:cNvGrpSpPr>
            <a:grpSpLocks/>
          </p:cNvGrpSpPr>
          <p:nvPr/>
        </p:nvGrpSpPr>
        <p:grpSpPr bwMode="auto">
          <a:xfrm>
            <a:off x="2232025" y="2708275"/>
            <a:ext cx="288925" cy="3673475"/>
            <a:chOff x="3288" y="1570"/>
            <a:chExt cx="182" cy="2314"/>
          </a:xfrm>
        </p:grpSpPr>
        <p:sp>
          <p:nvSpPr>
            <p:cNvPr id="24605" name="Line 73"/>
            <p:cNvSpPr>
              <a:spLocks noChangeShapeType="1"/>
            </p:cNvSpPr>
            <p:nvPr/>
          </p:nvSpPr>
          <p:spPr bwMode="auto">
            <a:xfrm>
              <a:off x="3288" y="1888"/>
              <a:ext cx="181" cy="0"/>
            </a:xfrm>
            <a:prstGeom prst="line">
              <a:avLst/>
            </a:prstGeom>
            <a:noFill/>
            <a:ln w="9525">
              <a:solidFill>
                <a:srgbClr val="0000FF"/>
              </a:solidFill>
              <a:round/>
              <a:headEnd/>
              <a:tailEnd/>
            </a:ln>
          </p:spPr>
          <p:txBody>
            <a:bodyPr/>
            <a:lstStyle/>
            <a:p>
              <a:endParaRPr lang="en-US"/>
            </a:p>
          </p:txBody>
        </p:sp>
        <p:sp>
          <p:nvSpPr>
            <p:cNvPr id="24606" name="Line 74"/>
            <p:cNvSpPr>
              <a:spLocks noChangeShapeType="1"/>
            </p:cNvSpPr>
            <p:nvPr/>
          </p:nvSpPr>
          <p:spPr bwMode="auto">
            <a:xfrm>
              <a:off x="3288" y="2024"/>
              <a:ext cx="181" cy="0"/>
            </a:xfrm>
            <a:prstGeom prst="line">
              <a:avLst/>
            </a:prstGeom>
            <a:noFill/>
            <a:ln w="9525">
              <a:solidFill>
                <a:srgbClr val="0000FF"/>
              </a:solidFill>
              <a:round/>
              <a:headEnd/>
              <a:tailEnd/>
            </a:ln>
          </p:spPr>
          <p:txBody>
            <a:bodyPr/>
            <a:lstStyle/>
            <a:p>
              <a:endParaRPr lang="en-US"/>
            </a:p>
          </p:txBody>
        </p:sp>
        <p:sp>
          <p:nvSpPr>
            <p:cNvPr id="24607" name="Line 75"/>
            <p:cNvSpPr>
              <a:spLocks noChangeShapeType="1"/>
            </p:cNvSpPr>
            <p:nvPr/>
          </p:nvSpPr>
          <p:spPr bwMode="auto">
            <a:xfrm>
              <a:off x="3288" y="2160"/>
              <a:ext cx="181" cy="0"/>
            </a:xfrm>
            <a:prstGeom prst="line">
              <a:avLst/>
            </a:prstGeom>
            <a:noFill/>
            <a:ln w="9525">
              <a:solidFill>
                <a:srgbClr val="0000FF"/>
              </a:solidFill>
              <a:round/>
              <a:headEnd/>
              <a:tailEnd/>
            </a:ln>
          </p:spPr>
          <p:txBody>
            <a:bodyPr/>
            <a:lstStyle/>
            <a:p>
              <a:endParaRPr lang="en-US"/>
            </a:p>
          </p:txBody>
        </p:sp>
        <p:sp>
          <p:nvSpPr>
            <p:cNvPr id="24608" name="Line 76"/>
            <p:cNvSpPr>
              <a:spLocks noChangeShapeType="1"/>
            </p:cNvSpPr>
            <p:nvPr/>
          </p:nvSpPr>
          <p:spPr bwMode="auto">
            <a:xfrm>
              <a:off x="3288" y="2296"/>
              <a:ext cx="181" cy="0"/>
            </a:xfrm>
            <a:prstGeom prst="line">
              <a:avLst/>
            </a:prstGeom>
            <a:noFill/>
            <a:ln w="9525">
              <a:solidFill>
                <a:srgbClr val="0000FF"/>
              </a:solidFill>
              <a:round/>
              <a:headEnd/>
              <a:tailEnd/>
            </a:ln>
          </p:spPr>
          <p:txBody>
            <a:bodyPr/>
            <a:lstStyle/>
            <a:p>
              <a:endParaRPr lang="en-US"/>
            </a:p>
          </p:txBody>
        </p:sp>
        <p:sp>
          <p:nvSpPr>
            <p:cNvPr id="24609" name="Line 77"/>
            <p:cNvSpPr>
              <a:spLocks noChangeShapeType="1"/>
            </p:cNvSpPr>
            <p:nvPr/>
          </p:nvSpPr>
          <p:spPr bwMode="auto">
            <a:xfrm>
              <a:off x="3288" y="2433"/>
              <a:ext cx="181" cy="0"/>
            </a:xfrm>
            <a:prstGeom prst="line">
              <a:avLst/>
            </a:prstGeom>
            <a:noFill/>
            <a:ln w="9525">
              <a:solidFill>
                <a:srgbClr val="0000FF"/>
              </a:solidFill>
              <a:round/>
              <a:headEnd/>
              <a:tailEnd/>
            </a:ln>
          </p:spPr>
          <p:txBody>
            <a:bodyPr/>
            <a:lstStyle/>
            <a:p>
              <a:endParaRPr lang="en-US"/>
            </a:p>
          </p:txBody>
        </p:sp>
        <p:sp>
          <p:nvSpPr>
            <p:cNvPr id="24610" name="Line 78"/>
            <p:cNvSpPr>
              <a:spLocks noChangeShapeType="1"/>
            </p:cNvSpPr>
            <p:nvPr/>
          </p:nvSpPr>
          <p:spPr bwMode="auto">
            <a:xfrm>
              <a:off x="3288" y="2569"/>
              <a:ext cx="181" cy="0"/>
            </a:xfrm>
            <a:prstGeom prst="line">
              <a:avLst/>
            </a:prstGeom>
            <a:noFill/>
            <a:ln w="9525">
              <a:solidFill>
                <a:srgbClr val="0000FF"/>
              </a:solidFill>
              <a:round/>
              <a:headEnd/>
              <a:tailEnd/>
            </a:ln>
          </p:spPr>
          <p:txBody>
            <a:bodyPr/>
            <a:lstStyle/>
            <a:p>
              <a:endParaRPr lang="en-US"/>
            </a:p>
          </p:txBody>
        </p:sp>
        <p:sp>
          <p:nvSpPr>
            <p:cNvPr id="24611" name="Line 79"/>
            <p:cNvSpPr>
              <a:spLocks noChangeShapeType="1"/>
            </p:cNvSpPr>
            <p:nvPr/>
          </p:nvSpPr>
          <p:spPr bwMode="auto">
            <a:xfrm>
              <a:off x="3288" y="2705"/>
              <a:ext cx="181" cy="0"/>
            </a:xfrm>
            <a:prstGeom prst="line">
              <a:avLst/>
            </a:prstGeom>
            <a:noFill/>
            <a:ln w="9525">
              <a:solidFill>
                <a:srgbClr val="0000FF"/>
              </a:solidFill>
              <a:round/>
              <a:headEnd/>
              <a:tailEnd/>
            </a:ln>
          </p:spPr>
          <p:txBody>
            <a:bodyPr/>
            <a:lstStyle/>
            <a:p>
              <a:endParaRPr lang="en-US"/>
            </a:p>
          </p:txBody>
        </p:sp>
        <p:sp>
          <p:nvSpPr>
            <p:cNvPr id="24612" name="Line 80"/>
            <p:cNvSpPr>
              <a:spLocks noChangeShapeType="1"/>
            </p:cNvSpPr>
            <p:nvPr/>
          </p:nvSpPr>
          <p:spPr bwMode="auto">
            <a:xfrm>
              <a:off x="3288" y="2841"/>
              <a:ext cx="181" cy="0"/>
            </a:xfrm>
            <a:prstGeom prst="line">
              <a:avLst/>
            </a:prstGeom>
            <a:noFill/>
            <a:ln w="9525">
              <a:solidFill>
                <a:srgbClr val="0000FF"/>
              </a:solidFill>
              <a:round/>
              <a:headEnd/>
              <a:tailEnd/>
            </a:ln>
          </p:spPr>
          <p:txBody>
            <a:bodyPr/>
            <a:lstStyle/>
            <a:p>
              <a:endParaRPr lang="en-US"/>
            </a:p>
          </p:txBody>
        </p:sp>
        <p:sp>
          <p:nvSpPr>
            <p:cNvPr id="24613" name="Line 81"/>
            <p:cNvSpPr>
              <a:spLocks noChangeShapeType="1"/>
            </p:cNvSpPr>
            <p:nvPr/>
          </p:nvSpPr>
          <p:spPr bwMode="auto">
            <a:xfrm>
              <a:off x="3288" y="2977"/>
              <a:ext cx="181" cy="0"/>
            </a:xfrm>
            <a:prstGeom prst="line">
              <a:avLst/>
            </a:prstGeom>
            <a:noFill/>
            <a:ln w="9525">
              <a:solidFill>
                <a:srgbClr val="0000FF"/>
              </a:solidFill>
              <a:round/>
              <a:headEnd/>
              <a:tailEnd/>
            </a:ln>
          </p:spPr>
          <p:txBody>
            <a:bodyPr/>
            <a:lstStyle/>
            <a:p>
              <a:endParaRPr lang="en-US"/>
            </a:p>
          </p:txBody>
        </p:sp>
        <p:sp>
          <p:nvSpPr>
            <p:cNvPr id="24614" name="Line 82"/>
            <p:cNvSpPr>
              <a:spLocks noChangeShapeType="1"/>
            </p:cNvSpPr>
            <p:nvPr/>
          </p:nvSpPr>
          <p:spPr bwMode="auto">
            <a:xfrm>
              <a:off x="3288" y="3113"/>
              <a:ext cx="181" cy="0"/>
            </a:xfrm>
            <a:prstGeom prst="line">
              <a:avLst/>
            </a:prstGeom>
            <a:noFill/>
            <a:ln w="9525">
              <a:solidFill>
                <a:srgbClr val="0000FF"/>
              </a:solidFill>
              <a:round/>
              <a:headEnd/>
              <a:tailEnd/>
            </a:ln>
          </p:spPr>
          <p:txBody>
            <a:bodyPr/>
            <a:lstStyle/>
            <a:p>
              <a:endParaRPr lang="en-US"/>
            </a:p>
          </p:txBody>
        </p:sp>
        <p:sp>
          <p:nvSpPr>
            <p:cNvPr id="24615" name="Line 83"/>
            <p:cNvSpPr>
              <a:spLocks noChangeShapeType="1"/>
            </p:cNvSpPr>
            <p:nvPr/>
          </p:nvSpPr>
          <p:spPr bwMode="auto">
            <a:xfrm>
              <a:off x="3288" y="3249"/>
              <a:ext cx="181" cy="0"/>
            </a:xfrm>
            <a:prstGeom prst="line">
              <a:avLst/>
            </a:prstGeom>
            <a:noFill/>
            <a:ln w="9525">
              <a:solidFill>
                <a:srgbClr val="0000FF"/>
              </a:solidFill>
              <a:round/>
              <a:headEnd/>
              <a:tailEnd/>
            </a:ln>
          </p:spPr>
          <p:txBody>
            <a:bodyPr/>
            <a:lstStyle/>
            <a:p>
              <a:endParaRPr lang="en-US"/>
            </a:p>
          </p:txBody>
        </p:sp>
        <p:sp>
          <p:nvSpPr>
            <p:cNvPr id="24616" name="Line 84"/>
            <p:cNvSpPr>
              <a:spLocks noChangeShapeType="1"/>
            </p:cNvSpPr>
            <p:nvPr/>
          </p:nvSpPr>
          <p:spPr bwMode="auto">
            <a:xfrm>
              <a:off x="3288" y="3385"/>
              <a:ext cx="181" cy="0"/>
            </a:xfrm>
            <a:prstGeom prst="line">
              <a:avLst/>
            </a:prstGeom>
            <a:noFill/>
            <a:ln w="9525">
              <a:solidFill>
                <a:srgbClr val="0000FF"/>
              </a:solidFill>
              <a:round/>
              <a:headEnd/>
              <a:tailEnd/>
            </a:ln>
          </p:spPr>
          <p:txBody>
            <a:bodyPr/>
            <a:lstStyle/>
            <a:p>
              <a:endParaRPr lang="en-US"/>
            </a:p>
          </p:txBody>
        </p:sp>
        <p:sp>
          <p:nvSpPr>
            <p:cNvPr id="24617" name="Line 85"/>
            <p:cNvSpPr>
              <a:spLocks noChangeShapeType="1"/>
            </p:cNvSpPr>
            <p:nvPr/>
          </p:nvSpPr>
          <p:spPr bwMode="auto">
            <a:xfrm>
              <a:off x="3288" y="3521"/>
              <a:ext cx="182" cy="0"/>
            </a:xfrm>
            <a:prstGeom prst="line">
              <a:avLst/>
            </a:prstGeom>
            <a:noFill/>
            <a:ln w="9525">
              <a:solidFill>
                <a:srgbClr val="0000FF"/>
              </a:solidFill>
              <a:round/>
              <a:headEnd/>
              <a:tailEnd/>
            </a:ln>
          </p:spPr>
          <p:txBody>
            <a:bodyPr/>
            <a:lstStyle/>
            <a:p>
              <a:endParaRPr lang="en-US"/>
            </a:p>
          </p:txBody>
        </p:sp>
        <p:sp>
          <p:nvSpPr>
            <p:cNvPr id="24618" name="Line 94"/>
            <p:cNvSpPr>
              <a:spLocks noChangeShapeType="1"/>
            </p:cNvSpPr>
            <p:nvPr/>
          </p:nvSpPr>
          <p:spPr bwMode="auto">
            <a:xfrm>
              <a:off x="3379" y="1570"/>
              <a:ext cx="0" cy="2314"/>
            </a:xfrm>
            <a:prstGeom prst="line">
              <a:avLst/>
            </a:prstGeom>
            <a:noFill/>
            <a:ln w="63500">
              <a:solidFill>
                <a:srgbClr val="0000FF"/>
              </a:solidFill>
              <a:round/>
              <a:headEnd type="arrow" w="med" len="sm"/>
              <a:tailEnd type="arrow" w="med" len="sm"/>
            </a:ln>
          </p:spPr>
          <p:txBody>
            <a:bodyPr/>
            <a:lstStyle/>
            <a:p>
              <a:endParaRPr lang="en-US"/>
            </a:p>
          </p:txBody>
        </p:sp>
        <p:sp>
          <p:nvSpPr>
            <p:cNvPr id="24619" name="Line 97"/>
            <p:cNvSpPr>
              <a:spLocks noChangeShapeType="1"/>
            </p:cNvSpPr>
            <p:nvPr/>
          </p:nvSpPr>
          <p:spPr bwMode="auto">
            <a:xfrm>
              <a:off x="3288" y="1797"/>
              <a:ext cx="181" cy="0"/>
            </a:xfrm>
            <a:prstGeom prst="line">
              <a:avLst/>
            </a:prstGeom>
            <a:noFill/>
            <a:ln w="9525">
              <a:solidFill>
                <a:srgbClr val="0000FF"/>
              </a:solidFill>
              <a:round/>
              <a:headEnd/>
              <a:tailEnd/>
            </a:ln>
          </p:spPr>
          <p:txBody>
            <a:bodyPr/>
            <a:lstStyle/>
            <a:p>
              <a:endParaRPr lang="en-US"/>
            </a:p>
          </p:txBody>
        </p:sp>
        <p:sp>
          <p:nvSpPr>
            <p:cNvPr id="24620" name="Line 98"/>
            <p:cNvSpPr>
              <a:spLocks noChangeShapeType="1"/>
            </p:cNvSpPr>
            <p:nvPr/>
          </p:nvSpPr>
          <p:spPr bwMode="auto">
            <a:xfrm>
              <a:off x="3288" y="3657"/>
              <a:ext cx="181" cy="0"/>
            </a:xfrm>
            <a:prstGeom prst="line">
              <a:avLst/>
            </a:prstGeom>
            <a:noFill/>
            <a:ln w="9525">
              <a:solidFill>
                <a:srgbClr val="0000FF"/>
              </a:solidFill>
              <a:round/>
              <a:headEnd/>
              <a:tailEnd/>
            </a:ln>
          </p:spPr>
          <p:txBody>
            <a:bodyPr/>
            <a:lstStyle/>
            <a:p>
              <a:endParaRPr lang="en-US"/>
            </a:p>
          </p:txBody>
        </p:sp>
      </p:grpSp>
      <p:grpSp>
        <p:nvGrpSpPr>
          <p:cNvPr id="5" name="Group 104"/>
          <p:cNvGrpSpPr>
            <a:grpSpLocks/>
          </p:cNvGrpSpPr>
          <p:nvPr/>
        </p:nvGrpSpPr>
        <p:grpSpPr bwMode="auto">
          <a:xfrm>
            <a:off x="1008063" y="3284538"/>
            <a:ext cx="1008062" cy="2592387"/>
            <a:chOff x="1383" y="1933"/>
            <a:chExt cx="635" cy="1633"/>
          </a:xfrm>
        </p:grpSpPr>
        <p:cxnSp>
          <p:nvCxnSpPr>
            <p:cNvPr id="24600" name="AutoShape 99"/>
            <p:cNvCxnSpPr>
              <a:cxnSpLocks noChangeShapeType="1"/>
            </p:cNvCxnSpPr>
            <p:nvPr/>
          </p:nvCxnSpPr>
          <p:spPr bwMode="auto">
            <a:xfrm>
              <a:off x="1383" y="1933"/>
              <a:ext cx="635" cy="0"/>
            </a:xfrm>
            <a:prstGeom prst="straightConnector1">
              <a:avLst/>
            </a:prstGeom>
            <a:noFill/>
            <a:ln w="9525">
              <a:solidFill>
                <a:srgbClr val="0000FF"/>
              </a:solidFill>
              <a:round/>
              <a:headEnd type="triangle" w="med" len="med"/>
              <a:tailEnd type="triangle" w="med" len="med"/>
            </a:ln>
          </p:spPr>
        </p:cxnSp>
        <p:cxnSp>
          <p:nvCxnSpPr>
            <p:cNvPr id="24601" name="AutoShape 100"/>
            <p:cNvCxnSpPr>
              <a:cxnSpLocks noChangeShapeType="1"/>
            </p:cNvCxnSpPr>
            <p:nvPr/>
          </p:nvCxnSpPr>
          <p:spPr bwMode="auto">
            <a:xfrm>
              <a:off x="1383" y="2341"/>
              <a:ext cx="635" cy="0"/>
            </a:xfrm>
            <a:prstGeom prst="straightConnector1">
              <a:avLst/>
            </a:prstGeom>
            <a:noFill/>
            <a:ln w="9525">
              <a:solidFill>
                <a:srgbClr val="0000FF"/>
              </a:solidFill>
              <a:round/>
              <a:headEnd type="triangle" w="med" len="med"/>
              <a:tailEnd type="triangle" w="med" len="med"/>
            </a:ln>
          </p:spPr>
        </p:cxnSp>
        <p:cxnSp>
          <p:nvCxnSpPr>
            <p:cNvPr id="24602" name="AutoShape 101"/>
            <p:cNvCxnSpPr>
              <a:cxnSpLocks noChangeShapeType="1"/>
            </p:cNvCxnSpPr>
            <p:nvPr/>
          </p:nvCxnSpPr>
          <p:spPr bwMode="auto">
            <a:xfrm>
              <a:off x="1383" y="2750"/>
              <a:ext cx="635" cy="0"/>
            </a:xfrm>
            <a:prstGeom prst="straightConnector1">
              <a:avLst/>
            </a:prstGeom>
            <a:noFill/>
            <a:ln w="9525">
              <a:solidFill>
                <a:srgbClr val="0000FF"/>
              </a:solidFill>
              <a:round/>
              <a:headEnd type="triangle" w="med" len="med"/>
              <a:tailEnd type="triangle" w="med" len="med"/>
            </a:ln>
          </p:spPr>
        </p:cxnSp>
        <p:cxnSp>
          <p:nvCxnSpPr>
            <p:cNvPr id="24603" name="AutoShape 102"/>
            <p:cNvCxnSpPr>
              <a:cxnSpLocks noChangeShapeType="1"/>
            </p:cNvCxnSpPr>
            <p:nvPr/>
          </p:nvCxnSpPr>
          <p:spPr bwMode="auto">
            <a:xfrm>
              <a:off x="1383" y="3158"/>
              <a:ext cx="635" cy="0"/>
            </a:xfrm>
            <a:prstGeom prst="straightConnector1">
              <a:avLst/>
            </a:prstGeom>
            <a:noFill/>
            <a:ln w="9525">
              <a:solidFill>
                <a:srgbClr val="0000FF"/>
              </a:solidFill>
              <a:round/>
              <a:headEnd type="triangle" w="med" len="med"/>
              <a:tailEnd type="triangle" w="med" len="med"/>
            </a:ln>
          </p:spPr>
        </p:cxnSp>
        <p:cxnSp>
          <p:nvCxnSpPr>
            <p:cNvPr id="24604" name="AutoShape 103"/>
            <p:cNvCxnSpPr>
              <a:cxnSpLocks noChangeShapeType="1"/>
            </p:cNvCxnSpPr>
            <p:nvPr/>
          </p:nvCxnSpPr>
          <p:spPr bwMode="auto">
            <a:xfrm>
              <a:off x="1383" y="3566"/>
              <a:ext cx="635" cy="0"/>
            </a:xfrm>
            <a:prstGeom prst="straightConnector1">
              <a:avLst/>
            </a:prstGeom>
            <a:noFill/>
            <a:ln w="9525">
              <a:solidFill>
                <a:srgbClr val="0000FF"/>
              </a:solidFill>
              <a:round/>
              <a:headEnd type="triangle" w="med" len="med"/>
              <a:tailEnd type="triangle" w="med" len="med"/>
            </a:ln>
          </p:spPr>
        </p:cxnSp>
      </p:grpSp>
      <p:grpSp>
        <p:nvGrpSpPr>
          <p:cNvPr id="6" name="Group 116"/>
          <p:cNvGrpSpPr>
            <a:grpSpLocks/>
          </p:cNvGrpSpPr>
          <p:nvPr/>
        </p:nvGrpSpPr>
        <p:grpSpPr bwMode="auto">
          <a:xfrm>
            <a:off x="1008063" y="3068638"/>
            <a:ext cx="1008062" cy="3024187"/>
            <a:chOff x="1383" y="1797"/>
            <a:chExt cx="635" cy="1905"/>
          </a:xfrm>
        </p:grpSpPr>
        <p:cxnSp>
          <p:nvCxnSpPr>
            <p:cNvPr id="24590" name="AutoShape 105"/>
            <p:cNvCxnSpPr>
              <a:cxnSpLocks noChangeShapeType="1"/>
            </p:cNvCxnSpPr>
            <p:nvPr/>
          </p:nvCxnSpPr>
          <p:spPr bwMode="auto">
            <a:xfrm>
              <a:off x="1383" y="1797"/>
              <a:ext cx="635" cy="0"/>
            </a:xfrm>
            <a:prstGeom prst="straightConnector1">
              <a:avLst/>
            </a:prstGeom>
            <a:noFill/>
            <a:ln w="9525">
              <a:solidFill>
                <a:srgbClr val="0000FF"/>
              </a:solidFill>
              <a:round/>
              <a:headEnd type="triangle" w="med" len="med"/>
              <a:tailEnd type="triangle" w="med" len="med"/>
            </a:ln>
          </p:spPr>
        </p:cxnSp>
        <p:cxnSp>
          <p:nvCxnSpPr>
            <p:cNvPr id="24591" name="AutoShape 106"/>
            <p:cNvCxnSpPr>
              <a:cxnSpLocks noChangeShapeType="1"/>
            </p:cNvCxnSpPr>
            <p:nvPr/>
          </p:nvCxnSpPr>
          <p:spPr bwMode="auto">
            <a:xfrm>
              <a:off x="1383" y="2069"/>
              <a:ext cx="635" cy="0"/>
            </a:xfrm>
            <a:prstGeom prst="straightConnector1">
              <a:avLst/>
            </a:prstGeom>
            <a:noFill/>
            <a:ln w="9525">
              <a:solidFill>
                <a:srgbClr val="0000FF"/>
              </a:solidFill>
              <a:round/>
              <a:headEnd type="triangle" w="med" len="med"/>
              <a:tailEnd type="triangle" w="med" len="med"/>
            </a:ln>
          </p:spPr>
        </p:cxnSp>
        <p:cxnSp>
          <p:nvCxnSpPr>
            <p:cNvPr id="24592" name="AutoShape 108"/>
            <p:cNvCxnSpPr>
              <a:cxnSpLocks noChangeShapeType="1"/>
            </p:cNvCxnSpPr>
            <p:nvPr/>
          </p:nvCxnSpPr>
          <p:spPr bwMode="auto">
            <a:xfrm>
              <a:off x="1383" y="2205"/>
              <a:ext cx="635" cy="0"/>
            </a:xfrm>
            <a:prstGeom prst="straightConnector1">
              <a:avLst/>
            </a:prstGeom>
            <a:noFill/>
            <a:ln w="9525">
              <a:solidFill>
                <a:srgbClr val="0000FF"/>
              </a:solidFill>
              <a:round/>
              <a:headEnd type="triangle" w="med" len="med"/>
              <a:tailEnd type="triangle" w="med" len="med"/>
            </a:ln>
          </p:spPr>
        </p:cxnSp>
        <p:cxnSp>
          <p:nvCxnSpPr>
            <p:cNvPr id="24593" name="AutoShape 109"/>
            <p:cNvCxnSpPr>
              <a:cxnSpLocks noChangeShapeType="1"/>
            </p:cNvCxnSpPr>
            <p:nvPr/>
          </p:nvCxnSpPr>
          <p:spPr bwMode="auto">
            <a:xfrm>
              <a:off x="1383" y="2478"/>
              <a:ext cx="635" cy="0"/>
            </a:xfrm>
            <a:prstGeom prst="straightConnector1">
              <a:avLst/>
            </a:prstGeom>
            <a:noFill/>
            <a:ln w="9525">
              <a:solidFill>
                <a:srgbClr val="0000FF"/>
              </a:solidFill>
              <a:round/>
              <a:headEnd type="triangle" w="med" len="med"/>
              <a:tailEnd type="triangle" w="med" len="med"/>
            </a:ln>
          </p:spPr>
        </p:cxnSp>
        <p:cxnSp>
          <p:nvCxnSpPr>
            <p:cNvPr id="24594" name="AutoShape 110"/>
            <p:cNvCxnSpPr>
              <a:cxnSpLocks noChangeShapeType="1"/>
            </p:cNvCxnSpPr>
            <p:nvPr/>
          </p:nvCxnSpPr>
          <p:spPr bwMode="auto">
            <a:xfrm>
              <a:off x="1383" y="2614"/>
              <a:ext cx="635" cy="0"/>
            </a:xfrm>
            <a:prstGeom prst="straightConnector1">
              <a:avLst/>
            </a:prstGeom>
            <a:noFill/>
            <a:ln w="9525">
              <a:solidFill>
                <a:srgbClr val="0000FF"/>
              </a:solidFill>
              <a:round/>
              <a:headEnd type="triangle" w="med" len="med"/>
              <a:tailEnd type="triangle" w="med" len="med"/>
            </a:ln>
          </p:spPr>
        </p:cxnSp>
        <p:cxnSp>
          <p:nvCxnSpPr>
            <p:cNvPr id="24595" name="AutoShape 111"/>
            <p:cNvCxnSpPr>
              <a:cxnSpLocks noChangeShapeType="1"/>
            </p:cNvCxnSpPr>
            <p:nvPr/>
          </p:nvCxnSpPr>
          <p:spPr bwMode="auto">
            <a:xfrm>
              <a:off x="1383" y="2886"/>
              <a:ext cx="635" cy="0"/>
            </a:xfrm>
            <a:prstGeom prst="straightConnector1">
              <a:avLst/>
            </a:prstGeom>
            <a:noFill/>
            <a:ln w="9525">
              <a:solidFill>
                <a:srgbClr val="0000FF"/>
              </a:solidFill>
              <a:round/>
              <a:headEnd type="triangle" w="med" len="med"/>
              <a:tailEnd type="triangle" w="med" len="med"/>
            </a:ln>
          </p:spPr>
        </p:cxnSp>
        <p:cxnSp>
          <p:nvCxnSpPr>
            <p:cNvPr id="24596" name="AutoShape 112"/>
            <p:cNvCxnSpPr>
              <a:cxnSpLocks noChangeShapeType="1"/>
            </p:cNvCxnSpPr>
            <p:nvPr/>
          </p:nvCxnSpPr>
          <p:spPr bwMode="auto">
            <a:xfrm>
              <a:off x="1383" y="3022"/>
              <a:ext cx="635" cy="0"/>
            </a:xfrm>
            <a:prstGeom prst="straightConnector1">
              <a:avLst/>
            </a:prstGeom>
            <a:noFill/>
            <a:ln w="9525">
              <a:solidFill>
                <a:srgbClr val="0000FF"/>
              </a:solidFill>
              <a:round/>
              <a:headEnd type="triangle" w="med" len="med"/>
              <a:tailEnd type="triangle" w="med" len="med"/>
            </a:ln>
          </p:spPr>
        </p:cxnSp>
        <p:cxnSp>
          <p:nvCxnSpPr>
            <p:cNvPr id="24597" name="AutoShape 113"/>
            <p:cNvCxnSpPr>
              <a:cxnSpLocks noChangeShapeType="1"/>
            </p:cNvCxnSpPr>
            <p:nvPr/>
          </p:nvCxnSpPr>
          <p:spPr bwMode="auto">
            <a:xfrm>
              <a:off x="1383" y="3294"/>
              <a:ext cx="635" cy="0"/>
            </a:xfrm>
            <a:prstGeom prst="straightConnector1">
              <a:avLst/>
            </a:prstGeom>
            <a:noFill/>
            <a:ln w="9525">
              <a:solidFill>
                <a:srgbClr val="0000FF"/>
              </a:solidFill>
              <a:round/>
              <a:headEnd type="triangle" w="med" len="med"/>
              <a:tailEnd type="triangle" w="med" len="med"/>
            </a:ln>
          </p:spPr>
        </p:cxnSp>
        <p:cxnSp>
          <p:nvCxnSpPr>
            <p:cNvPr id="24598" name="AutoShape 114"/>
            <p:cNvCxnSpPr>
              <a:cxnSpLocks noChangeShapeType="1"/>
            </p:cNvCxnSpPr>
            <p:nvPr/>
          </p:nvCxnSpPr>
          <p:spPr bwMode="auto">
            <a:xfrm>
              <a:off x="1383" y="3430"/>
              <a:ext cx="635" cy="0"/>
            </a:xfrm>
            <a:prstGeom prst="straightConnector1">
              <a:avLst/>
            </a:prstGeom>
            <a:noFill/>
            <a:ln w="9525">
              <a:solidFill>
                <a:srgbClr val="0000FF"/>
              </a:solidFill>
              <a:round/>
              <a:headEnd type="triangle" w="med" len="med"/>
              <a:tailEnd type="triangle" w="med" len="med"/>
            </a:ln>
          </p:spPr>
        </p:cxnSp>
        <p:cxnSp>
          <p:nvCxnSpPr>
            <p:cNvPr id="24599" name="AutoShape 115"/>
            <p:cNvCxnSpPr>
              <a:cxnSpLocks noChangeShapeType="1"/>
            </p:cNvCxnSpPr>
            <p:nvPr/>
          </p:nvCxnSpPr>
          <p:spPr bwMode="auto">
            <a:xfrm>
              <a:off x="1383" y="3702"/>
              <a:ext cx="635" cy="0"/>
            </a:xfrm>
            <a:prstGeom prst="straightConnector1">
              <a:avLst/>
            </a:prstGeom>
            <a:noFill/>
            <a:ln w="9525">
              <a:solidFill>
                <a:srgbClr val="0000FF"/>
              </a:solidFill>
              <a:round/>
              <a:headEnd type="triangle" w="med" len="med"/>
              <a:tailEnd type="triangle" w="med" len="med"/>
            </a:ln>
          </p:spPr>
        </p:cxnSp>
      </p:grpSp>
      <p:pic>
        <p:nvPicPr>
          <p:cNvPr id="24587" name="Picture 5"/>
          <p:cNvPicPr>
            <a:picLocks noChangeAspect="1" noChangeArrowheads="1"/>
          </p:cNvPicPr>
          <p:nvPr/>
        </p:nvPicPr>
        <p:blipFill>
          <a:blip r:embed="rId3" cstate="print"/>
          <a:srcRect/>
          <a:stretch>
            <a:fillRect/>
          </a:stretch>
        </p:blipFill>
        <p:spPr bwMode="auto">
          <a:xfrm>
            <a:off x="3071813" y="2000250"/>
            <a:ext cx="5643562" cy="4572000"/>
          </a:xfrm>
          <a:prstGeom prst="rect">
            <a:avLst/>
          </a:prstGeom>
          <a:noFill/>
          <a:ln w="9525">
            <a:noFill/>
            <a:miter lim="800000"/>
            <a:headEnd/>
            <a:tailEnd/>
          </a:ln>
        </p:spPr>
      </p:pic>
      <p:pic>
        <p:nvPicPr>
          <p:cNvPr id="94" name="Picture 6"/>
          <p:cNvPicPr>
            <a:picLocks noChangeAspect="1" noChangeArrowheads="1"/>
          </p:cNvPicPr>
          <p:nvPr/>
        </p:nvPicPr>
        <p:blipFill>
          <a:blip r:embed="rId4" cstate="print"/>
          <a:srcRect/>
          <a:stretch>
            <a:fillRect/>
          </a:stretch>
        </p:blipFill>
        <p:spPr bwMode="auto">
          <a:xfrm>
            <a:off x="3071813" y="2000250"/>
            <a:ext cx="5643562" cy="4572000"/>
          </a:xfrm>
          <a:prstGeom prst="rect">
            <a:avLst/>
          </a:prstGeom>
          <a:noFill/>
          <a:ln w="9525">
            <a:noFill/>
            <a:miter lim="800000"/>
            <a:headEnd/>
            <a:tailEnd/>
          </a:ln>
        </p:spPr>
      </p:pic>
      <p:pic>
        <p:nvPicPr>
          <p:cNvPr id="95" name="Picture 7"/>
          <p:cNvPicPr>
            <a:picLocks noChangeAspect="1" noChangeArrowheads="1"/>
          </p:cNvPicPr>
          <p:nvPr/>
        </p:nvPicPr>
        <p:blipFill>
          <a:blip r:embed="rId5" cstate="print"/>
          <a:srcRect/>
          <a:stretch>
            <a:fillRect/>
          </a:stretch>
        </p:blipFill>
        <p:spPr bwMode="auto">
          <a:xfrm>
            <a:off x="3071813" y="2000250"/>
            <a:ext cx="5643562" cy="457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1000"/>
                                        <p:tgtEl>
                                          <p:spTgt spid="3"/>
                                        </p:tgtEl>
                                        <p:attrNameLst>
                                          <p:attrName>ppt_x</p:attrName>
                                        </p:attrNameLst>
                                      </p:cBhvr>
                                      <p:tavLst>
                                        <p:tav tm="0">
                                          <p:val>
                                            <p:strVal val="ppt_x"/>
                                          </p:val>
                                        </p:tav>
                                        <p:tav tm="100000">
                                          <p:val>
                                            <p:strVal val="ppt_x"/>
                                          </p:val>
                                        </p:tav>
                                      </p:tavLst>
                                    </p:anim>
                                    <p:anim calcmode="lin" valueType="num">
                                      <p:cBhvr additive="base">
                                        <p:cTn id="11" dur="1000"/>
                                        <p:tgtEl>
                                          <p:spTgt spid="3"/>
                                        </p:tgtEl>
                                        <p:attrNameLst>
                                          <p:attrName>ppt_y</p:attrName>
                                        </p:attrNameLst>
                                      </p:cBhvr>
                                      <p:tavLst>
                                        <p:tav tm="0">
                                          <p:val>
                                            <p:strVal val="ppt_y"/>
                                          </p:val>
                                        </p:tav>
                                        <p:tav tm="100000">
                                          <p:val>
                                            <p:strVal val="1+ppt_h/2"/>
                                          </p:val>
                                        </p:tav>
                                      </p:tavLst>
                                    </p:anim>
                                    <p:set>
                                      <p:cBhvr>
                                        <p:cTn id="12" dur="1" fill="hold">
                                          <p:stCondLst>
                                            <p:cond delay="999"/>
                                          </p:stCondLst>
                                        </p:cTn>
                                        <p:tgtEl>
                                          <p:spTgt spid="3"/>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634962" y="280988"/>
            <a:ext cx="8204200" cy="987425"/>
          </a:xfrm>
        </p:spPr>
        <p:txBody>
          <a:bodyPr/>
          <a:lstStyle/>
          <a:p>
            <a:r>
              <a:rPr lang="en-US" sz="2600" dirty="0" smtClean="0"/>
              <a:t>Redevelopment of agriculture and land-use modeling within GCAM</a:t>
            </a:r>
          </a:p>
        </p:txBody>
      </p:sp>
      <p:sp>
        <p:nvSpPr>
          <p:cNvPr id="25603" name="Rectangle 5"/>
          <p:cNvSpPr>
            <a:spLocks noGrp="1" noChangeArrowheads="1"/>
          </p:cNvSpPr>
          <p:nvPr>
            <p:ph type="body" idx="4294967295"/>
          </p:nvPr>
        </p:nvSpPr>
        <p:spPr>
          <a:xfrm>
            <a:off x="381000" y="1268413"/>
            <a:ext cx="8186738" cy="2008187"/>
          </a:xfrm>
        </p:spPr>
        <p:txBody>
          <a:bodyPr>
            <a:normAutofit/>
          </a:bodyPr>
          <a:lstStyle/>
          <a:p>
            <a:r>
              <a:rPr lang="en-US" dirty="0" smtClean="0"/>
              <a:t>Objective: Shift from statistically to physically determined land productivity and create a flexible scale model</a:t>
            </a:r>
          </a:p>
          <a:p>
            <a:r>
              <a:rPr lang="en-US" dirty="0" smtClean="0"/>
              <a:t>Step 1: Develop new GCAM AgLU code that allows for </a:t>
            </a:r>
            <a:r>
              <a:rPr lang="en-US" dirty="0" err="1" smtClean="0"/>
              <a:t>subregionalization</a:t>
            </a:r>
            <a:r>
              <a:rPr lang="en-US" dirty="0" smtClean="0"/>
              <a:t> based on data inputs</a:t>
            </a:r>
          </a:p>
          <a:p>
            <a:r>
              <a:rPr lang="en-US" dirty="0" smtClean="0"/>
              <a:t>Step 2: Compile </a:t>
            </a:r>
            <a:r>
              <a:rPr lang="en-US" dirty="0" err="1" smtClean="0"/>
              <a:t>subregionalized</a:t>
            </a:r>
            <a:r>
              <a:rPr lang="en-US" dirty="0" smtClean="0"/>
              <a:t> input data set</a:t>
            </a:r>
          </a:p>
          <a:p>
            <a:endParaRPr lang="en-US" dirty="0" smtClean="0"/>
          </a:p>
        </p:txBody>
      </p:sp>
      <p:pic>
        <p:nvPicPr>
          <p:cNvPr id="4099" name="Picture 3"/>
          <p:cNvPicPr>
            <a:picLocks noChangeAspect="1" noChangeArrowheads="1"/>
          </p:cNvPicPr>
          <p:nvPr/>
        </p:nvPicPr>
        <p:blipFill>
          <a:blip r:embed="rId2" cstate="print"/>
          <a:srcRect b="7059"/>
          <a:stretch>
            <a:fillRect/>
          </a:stretch>
        </p:blipFill>
        <p:spPr bwMode="auto">
          <a:xfrm>
            <a:off x="3429000" y="3505201"/>
            <a:ext cx="4682067" cy="2769766"/>
          </a:xfrm>
          <a:prstGeom prst="rect">
            <a:avLst/>
          </a:prstGeom>
          <a:noFill/>
          <a:ln w="9525">
            <a:noFill/>
            <a:miter lim="800000"/>
            <a:headEnd/>
            <a:tailEnd/>
          </a:ln>
        </p:spPr>
      </p:pic>
      <p:sp>
        <p:nvSpPr>
          <p:cNvPr id="5" name="Rectangle 5"/>
          <p:cNvSpPr txBox="1">
            <a:spLocks noChangeArrowheads="1"/>
          </p:cNvSpPr>
          <p:nvPr/>
        </p:nvSpPr>
        <p:spPr bwMode="auto">
          <a:xfrm>
            <a:off x="381000" y="3142766"/>
            <a:ext cx="3048000" cy="2362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0" fontAlgn="base" latinLnBrk="0" hangingPunct="0">
              <a:lnSpc>
                <a:spcPct val="85000"/>
              </a:lnSpc>
              <a:spcBef>
                <a:spcPct val="30000"/>
              </a:spcBef>
              <a:spcAft>
                <a:spcPct val="0"/>
              </a:spcAft>
              <a:buClr>
                <a:schemeClr val="folHlink"/>
              </a:buClr>
              <a:buSzTx/>
              <a:buFontTx/>
              <a:buBlip>
                <a:blip r:embed="rId3"/>
              </a:buBlip>
              <a:tabLst/>
              <a:defRPr/>
            </a:pPr>
            <a:r>
              <a:rPr lang="en-US" sz="2400" kern="0" dirty="0" smtClean="0">
                <a:latin typeface="+mn-lt"/>
              </a:rPr>
              <a:t>Data for climate-defined agro-ecological zones (AEZs) selected for first </a:t>
            </a:r>
            <a:r>
              <a:rPr lang="en-US" sz="2400" kern="0" dirty="0" smtClean="0">
                <a:latin typeface="+mn-lt"/>
              </a:rPr>
              <a:t>application</a:t>
            </a:r>
          </a:p>
          <a:p>
            <a:pPr marL="342900" marR="0" lvl="0" indent="-342900" algn="l" defTabSz="914400" rtl="0" eaLnBrk="0" fontAlgn="base" latinLnBrk="0" hangingPunct="0">
              <a:lnSpc>
                <a:spcPct val="85000"/>
              </a:lnSpc>
              <a:spcBef>
                <a:spcPct val="30000"/>
              </a:spcBef>
              <a:spcAft>
                <a:spcPct val="0"/>
              </a:spcAft>
              <a:buClr>
                <a:schemeClr val="folHlink"/>
              </a:buClr>
              <a:buSzTx/>
              <a:buFontTx/>
              <a:buBlip>
                <a:blip r:embed="rId3"/>
              </a:buBlip>
              <a:tabLst/>
              <a:defRPr/>
            </a:pPr>
            <a:r>
              <a:rPr kumimoji="0" lang="en-US" sz="2400" b="0" i="0" u="none" strike="noStrike" kern="0" cap="none" spc="0" normalizeH="0" baseline="0" noProof="0" dirty="0" smtClean="0">
                <a:ln>
                  <a:noFill/>
                </a:ln>
                <a:solidFill>
                  <a:schemeClr val="tx1"/>
                </a:solidFill>
                <a:effectLst/>
                <a:uLnTx/>
                <a:uFillTx/>
                <a:ea typeface="+mn-ea"/>
                <a:cs typeface="+mn-cs"/>
              </a:rPr>
              <a:t>GCAM scheme</a:t>
            </a:r>
            <a:r>
              <a:rPr kumimoji="0" lang="en-US" sz="2400" b="0" i="0" u="none" strike="noStrike" kern="0" cap="none" spc="0" normalizeH="0" noProof="0" dirty="0" smtClean="0">
                <a:ln>
                  <a:noFill/>
                </a:ln>
                <a:solidFill>
                  <a:schemeClr val="tx1"/>
                </a:solidFill>
                <a:effectLst/>
                <a:uLnTx/>
                <a:uFillTx/>
                <a:ea typeface="+mn-ea"/>
                <a:cs typeface="+mn-cs"/>
              </a:rPr>
              <a:t> derived from GTAP and associated work from </a:t>
            </a:r>
            <a:r>
              <a:rPr kumimoji="0" lang="en-US" sz="2400" b="0" i="0" u="none" strike="noStrike" kern="0" cap="none" spc="0" normalizeH="0" noProof="0" dirty="0" err="1" smtClean="0">
                <a:ln>
                  <a:noFill/>
                </a:ln>
                <a:solidFill>
                  <a:schemeClr val="tx1"/>
                </a:solidFill>
                <a:effectLst/>
                <a:uLnTx/>
                <a:uFillTx/>
                <a:ea typeface="+mn-ea"/>
                <a:cs typeface="+mn-cs"/>
              </a:rPr>
              <a:t>Ramankutty</a:t>
            </a:r>
            <a:r>
              <a:rPr kumimoji="0" lang="en-US" sz="2400" b="0" i="0" u="none" strike="noStrike" kern="0" cap="none" spc="0" normalizeH="0" noProof="0" dirty="0" smtClean="0">
                <a:ln>
                  <a:noFill/>
                </a:ln>
                <a:solidFill>
                  <a:schemeClr val="tx1"/>
                </a:solidFill>
                <a:effectLst/>
                <a:uLnTx/>
                <a:uFillTx/>
                <a:ea typeface="+mn-ea"/>
                <a:cs typeface="+mn-cs"/>
              </a:rPr>
              <a:t> et al.</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Increases the Geographic </a:t>
            </a:r>
            <a:r>
              <a:rPr lang="en-US" dirty="0" smtClean="0"/>
              <a:t>Specificity of the Model: e.g.</a:t>
            </a:r>
            <a:r>
              <a:rPr lang="en-US" dirty="0" smtClean="0"/>
              <a:t> </a:t>
            </a:r>
            <a:r>
              <a:rPr lang="en-US" dirty="0" smtClean="0"/>
              <a:t>Where are Forested Lands?</a:t>
            </a:r>
            <a:endParaRPr lang="en-US" dirty="0"/>
          </a:p>
        </p:txBody>
      </p:sp>
      <p:pic>
        <p:nvPicPr>
          <p:cNvPr id="3" name="Picture 2"/>
          <p:cNvPicPr>
            <a:picLocks noChangeAspect="1"/>
          </p:cNvPicPr>
          <p:nvPr/>
        </p:nvPicPr>
        <p:blipFill>
          <a:blip r:embed="rId2"/>
          <a:srcRect/>
          <a:stretch>
            <a:fillRect/>
          </a:stretch>
        </p:blipFill>
        <p:spPr bwMode="auto">
          <a:xfrm>
            <a:off x="474663" y="2852512"/>
            <a:ext cx="3191579" cy="1821859"/>
          </a:xfrm>
          <a:prstGeom prst="rect">
            <a:avLst/>
          </a:prstGeom>
          <a:noFill/>
          <a:ln w="9525">
            <a:noFill/>
            <a:miter lim="800000"/>
            <a:headEnd/>
            <a:tailEnd/>
          </a:ln>
        </p:spPr>
      </p:pic>
      <p:pic>
        <p:nvPicPr>
          <p:cNvPr id="6" name="Picture 8" descr="AEZForest2050.png"/>
          <p:cNvPicPr>
            <a:picLocks noChangeAspect="1"/>
          </p:cNvPicPr>
          <p:nvPr/>
        </p:nvPicPr>
        <p:blipFill>
          <a:blip r:embed="rId3"/>
          <a:srcRect/>
          <a:stretch>
            <a:fillRect/>
          </a:stretch>
        </p:blipFill>
        <p:spPr bwMode="auto">
          <a:xfrm>
            <a:off x="3666242" y="4105104"/>
            <a:ext cx="5039951" cy="2744223"/>
          </a:xfrm>
          <a:prstGeom prst="rect">
            <a:avLst/>
          </a:prstGeom>
          <a:noFill/>
          <a:ln w="9525">
            <a:noFill/>
            <a:miter lim="800000"/>
            <a:headEnd/>
            <a:tailEnd/>
          </a:ln>
        </p:spPr>
      </p:pic>
      <p:pic>
        <p:nvPicPr>
          <p:cNvPr id="9" name="Picture 9" descr="Forest2050.png"/>
          <p:cNvPicPr>
            <a:picLocks noChangeAspect="1"/>
          </p:cNvPicPr>
          <p:nvPr/>
        </p:nvPicPr>
        <p:blipFill>
          <a:blip r:embed="rId4"/>
          <a:srcRect/>
          <a:stretch>
            <a:fillRect/>
          </a:stretch>
        </p:blipFill>
        <p:spPr bwMode="auto">
          <a:xfrm>
            <a:off x="3622207" y="1352209"/>
            <a:ext cx="5056656" cy="275289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What are integrated assessments?</a:t>
            </a:r>
          </a:p>
          <a:p>
            <a:r>
              <a:rPr lang="en-US" dirty="0" smtClean="0"/>
              <a:t>What are integrated assessment models?</a:t>
            </a:r>
          </a:p>
          <a:p>
            <a:r>
              <a:rPr lang="en-US" dirty="0" smtClean="0"/>
              <a:t>Demonstrated and potential uses for </a:t>
            </a:r>
            <a:r>
              <a:rPr lang="en-US" dirty="0" err="1" smtClean="0"/>
              <a:t>IAMs</a:t>
            </a:r>
            <a:endParaRPr lang="en-US" dirty="0" smtClean="0"/>
          </a:p>
          <a:p>
            <a:r>
              <a:rPr lang="en-US" dirty="0" smtClean="0"/>
              <a:t>How is this modeling science evolving?</a:t>
            </a:r>
          </a:p>
          <a:p>
            <a:r>
              <a:rPr lang="en-US" dirty="0" smtClean="0"/>
              <a:t>Roles of integrated modeling and remote sensing observations</a:t>
            </a:r>
          </a:p>
          <a:p>
            <a:r>
              <a:rPr lang="en-US" dirty="0" smtClean="0"/>
              <a:t>Research needs moving forward</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Overarching questions.tiff"/>
          <p:cNvPicPr>
            <a:picLocks noChangeAspect="1"/>
          </p:cNvPicPr>
          <p:nvPr/>
        </p:nvPicPr>
        <p:blipFill>
          <a:blip r:embed="rId2"/>
          <a:stretch>
            <a:fillRect/>
          </a:stretch>
        </p:blipFill>
        <p:spPr>
          <a:xfrm>
            <a:off x="508000" y="2284413"/>
            <a:ext cx="8178800" cy="2959100"/>
          </a:xfrm>
          <a:prstGeom prst="rect">
            <a:avLst/>
          </a:prstGeom>
        </p:spPr>
      </p:pic>
      <p:sp>
        <p:nvSpPr>
          <p:cNvPr id="3" name="Title 2"/>
          <p:cNvSpPr>
            <a:spLocks noGrp="1"/>
          </p:cNvSpPr>
          <p:nvPr>
            <p:ph type="title"/>
          </p:nvPr>
        </p:nvSpPr>
        <p:spPr/>
        <p:txBody>
          <a:bodyPr>
            <a:normAutofit/>
          </a:bodyPr>
          <a:lstStyle/>
          <a:p>
            <a:r>
              <a:rPr lang="en-US" dirty="0" smtClean="0"/>
              <a:t>Overarching Questions for Regional IAM Studies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Incorporating IAV</a:t>
            </a:r>
            <a:endParaRPr lang="en-US" dirty="0"/>
          </a:p>
        </p:txBody>
      </p:sp>
      <p:sp>
        <p:nvSpPr>
          <p:cNvPr id="3" name="Content Placeholder 2"/>
          <p:cNvSpPr>
            <a:spLocks noGrp="1"/>
          </p:cNvSpPr>
          <p:nvPr>
            <p:ph idx="1"/>
          </p:nvPr>
        </p:nvSpPr>
        <p:spPr/>
        <p:txBody>
          <a:bodyPr/>
          <a:lstStyle/>
          <a:p>
            <a:r>
              <a:rPr lang="en-US" dirty="0" smtClean="0"/>
              <a:t>Integrated models have been “soft-coupled” to impacts models before, often for understanding agricultural impacts</a:t>
            </a:r>
          </a:p>
          <a:p>
            <a:r>
              <a:rPr lang="en-US" dirty="0" smtClean="0"/>
              <a:t>But in addition, would prefer to examine impacts and potential response strategies to other </a:t>
            </a:r>
            <a:r>
              <a:rPr lang="en-US" dirty="0" smtClean="0"/>
              <a:t>sectors</a:t>
            </a:r>
          </a:p>
          <a:p>
            <a:r>
              <a:rPr lang="en-US" dirty="0" smtClean="0"/>
              <a:t>Addressing impacts and adaptation strategies can only sensibly be done with more careful attention to geographic specificity and more sophisticated process representation</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Title 4"/>
          <p:cNvSpPr>
            <a:spLocks noGrp="1"/>
          </p:cNvSpPr>
          <p:nvPr>
            <p:ph type="title"/>
          </p:nvPr>
        </p:nvSpPr>
        <p:spPr>
          <a:xfrm>
            <a:off x="533400" y="381000"/>
            <a:ext cx="8204200" cy="457200"/>
          </a:xfrm>
        </p:spPr>
        <p:txBody>
          <a:bodyPr>
            <a:normAutofit/>
          </a:bodyPr>
          <a:lstStyle/>
          <a:p>
            <a:r>
              <a:rPr lang="en-US" dirty="0" smtClean="0">
                <a:ea typeface="ＭＳ Ｐゴシック"/>
              </a:rPr>
              <a:t>EPIC Application for R-GCAM</a:t>
            </a:r>
          </a:p>
        </p:txBody>
      </p:sp>
      <p:pic>
        <p:nvPicPr>
          <p:cNvPr id="50180" name="Picture 22" descr="Figure 4"/>
          <p:cNvPicPr>
            <a:picLocks noChangeAspect="1" noChangeArrowheads="1"/>
          </p:cNvPicPr>
          <p:nvPr/>
        </p:nvPicPr>
        <p:blipFill>
          <a:blip r:embed="rId2" cstate="print"/>
          <a:srcRect/>
          <a:stretch>
            <a:fillRect/>
          </a:stretch>
        </p:blipFill>
        <p:spPr bwMode="auto">
          <a:xfrm>
            <a:off x="3505200" y="1295400"/>
            <a:ext cx="5638800" cy="4479320"/>
          </a:xfrm>
          <a:prstGeom prst="rect">
            <a:avLst/>
          </a:prstGeom>
          <a:noFill/>
          <a:ln w="9525">
            <a:noFill/>
            <a:miter lim="800000"/>
            <a:headEnd/>
            <a:tailEnd/>
          </a:ln>
        </p:spPr>
      </p:pic>
      <p:sp>
        <p:nvSpPr>
          <p:cNvPr id="50181" name="Text Box 5"/>
          <p:cNvSpPr txBox="1">
            <a:spLocks noChangeArrowheads="1"/>
          </p:cNvSpPr>
          <p:nvPr/>
        </p:nvSpPr>
        <p:spPr bwMode="auto">
          <a:xfrm>
            <a:off x="0" y="6581001"/>
            <a:ext cx="6448425" cy="261610"/>
          </a:xfrm>
          <a:prstGeom prst="rect">
            <a:avLst/>
          </a:prstGeom>
          <a:noFill/>
          <a:ln w="9525">
            <a:noFill/>
            <a:miter lim="800000"/>
            <a:headEnd/>
            <a:tailEnd/>
          </a:ln>
        </p:spPr>
        <p:txBody>
          <a:bodyPr wrap="square">
            <a:spAutoFit/>
          </a:bodyPr>
          <a:lstStyle/>
          <a:p>
            <a:r>
              <a:rPr lang="en-US" sz="1050" dirty="0"/>
              <a:t>Zhang et al., 2010, GCB Bioenergy, </a:t>
            </a:r>
            <a:r>
              <a:rPr lang="en-US" sz="1050" dirty="0" err="1"/>
              <a:t>doi</a:t>
            </a:r>
            <a:r>
              <a:rPr lang="en-US" sz="1050" dirty="0"/>
              <a:t>: 10.1111/j.1757-1707.2010.01046.x</a:t>
            </a:r>
          </a:p>
        </p:txBody>
      </p:sp>
      <p:sp>
        <p:nvSpPr>
          <p:cNvPr id="16" name="TextBox 15"/>
          <p:cNvSpPr txBox="1"/>
          <p:nvPr/>
        </p:nvSpPr>
        <p:spPr>
          <a:xfrm>
            <a:off x="152400" y="1295400"/>
            <a:ext cx="3276600" cy="4524315"/>
          </a:xfrm>
          <a:prstGeom prst="rect">
            <a:avLst/>
          </a:prstGeom>
          <a:ln>
            <a:solidFill>
              <a:srgbClr val="BB8C69"/>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EPIC can simulate multiple </a:t>
            </a:r>
            <a:r>
              <a:rPr lang="en-US" b="1" i="1" dirty="0" smtClean="0"/>
              <a:t>potential</a:t>
            </a:r>
            <a:r>
              <a:rPr lang="en-US" dirty="0" smtClean="0"/>
              <a:t> crops (including bioenergy) and management practices.</a:t>
            </a:r>
          </a:p>
          <a:p>
            <a:endParaRPr lang="en-US" dirty="0" smtClean="0"/>
          </a:p>
          <a:p>
            <a:r>
              <a:rPr lang="en-US" dirty="0" smtClean="0"/>
              <a:t>Results are scalable to political units in R-GCAM</a:t>
            </a:r>
          </a:p>
          <a:p>
            <a:endParaRPr lang="en-US" dirty="0" smtClean="0"/>
          </a:p>
          <a:p>
            <a:r>
              <a:rPr lang="en-US" dirty="0" smtClean="0"/>
              <a:t>This approach will </a:t>
            </a:r>
          </a:p>
          <a:p>
            <a:pPr marL="342900" indent="-342900">
              <a:buAutoNum type="arabicParenR"/>
            </a:pPr>
            <a:r>
              <a:rPr lang="en-US" dirty="0" smtClean="0"/>
              <a:t>Provide an improved, </a:t>
            </a:r>
            <a:r>
              <a:rPr lang="en-US" b="1" i="1" dirty="0" smtClean="0"/>
              <a:t>consistent</a:t>
            </a:r>
            <a:r>
              <a:rPr lang="en-US" dirty="0" smtClean="0"/>
              <a:t> calibration data set for R-GCAM</a:t>
            </a:r>
          </a:p>
          <a:p>
            <a:pPr marL="342900" indent="-342900">
              <a:buAutoNum type="arabicParenR"/>
            </a:pPr>
            <a:r>
              <a:rPr lang="en-US" dirty="0" smtClean="0"/>
              <a:t>Establish an approach for </a:t>
            </a:r>
            <a:r>
              <a:rPr lang="en-US" b="1" i="1" dirty="0" smtClean="0"/>
              <a:t>process-based climate impacts on agriculture </a:t>
            </a:r>
            <a:r>
              <a:rPr lang="en-US" dirty="0" smtClean="0"/>
              <a:t>in R-GCAM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a:bodyPr>
          <a:lstStyle/>
          <a:p>
            <a:r>
              <a:rPr lang="en-US" dirty="0" smtClean="0"/>
              <a:t>Climate </a:t>
            </a:r>
            <a:r>
              <a:rPr lang="en-US" dirty="0" smtClean="0"/>
              <a:t>Impacts on Forest Ecosystems and the Implications for Carbon Mitigation</a:t>
            </a:r>
          </a:p>
        </p:txBody>
      </p:sp>
      <p:sp>
        <p:nvSpPr>
          <p:cNvPr id="30723" name="Content Placeholder 2"/>
          <p:cNvSpPr>
            <a:spLocks noGrp="1"/>
          </p:cNvSpPr>
          <p:nvPr>
            <p:ph idx="1"/>
          </p:nvPr>
        </p:nvSpPr>
        <p:spPr>
          <a:xfrm>
            <a:off x="457200" y="1905000"/>
            <a:ext cx="8186738" cy="4495800"/>
          </a:xfrm>
        </p:spPr>
        <p:txBody>
          <a:bodyPr>
            <a:normAutofit/>
          </a:bodyPr>
          <a:lstStyle/>
          <a:p>
            <a:r>
              <a:rPr lang="en-US" dirty="0" smtClean="0"/>
              <a:t>Couple GCAM with the Ecosystem Demography model </a:t>
            </a:r>
          </a:p>
          <a:p>
            <a:pPr lvl="1"/>
            <a:r>
              <a:rPr lang="en-US" dirty="0" smtClean="0"/>
              <a:t>How can remote sensing and mechanistic ecosystem models be used to improve integrated assessments of coupled human-forest dynamics?</a:t>
            </a:r>
          </a:p>
          <a:p>
            <a:pPr lvl="1"/>
            <a:r>
              <a:rPr lang="en-US" dirty="0" smtClean="0"/>
              <a:t>Evaluate </a:t>
            </a:r>
            <a:r>
              <a:rPr lang="en-US" dirty="0" err="1" smtClean="0"/>
              <a:t>afforestation</a:t>
            </a:r>
            <a:r>
              <a:rPr lang="en-US" dirty="0" smtClean="0"/>
              <a:t> and bioenergy mitigation opportunities</a:t>
            </a:r>
          </a:p>
          <a:p>
            <a:r>
              <a:rPr lang="en-US" dirty="0" smtClean="0"/>
              <a:t>Ecosystem disturbance in GCAM</a:t>
            </a:r>
          </a:p>
          <a:p>
            <a:pPr lvl="1"/>
            <a:r>
              <a:rPr lang="en-US" dirty="0" smtClean="0"/>
              <a:t>How could disturbance, such as from hurricanes and forest fires, influence the carbon cycle and the ability of ecosystems to supply fiber and bioenergy? </a:t>
            </a:r>
          </a:p>
          <a:p>
            <a:pPr lvl="1"/>
            <a:r>
              <a:rPr lang="en-US" dirty="0" smtClean="0"/>
              <a:t>Will change in such disturbances influence mitigation from terrestrial systems?</a:t>
            </a:r>
          </a:p>
        </p:txBody>
      </p:sp>
      <p:sp>
        <p:nvSpPr>
          <p:cNvPr id="30724" name="Slide Number Placeholder 3"/>
          <p:cNvSpPr>
            <a:spLocks noGrp="1"/>
          </p:cNvSpPr>
          <p:nvPr>
            <p:ph type="sldNum" sz="quarter" idx="10"/>
          </p:nvPr>
        </p:nvSpPr>
        <p:spPr bwMode="auto">
          <a:noFill/>
          <a:ln>
            <a:miter lim="800000"/>
            <a:headEnd/>
            <a:tailEnd/>
          </a:ln>
        </p:spPr>
        <p:txBody>
          <a:bodyPr/>
          <a:lstStyle/>
          <a:p>
            <a:fld id="{B809E13F-A81A-4DF4-B5DD-CC134E9BD5B1}" type="slidenum">
              <a:rPr lang="en-US" smtClean="0"/>
              <a:pPr/>
              <a:t>23</a:t>
            </a:fld>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Linking Climate Models and Other Communities</a:t>
            </a:r>
            <a:endParaRPr lang="en-US" dirty="0"/>
          </a:p>
        </p:txBody>
      </p:sp>
      <p:sp>
        <p:nvSpPr>
          <p:cNvPr id="3" name="Content Placeholder 2"/>
          <p:cNvSpPr>
            <a:spLocks noGrp="1"/>
          </p:cNvSpPr>
          <p:nvPr>
            <p:ph idx="1"/>
          </p:nvPr>
        </p:nvSpPr>
        <p:spPr>
          <a:xfrm>
            <a:off x="492125" y="1447800"/>
            <a:ext cx="8186738" cy="3575050"/>
          </a:xfrm>
        </p:spPr>
        <p:txBody>
          <a:bodyPr/>
          <a:lstStyle/>
          <a:p>
            <a:r>
              <a:rPr lang="en-US" dirty="0" smtClean="0"/>
              <a:t>Challenge of beginning to incorporate climate feedbacks on both energy and land processes within the framework of an integrated model</a:t>
            </a:r>
          </a:p>
          <a:p>
            <a:r>
              <a:rPr lang="en-US" dirty="0" smtClean="0"/>
              <a:t>Moving from a one-way pass of information (IAM to GCM) to an evaluation of feedbacks in the evolution of the energy-land-climate system</a:t>
            </a:r>
          </a:p>
          <a:p>
            <a:r>
              <a:rPr lang="en-US" dirty="0" smtClean="0"/>
              <a:t>Requires moving from reduced form representation of the climate system in IAM frameworks to a sophisticated representations, including coupling with full </a:t>
            </a:r>
            <a:r>
              <a:rPr lang="en-US" dirty="0" err="1" smtClean="0"/>
              <a:t>GCMs/</a:t>
            </a:r>
            <a:r>
              <a:rPr lang="en-US" dirty="0" err="1" smtClean="0"/>
              <a:t>ESMs</a:t>
            </a:r>
            <a:endParaRPr lang="en-US" dirty="0" smtClean="0"/>
          </a:p>
          <a:p>
            <a:r>
              <a:rPr lang="en-US" dirty="0" smtClean="0"/>
              <a:t>Requires the </a:t>
            </a:r>
            <a:r>
              <a:rPr lang="en-US" dirty="0" err="1" smtClean="0"/>
              <a:t>ESMs</a:t>
            </a:r>
            <a:r>
              <a:rPr lang="en-US" dirty="0" smtClean="0"/>
              <a:t> to </a:t>
            </a:r>
            <a:r>
              <a:rPr lang="en-US" dirty="0" smtClean="0"/>
              <a:t>have a representation of land-cover changes that goes beyond either specification or reduced-form </a:t>
            </a:r>
            <a:r>
              <a:rPr lang="en-US" dirty="0" err="1" smtClean="0"/>
              <a:t>DGVMs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is Specifying Land-Cover and Land-Use a Problem?</a:t>
            </a:r>
            <a:endParaRPr lang="en-US" dirty="0"/>
          </a:p>
        </p:txBody>
      </p:sp>
      <p:sp>
        <p:nvSpPr>
          <p:cNvPr id="3" name="Content Placeholder 2"/>
          <p:cNvSpPr>
            <a:spLocks noGrp="1"/>
          </p:cNvSpPr>
          <p:nvPr>
            <p:ph idx="1"/>
          </p:nvPr>
        </p:nvSpPr>
        <p:spPr>
          <a:xfrm>
            <a:off x="492125" y="1676399"/>
            <a:ext cx="8186738" cy="3897011"/>
          </a:xfrm>
        </p:spPr>
        <p:txBody>
          <a:bodyPr>
            <a:normAutofit lnSpcReduction="10000"/>
          </a:bodyPr>
          <a:lstStyle/>
          <a:p>
            <a:r>
              <a:rPr lang="en-US" sz="2400" dirty="0" smtClean="0"/>
              <a:t>The effects of human activities are the largest direct driver of changes and processes on most of the terrestrial biosphere</a:t>
            </a:r>
          </a:p>
          <a:p>
            <a:pPr lvl="1"/>
            <a:r>
              <a:rPr lang="en-US" sz="2000" dirty="0" smtClean="0"/>
              <a:t>About half of original forest area converted to agricultural production</a:t>
            </a:r>
          </a:p>
          <a:p>
            <a:pPr lvl="1"/>
            <a:r>
              <a:rPr lang="en-US" sz="2000" dirty="0" smtClean="0"/>
              <a:t>Roughly doubled the amount of biologically available nitrogen</a:t>
            </a:r>
          </a:p>
          <a:p>
            <a:pPr lvl="1"/>
            <a:r>
              <a:rPr lang="en-US" sz="2000" dirty="0" smtClean="0"/>
              <a:t>Increases in atmospheric concentrations of CO</a:t>
            </a:r>
            <a:r>
              <a:rPr lang="en-US" sz="2000" baseline="-25000" dirty="0" smtClean="0"/>
              <a:t>2</a:t>
            </a:r>
            <a:endParaRPr lang="en-US" sz="2000" dirty="0" smtClean="0"/>
          </a:p>
          <a:p>
            <a:pPr lvl="1"/>
            <a:r>
              <a:rPr lang="en-US" sz="2000" dirty="0" smtClean="0"/>
              <a:t>Biggest contribution to loss of biological diversity</a:t>
            </a:r>
          </a:p>
          <a:p>
            <a:r>
              <a:rPr lang="en-US" sz="2400" dirty="0" smtClean="0"/>
              <a:t>We understand in general terms why many of the transformations have happened</a:t>
            </a:r>
          </a:p>
          <a:p>
            <a:r>
              <a:rPr lang="en-US" sz="2400" dirty="0" smtClean="0"/>
              <a:t>We can document and observe many of the recent changes</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4" name="Slide Number Placeholder 3"/>
          <p:cNvSpPr>
            <a:spLocks noGrp="1"/>
          </p:cNvSpPr>
          <p:nvPr>
            <p:ph type="sldNum" sz="quarter" idx="4294967295"/>
          </p:nvPr>
        </p:nvSpPr>
        <p:spPr bwMode="auto">
          <a:xfrm>
            <a:off x="0" y="6483350"/>
            <a:ext cx="509588" cy="365125"/>
          </a:xfrm>
          <a:prstGeom prst="rect">
            <a:avLst/>
          </a:prstGeom>
          <a:noFill/>
          <a:ln>
            <a:miter lim="800000"/>
            <a:headEnd/>
            <a:tailEnd/>
          </a:ln>
        </p:spPr>
        <p:txBody>
          <a:bodyPr/>
          <a:lstStyle/>
          <a:p>
            <a:fld id="{0DC3611F-E944-41D6-AE69-0051FD0D8785}" type="slidenum">
              <a:rPr lang="en-US">
                <a:solidFill>
                  <a:srgbClr val="000000"/>
                </a:solidFill>
              </a:rPr>
              <a:pPr/>
              <a:t>26</a:t>
            </a:fld>
            <a:endParaRPr lang="en-US">
              <a:solidFill>
                <a:srgbClr val="000000"/>
              </a:solidFill>
            </a:endParaRPr>
          </a:p>
        </p:txBody>
      </p:sp>
      <p:pic>
        <p:nvPicPr>
          <p:cNvPr id="15365" name="Picture 5" descr="\\Pnl\fs\Public\ShannonC\Climate Figures\global_map2.jpg"/>
          <p:cNvPicPr>
            <a:picLocks noChangeAspect="1" noChangeArrowheads="1"/>
          </p:cNvPicPr>
          <p:nvPr/>
        </p:nvPicPr>
        <p:blipFill>
          <a:blip r:embed="rId2" cstate="print"/>
          <a:srcRect/>
          <a:stretch>
            <a:fillRect/>
          </a:stretch>
        </p:blipFill>
        <p:spPr bwMode="auto">
          <a:xfrm>
            <a:off x="922169" y="994013"/>
            <a:ext cx="7776213" cy="492070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5105" name="Picture 5" descr="forest"/>
          <p:cNvPicPr>
            <a:picLocks noChangeAspect="1" noChangeArrowheads="1"/>
          </p:cNvPicPr>
          <p:nvPr/>
        </p:nvPicPr>
        <p:blipFill>
          <a:blip r:embed="rId3"/>
          <a:srcRect/>
          <a:stretch>
            <a:fillRect/>
          </a:stretch>
        </p:blipFill>
        <p:spPr bwMode="auto">
          <a:xfrm>
            <a:off x="435078" y="765175"/>
            <a:ext cx="8007798" cy="51967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7153" name="Picture 7" descr="change"/>
          <p:cNvPicPr>
            <a:picLocks noChangeAspect="1" noChangeArrowheads="1"/>
          </p:cNvPicPr>
          <p:nvPr/>
        </p:nvPicPr>
        <p:blipFill>
          <a:blip r:embed="rId3"/>
          <a:srcRect/>
          <a:stretch>
            <a:fillRect/>
          </a:stretch>
        </p:blipFill>
        <p:spPr bwMode="auto">
          <a:xfrm>
            <a:off x="279684" y="647701"/>
            <a:ext cx="8257264" cy="5378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iESM</a:t>
            </a:r>
            <a:r>
              <a:rPr lang="en-US" dirty="0" smtClean="0"/>
              <a:t> Preliminary Results</a:t>
            </a:r>
            <a:endParaRPr lang="en-US" dirty="0"/>
          </a:p>
        </p:txBody>
      </p:sp>
      <p:pic>
        <p:nvPicPr>
          <p:cNvPr id="5" name="Picture 1"/>
          <p:cNvPicPr>
            <a:picLocks noChangeAspect="1" noChangeArrowheads="1"/>
          </p:cNvPicPr>
          <p:nvPr/>
        </p:nvPicPr>
        <p:blipFill>
          <a:blip r:embed="rId2" cstate="print"/>
          <a:srcRect/>
          <a:stretch>
            <a:fillRect/>
          </a:stretch>
        </p:blipFill>
        <p:spPr bwMode="auto">
          <a:xfrm>
            <a:off x="474662" y="1204848"/>
            <a:ext cx="3613543" cy="3075356"/>
          </a:xfrm>
          <a:prstGeom prst="rect">
            <a:avLst/>
          </a:prstGeom>
          <a:noFill/>
          <a:ln w="9525">
            <a:noFill/>
            <a:miter lim="800000"/>
            <a:headEnd/>
            <a:tailEnd/>
          </a:ln>
          <a:effectLst/>
        </p:spPr>
      </p:pic>
      <p:pic>
        <p:nvPicPr>
          <p:cNvPr id="6" name="Picture 5" descr="5.png"/>
          <p:cNvPicPr>
            <a:picLocks noGrp="1" noChangeAspect="1"/>
          </p:cNvPicPr>
          <p:nvPr isPhoto="1"/>
        </p:nvPicPr>
        <p:blipFill>
          <a:blip r:embed="rId3" cstate="print">
            <a:lum/>
          </a:blip>
          <a:stretch>
            <a:fillRect/>
          </a:stretch>
        </p:blipFill>
        <p:spPr>
          <a:xfrm>
            <a:off x="5666322" y="1417638"/>
            <a:ext cx="2833510" cy="2125133"/>
          </a:xfrm>
          <a:prstGeom prst="rect">
            <a:avLst/>
          </a:prstGeom>
          <a:noFill/>
          <a:ln>
            <a:noFill/>
          </a:ln>
        </p:spPr>
      </p:pic>
      <p:pic>
        <p:nvPicPr>
          <p:cNvPr id="7" name="Picture 6" descr="6.png"/>
          <p:cNvPicPr>
            <a:picLocks noGrp="1" noChangeAspect="1"/>
          </p:cNvPicPr>
          <p:nvPr isPhoto="1"/>
        </p:nvPicPr>
        <p:blipFill>
          <a:blip r:embed="rId4" cstate="print">
            <a:lum/>
          </a:blip>
          <a:stretch>
            <a:fillRect/>
          </a:stretch>
        </p:blipFill>
        <p:spPr>
          <a:xfrm>
            <a:off x="5767716" y="3308467"/>
            <a:ext cx="2732116" cy="2049087"/>
          </a:xfrm>
          <a:prstGeom prst="rect">
            <a:avLst/>
          </a:prstGeom>
          <a:noFill/>
          <a:ln>
            <a:noFill/>
          </a:ln>
        </p:spPr>
      </p:pic>
      <p:pic>
        <p:nvPicPr>
          <p:cNvPr id="8" name="Picture 1"/>
          <p:cNvPicPr>
            <a:picLocks noChangeAspect="1" noChangeArrowheads="1"/>
          </p:cNvPicPr>
          <p:nvPr/>
        </p:nvPicPr>
        <p:blipFill>
          <a:blip r:embed="rId5"/>
          <a:srcRect/>
          <a:stretch>
            <a:fillRect/>
          </a:stretch>
        </p:blipFill>
        <p:spPr bwMode="auto">
          <a:xfrm>
            <a:off x="2310199" y="4537624"/>
            <a:ext cx="3139022" cy="2098260"/>
          </a:xfrm>
          <a:prstGeom prst="rect">
            <a:avLst/>
          </a:prstGeom>
          <a:noFill/>
          <a:ln w="12700" cap="flat">
            <a:noFill/>
            <a:miter lim="800000"/>
            <a:headEnd/>
            <a:tailEnd/>
          </a:ln>
        </p:spPr>
      </p:pic>
      <p:cxnSp>
        <p:nvCxnSpPr>
          <p:cNvPr id="9" name="Straight Connector 8"/>
          <p:cNvCxnSpPr/>
          <p:nvPr/>
        </p:nvCxnSpPr>
        <p:spPr>
          <a:xfrm>
            <a:off x="4243917" y="2896987"/>
            <a:ext cx="1523799" cy="1238981"/>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4243917" y="2275417"/>
            <a:ext cx="1523799" cy="6215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hape 16"/>
          <p:cNvCxnSpPr>
            <a:stCxn id="7" idx="2"/>
          </p:cNvCxnSpPr>
          <p:nvPr/>
        </p:nvCxnSpPr>
        <p:spPr>
          <a:xfrm rot="5400000">
            <a:off x="6039189" y="5086081"/>
            <a:ext cx="823113" cy="1366058"/>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Assessments</a:t>
            </a:r>
            <a:endParaRPr lang="en-US" dirty="0"/>
          </a:p>
        </p:txBody>
      </p:sp>
      <p:sp>
        <p:nvSpPr>
          <p:cNvPr id="3" name="Content Placeholder 2"/>
          <p:cNvSpPr>
            <a:spLocks noGrp="1"/>
          </p:cNvSpPr>
          <p:nvPr>
            <p:ph idx="1"/>
          </p:nvPr>
        </p:nvSpPr>
        <p:spPr/>
        <p:txBody>
          <a:bodyPr>
            <a:normAutofit lnSpcReduction="10000"/>
          </a:bodyPr>
          <a:lstStyle/>
          <a:p>
            <a:r>
              <a:rPr lang="en-US" dirty="0" smtClean="0"/>
              <a:t>An interdisciplinary study of a particular environmental problem</a:t>
            </a:r>
          </a:p>
          <a:p>
            <a:r>
              <a:rPr lang="en-US" dirty="0" smtClean="0"/>
              <a:t>Investigating both human and physical/natural sciences dimensions of the problem</a:t>
            </a:r>
          </a:p>
          <a:p>
            <a:r>
              <a:rPr lang="en-US" dirty="0" smtClean="0"/>
              <a:t>Goal of understanding the interactions among the problem’s various dimensions, and not just each individually</a:t>
            </a:r>
          </a:p>
          <a:p>
            <a:r>
              <a:rPr lang="en-US" dirty="0" smtClean="0"/>
              <a:t>Most often used to describe modeling tools that are used to explore these interactions</a:t>
            </a:r>
          </a:p>
          <a:p>
            <a:r>
              <a:rPr lang="en-US" dirty="0" smtClean="0"/>
              <a:t>Most often applied to global change/climate change issues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Representing Complex Interactions: Energy/Water/Land</a:t>
            </a:r>
            <a:endParaRPr lang="en-US" dirty="0"/>
          </a:p>
        </p:txBody>
      </p:sp>
      <p:sp>
        <p:nvSpPr>
          <p:cNvPr id="3" name="Content Placeholder 2"/>
          <p:cNvSpPr>
            <a:spLocks noGrp="1"/>
          </p:cNvSpPr>
          <p:nvPr>
            <p:ph idx="1"/>
          </p:nvPr>
        </p:nvSpPr>
        <p:spPr/>
        <p:txBody>
          <a:bodyPr/>
          <a:lstStyle/>
          <a:p>
            <a:r>
              <a:rPr lang="en-US" dirty="0" smtClean="0"/>
              <a:t>In the real world, energy demand and use are contingent on the availability of both land and water resources</a:t>
            </a:r>
          </a:p>
          <a:p>
            <a:r>
              <a:rPr lang="en-US" dirty="0" smtClean="0"/>
              <a:t>Have typically analyzed these as though they were independent of each other and of variation in the climate system – e.g. assumed that there was plenty of water to satisfy energy demand, or have assumed there was plenty of land to satisfy increased demand for agricultural productivity and </a:t>
            </a:r>
            <a:r>
              <a:rPr lang="en-US" dirty="0" err="1" smtClean="0"/>
              <a:t>bioenergy</a:t>
            </a:r>
            <a:endParaRPr lang="en-US" dirty="0" smtClean="0"/>
          </a:p>
          <a:p>
            <a:r>
              <a:rPr lang="en-US" dirty="0" smtClean="0"/>
              <a:t>But how constraining are these factors?  Must be included in the accounting of </a:t>
            </a:r>
            <a:r>
              <a:rPr lang="en-US" dirty="0" err="1" smtClean="0"/>
              <a:t>IAMs</a:t>
            </a:r>
            <a:r>
              <a:rPr lang="en-US" dirty="0" smtClean="0"/>
              <a:t> to understand how they interact with each other and with the climate system</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3"/>
          <p:cNvSpPr>
            <a:spLocks noGrp="1"/>
          </p:cNvSpPr>
          <p:nvPr>
            <p:ph type="title"/>
          </p:nvPr>
        </p:nvSpPr>
        <p:spPr>
          <a:xfrm>
            <a:off x="2286000" y="460375"/>
            <a:ext cx="4581525" cy="987425"/>
          </a:xfrm>
        </p:spPr>
        <p:txBody>
          <a:bodyPr>
            <a:normAutofit/>
          </a:bodyPr>
          <a:lstStyle/>
          <a:p>
            <a:pPr algn="ctr"/>
            <a:r>
              <a:rPr lang="en-US" dirty="0" smtClean="0"/>
              <a:t>The</a:t>
            </a:r>
            <a:r>
              <a:rPr lang="en-US" dirty="0" smtClean="0"/>
              <a:t> GCAM </a:t>
            </a:r>
            <a:r>
              <a:rPr lang="en-US" dirty="0" smtClean="0"/>
              <a:t>Water Module</a:t>
            </a:r>
          </a:p>
        </p:txBody>
      </p:sp>
      <p:sp>
        <p:nvSpPr>
          <p:cNvPr id="25603" name="Text Box 7"/>
          <p:cNvSpPr txBox="1">
            <a:spLocks noChangeArrowheads="1"/>
          </p:cNvSpPr>
          <p:nvPr/>
        </p:nvSpPr>
        <p:spPr bwMode="auto">
          <a:xfrm>
            <a:off x="4530725" y="1628775"/>
            <a:ext cx="1209675" cy="1169988"/>
          </a:xfrm>
          <a:prstGeom prst="rect">
            <a:avLst/>
          </a:prstGeom>
          <a:solidFill>
            <a:srgbClr val="C7CA9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200" b="1" dirty="0"/>
              <a:t>Water Demand</a:t>
            </a:r>
          </a:p>
        </p:txBody>
      </p:sp>
      <p:sp>
        <p:nvSpPr>
          <p:cNvPr id="25604" name="Text Box 10"/>
          <p:cNvSpPr txBox="1">
            <a:spLocks noChangeArrowheads="1"/>
          </p:cNvSpPr>
          <p:nvPr/>
        </p:nvSpPr>
        <p:spPr bwMode="auto">
          <a:xfrm>
            <a:off x="4530725" y="4581525"/>
            <a:ext cx="1265238" cy="1295400"/>
          </a:xfrm>
          <a:prstGeom prst="rect">
            <a:avLst/>
          </a:prstGeom>
          <a:solidFill>
            <a:srgbClr val="C7CA9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200" b="1" dirty="0"/>
              <a:t>Water Supply</a:t>
            </a:r>
          </a:p>
        </p:txBody>
      </p:sp>
      <p:sp>
        <p:nvSpPr>
          <p:cNvPr id="25605" name="Text Box 13"/>
          <p:cNvSpPr txBox="1">
            <a:spLocks noChangeArrowheads="1"/>
          </p:cNvSpPr>
          <p:nvPr/>
        </p:nvSpPr>
        <p:spPr bwMode="auto">
          <a:xfrm>
            <a:off x="5908675" y="3429000"/>
            <a:ext cx="1223963" cy="768350"/>
          </a:xfrm>
          <a:prstGeom prst="rect">
            <a:avLst/>
          </a:prstGeom>
          <a:solidFill>
            <a:srgbClr val="C7CA9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200" b="1" dirty="0"/>
              <a:t>Water Markets</a:t>
            </a:r>
          </a:p>
        </p:txBody>
      </p:sp>
      <p:cxnSp>
        <p:nvCxnSpPr>
          <p:cNvPr id="25606" name="Elbow Connector 8"/>
          <p:cNvCxnSpPr>
            <a:cxnSpLocks noChangeShapeType="1"/>
            <a:stCxn id="25604" idx="3"/>
            <a:endCxn id="25605" idx="2"/>
          </p:cNvCxnSpPr>
          <p:nvPr/>
        </p:nvCxnSpPr>
        <p:spPr bwMode="auto">
          <a:xfrm flipV="1">
            <a:off x="5795963" y="4197350"/>
            <a:ext cx="725487" cy="1031875"/>
          </a:xfrm>
          <a:prstGeom prst="bentConnector2">
            <a:avLst/>
          </a:prstGeom>
          <a:noFill/>
          <a:ln w="9525" algn="ctr">
            <a:solidFill>
              <a:schemeClr val="tx1"/>
            </a:solidFill>
            <a:round/>
            <a:headEnd type="arrow" w="med" len="med"/>
            <a:tailEnd type="arrow" w="med" len="med"/>
          </a:ln>
        </p:spPr>
      </p:cxnSp>
      <p:cxnSp>
        <p:nvCxnSpPr>
          <p:cNvPr id="25607" name="Shape 11"/>
          <p:cNvCxnSpPr>
            <a:cxnSpLocks noChangeShapeType="1"/>
            <a:stCxn id="25603" idx="3"/>
            <a:endCxn id="25605" idx="0"/>
          </p:cNvCxnSpPr>
          <p:nvPr/>
        </p:nvCxnSpPr>
        <p:spPr bwMode="auto">
          <a:xfrm>
            <a:off x="5740400" y="2212975"/>
            <a:ext cx="781050" cy="1216025"/>
          </a:xfrm>
          <a:prstGeom prst="bentConnector2">
            <a:avLst/>
          </a:prstGeom>
          <a:noFill/>
          <a:ln w="9525" algn="ctr">
            <a:solidFill>
              <a:schemeClr val="tx1"/>
            </a:solidFill>
            <a:round/>
            <a:headEnd type="arrow" w="med" len="med"/>
            <a:tailEnd type="arrow" w="med" len="med"/>
          </a:ln>
        </p:spPr>
      </p:cxnSp>
      <p:sp>
        <p:nvSpPr>
          <p:cNvPr id="15" name="Rectangle 66"/>
          <p:cNvSpPr>
            <a:spLocks noChangeArrowheads="1"/>
          </p:cNvSpPr>
          <p:nvPr/>
        </p:nvSpPr>
        <p:spPr bwMode="auto">
          <a:xfrm>
            <a:off x="827088" y="476250"/>
            <a:ext cx="1427162" cy="406400"/>
          </a:xfrm>
          <a:prstGeom prst="rect">
            <a:avLst/>
          </a:prstGeom>
          <a:solidFill>
            <a:srgbClr val="A4CCA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100" b="1" dirty="0"/>
              <a:t>Agricultural Sector Demands</a:t>
            </a:r>
          </a:p>
        </p:txBody>
      </p:sp>
      <p:sp>
        <p:nvSpPr>
          <p:cNvPr id="16" name="Rectangle 66"/>
          <p:cNvSpPr>
            <a:spLocks noChangeArrowheads="1"/>
          </p:cNvSpPr>
          <p:nvPr/>
        </p:nvSpPr>
        <p:spPr bwMode="auto">
          <a:xfrm>
            <a:off x="827088" y="1006475"/>
            <a:ext cx="1427162" cy="406400"/>
          </a:xfrm>
          <a:prstGeom prst="rect">
            <a:avLst/>
          </a:prstGeom>
          <a:solidFill>
            <a:srgbClr val="A2B6C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100" b="1" dirty="0"/>
              <a:t>Energy Sector Demands</a:t>
            </a:r>
          </a:p>
        </p:txBody>
      </p:sp>
      <p:sp>
        <p:nvSpPr>
          <p:cNvPr id="17" name="Rectangle 66"/>
          <p:cNvSpPr>
            <a:spLocks noChangeArrowheads="1"/>
          </p:cNvSpPr>
          <p:nvPr/>
        </p:nvSpPr>
        <p:spPr bwMode="auto">
          <a:xfrm>
            <a:off x="827088" y="1557338"/>
            <a:ext cx="1427162" cy="404812"/>
          </a:xfrm>
          <a:prstGeom prst="rect">
            <a:avLst/>
          </a:prstGeom>
          <a:solidFill>
            <a:srgbClr val="C7CA9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100" b="1" dirty="0"/>
              <a:t>Industrial Sector Demands</a:t>
            </a:r>
          </a:p>
        </p:txBody>
      </p:sp>
      <p:sp>
        <p:nvSpPr>
          <p:cNvPr id="18" name="Rectangle 66"/>
          <p:cNvSpPr>
            <a:spLocks noChangeArrowheads="1"/>
          </p:cNvSpPr>
          <p:nvPr/>
        </p:nvSpPr>
        <p:spPr bwMode="auto">
          <a:xfrm>
            <a:off x="827088" y="2085975"/>
            <a:ext cx="1427162" cy="406400"/>
          </a:xfrm>
          <a:prstGeom prst="rect">
            <a:avLst/>
          </a:prstGeom>
          <a:solidFill>
            <a:srgbClr val="C7CA9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100" b="1" dirty="0"/>
              <a:t>Household Sector Demands</a:t>
            </a:r>
          </a:p>
        </p:txBody>
      </p:sp>
      <p:sp>
        <p:nvSpPr>
          <p:cNvPr id="19" name="Rectangle 66"/>
          <p:cNvSpPr>
            <a:spLocks noChangeArrowheads="1"/>
          </p:cNvSpPr>
          <p:nvPr/>
        </p:nvSpPr>
        <p:spPr bwMode="auto">
          <a:xfrm>
            <a:off x="827088" y="2636838"/>
            <a:ext cx="1427162" cy="406400"/>
          </a:xfrm>
          <a:prstGeom prst="rect">
            <a:avLst/>
          </a:prstGeom>
          <a:solidFill>
            <a:srgbClr val="C7CA9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100" b="1" dirty="0"/>
              <a:t>Commercial Sector Demands</a:t>
            </a:r>
          </a:p>
        </p:txBody>
      </p:sp>
      <p:cxnSp>
        <p:nvCxnSpPr>
          <p:cNvPr id="21" name="Straight Arrow Connector 20"/>
          <p:cNvCxnSpPr>
            <a:cxnSpLocks noChangeShapeType="1"/>
            <a:stCxn id="15" idx="3"/>
            <a:endCxn id="25603" idx="1"/>
          </p:cNvCxnSpPr>
          <p:nvPr/>
        </p:nvCxnSpPr>
        <p:spPr bwMode="auto">
          <a:xfrm>
            <a:off x="2254250" y="679450"/>
            <a:ext cx="2276475" cy="1535113"/>
          </a:xfrm>
          <a:prstGeom prst="straightConnector1">
            <a:avLst/>
          </a:prstGeom>
          <a:noFill/>
          <a:ln w="9525" algn="ctr">
            <a:solidFill>
              <a:schemeClr val="tx1"/>
            </a:solidFill>
            <a:round/>
            <a:headEnd/>
            <a:tailEnd type="arrow" w="med" len="med"/>
          </a:ln>
        </p:spPr>
      </p:cxnSp>
      <p:cxnSp>
        <p:nvCxnSpPr>
          <p:cNvPr id="22" name="Straight Arrow Connector 21"/>
          <p:cNvCxnSpPr>
            <a:cxnSpLocks noChangeShapeType="1"/>
            <a:stCxn id="16" idx="3"/>
            <a:endCxn id="25603" idx="1"/>
          </p:cNvCxnSpPr>
          <p:nvPr/>
        </p:nvCxnSpPr>
        <p:spPr bwMode="auto">
          <a:xfrm>
            <a:off x="2254250" y="1209675"/>
            <a:ext cx="2276475" cy="1004888"/>
          </a:xfrm>
          <a:prstGeom prst="straightConnector1">
            <a:avLst/>
          </a:prstGeom>
          <a:noFill/>
          <a:ln w="9525" algn="ctr">
            <a:solidFill>
              <a:schemeClr val="tx1"/>
            </a:solidFill>
            <a:round/>
            <a:headEnd/>
            <a:tailEnd type="arrow" w="med" len="med"/>
          </a:ln>
        </p:spPr>
      </p:cxnSp>
      <p:cxnSp>
        <p:nvCxnSpPr>
          <p:cNvPr id="25" name="Straight Arrow Connector 24"/>
          <p:cNvCxnSpPr>
            <a:cxnSpLocks noChangeShapeType="1"/>
            <a:stCxn id="19" idx="3"/>
            <a:endCxn id="25603" idx="1"/>
          </p:cNvCxnSpPr>
          <p:nvPr/>
        </p:nvCxnSpPr>
        <p:spPr bwMode="auto">
          <a:xfrm flipV="1">
            <a:off x="2254250" y="2214563"/>
            <a:ext cx="2276475" cy="625475"/>
          </a:xfrm>
          <a:prstGeom prst="straightConnector1">
            <a:avLst/>
          </a:prstGeom>
          <a:noFill/>
          <a:ln w="9525" algn="ctr">
            <a:solidFill>
              <a:schemeClr val="tx1"/>
            </a:solidFill>
            <a:round/>
            <a:headEnd/>
            <a:tailEnd type="arrow" w="med" len="med"/>
          </a:ln>
        </p:spPr>
      </p:cxnSp>
      <p:cxnSp>
        <p:nvCxnSpPr>
          <p:cNvPr id="26" name="Straight Arrow Connector 25"/>
          <p:cNvCxnSpPr>
            <a:cxnSpLocks noChangeShapeType="1"/>
            <a:stCxn id="18" idx="3"/>
            <a:endCxn id="25603" idx="1"/>
          </p:cNvCxnSpPr>
          <p:nvPr/>
        </p:nvCxnSpPr>
        <p:spPr bwMode="auto">
          <a:xfrm flipV="1">
            <a:off x="2254250" y="2214563"/>
            <a:ext cx="2276475" cy="74612"/>
          </a:xfrm>
          <a:prstGeom prst="straightConnector1">
            <a:avLst/>
          </a:prstGeom>
          <a:noFill/>
          <a:ln w="9525" algn="ctr">
            <a:solidFill>
              <a:schemeClr val="tx1"/>
            </a:solidFill>
            <a:round/>
            <a:headEnd/>
            <a:tailEnd type="arrow" w="med" len="med"/>
          </a:ln>
        </p:spPr>
      </p:cxnSp>
      <p:cxnSp>
        <p:nvCxnSpPr>
          <p:cNvPr id="27" name="Straight Arrow Connector 26"/>
          <p:cNvCxnSpPr>
            <a:cxnSpLocks noChangeShapeType="1"/>
            <a:stCxn id="17" idx="3"/>
            <a:endCxn id="25603" idx="1"/>
          </p:cNvCxnSpPr>
          <p:nvPr/>
        </p:nvCxnSpPr>
        <p:spPr bwMode="auto">
          <a:xfrm>
            <a:off x="2254250" y="1760538"/>
            <a:ext cx="2276475" cy="454025"/>
          </a:xfrm>
          <a:prstGeom prst="straightConnector1">
            <a:avLst/>
          </a:prstGeom>
          <a:noFill/>
          <a:ln w="9525" algn="ctr">
            <a:solidFill>
              <a:schemeClr val="tx1"/>
            </a:solidFill>
            <a:round/>
            <a:headEnd/>
            <a:tailEnd type="arrow" w="med" len="med"/>
          </a:ln>
        </p:spPr>
      </p:cxnSp>
      <p:sp>
        <p:nvSpPr>
          <p:cNvPr id="37" name="Rectangle 66"/>
          <p:cNvSpPr>
            <a:spLocks noChangeArrowheads="1"/>
          </p:cNvSpPr>
          <p:nvPr/>
        </p:nvSpPr>
        <p:spPr bwMode="auto">
          <a:xfrm>
            <a:off x="827088" y="4510088"/>
            <a:ext cx="1295400" cy="1222375"/>
          </a:xfrm>
          <a:prstGeom prst="rect">
            <a:avLst/>
          </a:prstGeom>
          <a:solidFill>
            <a:srgbClr val="A4CCA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200" b="1" dirty="0"/>
              <a:t>Climate</a:t>
            </a:r>
          </a:p>
        </p:txBody>
      </p:sp>
      <p:sp>
        <p:nvSpPr>
          <p:cNvPr id="39" name="Rectangle 66"/>
          <p:cNvSpPr>
            <a:spLocks noChangeArrowheads="1"/>
          </p:cNvSpPr>
          <p:nvPr/>
        </p:nvSpPr>
        <p:spPr bwMode="auto">
          <a:xfrm>
            <a:off x="2640013" y="4533900"/>
            <a:ext cx="1427162" cy="406400"/>
          </a:xfrm>
          <a:prstGeom prst="rect">
            <a:avLst/>
          </a:prstGeom>
          <a:solidFill>
            <a:srgbClr val="A4CCA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200" b="1" dirty="0"/>
              <a:t>Surface Water</a:t>
            </a:r>
          </a:p>
        </p:txBody>
      </p:sp>
      <p:sp>
        <p:nvSpPr>
          <p:cNvPr id="40" name="Rectangle 66"/>
          <p:cNvSpPr>
            <a:spLocks noChangeArrowheads="1"/>
          </p:cNvSpPr>
          <p:nvPr/>
        </p:nvSpPr>
        <p:spPr bwMode="auto">
          <a:xfrm>
            <a:off x="2640013" y="5110163"/>
            <a:ext cx="1427162" cy="406400"/>
          </a:xfrm>
          <a:prstGeom prst="rect">
            <a:avLst/>
          </a:prstGeom>
          <a:solidFill>
            <a:srgbClr val="A4CCA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200" b="1" dirty="0"/>
              <a:t>Ground Water Recharge</a:t>
            </a:r>
          </a:p>
        </p:txBody>
      </p:sp>
      <p:cxnSp>
        <p:nvCxnSpPr>
          <p:cNvPr id="42" name="Straight Arrow Connector 41"/>
          <p:cNvCxnSpPr>
            <a:cxnSpLocks noChangeShapeType="1"/>
            <a:stCxn id="37" idx="3"/>
            <a:endCxn id="39" idx="1"/>
          </p:cNvCxnSpPr>
          <p:nvPr/>
        </p:nvCxnSpPr>
        <p:spPr bwMode="auto">
          <a:xfrm flipV="1">
            <a:off x="2122488" y="4737100"/>
            <a:ext cx="517525" cy="384175"/>
          </a:xfrm>
          <a:prstGeom prst="straightConnector1">
            <a:avLst/>
          </a:prstGeom>
          <a:noFill/>
          <a:ln w="9525" algn="ctr">
            <a:solidFill>
              <a:schemeClr val="tx1"/>
            </a:solidFill>
            <a:round/>
            <a:headEnd/>
            <a:tailEnd type="arrow" w="med" len="med"/>
          </a:ln>
        </p:spPr>
      </p:cxnSp>
      <p:cxnSp>
        <p:nvCxnSpPr>
          <p:cNvPr id="43" name="Straight Arrow Connector 42"/>
          <p:cNvCxnSpPr>
            <a:cxnSpLocks noChangeShapeType="1"/>
            <a:stCxn id="37" idx="3"/>
            <a:endCxn id="40" idx="1"/>
          </p:cNvCxnSpPr>
          <p:nvPr/>
        </p:nvCxnSpPr>
        <p:spPr bwMode="auto">
          <a:xfrm>
            <a:off x="2122488" y="5121275"/>
            <a:ext cx="517525" cy="192088"/>
          </a:xfrm>
          <a:prstGeom prst="straightConnector1">
            <a:avLst/>
          </a:prstGeom>
          <a:noFill/>
          <a:ln w="9525" algn="ctr">
            <a:solidFill>
              <a:schemeClr val="tx1"/>
            </a:solidFill>
            <a:round/>
            <a:headEnd/>
            <a:tailEnd type="arrow" w="med" len="med"/>
          </a:ln>
        </p:spPr>
      </p:cxnSp>
      <p:cxnSp>
        <p:nvCxnSpPr>
          <p:cNvPr id="46" name="Straight Arrow Connector 45"/>
          <p:cNvCxnSpPr>
            <a:cxnSpLocks noChangeShapeType="1"/>
            <a:stCxn id="39" idx="3"/>
            <a:endCxn id="25604" idx="1"/>
          </p:cNvCxnSpPr>
          <p:nvPr/>
        </p:nvCxnSpPr>
        <p:spPr bwMode="auto">
          <a:xfrm>
            <a:off x="4067175" y="4737100"/>
            <a:ext cx="463550" cy="492125"/>
          </a:xfrm>
          <a:prstGeom prst="straightConnector1">
            <a:avLst/>
          </a:prstGeom>
          <a:noFill/>
          <a:ln w="9525" algn="ctr">
            <a:solidFill>
              <a:schemeClr val="tx1"/>
            </a:solidFill>
            <a:round/>
            <a:headEnd/>
            <a:tailEnd type="arrow" w="med" len="med"/>
          </a:ln>
        </p:spPr>
      </p:cxnSp>
      <p:cxnSp>
        <p:nvCxnSpPr>
          <p:cNvPr id="49" name="Straight Arrow Connector 48"/>
          <p:cNvCxnSpPr>
            <a:cxnSpLocks noChangeShapeType="1"/>
            <a:stCxn id="40" idx="3"/>
            <a:endCxn id="25604" idx="1"/>
          </p:cNvCxnSpPr>
          <p:nvPr/>
        </p:nvCxnSpPr>
        <p:spPr bwMode="auto">
          <a:xfrm flipV="1">
            <a:off x="4067175" y="5229225"/>
            <a:ext cx="463550" cy="84138"/>
          </a:xfrm>
          <a:prstGeom prst="straightConnector1">
            <a:avLst/>
          </a:prstGeom>
          <a:noFill/>
          <a:ln w="9525" algn="ctr">
            <a:solidFill>
              <a:schemeClr val="tx1"/>
            </a:solidFill>
            <a:round/>
            <a:headEnd/>
            <a:tailEnd type="arrow" w="med" len="med"/>
          </a:ln>
        </p:spPr>
      </p:cxnSp>
      <p:sp>
        <p:nvSpPr>
          <p:cNvPr id="54" name="Rectangle 66"/>
          <p:cNvSpPr>
            <a:spLocks noChangeArrowheads="1"/>
          </p:cNvSpPr>
          <p:nvPr/>
        </p:nvSpPr>
        <p:spPr bwMode="auto">
          <a:xfrm>
            <a:off x="2640013" y="5686425"/>
            <a:ext cx="1427162" cy="406400"/>
          </a:xfrm>
          <a:prstGeom prst="rect">
            <a:avLst/>
          </a:prstGeom>
          <a:solidFill>
            <a:srgbClr val="C7CA9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200" b="1" dirty="0"/>
              <a:t>Desalinization</a:t>
            </a:r>
          </a:p>
        </p:txBody>
      </p:sp>
      <p:cxnSp>
        <p:nvCxnSpPr>
          <p:cNvPr id="55" name="Straight Arrow Connector 54"/>
          <p:cNvCxnSpPr>
            <a:cxnSpLocks noChangeShapeType="1"/>
            <a:stCxn id="54" idx="3"/>
            <a:endCxn id="25604" idx="1"/>
          </p:cNvCxnSpPr>
          <p:nvPr/>
        </p:nvCxnSpPr>
        <p:spPr bwMode="auto">
          <a:xfrm flipV="1">
            <a:off x="4067175" y="5229225"/>
            <a:ext cx="463550" cy="660400"/>
          </a:xfrm>
          <a:prstGeom prst="straightConnector1">
            <a:avLst/>
          </a:prstGeom>
          <a:noFill/>
          <a:ln w="9525" algn="ctr">
            <a:solidFill>
              <a:schemeClr val="tx1"/>
            </a:solidFill>
            <a:round/>
            <a:headEnd/>
            <a:tailEnd type="arrow" w="med" len="med"/>
          </a:ln>
        </p:spPr>
      </p:cxnSp>
      <p:sp>
        <p:nvSpPr>
          <p:cNvPr id="88" name="Rectangle 66"/>
          <p:cNvSpPr>
            <a:spLocks noChangeArrowheads="1"/>
          </p:cNvSpPr>
          <p:nvPr/>
        </p:nvSpPr>
        <p:spPr bwMode="auto">
          <a:xfrm>
            <a:off x="4427538" y="6165850"/>
            <a:ext cx="1427162" cy="406400"/>
          </a:xfrm>
          <a:prstGeom prst="rect">
            <a:avLst/>
          </a:prstGeom>
          <a:solidFill>
            <a:srgbClr val="C7CA9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200" b="1" dirty="0"/>
              <a:t>Energy Demand</a:t>
            </a:r>
          </a:p>
        </p:txBody>
      </p:sp>
      <p:cxnSp>
        <p:nvCxnSpPr>
          <p:cNvPr id="89" name="Straight Arrow Connector 88"/>
          <p:cNvCxnSpPr>
            <a:cxnSpLocks noChangeShapeType="1"/>
            <a:stCxn id="54" idx="2"/>
            <a:endCxn id="88" idx="1"/>
          </p:cNvCxnSpPr>
          <p:nvPr/>
        </p:nvCxnSpPr>
        <p:spPr bwMode="auto">
          <a:xfrm rot="16200000" flipH="1">
            <a:off x="3752850" y="5694363"/>
            <a:ext cx="276225" cy="1073150"/>
          </a:xfrm>
          <a:prstGeom prst="straightConnector1">
            <a:avLst/>
          </a:prstGeom>
          <a:noFill/>
          <a:ln w="9525" algn="ctr">
            <a:solidFill>
              <a:schemeClr val="tx1"/>
            </a:solidFill>
            <a:round/>
            <a:headEnd/>
            <a:tailEnd type="arrow" w="med" len="med"/>
          </a:ln>
        </p:spPr>
      </p:cxnSp>
      <p:sp>
        <p:nvSpPr>
          <p:cNvPr id="92" name="Text Box 14"/>
          <p:cNvSpPr txBox="1">
            <a:spLocks noChangeArrowheads="1"/>
          </p:cNvSpPr>
          <p:nvPr/>
        </p:nvSpPr>
        <p:spPr bwMode="auto">
          <a:xfrm>
            <a:off x="7550150" y="3416300"/>
            <a:ext cx="1331913" cy="792163"/>
          </a:xfrm>
          <a:prstGeom prst="rect">
            <a:avLst/>
          </a:prstGeom>
          <a:solidFill>
            <a:srgbClr val="C7CA9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200" b="1" dirty="0"/>
              <a:t>Water Allocation and Use</a:t>
            </a:r>
          </a:p>
        </p:txBody>
      </p:sp>
      <p:cxnSp>
        <p:nvCxnSpPr>
          <p:cNvPr id="94" name="Straight Arrow Connector 93"/>
          <p:cNvCxnSpPr>
            <a:cxnSpLocks noChangeShapeType="1"/>
            <a:stCxn id="25605" idx="3"/>
            <a:endCxn id="92" idx="1"/>
          </p:cNvCxnSpPr>
          <p:nvPr/>
        </p:nvCxnSpPr>
        <p:spPr bwMode="auto">
          <a:xfrm flipV="1">
            <a:off x="7132638" y="3813175"/>
            <a:ext cx="417512" cy="0"/>
          </a:xfrm>
          <a:prstGeom prst="straightConnector1">
            <a:avLst/>
          </a:prstGeom>
          <a:noFill/>
          <a:ln w="9525" algn="ctr">
            <a:solidFill>
              <a:schemeClr val="tx1"/>
            </a:solidFill>
            <a:round/>
            <a:headEnd/>
            <a:tailEnd type="arrow" w="med" len="med"/>
          </a:ln>
        </p:spPr>
      </p:cxnSp>
      <p:sp>
        <p:nvSpPr>
          <p:cNvPr id="31" name="Rectangle 66"/>
          <p:cNvSpPr>
            <a:spLocks noChangeArrowheads="1"/>
          </p:cNvSpPr>
          <p:nvPr/>
        </p:nvSpPr>
        <p:spPr bwMode="auto">
          <a:xfrm>
            <a:off x="827088" y="3167063"/>
            <a:ext cx="1427162" cy="838200"/>
          </a:xfrm>
          <a:prstGeom prst="rect">
            <a:avLst/>
          </a:prstGeom>
          <a:solidFill>
            <a:srgbClr val="C7CA9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100" b="1" dirty="0"/>
              <a:t>Ecosystem, Navigation,  Inter-basin Transfers (prescribed)</a:t>
            </a:r>
          </a:p>
        </p:txBody>
      </p:sp>
      <p:cxnSp>
        <p:nvCxnSpPr>
          <p:cNvPr id="32" name="Straight Arrow Connector 31"/>
          <p:cNvCxnSpPr>
            <a:cxnSpLocks noChangeShapeType="1"/>
            <a:stCxn id="31" idx="3"/>
            <a:endCxn id="25603" idx="1"/>
          </p:cNvCxnSpPr>
          <p:nvPr/>
        </p:nvCxnSpPr>
        <p:spPr bwMode="auto">
          <a:xfrm flipV="1">
            <a:off x="2254250" y="2214563"/>
            <a:ext cx="2276475" cy="1371600"/>
          </a:xfrm>
          <a:prstGeom prst="straightConnector1">
            <a:avLst/>
          </a:prstGeom>
          <a:noFill/>
          <a:ln w="9525" algn="ctr">
            <a:solidFill>
              <a:schemeClr val="tx1"/>
            </a:solidFill>
            <a:round/>
            <a:headEnd/>
            <a:tailEnd type="arrow" w="med" len="med"/>
          </a:ln>
        </p:spPr>
      </p:cxnSp>
      <p:sp>
        <p:nvSpPr>
          <p:cNvPr id="25633" name="Slide Number Placeholder 5"/>
          <p:cNvSpPr txBox="1">
            <a:spLocks/>
          </p:cNvSpPr>
          <p:nvPr/>
        </p:nvSpPr>
        <p:spPr bwMode="auto">
          <a:xfrm>
            <a:off x="112713" y="6483350"/>
            <a:ext cx="509587" cy="365125"/>
          </a:xfrm>
          <a:prstGeom prst="rect">
            <a:avLst/>
          </a:prstGeom>
          <a:noFill/>
          <a:ln w="9525">
            <a:noFill/>
            <a:miter lim="800000"/>
            <a:headEnd/>
            <a:tailEnd/>
          </a:ln>
        </p:spPr>
        <p:txBody>
          <a:bodyPr/>
          <a:lstStyle/>
          <a:p>
            <a:pPr>
              <a:tabLst>
                <a:tab pos="457200" algn="l"/>
                <a:tab pos="800100" algn="l"/>
                <a:tab pos="1257300" algn="l"/>
              </a:tabLst>
            </a:pPr>
            <a:fld id="{5361E709-C170-46FC-B62F-5E96F0DC3ECB}" type="slidenum">
              <a:rPr lang="en-US" sz="1100" b="1">
                <a:solidFill>
                  <a:srgbClr val="777777"/>
                </a:solidFill>
              </a:rPr>
              <a:pPr>
                <a:tabLst>
                  <a:tab pos="457200" algn="l"/>
                  <a:tab pos="800100" algn="l"/>
                  <a:tab pos="1257300" algn="l"/>
                </a:tabLst>
              </a:pPr>
              <a:t>31</a:t>
            </a:fld>
            <a:endParaRPr lang="en-US" sz="1100" b="1">
              <a:solidFill>
                <a:srgbClr val="777777"/>
              </a:solidFill>
            </a:endParaRPr>
          </a:p>
        </p:txBody>
      </p:sp>
      <p:sp>
        <p:nvSpPr>
          <p:cNvPr id="34" name="Rectangle 33"/>
          <p:cNvSpPr/>
          <p:nvPr/>
        </p:nvSpPr>
        <p:spPr>
          <a:xfrm>
            <a:off x="7543800" y="685800"/>
            <a:ext cx="838200" cy="304800"/>
          </a:xfrm>
          <a:prstGeom prst="rect">
            <a:avLst/>
          </a:prstGeom>
          <a:solidFill>
            <a:srgbClr val="A2B6C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t>Largely Completed</a:t>
            </a:r>
          </a:p>
        </p:txBody>
      </p:sp>
      <p:sp>
        <p:nvSpPr>
          <p:cNvPr id="35" name="Rectangle 34"/>
          <p:cNvSpPr/>
          <p:nvPr/>
        </p:nvSpPr>
        <p:spPr>
          <a:xfrm>
            <a:off x="7543800" y="1066800"/>
            <a:ext cx="838200" cy="304800"/>
          </a:xfrm>
          <a:prstGeom prst="rect">
            <a:avLst/>
          </a:prstGeom>
          <a:solidFill>
            <a:srgbClr val="A4CCA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t>In Progress</a:t>
            </a:r>
          </a:p>
        </p:txBody>
      </p:sp>
      <p:sp>
        <p:nvSpPr>
          <p:cNvPr id="36" name="Rectangle 35"/>
          <p:cNvSpPr/>
          <p:nvPr/>
        </p:nvSpPr>
        <p:spPr>
          <a:xfrm>
            <a:off x="7543800" y="1447800"/>
            <a:ext cx="838200" cy="304800"/>
          </a:xfrm>
          <a:prstGeom prst="rect">
            <a:avLst/>
          </a:prstGeom>
          <a:solidFill>
            <a:srgbClr val="C7CA9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t>Scoping Activities</a:t>
            </a:r>
          </a:p>
        </p:txBody>
      </p:sp>
      <p:sp>
        <p:nvSpPr>
          <p:cNvPr id="38" name="Rectangle 37"/>
          <p:cNvSpPr/>
          <p:nvPr/>
        </p:nvSpPr>
        <p:spPr>
          <a:xfrm>
            <a:off x="7391400" y="381000"/>
            <a:ext cx="1143000" cy="152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400" dirty="0">
                <a:solidFill>
                  <a:schemeClr val="tx1"/>
                </a:solidFill>
              </a:rPr>
              <a:t>Key</a:t>
            </a:r>
          </a:p>
        </p:txBody>
      </p:sp>
      <p:sp>
        <p:nvSpPr>
          <p:cNvPr id="41" name="Oval 40"/>
          <p:cNvSpPr/>
          <p:nvPr/>
        </p:nvSpPr>
        <p:spPr>
          <a:xfrm>
            <a:off x="381000" y="4114800"/>
            <a:ext cx="4114800" cy="1828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Text Box 9"/>
          <p:cNvSpPr txBox="1">
            <a:spLocks noChangeArrowheads="1"/>
          </p:cNvSpPr>
          <p:nvPr/>
        </p:nvSpPr>
        <p:spPr bwMode="auto">
          <a:xfrm rot="-5400000">
            <a:off x="-226218" y="547300"/>
            <a:ext cx="1219200" cy="276999"/>
          </a:xfrm>
          <a:prstGeom prst="rect">
            <a:avLst/>
          </a:prstGeom>
          <a:noFill/>
          <a:ln w="9525">
            <a:noFill/>
            <a:miter lim="800000"/>
            <a:headEnd/>
            <a:tailEnd/>
          </a:ln>
        </p:spPr>
        <p:txBody>
          <a:bodyPr>
            <a:spAutoFit/>
          </a:bodyPr>
          <a:lstStyle/>
          <a:p>
            <a:pPr algn="ctr">
              <a:spcBef>
                <a:spcPct val="50000"/>
              </a:spcBef>
            </a:pPr>
            <a:r>
              <a:rPr lang="en-US" sz="1200" dirty="0" smtClean="0"/>
              <a:t> </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2"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4"/>
                                        </p:tgtEl>
                                        <p:attrNameLst>
                                          <p:attrName>style.visibility</p:attrName>
                                        </p:attrNameLst>
                                      </p:cBhvr>
                                      <p:to>
                                        <p:strVal val="visible"/>
                                      </p:to>
                                    </p:set>
                                  </p:childTnLst>
                                </p:cTn>
                              </p:par>
                              <p:par>
                                <p:cTn id="71" presetID="1" presetClass="exit" presetSubtype="0" fill="hold" grpId="1" nodeType="withEffect">
                                  <p:stCondLst>
                                    <p:cond delay="0"/>
                                  </p:stCondLst>
                                  <p:childTnLst>
                                    <p:set>
                                      <p:cBhvr>
                                        <p:cTn id="72" dur="1" fill="hold">
                                          <p:stCondLst>
                                            <p:cond delay="0"/>
                                          </p:stCondLst>
                                        </p:cTn>
                                        <p:tgtEl>
                                          <p:spTgt spid="41"/>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8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8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5"/>
                                        </p:tgtEl>
                                        <p:attrNameLst>
                                          <p:attrName>style.visibility</p:attrName>
                                        </p:attrNameLst>
                                      </p:cBhvr>
                                      <p:to>
                                        <p:strVal val="visible"/>
                                      </p:to>
                                    </p:set>
                                  </p:childTnLst>
                                </p:cTn>
                              </p:par>
                              <p:par>
                                <p:cTn id="79" presetID="1" presetClass="exit" presetSubtype="0" fill="hold" grpId="1" nodeType="withEffect">
                                  <p:stCondLst>
                                    <p:cond delay="0"/>
                                  </p:stCondLst>
                                  <p:childTnLst>
                                    <p:set>
                                      <p:cBhvr>
                                        <p:cTn id="80" dur="1" fill="hold">
                                          <p:stCondLst>
                                            <p:cond delay="0"/>
                                          </p:stCondLst>
                                        </p:cTn>
                                        <p:tgtEl>
                                          <p:spTgt spid="44"/>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P spid="18" grpId="0" animBg="1"/>
      <p:bldP spid="19" grpId="0" animBg="1"/>
      <p:bldP spid="37" grpId="0" animBg="1"/>
      <p:bldP spid="39" grpId="0" animBg="1"/>
      <p:bldP spid="40" grpId="0" animBg="1"/>
      <p:bldP spid="54" grpId="0" animBg="1"/>
      <p:bldP spid="88" grpId="0" animBg="1"/>
      <p:bldP spid="92" grpId="0" animBg="1"/>
      <p:bldP spid="31" grpId="0" animBg="1"/>
      <p:bldP spid="41" grpId="0" animBg="1"/>
      <p:bldP spid="41" grpId="1" animBg="1"/>
      <p:bldP spid="44" grpId="0"/>
      <p:bldP spid="44" grpId="1"/>
      <p:bldP spid="44" grpId="2"/>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3"/>
          <p:cNvSpPr>
            <a:spLocks noGrp="1"/>
          </p:cNvSpPr>
          <p:nvPr>
            <p:ph type="title"/>
          </p:nvPr>
        </p:nvSpPr>
        <p:spPr>
          <a:xfrm>
            <a:off x="0" y="460375"/>
            <a:ext cx="9144000" cy="987425"/>
          </a:xfrm>
        </p:spPr>
        <p:txBody>
          <a:bodyPr>
            <a:normAutofit/>
          </a:bodyPr>
          <a:lstStyle/>
          <a:p>
            <a:pPr algn="ctr"/>
            <a:r>
              <a:rPr lang="en-US" sz="3600" smtClean="0"/>
              <a:t>Integrated modeling biofuels and</a:t>
            </a:r>
            <a:br>
              <a:rPr lang="en-US" sz="3600" smtClean="0"/>
            </a:br>
            <a:r>
              <a:rPr lang="en-US" sz="3600" smtClean="0"/>
              <a:t>feedbacks</a:t>
            </a:r>
          </a:p>
        </p:txBody>
      </p:sp>
      <p:pic>
        <p:nvPicPr>
          <p:cNvPr id="5" name="Picture 4" descr="iEMS-model.jpg"/>
          <p:cNvPicPr>
            <a:picLocks noChangeAspect="1"/>
          </p:cNvPicPr>
          <p:nvPr/>
        </p:nvPicPr>
        <p:blipFill>
          <a:blip r:embed="rId2" cstate="print"/>
          <a:stretch>
            <a:fillRect/>
          </a:stretch>
        </p:blipFill>
        <p:spPr>
          <a:xfrm>
            <a:off x="3984625" y="1790700"/>
            <a:ext cx="4891088" cy="4191000"/>
          </a:xfrm>
          <a:prstGeom prst="rect">
            <a:avLst/>
          </a:prstGeom>
          <a:effectLst>
            <a:outerShdw blurRad="63500" dist="63500" dir="2700000">
              <a:srgbClr val="000000">
                <a:alpha val="25000"/>
              </a:srgbClr>
            </a:outerShdw>
          </a:effectLst>
        </p:spPr>
      </p:pic>
      <p:sp>
        <p:nvSpPr>
          <p:cNvPr id="23556" name="TextBox 3"/>
          <p:cNvSpPr txBox="1">
            <a:spLocks noChangeArrowheads="1"/>
          </p:cNvSpPr>
          <p:nvPr/>
        </p:nvSpPr>
        <p:spPr bwMode="auto">
          <a:xfrm>
            <a:off x="238125" y="1676400"/>
            <a:ext cx="4130675" cy="2765425"/>
          </a:xfrm>
          <a:prstGeom prst="rect">
            <a:avLst/>
          </a:prstGeom>
          <a:noFill/>
          <a:ln w="9525">
            <a:noFill/>
            <a:miter lim="800000"/>
            <a:headEnd/>
            <a:tailEnd/>
          </a:ln>
        </p:spPr>
        <p:txBody>
          <a:bodyPr>
            <a:spAutoFit/>
          </a:bodyPr>
          <a:lstStyle/>
          <a:p>
            <a:pPr marL="228600" indent="-228600">
              <a:buClr>
                <a:srgbClr val="FF0000"/>
              </a:buClr>
            </a:pPr>
            <a:r>
              <a:rPr lang="en-US" b="1">
                <a:ea typeface="Arial Unicode MS" pitchFamily="34" charset="-128"/>
                <a:cs typeface="Arial Unicode MS" pitchFamily="34" charset="-128"/>
              </a:rPr>
              <a:t>Objectives of iESM team:</a:t>
            </a:r>
          </a:p>
          <a:p>
            <a:pPr marL="228600" indent="-228600">
              <a:buClr>
                <a:srgbClr val="FF0000"/>
              </a:buClr>
            </a:pPr>
            <a:endParaRPr lang="en-US">
              <a:solidFill>
                <a:srgbClr val="00279F"/>
              </a:solidFill>
            </a:endParaRPr>
          </a:p>
          <a:p>
            <a:pPr marL="228600" indent="-228600">
              <a:spcAft>
                <a:spcPts val="700"/>
              </a:spcAft>
              <a:buClr>
                <a:schemeClr val="tx1"/>
              </a:buClr>
              <a:buFont typeface="Arial" charset="0"/>
              <a:buChar char="•"/>
            </a:pPr>
            <a:r>
              <a:rPr lang="en-US">
                <a:solidFill>
                  <a:srgbClr val="000000"/>
                </a:solidFill>
              </a:rPr>
              <a:t>Investigate biofuel sustainability</a:t>
            </a:r>
            <a:br>
              <a:rPr lang="en-US">
                <a:solidFill>
                  <a:srgbClr val="000000"/>
                </a:solidFill>
              </a:rPr>
            </a:br>
            <a:r>
              <a:rPr lang="en-US">
                <a:solidFill>
                  <a:srgbClr val="000000"/>
                </a:solidFill>
              </a:rPr>
              <a:t>under future climate change.</a:t>
            </a:r>
          </a:p>
          <a:p>
            <a:pPr marL="228600" indent="-228600">
              <a:spcAft>
                <a:spcPts val="700"/>
              </a:spcAft>
              <a:buClr>
                <a:schemeClr val="tx1"/>
              </a:buClr>
              <a:buFont typeface="Arial" charset="0"/>
              <a:buChar char="•"/>
            </a:pPr>
            <a:r>
              <a:rPr lang="en-US">
                <a:solidFill>
                  <a:srgbClr val="000000"/>
                </a:solidFill>
              </a:rPr>
              <a:t>Study feedbacks from climate</a:t>
            </a:r>
            <a:br>
              <a:rPr lang="en-US">
                <a:solidFill>
                  <a:srgbClr val="000000"/>
                </a:solidFill>
              </a:rPr>
            </a:br>
            <a:r>
              <a:rPr lang="en-US">
                <a:solidFill>
                  <a:srgbClr val="000000"/>
                </a:solidFill>
              </a:rPr>
              <a:t>and CO</a:t>
            </a:r>
            <a:r>
              <a:rPr lang="en-US" baseline="-25000">
                <a:solidFill>
                  <a:srgbClr val="000000"/>
                </a:solidFill>
              </a:rPr>
              <a:t>2</a:t>
            </a:r>
            <a:r>
              <a:rPr lang="en-US">
                <a:solidFill>
                  <a:srgbClr val="000000"/>
                </a:solidFill>
              </a:rPr>
              <a:t> to the energy markets</a:t>
            </a:r>
            <a:br>
              <a:rPr lang="en-US">
                <a:solidFill>
                  <a:srgbClr val="000000"/>
                </a:solidFill>
              </a:rPr>
            </a:br>
            <a:r>
              <a:rPr lang="en-US">
                <a:solidFill>
                  <a:srgbClr val="000000"/>
                </a:solidFill>
              </a:rPr>
              <a:t>(phases 2 and 3)</a:t>
            </a:r>
          </a:p>
          <a:p>
            <a:pPr marL="228600" indent="-228600">
              <a:spcAft>
                <a:spcPts val="700"/>
              </a:spcAft>
              <a:buClr>
                <a:schemeClr val="tx1"/>
              </a:buClr>
              <a:buFont typeface="Arial" charset="0"/>
              <a:buChar char="•"/>
            </a:pPr>
            <a:r>
              <a:rPr lang="en-US">
                <a:solidFill>
                  <a:srgbClr val="000000"/>
                </a:solidFill>
              </a:rPr>
              <a:t>Quantify irrigation demand/costs</a:t>
            </a:r>
            <a:br>
              <a:rPr lang="en-US">
                <a:solidFill>
                  <a:srgbClr val="000000"/>
                </a:solidFill>
              </a:rPr>
            </a:br>
            <a:r>
              <a:rPr lang="en-US">
                <a:solidFill>
                  <a:srgbClr val="000000"/>
                </a:solidFill>
              </a:rPr>
              <a:t>for biofuels and energy markets.</a:t>
            </a:r>
          </a:p>
        </p:txBody>
      </p:sp>
      <p:pic>
        <p:nvPicPr>
          <p:cNvPr id="7" name="Picture 9" descr="EH by grass"/>
          <p:cNvPicPr>
            <a:picLocks noChangeAspect="1" noChangeArrowheads="1"/>
          </p:cNvPicPr>
          <p:nvPr/>
        </p:nvPicPr>
        <p:blipFill>
          <a:blip r:embed="rId3" cstate="print"/>
          <a:srcRect/>
          <a:stretch>
            <a:fillRect/>
          </a:stretch>
        </p:blipFill>
        <p:spPr bwMode="auto">
          <a:xfrm>
            <a:off x="982663" y="4379913"/>
            <a:ext cx="2133600" cy="1601787"/>
          </a:xfrm>
          <a:prstGeom prst="rect">
            <a:avLst/>
          </a:prstGeom>
          <a:noFill/>
          <a:ln w="9525">
            <a:noFill/>
            <a:miter lim="800000"/>
            <a:headEnd/>
            <a:tailEnd/>
          </a:ln>
          <a:effectLst>
            <a:outerShdw blurRad="63500" dist="63500" dir="2700000">
              <a:srgbClr val="000000">
                <a:alpha val="25000"/>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Characterizing Uncertainties</a:t>
            </a:r>
            <a:endParaRPr lang="en-US" dirty="0"/>
          </a:p>
        </p:txBody>
      </p:sp>
      <p:sp>
        <p:nvSpPr>
          <p:cNvPr id="3" name="Content Placeholder 2"/>
          <p:cNvSpPr>
            <a:spLocks noGrp="1"/>
          </p:cNvSpPr>
          <p:nvPr>
            <p:ph idx="1"/>
          </p:nvPr>
        </p:nvSpPr>
        <p:spPr/>
        <p:txBody>
          <a:bodyPr/>
          <a:lstStyle/>
          <a:p>
            <a:r>
              <a:rPr lang="en-US" dirty="0" smtClean="0"/>
              <a:t>This is a bigger challenge than the technically demanding problem of parameter estimation in complex models – focus of many UQ efforts</a:t>
            </a:r>
          </a:p>
          <a:p>
            <a:r>
              <a:rPr lang="en-US" dirty="0" smtClean="0"/>
              <a:t>How do we think about characterizing a variety of uncertainties about the future characteristics of features of integrated energy-land-climate systems that affect the drivers of change?</a:t>
            </a:r>
          </a:p>
          <a:p>
            <a:r>
              <a:rPr lang="en-US" dirty="0" smtClean="0"/>
              <a:t>How do different models perform on similar tasks?</a:t>
            </a:r>
          </a:p>
          <a:p>
            <a:r>
              <a:rPr lang="en-US" dirty="0" smtClean="0"/>
              <a:t>How do we map the many possible combinations of parameters in an arbitrary number of scenarios?</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152400"/>
            <a:ext cx="8382000" cy="1143000"/>
          </a:xfrm>
        </p:spPr>
        <p:txBody>
          <a:bodyPr lIns="0" tIns="0" rIns="0" bIns="0" anchor="t"/>
          <a:lstStyle/>
          <a:p>
            <a:pPr algn="l"/>
            <a:r>
              <a:rPr lang="en-US" sz="2800" b="1">
                <a:solidFill>
                  <a:srgbClr val="B77A37"/>
                </a:solidFill>
              </a:rPr>
              <a:t>FOUR RCPs developed by the IAMC to provide emissions scenarios to the climate/Earth system modeling (ESM) community to jumpstart the assessment process.</a:t>
            </a:r>
            <a:r>
              <a:rPr lang="en-US" sz="2800" b="1">
                <a:solidFill>
                  <a:srgbClr val="CB7023"/>
                </a:solidFill>
              </a:rPr>
              <a:t/>
            </a:r>
            <a:br>
              <a:rPr lang="en-US" sz="2800" b="1">
                <a:solidFill>
                  <a:srgbClr val="CB7023"/>
                </a:solidFill>
              </a:rPr>
            </a:br>
            <a:endParaRPr lang="en-US" sz="2800" b="1">
              <a:solidFill>
                <a:srgbClr val="CB7023"/>
              </a:solidFill>
            </a:endParaRPr>
          </a:p>
        </p:txBody>
      </p:sp>
      <p:sp>
        <p:nvSpPr>
          <p:cNvPr id="13315" name="Content Placeholder 2"/>
          <p:cNvSpPr>
            <a:spLocks noGrp="1"/>
          </p:cNvSpPr>
          <p:nvPr>
            <p:ph idx="1"/>
          </p:nvPr>
        </p:nvSpPr>
        <p:spPr>
          <a:xfrm>
            <a:off x="457200" y="1447800"/>
            <a:ext cx="3995738" cy="4876800"/>
          </a:xfrm>
        </p:spPr>
        <p:txBody>
          <a:bodyPr>
            <a:normAutofit fontScale="92500" lnSpcReduction="10000"/>
          </a:bodyPr>
          <a:lstStyle/>
          <a:p>
            <a:pPr marL="0" indent="0">
              <a:lnSpc>
                <a:spcPct val="75000"/>
              </a:lnSpc>
              <a:buFont typeface="Arial" charset="0"/>
              <a:buNone/>
            </a:pPr>
            <a:endParaRPr lang="en-US" sz="1800" b="1" dirty="0">
              <a:solidFill>
                <a:srgbClr val="CB7023"/>
              </a:solidFill>
            </a:endParaRPr>
          </a:p>
          <a:p>
            <a:pPr marL="0" indent="0">
              <a:lnSpc>
                <a:spcPct val="75000"/>
              </a:lnSpc>
            </a:pPr>
            <a:r>
              <a:rPr lang="en-US" sz="2400" b="1" dirty="0">
                <a:solidFill>
                  <a:srgbClr val="CB7023"/>
                </a:solidFill>
              </a:rPr>
              <a:t>RCP8.5  (IIASA/MESSAGE)</a:t>
            </a:r>
            <a:endParaRPr lang="en-US" sz="2400" dirty="0">
              <a:solidFill>
                <a:srgbClr val="CB7023"/>
              </a:solidFill>
            </a:endParaRPr>
          </a:p>
          <a:p>
            <a:pPr lvl="1">
              <a:lnSpc>
                <a:spcPct val="75000"/>
              </a:lnSpc>
            </a:pPr>
            <a:r>
              <a:rPr lang="en-US" sz="1800" dirty="0"/>
              <a:t>&gt;8.5 W/m</a:t>
            </a:r>
            <a:r>
              <a:rPr lang="en-US" sz="1800" baseline="30000" dirty="0"/>
              <a:t>2</a:t>
            </a:r>
            <a:r>
              <a:rPr lang="en-US" sz="1800" dirty="0"/>
              <a:t> in 2100, </a:t>
            </a:r>
          </a:p>
          <a:p>
            <a:pPr lvl="1">
              <a:lnSpc>
                <a:spcPct val="75000"/>
              </a:lnSpc>
            </a:pPr>
            <a:r>
              <a:rPr lang="en-US" sz="1800" dirty="0"/>
              <a:t>Rising</a:t>
            </a:r>
          </a:p>
          <a:p>
            <a:pPr lvl="4">
              <a:lnSpc>
                <a:spcPct val="75000"/>
              </a:lnSpc>
            </a:pPr>
            <a:endParaRPr lang="en-US" sz="1200" b="1" dirty="0">
              <a:solidFill>
                <a:srgbClr val="CB7023"/>
              </a:solidFill>
            </a:endParaRPr>
          </a:p>
          <a:p>
            <a:pPr marL="0" indent="0">
              <a:lnSpc>
                <a:spcPct val="75000"/>
              </a:lnSpc>
            </a:pPr>
            <a:r>
              <a:rPr lang="en-US" sz="2400" b="1" dirty="0">
                <a:solidFill>
                  <a:srgbClr val="CB7023"/>
                </a:solidFill>
              </a:rPr>
              <a:t>RCP6.0 (NIES/AIM)</a:t>
            </a:r>
          </a:p>
          <a:p>
            <a:pPr lvl="1">
              <a:lnSpc>
                <a:spcPct val="75000"/>
              </a:lnSpc>
            </a:pPr>
            <a:r>
              <a:rPr lang="en-US" sz="1800" dirty="0"/>
              <a:t>~6 W/m</a:t>
            </a:r>
            <a:r>
              <a:rPr lang="en-US" sz="1800" baseline="30000" dirty="0"/>
              <a:t>2</a:t>
            </a:r>
            <a:r>
              <a:rPr lang="en-US" sz="1800" dirty="0"/>
              <a:t> at stabilization after 2100</a:t>
            </a:r>
          </a:p>
          <a:p>
            <a:pPr lvl="1">
              <a:lnSpc>
                <a:spcPct val="75000"/>
              </a:lnSpc>
            </a:pPr>
            <a:r>
              <a:rPr lang="en-US" sz="1800" dirty="0"/>
              <a:t>Stabilization without exceeding target</a:t>
            </a:r>
          </a:p>
          <a:p>
            <a:pPr lvl="4">
              <a:lnSpc>
                <a:spcPct val="75000"/>
              </a:lnSpc>
            </a:pPr>
            <a:endParaRPr lang="en-US" sz="1600" b="1" dirty="0">
              <a:solidFill>
                <a:srgbClr val="CB7023"/>
              </a:solidFill>
            </a:endParaRPr>
          </a:p>
          <a:p>
            <a:pPr marL="0" indent="0">
              <a:lnSpc>
                <a:spcPct val="75000"/>
              </a:lnSpc>
            </a:pPr>
            <a:r>
              <a:rPr lang="en-US" sz="2400" b="1" dirty="0">
                <a:solidFill>
                  <a:srgbClr val="CB7023"/>
                </a:solidFill>
              </a:rPr>
              <a:t>RCP4.5 (PNNL/</a:t>
            </a:r>
            <a:r>
              <a:rPr lang="en-US" sz="2400" b="1" dirty="0" err="1">
                <a:solidFill>
                  <a:srgbClr val="CB7023"/>
                </a:solidFill>
              </a:rPr>
              <a:t>MiniCAM</a:t>
            </a:r>
            <a:r>
              <a:rPr lang="en-US" sz="2400" b="1" dirty="0">
                <a:solidFill>
                  <a:srgbClr val="CB7023"/>
                </a:solidFill>
              </a:rPr>
              <a:t>)</a:t>
            </a:r>
          </a:p>
          <a:p>
            <a:pPr lvl="1">
              <a:lnSpc>
                <a:spcPct val="75000"/>
              </a:lnSpc>
            </a:pPr>
            <a:r>
              <a:rPr lang="en-US" sz="1800" dirty="0"/>
              <a:t>~4.5 W/m</a:t>
            </a:r>
            <a:r>
              <a:rPr lang="en-US" sz="1800" baseline="30000" dirty="0"/>
              <a:t>2</a:t>
            </a:r>
            <a:r>
              <a:rPr lang="en-US" sz="1800" dirty="0"/>
              <a:t> at stabilization after 2100</a:t>
            </a:r>
          </a:p>
          <a:p>
            <a:pPr lvl="1">
              <a:lnSpc>
                <a:spcPct val="75000"/>
              </a:lnSpc>
            </a:pPr>
            <a:r>
              <a:rPr lang="en-US" sz="1800" dirty="0"/>
              <a:t>Stabilization without exceeding target</a:t>
            </a:r>
          </a:p>
          <a:p>
            <a:pPr marL="0" indent="0">
              <a:lnSpc>
                <a:spcPct val="75000"/>
              </a:lnSpc>
              <a:buFont typeface="Arial" charset="0"/>
              <a:buNone/>
            </a:pPr>
            <a:r>
              <a:rPr lang="en-US" sz="1400" b="1" dirty="0">
                <a:solidFill>
                  <a:srgbClr val="CB7023"/>
                </a:solidFill>
              </a:rPr>
              <a:t>				</a:t>
            </a:r>
            <a:endParaRPr lang="en-US" sz="2400" b="1" dirty="0">
              <a:solidFill>
                <a:srgbClr val="CB7023"/>
              </a:solidFill>
            </a:endParaRPr>
          </a:p>
          <a:p>
            <a:pPr marL="0" indent="0">
              <a:lnSpc>
                <a:spcPct val="75000"/>
              </a:lnSpc>
            </a:pPr>
            <a:r>
              <a:rPr lang="en-US" sz="2400" b="1" dirty="0">
                <a:solidFill>
                  <a:srgbClr val="CB7023"/>
                </a:solidFill>
              </a:rPr>
              <a:t>RCP2.6 (PBL/IMAGE)</a:t>
            </a:r>
          </a:p>
          <a:p>
            <a:pPr lvl="1">
              <a:lnSpc>
                <a:spcPct val="75000"/>
              </a:lnSpc>
            </a:pPr>
            <a:r>
              <a:rPr lang="en-US" sz="1800" dirty="0"/>
              <a:t>&lt;3 W/m</a:t>
            </a:r>
            <a:r>
              <a:rPr lang="en-US" sz="1800" baseline="30000" dirty="0"/>
              <a:t>2</a:t>
            </a:r>
            <a:r>
              <a:rPr lang="en-US" sz="1800" dirty="0"/>
              <a:t> in 2100</a:t>
            </a:r>
          </a:p>
          <a:p>
            <a:pPr lvl="1">
              <a:lnSpc>
                <a:spcPct val="75000"/>
              </a:lnSpc>
            </a:pPr>
            <a:r>
              <a:rPr lang="en-US" sz="1800" dirty="0"/>
              <a:t>peak &amp; decline stabilization</a:t>
            </a:r>
          </a:p>
          <a:p>
            <a:pPr marL="0" indent="0"/>
            <a:endParaRPr lang="en-US" sz="1800" dirty="0"/>
          </a:p>
          <a:p>
            <a:pPr marL="0" indent="0"/>
            <a:endParaRPr lang="en-US" sz="1800" dirty="0"/>
          </a:p>
          <a:p>
            <a:pPr marL="0" indent="0"/>
            <a:endParaRPr lang="en-US" sz="1800" dirty="0"/>
          </a:p>
        </p:txBody>
      </p:sp>
      <p:graphicFrame>
        <p:nvGraphicFramePr>
          <p:cNvPr id="26628" name="Object 6"/>
          <p:cNvGraphicFramePr>
            <a:graphicFrameLocks noChangeAspect="1"/>
          </p:cNvGraphicFramePr>
          <p:nvPr/>
        </p:nvGraphicFramePr>
        <p:xfrm>
          <a:off x="4495800" y="1524000"/>
          <a:ext cx="4286250" cy="5127625"/>
        </p:xfrm>
        <a:graphic>
          <a:graphicData uri="http://schemas.openxmlformats.org/presentationml/2006/ole">
            <p:oleObj spid="_x0000_s110594" name="Worksheet" r:id="rId3" imgW="5321300" imgH="6362700" progId="Excel.Sheet.8">
              <p:link updateAutomatic="1"/>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xfrm>
            <a:off x="112713" y="6483351"/>
            <a:ext cx="1343554" cy="171450"/>
          </a:xfrm>
          <a:noFill/>
          <a:ln>
            <a:miter lim="800000"/>
            <a:headEnd/>
            <a:tailEnd/>
          </a:ln>
        </p:spPr>
        <p:txBody>
          <a:bodyPr/>
          <a:lstStyle/>
          <a:p>
            <a:fld id="{51357ED4-885E-AD47-8E37-1B15F709EF1B}" type="datetime4">
              <a:rPr lang="nl-NL"/>
              <a:pPr/>
              <a:t>October 4, 2011</a:t>
            </a:fld>
            <a:endParaRPr lang="nl-NL" dirty="0"/>
          </a:p>
        </p:txBody>
      </p:sp>
      <p:sp>
        <p:nvSpPr>
          <p:cNvPr id="28675" name="Slide Number Placeholder 4"/>
          <p:cNvSpPr>
            <a:spLocks noGrp="1"/>
          </p:cNvSpPr>
          <p:nvPr>
            <p:ph type="sldNum" sz="quarter" idx="4294967295"/>
          </p:nvPr>
        </p:nvSpPr>
        <p:spPr>
          <a:xfrm>
            <a:off x="485775" y="6407150"/>
            <a:ext cx="360363" cy="142875"/>
          </a:xfrm>
          <a:prstGeom prst="rect">
            <a:avLst/>
          </a:prstGeom>
          <a:noFill/>
          <a:ln>
            <a:miter lim="800000"/>
            <a:headEnd/>
            <a:tailEnd/>
          </a:ln>
        </p:spPr>
        <p:txBody>
          <a:bodyPr/>
          <a:lstStyle/>
          <a:p>
            <a:endParaRPr lang="nl-NL" dirty="0"/>
          </a:p>
        </p:txBody>
      </p:sp>
      <p:sp>
        <p:nvSpPr>
          <p:cNvPr id="28676" name="Rectangle 7"/>
          <p:cNvSpPr>
            <a:spLocks noGrp="1" noChangeArrowheads="1"/>
          </p:cNvSpPr>
          <p:nvPr>
            <p:ph type="title"/>
          </p:nvPr>
        </p:nvSpPr>
        <p:spPr>
          <a:xfrm>
            <a:off x="250825" y="260350"/>
            <a:ext cx="8172450" cy="444500"/>
          </a:xfrm>
        </p:spPr>
        <p:txBody>
          <a:bodyPr/>
          <a:lstStyle/>
          <a:p>
            <a:pPr eaLnBrk="1" hangingPunct="1"/>
            <a:r>
              <a:rPr lang="nl-NL"/>
              <a:t>Special Issue on RCPs</a:t>
            </a:r>
            <a:endParaRPr lang="en-US"/>
          </a:p>
        </p:txBody>
      </p:sp>
      <p:pic>
        <p:nvPicPr>
          <p:cNvPr id="28677" name="Picture 6"/>
          <p:cNvPicPr>
            <a:picLocks noGrp="1" noChangeAspect="1" noChangeArrowheads="1"/>
          </p:cNvPicPr>
          <p:nvPr>
            <p:ph idx="1"/>
          </p:nvPr>
        </p:nvPicPr>
        <p:blipFill>
          <a:blip r:embed="rId2"/>
          <a:srcRect/>
          <a:stretch>
            <a:fillRect/>
          </a:stretch>
        </p:blipFill>
        <p:spPr>
          <a:xfrm>
            <a:off x="0" y="1066800"/>
            <a:ext cx="6011863" cy="4613275"/>
          </a:xfrm>
          <a:noFill/>
        </p:spPr>
      </p:pic>
      <p:sp>
        <p:nvSpPr>
          <p:cNvPr id="380937" name="Rectangle 9"/>
          <p:cNvSpPr>
            <a:spLocks noChangeArrowheads="1"/>
          </p:cNvSpPr>
          <p:nvPr/>
        </p:nvSpPr>
        <p:spPr bwMode="auto">
          <a:xfrm>
            <a:off x="5940425" y="1412875"/>
            <a:ext cx="3203575" cy="4679950"/>
          </a:xfrm>
          <a:prstGeom prst="rect">
            <a:avLst/>
          </a:prstGeom>
          <a:noFill/>
          <a:ln>
            <a:noFill/>
          </a:ln>
          <a:effectLst/>
          <a:extLst>
            <a:ext uri="{909E8E84-426E-40DD-AFC4-6F175D3DCCD1}">
              <a14:hiddenFill xmlns:r="http://schemas.openxmlformats.org/officeDocument/2006/relationships" xmlns:mc="http://schemas.openxmlformats.org/markup-compatibility/2006" xmlns:mv="urn:schemas-microsoft-com:mac:vml" xmlns:a14="http://schemas.microsoft.com/office/drawing/2010/main" xmlns:a="http://schemas.openxmlformats.org/drawingml/2006/main" xmlns:p="http://schemas.openxmlformats.org/presentationml/2006/main" xmlns="">
                <a:solidFill>
                  <a:schemeClr val="accent1"/>
                </a:solidFill>
              </a14:hiddenFill>
            </a:ext>
            <a:ext uri="{91240B29-F687-4F45-9708-019B960494DF}">
              <a14:hiddenLine xmlns:r="http://schemas.openxmlformats.org/officeDocument/2006/relationships" xmlns:mc="http://schemas.openxmlformats.org/markup-compatibility/2006" xmlns:mv="urn:schemas-microsoft-com:mac:vml" xmlns:a14="http://schemas.microsoft.com/office/drawing/2010/main" xmlns:a="http://schemas.openxmlformats.org/drawingml/2006/main" xmlns:p="http://schemas.openxmlformats.org/presentationml/2006/main" xmlns="" w="9525">
                <a:solidFill>
                  <a:schemeClr val="tx1"/>
                </a:solidFill>
                <a:miter lim="800000"/>
                <a:headEnd/>
                <a:tailEnd/>
              </a14:hiddenLine>
            </a:ext>
            <a:ext uri="{AF507438-7753-43E0-B8FC-AC1667EBCBE1}">
              <a14:hiddenEffects xmlns:r="http://schemas.openxmlformats.org/officeDocument/2006/relationships" xmlns:mc="http://schemas.openxmlformats.org/markup-compatibility/2006" xmlns:mv="urn:schemas-microsoft-com:mac:vml" xmlns:a14="http://schemas.microsoft.com/office/drawing/2010/main" xmlns:a="http://schemas.openxmlformats.org/drawingml/2006/main" xmlns:p="http://schemas.openxmlformats.org/presentationml/2006/main" xmlns="">
                <a:effectLst>
                  <a:outerShdw dist="35921" dir="2700000" algn="ctr" rotWithShape="0">
                    <a:schemeClr val="bg2"/>
                  </a:outerShdw>
                </a:effectLst>
              </a14:hiddenEffects>
            </a:ext>
          </a:extLst>
        </p:spPr>
        <p:txBody>
          <a:bodyPr lIns="0" tIns="0" rIns="0" bIns="0">
            <a:prstTxWarp prst="textNoShape">
              <a:avLst/>
            </a:prstTxWarp>
          </a:bodyPr>
          <a:lstStyle/>
          <a:p>
            <a:pPr marL="342900" indent="-342900">
              <a:spcBef>
                <a:spcPct val="20000"/>
              </a:spcBef>
              <a:buClr>
                <a:srgbClr val="007BC7"/>
              </a:buClr>
              <a:buFont typeface="Wingdings" charset="2"/>
              <a:buNone/>
            </a:pPr>
            <a:r>
              <a:rPr lang="nl-NL" sz="1400">
                <a:solidFill>
                  <a:srgbClr val="000000"/>
                </a:solidFill>
                <a:latin typeface="Verdana" charset="0"/>
              </a:rPr>
              <a:t>1. Overview (van Vuuren et al.)</a:t>
            </a:r>
          </a:p>
          <a:p>
            <a:pPr marL="342900" indent="-342900">
              <a:spcBef>
                <a:spcPct val="20000"/>
              </a:spcBef>
              <a:buClr>
                <a:srgbClr val="007BC7"/>
              </a:buClr>
              <a:buFont typeface="Wingdings" charset="2"/>
              <a:buNone/>
            </a:pPr>
            <a:r>
              <a:rPr lang="nl-NL" sz="1400">
                <a:solidFill>
                  <a:srgbClr val="000000"/>
                </a:solidFill>
                <a:latin typeface="Verdana" charset="0"/>
              </a:rPr>
              <a:t>2. MESSAGE paper (Riahi et al.)</a:t>
            </a:r>
          </a:p>
          <a:p>
            <a:pPr marL="342900" indent="-342900">
              <a:spcBef>
                <a:spcPct val="20000"/>
              </a:spcBef>
              <a:buClr>
                <a:srgbClr val="007BC7"/>
              </a:buClr>
              <a:buFont typeface="Wingdings" charset="2"/>
              <a:buNone/>
            </a:pPr>
            <a:r>
              <a:rPr lang="nl-NL" sz="1400">
                <a:solidFill>
                  <a:srgbClr val="000000"/>
                </a:solidFill>
                <a:latin typeface="Verdana" charset="0"/>
              </a:rPr>
              <a:t>3. AIM paper (Matsui et al.)</a:t>
            </a:r>
          </a:p>
          <a:p>
            <a:pPr marL="342900" indent="-342900">
              <a:spcBef>
                <a:spcPct val="20000"/>
              </a:spcBef>
              <a:buClr>
                <a:srgbClr val="007BC7"/>
              </a:buClr>
              <a:buFont typeface="Wingdings" charset="2"/>
              <a:buNone/>
            </a:pPr>
            <a:r>
              <a:rPr lang="nl-NL" sz="1400">
                <a:solidFill>
                  <a:srgbClr val="000000"/>
                </a:solidFill>
                <a:latin typeface="Verdana" charset="0"/>
              </a:rPr>
              <a:t>4. GCAM paper (Thomson et al.)</a:t>
            </a:r>
          </a:p>
          <a:p>
            <a:pPr marL="342900" indent="-342900">
              <a:spcBef>
                <a:spcPct val="20000"/>
              </a:spcBef>
              <a:buClr>
                <a:srgbClr val="007BC7"/>
              </a:buClr>
              <a:buFont typeface="Wingdings" charset="2"/>
              <a:buNone/>
            </a:pPr>
            <a:r>
              <a:rPr lang="nl-NL" sz="1400">
                <a:solidFill>
                  <a:srgbClr val="000000"/>
                </a:solidFill>
                <a:latin typeface="Verdana" charset="0"/>
              </a:rPr>
              <a:t>5. IMAGE paper (van Vuuren et al.)</a:t>
            </a:r>
          </a:p>
          <a:p>
            <a:pPr marL="342900" indent="-342900">
              <a:spcBef>
                <a:spcPct val="20000"/>
              </a:spcBef>
              <a:buClr>
                <a:srgbClr val="007BC7"/>
              </a:buClr>
              <a:buFont typeface="Wingdings" charset="2"/>
              <a:buNone/>
            </a:pPr>
            <a:r>
              <a:rPr lang="nl-NL" sz="1400">
                <a:solidFill>
                  <a:srgbClr val="000000"/>
                </a:solidFill>
                <a:latin typeface="Verdana" charset="0"/>
              </a:rPr>
              <a:t>6. Land use paper (Hurtt et al.)</a:t>
            </a:r>
          </a:p>
          <a:p>
            <a:pPr marL="342900" indent="-342900">
              <a:spcBef>
                <a:spcPct val="20000"/>
              </a:spcBef>
              <a:buClr>
                <a:srgbClr val="007BC7"/>
              </a:buClr>
              <a:buFont typeface="Wingdings" charset="2"/>
              <a:buNone/>
            </a:pPr>
            <a:r>
              <a:rPr lang="nl-NL" sz="1400">
                <a:solidFill>
                  <a:srgbClr val="000000"/>
                </a:solidFill>
                <a:latin typeface="Verdana" charset="0"/>
              </a:rPr>
              <a:t>7. Emission inventory (Garnier et al.)</a:t>
            </a:r>
          </a:p>
          <a:p>
            <a:pPr marL="342900" indent="-342900">
              <a:spcBef>
                <a:spcPct val="20000"/>
              </a:spcBef>
              <a:buClr>
                <a:srgbClr val="007BC7"/>
              </a:buClr>
              <a:buFont typeface="Wingdings" charset="2"/>
              <a:buNone/>
            </a:pPr>
            <a:r>
              <a:rPr lang="nl-NL" sz="1400">
                <a:solidFill>
                  <a:srgbClr val="000000"/>
                </a:solidFill>
                <a:latin typeface="Verdana" charset="0"/>
              </a:rPr>
              <a:t>8. Atm. Chem. (Lamarque et al.)</a:t>
            </a:r>
          </a:p>
          <a:p>
            <a:pPr marL="342900" indent="-342900">
              <a:spcBef>
                <a:spcPct val="20000"/>
              </a:spcBef>
              <a:buClr>
                <a:srgbClr val="007BC7"/>
              </a:buClr>
              <a:buFont typeface="Wingdings" charset="2"/>
              <a:buNone/>
            </a:pPr>
            <a:r>
              <a:rPr lang="nl-NL" sz="1400">
                <a:solidFill>
                  <a:srgbClr val="000000"/>
                </a:solidFill>
                <a:latin typeface="Verdana" charset="0"/>
              </a:rPr>
              <a:t>9. GHG conc./extension (Meinshausen et al)</a:t>
            </a:r>
            <a:endParaRPr lang="en-US" sz="1400">
              <a:solidFill>
                <a:srgbClr val="000000"/>
              </a:solidFill>
              <a:latin typeface="Verdana" charset="0"/>
            </a:endParaRPr>
          </a:p>
        </p:txBody>
      </p:sp>
      <p:pic>
        <p:nvPicPr>
          <p:cNvPr id="28679" name="Picture 2" descr="C:\Users\d3a938\Pictures\2011-05 YaleBoulderLAVenice\DSC01391.JPG"/>
          <p:cNvPicPr>
            <a:picLocks noChangeAspect="1" noChangeArrowheads="1"/>
          </p:cNvPicPr>
          <p:nvPr/>
        </p:nvPicPr>
        <p:blipFill>
          <a:blip r:embed="rId3"/>
          <a:srcRect/>
          <a:stretch>
            <a:fillRect/>
          </a:stretch>
        </p:blipFill>
        <p:spPr bwMode="auto">
          <a:xfrm>
            <a:off x="5892800" y="4419600"/>
            <a:ext cx="3251200" cy="2438400"/>
          </a:xfrm>
          <a:prstGeom prst="rect">
            <a:avLst/>
          </a:prstGeom>
          <a:noFill/>
          <a:ln w="9525">
            <a:noFill/>
            <a:miter lim="800000"/>
            <a:headEnd/>
            <a:tailEnd/>
          </a:ln>
        </p:spPr>
      </p:pic>
      <p:sp>
        <p:nvSpPr>
          <p:cNvPr id="2" name="TextBox 1"/>
          <p:cNvSpPr txBox="1">
            <a:spLocks noChangeArrowheads="1"/>
          </p:cNvSpPr>
          <p:nvPr/>
        </p:nvSpPr>
        <p:spPr bwMode="auto">
          <a:xfrm>
            <a:off x="1143000" y="5857875"/>
            <a:ext cx="3429000" cy="369888"/>
          </a:xfrm>
          <a:prstGeom prst="rect">
            <a:avLst/>
          </a:prstGeom>
          <a:noFill/>
          <a:ln w="9525">
            <a:noFill/>
            <a:miter lim="800000"/>
            <a:headEnd/>
            <a:tailEnd/>
          </a:ln>
        </p:spPr>
        <p:txBody>
          <a:bodyPr wrap="none">
            <a:prstTxWarp prst="textNoShape">
              <a:avLst/>
            </a:prstTxWarp>
            <a:spAutoFit/>
          </a:bodyPr>
          <a:lstStyle/>
          <a:p>
            <a:r>
              <a:rPr lang="en-US" b="1">
                <a:solidFill>
                  <a:srgbClr val="C00000"/>
                </a:solidFill>
              </a:rPr>
              <a:t>Published in </a:t>
            </a:r>
            <a:r>
              <a:rPr lang="en-US" b="1" i="1">
                <a:solidFill>
                  <a:srgbClr val="C00000"/>
                </a:solidFill>
              </a:rPr>
              <a:t>Climatic Change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Modeling</a:t>
            </a:r>
            <a:endParaRPr lang="en-US" dirty="0"/>
          </a:p>
        </p:txBody>
      </p:sp>
      <p:sp>
        <p:nvSpPr>
          <p:cNvPr id="3" name="Content Placeholder 2"/>
          <p:cNvSpPr>
            <a:spLocks noGrp="1"/>
          </p:cNvSpPr>
          <p:nvPr>
            <p:ph idx="1"/>
          </p:nvPr>
        </p:nvSpPr>
        <p:spPr/>
        <p:txBody>
          <a:bodyPr/>
          <a:lstStyle/>
          <a:p>
            <a:r>
              <a:rPr lang="en-US" dirty="0" smtClean="0"/>
              <a:t>Have needed to find a way to harness the ingenuity and energy of a broader community</a:t>
            </a:r>
          </a:p>
          <a:p>
            <a:r>
              <a:rPr lang="en-US" dirty="0" smtClean="0"/>
              <a:t>Have now fully implemented GCAM in a community modeling framework</a:t>
            </a:r>
          </a:p>
          <a:p>
            <a:pPr lvl="1"/>
            <a:r>
              <a:rPr lang="en-US" dirty="0" smtClean="0"/>
              <a:t>Strict version control of the core model</a:t>
            </a:r>
          </a:p>
          <a:p>
            <a:pPr lvl="1"/>
            <a:r>
              <a:rPr lang="en-US" dirty="0" smtClean="0"/>
              <a:t>Allowing research versions to proliferate</a:t>
            </a:r>
          </a:p>
          <a:p>
            <a:r>
              <a:rPr lang="en-US" dirty="0" smtClean="0"/>
              <a:t>Over 70 research groups around the world have already started using GCAM, and tailoring it to their own purposes</a:t>
            </a:r>
          </a:p>
          <a:p>
            <a:r>
              <a:rPr lang="en-US" dirty="0" smtClean="0"/>
              <a:t>About to have the second International Users Conference</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Challenges of Space-Based Observations</a:t>
            </a:r>
            <a:endParaRPr lang="en-US" dirty="0"/>
          </a:p>
        </p:txBody>
      </p:sp>
      <p:sp>
        <p:nvSpPr>
          <p:cNvPr id="6" name="Content Placeholder 5"/>
          <p:cNvSpPr>
            <a:spLocks noGrp="1"/>
          </p:cNvSpPr>
          <p:nvPr>
            <p:ph idx="1"/>
          </p:nvPr>
        </p:nvSpPr>
        <p:spPr>
          <a:xfrm>
            <a:off x="492125" y="1676399"/>
            <a:ext cx="8186738" cy="3920671"/>
          </a:xfrm>
        </p:spPr>
        <p:txBody>
          <a:bodyPr>
            <a:normAutofit lnSpcReduction="10000"/>
          </a:bodyPr>
          <a:lstStyle/>
          <a:p>
            <a:r>
              <a:rPr lang="en-US" dirty="0" smtClean="0"/>
              <a:t>At one-level, we are already beginning to use remote-sensing derived data sets</a:t>
            </a:r>
          </a:p>
          <a:p>
            <a:pPr lvl="1"/>
            <a:r>
              <a:rPr lang="en-US" dirty="0" err="1" smtClean="0"/>
              <a:t>Ramankutty</a:t>
            </a:r>
            <a:r>
              <a:rPr lang="en-US" dirty="0" smtClean="0"/>
              <a:t>, de Fries, </a:t>
            </a:r>
            <a:r>
              <a:rPr lang="en-US" dirty="0" smtClean="0"/>
              <a:t>Hansen’s </a:t>
            </a:r>
            <a:r>
              <a:rPr lang="en-US" dirty="0" smtClean="0"/>
              <a:t>work on global characterization of land-cover and land-use change</a:t>
            </a:r>
          </a:p>
          <a:p>
            <a:pPr lvl="1"/>
            <a:r>
              <a:rPr lang="en-US" dirty="0" err="1" smtClean="0"/>
              <a:t>Landsat</a:t>
            </a:r>
            <a:r>
              <a:rPr lang="en-US" dirty="0" smtClean="0"/>
              <a:t> and MODIS time series of extent and change in agricultural area</a:t>
            </a:r>
          </a:p>
          <a:p>
            <a:r>
              <a:rPr lang="en-US" dirty="0" smtClean="0"/>
              <a:t>But at same time are also wrestling with a fundamental problem in scientific communication</a:t>
            </a:r>
          </a:p>
          <a:p>
            <a:pPr lvl="1"/>
            <a:r>
              <a:rPr lang="en-US" dirty="0" smtClean="0"/>
              <a:t>What the human system models want is land use</a:t>
            </a:r>
          </a:p>
          <a:p>
            <a:pPr lvl="1"/>
            <a:r>
              <a:rPr lang="en-US" dirty="0" smtClean="0"/>
              <a:t>What we typically observe remotely is land-cover</a:t>
            </a:r>
          </a:p>
          <a:p>
            <a:r>
              <a:rPr lang="en-US" dirty="0" smtClean="0"/>
              <a:t>Are there clever ways to make the connection between the two more explicit?</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Challenges of Space-Based Observations</a:t>
            </a:r>
            <a:endParaRPr lang="en-US" dirty="0"/>
          </a:p>
        </p:txBody>
      </p:sp>
      <p:sp>
        <p:nvSpPr>
          <p:cNvPr id="3" name="Content Placeholder 2"/>
          <p:cNvSpPr>
            <a:spLocks noGrp="1"/>
          </p:cNvSpPr>
          <p:nvPr>
            <p:ph idx="1"/>
          </p:nvPr>
        </p:nvSpPr>
        <p:spPr>
          <a:xfrm>
            <a:off x="474663" y="1676400"/>
            <a:ext cx="8186738" cy="3911600"/>
          </a:xfrm>
        </p:spPr>
        <p:txBody>
          <a:bodyPr>
            <a:normAutofit lnSpcReduction="10000"/>
          </a:bodyPr>
          <a:lstStyle/>
          <a:p>
            <a:r>
              <a:rPr lang="en-US" dirty="0" smtClean="0"/>
              <a:t>At another level, we could amplify the use of models that are parameterized or forced by remote sensing observations</a:t>
            </a:r>
          </a:p>
          <a:p>
            <a:r>
              <a:rPr lang="en-US" dirty="0" smtClean="0"/>
              <a:t>We are attempting to model the major biogeochemical and hydrologic cycles, after all</a:t>
            </a:r>
          </a:p>
          <a:p>
            <a:r>
              <a:rPr lang="en-US" dirty="0" smtClean="0"/>
              <a:t>But with the human use component explicitly simulated, not specified</a:t>
            </a:r>
          </a:p>
          <a:p>
            <a:r>
              <a:rPr lang="en-US" dirty="0" smtClean="0"/>
              <a:t>Earth system models that depend on remote sensing observations for parameterization or validation are going to be critical</a:t>
            </a:r>
          </a:p>
          <a:p>
            <a:r>
              <a:rPr lang="en-US" dirty="0" smtClean="0"/>
              <a:t>Continuing to look for ways to confront these integrated models with data to evaluate them properly</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Title 16"/>
          <p:cNvSpPr>
            <a:spLocks noGrp="1"/>
          </p:cNvSpPr>
          <p:nvPr>
            <p:ph type="title"/>
          </p:nvPr>
        </p:nvSpPr>
        <p:spPr>
          <a:xfrm>
            <a:off x="474663" y="274638"/>
            <a:ext cx="8204200" cy="987425"/>
          </a:xfrm>
        </p:spPr>
        <p:txBody>
          <a:bodyPr/>
          <a:lstStyle/>
          <a:p>
            <a:endParaRPr lang="en-US" dirty="0"/>
          </a:p>
        </p:txBody>
      </p:sp>
      <p:sp>
        <p:nvSpPr>
          <p:cNvPr id="33" name="Content Placeholder 32"/>
          <p:cNvSpPr>
            <a:spLocks noGrp="1"/>
          </p:cNvSpPr>
          <p:nvPr>
            <p:ph sz="half" idx="1"/>
          </p:nvPr>
        </p:nvSpPr>
        <p:spPr/>
        <p:txBody>
          <a:bodyPr/>
          <a:lstStyle/>
          <a:p>
            <a:endParaRPr lang="en-US" dirty="0"/>
          </a:p>
        </p:txBody>
      </p:sp>
      <p:sp>
        <p:nvSpPr>
          <p:cNvPr id="34" name="Content Placeholder 33"/>
          <p:cNvSpPr>
            <a:spLocks noGrp="1"/>
          </p:cNvSpPr>
          <p:nvPr>
            <p:ph sz="half" idx="2"/>
          </p:nvPr>
        </p:nvSpPr>
        <p:spPr>
          <a:xfrm>
            <a:off x="6220884" y="1066800"/>
            <a:ext cx="2731558" cy="5058233"/>
          </a:xfrm>
        </p:spPr>
        <p:txBody>
          <a:bodyPr>
            <a:normAutofit/>
          </a:bodyPr>
          <a:lstStyle/>
          <a:p>
            <a:r>
              <a:rPr lang="en-US" sz="2400" dirty="0" smtClean="0"/>
              <a:t>Significant progress in each area highlighted by the IARP report</a:t>
            </a:r>
          </a:p>
          <a:p>
            <a:r>
              <a:rPr lang="en-US" sz="2400" dirty="0" smtClean="0"/>
              <a:t>Rapid expansion of capabilities</a:t>
            </a:r>
          </a:p>
          <a:p>
            <a:r>
              <a:rPr lang="en-US" sz="2400" dirty="0" smtClean="0"/>
              <a:t>Uncovering insights into the interaction of human decision-making and Earth system processes</a:t>
            </a:r>
          </a:p>
        </p:txBody>
      </p:sp>
      <p:sp>
        <p:nvSpPr>
          <p:cNvPr id="20" name="Title 3"/>
          <p:cNvSpPr txBox="1">
            <a:spLocks/>
          </p:cNvSpPr>
          <p:nvPr/>
        </p:nvSpPr>
        <p:spPr bwMode="auto">
          <a:xfrm>
            <a:off x="511175" y="274638"/>
            <a:ext cx="8229600" cy="732251"/>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marL="0" marR="0" lvl="0" indent="0" algn="l" defTabSz="914400" rtl="0" eaLnBrk="1" fontAlgn="base" latinLnBrk="0" hangingPunct="1">
              <a:lnSpc>
                <a:spcPct val="85000"/>
              </a:lnSpc>
              <a:spcBef>
                <a:spcPct val="0"/>
              </a:spcBef>
              <a:spcAft>
                <a:spcPct val="0"/>
              </a:spcAft>
              <a:buClrTx/>
              <a:buSzTx/>
              <a:buFontTx/>
              <a:buNone/>
              <a:tabLst/>
              <a:defRPr/>
            </a:pPr>
            <a:endParaRPr kumimoji="0" lang="en-US" sz="3000" b="1" i="0" u="none" strike="noStrike" kern="0" cap="none" spc="0" normalizeH="0" baseline="0" noProof="0" dirty="0">
              <a:ln>
                <a:noFill/>
              </a:ln>
              <a:solidFill>
                <a:srgbClr val="CB7023"/>
              </a:solidFill>
              <a:effectLst/>
              <a:uLnTx/>
              <a:uFillTx/>
              <a:latin typeface="+mj-lt"/>
              <a:ea typeface="ＭＳ Ｐゴシック" pitchFamily="-109" charset="-128"/>
              <a:cs typeface="+mj-cs"/>
            </a:endParaRPr>
          </a:p>
        </p:txBody>
      </p:sp>
      <p:sp>
        <p:nvSpPr>
          <p:cNvPr id="21" name="Rectangle 20"/>
          <p:cNvSpPr/>
          <p:nvPr/>
        </p:nvSpPr>
        <p:spPr>
          <a:xfrm>
            <a:off x="3568800" y="2482515"/>
            <a:ext cx="2487378" cy="1387377"/>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Strengthening Complex Interactions Among Energy, Environment, Economics</a:t>
            </a:r>
            <a:endParaRPr lang="en-US" dirty="0"/>
          </a:p>
        </p:txBody>
      </p:sp>
      <p:sp>
        <p:nvSpPr>
          <p:cNvPr id="22" name="Rectangle 21"/>
          <p:cNvSpPr/>
          <p:nvPr/>
        </p:nvSpPr>
        <p:spPr>
          <a:xfrm>
            <a:off x="3568800" y="1006889"/>
            <a:ext cx="2361435" cy="1144094"/>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Extending to Regional Scales and Shorter Times</a:t>
            </a:r>
            <a:endParaRPr lang="en-US" dirty="0"/>
          </a:p>
        </p:txBody>
      </p:sp>
      <p:sp>
        <p:nvSpPr>
          <p:cNvPr id="23" name="Rectangle 22"/>
          <p:cNvSpPr/>
          <p:nvPr/>
        </p:nvSpPr>
        <p:spPr>
          <a:xfrm>
            <a:off x="219012" y="1006889"/>
            <a:ext cx="2487378" cy="1144094"/>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Incorporating Impacts, </a:t>
            </a:r>
            <a:br>
              <a:rPr lang="en-US" dirty="0" smtClean="0"/>
            </a:br>
            <a:r>
              <a:rPr lang="en-US" dirty="0" smtClean="0"/>
              <a:t>Adaptation and Vulnerability</a:t>
            </a:r>
            <a:endParaRPr lang="en-US" dirty="0"/>
          </a:p>
        </p:txBody>
      </p:sp>
      <p:sp>
        <p:nvSpPr>
          <p:cNvPr id="24" name="Rectangle 23"/>
          <p:cNvSpPr/>
          <p:nvPr/>
        </p:nvSpPr>
        <p:spPr>
          <a:xfrm>
            <a:off x="219012" y="2482515"/>
            <a:ext cx="2487378" cy="1387377"/>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Linking Climate Models and Communities – </a:t>
            </a:r>
            <a:r>
              <a:rPr lang="en-US" dirty="0" err="1" smtClean="0"/>
              <a:t>ESM’s</a:t>
            </a:r>
            <a:r>
              <a:rPr lang="en-US" dirty="0" smtClean="0"/>
              <a:t>, </a:t>
            </a:r>
            <a:r>
              <a:rPr lang="en-US" dirty="0" err="1" smtClean="0"/>
              <a:t>IAM’s</a:t>
            </a:r>
            <a:r>
              <a:rPr lang="en-US" dirty="0" smtClean="0"/>
              <a:t>, IAV</a:t>
            </a:r>
            <a:endParaRPr lang="en-US" dirty="0"/>
          </a:p>
        </p:txBody>
      </p:sp>
      <p:sp>
        <p:nvSpPr>
          <p:cNvPr id="25" name="Rectangle 24"/>
          <p:cNvSpPr/>
          <p:nvPr/>
        </p:nvSpPr>
        <p:spPr>
          <a:xfrm>
            <a:off x="729949" y="4668303"/>
            <a:ext cx="4754356" cy="647196"/>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Quantifying Uncertainties in Models and Data</a:t>
            </a:r>
            <a:endParaRPr lang="en-US" dirty="0"/>
          </a:p>
        </p:txBody>
      </p:sp>
      <p:sp>
        <p:nvSpPr>
          <p:cNvPr id="26" name="Rectangle 25"/>
          <p:cNvSpPr/>
          <p:nvPr/>
        </p:nvSpPr>
        <p:spPr>
          <a:xfrm>
            <a:off x="729949" y="5852246"/>
            <a:ext cx="4754356" cy="647196"/>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Advancing Community Modeling Approaches and Accessibility</a:t>
            </a:r>
            <a:endParaRPr lang="en-US" dirty="0"/>
          </a:p>
        </p:txBody>
      </p:sp>
      <p:sp>
        <p:nvSpPr>
          <p:cNvPr id="27" name="Curved Up Arrow 26"/>
          <p:cNvSpPr/>
          <p:nvPr/>
        </p:nvSpPr>
        <p:spPr>
          <a:xfrm>
            <a:off x="2518370" y="2482515"/>
            <a:ext cx="1372233" cy="731520"/>
          </a:xfrm>
          <a:prstGeom prst="curvedUp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8" name="Curved Down Arrow 27"/>
          <p:cNvSpPr/>
          <p:nvPr/>
        </p:nvSpPr>
        <p:spPr>
          <a:xfrm>
            <a:off x="2518370" y="1750995"/>
            <a:ext cx="1372234" cy="731520"/>
          </a:xfrm>
          <a:prstGeom prst="curved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0504D"/>
              </a:solidFill>
            </a:endParaRPr>
          </a:p>
        </p:txBody>
      </p:sp>
      <p:sp>
        <p:nvSpPr>
          <p:cNvPr id="29" name="Up Arrow 28"/>
          <p:cNvSpPr/>
          <p:nvPr/>
        </p:nvSpPr>
        <p:spPr>
          <a:xfrm>
            <a:off x="1462701" y="5315499"/>
            <a:ext cx="484632" cy="446234"/>
          </a:xfrm>
          <a:prstGeom prst="up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Up Arrow 29"/>
          <p:cNvSpPr/>
          <p:nvPr/>
        </p:nvSpPr>
        <p:spPr>
          <a:xfrm>
            <a:off x="4418916" y="5315499"/>
            <a:ext cx="484632" cy="446234"/>
          </a:xfrm>
          <a:prstGeom prst="up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Up Arrow 30"/>
          <p:cNvSpPr/>
          <p:nvPr/>
        </p:nvSpPr>
        <p:spPr>
          <a:xfrm>
            <a:off x="1462701" y="3998952"/>
            <a:ext cx="484632" cy="446234"/>
          </a:xfrm>
          <a:prstGeom prst="up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Up Arrow 31"/>
          <p:cNvSpPr/>
          <p:nvPr/>
        </p:nvSpPr>
        <p:spPr>
          <a:xfrm>
            <a:off x="4418916" y="3998952"/>
            <a:ext cx="484632" cy="446234"/>
          </a:xfrm>
          <a:prstGeom prst="up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74663" y="2835667"/>
            <a:ext cx="8204200" cy="987425"/>
          </a:xfrm>
        </p:spPr>
        <p:txBody>
          <a:bodyPr/>
          <a:lstStyle/>
          <a:p>
            <a:pPr algn="ctr"/>
            <a:r>
              <a:rPr lang="en-US" dirty="0" smtClean="0"/>
              <a:t>Integrated Assessment Models</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74663" y="1260928"/>
            <a:ext cx="8186738" cy="4468364"/>
          </a:xfrm>
        </p:spPr>
        <p:txBody>
          <a:bodyPr>
            <a:normAutofit lnSpcReduction="10000"/>
          </a:bodyPr>
          <a:lstStyle/>
          <a:p>
            <a:r>
              <a:rPr lang="en-US" dirty="0" smtClean="0"/>
              <a:t>Interactions of the IAM community and the carbon, Earth system modeling, and remote sensing communities are critically important</a:t>
            </a:r>
          </a:p>
          <a:p>
            <a:r>
              <a:rPr lang="en-US" dirty="0" smtClean="0"/>
              <a:t>Development of new model structures to understand the ways in which human decisions can affect land-cover, the carbon cycle, and the climate system over the next several decades</a:t>
            </a:r>
          </a:p>
          <a:p>
            <a:r>
              <a:rPr lang="en-US" dirty="0" smtClean="0"/>
              <a:t>Explicit representation of decision-making to explore the consequences of different possible </a:t>
            </a:r>
            <a:r>
              <a:rPr lang="en-US" dirty="0" smtClean="0"/>
              <a:t>choices</a:t>
            </a:r>
          </a:p>
          <a:p>
            <a:r>
              <a:rPr lang="en-US" dirty="0" smtClean="0"/>
              <a:t>Expansion of the kinds of decision-making institutions which are interested in the models – expansion into adaptation issues</a:t>
            </a:r>
            <a:endParaRPr lang="en-US" dirty="0" smtClean="0"/>
          </a:p>
          <a:p>
            <a:r>
              <a:rPr lang="en-US" dirty="0" smtClean="0"/>
              <a:t>Backed up by sophisticated representations of processes, constrained by observational data</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2" descr="\\Pnl\fs\Public\ShannonC\Climate Figures\Integrated_Assess_Model_v2.jpg"/>
          <p:cNvPicPr>
            <a:picLocks noChangeAspect="1" noChangeArrowheads="1"/>
          </p:cNvPicPr>
          <p:nvPr/>
        </p:nvPicPr>
        <p:blipFill>
          <a:blip r:embed="rId2" cstate="print"/>
          <a:srcRect/>
          <a:stretch>
            <a:fillRect/>
          </a:stretch>
        </p:blipFill>
        <p:spPr bwMode="auto">
          <a:xfrm>
            <a:off x="853041" y="821155"/>
            <a:ext cx="7652373" cy="542406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t>Traditional Focus of Integrated Assessment</a:t>
            </a:r>
          </a:p>
        </p:txBody>
      </p:sp>
      <p:sp>
        <p:nvSpPr>
          <p:cNvPr id="101379" name="Rectangle 3"/>
          <p:cNvSpPr>
            <a:spLocks noGrp="1" noChangeArrowheads="1"/>
          </p:cNvSpPr>
          <p:nvPr>
            <p:ph idx="1"/>
          </p:nvPr>
        </p:nvSpPr>
        <p:spPr>
          <a:xfrm>
            <a:off x="474663" y="1138018"/>
            <a:ext cx="8186738" cy="4576810"/>
          </a:xfrm>
        </p:spPr>
        <p:txBody>
          <a:bodyPr/>
          <a:lstStyle/>
          <a:p>
            <a:r>
              <a:rPr lang="en-US" dirty="0"/>
              <a:t>The traditional focus of IA research has been on providing data and models relevant to understanding the scale and timing of the drivers of climate change over decades to century time scales. </a:t>
            </a:r>
          </a:p>
          <a:p>
            <a:pPr lvl="1"/>
            <a:r>
              <a:rPr lang="en-US" dirty="0"/>
              <a:t>What are potential long-term, future emissions trajectories of fossil fuel CO</a:t>
            </a:r>
            <a:r>
              <a:rPr lang="en-US" baseline="-25000" dirty="0"/>
              <a:t>2</a:t>
            </a:r>
            <a:r>
              <a:rPr lang="en-US" dirty="0"/>
              <a:t>, land-use change CO</a:t>
            </a:r>
            <a:r>
              <a:rPr lang="en-US" baseline="-25000" dirty="0"/>
              <a:t>2</a:t>
            </a:r>
            <a:r>
              <a:rPr lang="en-US" dirty="0"/>
              <a:t>, non-CO</a:t>
            </a:r>
            <a:r>
              <a:rPr lang="en-US" baseline="-25000" dirty="0"/>
              <a:t>2</a:t>
            </a:r>
            <a:r>
              <a:rPr lang="en-US" dirty="0"/>
              <a:t> greenhouse gases, chemically active gases and aerosols?</a:t>
            </a:r>
          </a:p>
          <a:p>
            <a:pPr lvl="1"/>
            <a:r>
              <a:rPr lang="en-US" dirty="0"/>
              <a:t>What would stabilizing </a:t>
            </a:r>
            <a:r>
              <a:rPr lang="en-US" dirty="0" err="1"/>
              <a:t>radiative</a:t>
            </a:r>
            <a:r>
              <a:rPr lang="en-US" dirty="0"/>
              <a:t> forcing imply</a:t>
            </a:r>
            <a:r>
              <a:rPr lang="en-US" dirty="0" smtClean="0"/>
              <a:t>?</a:t>
            </a:r>
          </a:p>
          <a:p>
            <a:r>
              <a:rPr lang="en-US" dirty="0" smtClean="0"/>
              <a:t>The decision-making communities that have desired this information have included national policy-makers from many countries, private sector businesses, and the broader scientific community – especially climate modelers who require long time-series of emissions as external </a:t>
            </a:r>
            <a:r>
              <a:rPr lang="en-US" dirty="0" err="1" smtClean="0"/>
              <a:t>forcings</a:t>
            </a:r>
            <a:r>
              <a:rPr lang="en-US" dirty="0" smtClean="0"/>
              <a:t> for their models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4"/>
          <p:cNvSpPr>
            <a:spLocks noGrp="1" noChangeArrowheads="1"/>
          </p:cNvSpPr>
          <p:nvPr>
            <p:ph type="title" idx="4294967295"/>
          </p:nvPr>
        </p:nvSpPr>
        <p:spPr>
          <a:xfrm>
            <a:off x="4394200" y="201613"/>
            <a:ext cx="4749800" cy="576262"/>
          </a:xfrm>
        </p:spPr>
        <p:txBody>
          <a:bodyPr/>
          <a:lstStyle/>
          <a:p>
            <a:pPr eaLnBrk="1" hangingPunct="1"/>
            <a:r>
              <a:rPr lang="en-US" sz="2000"/>
              <a:t>The PNNL Global Change Assessment Model (GCAM)</a:t>
            </a:r>
          </a:p>
        </p:txBody>
      </p:sp>
      <p:sp>
        <p:nvSpPr>
          <p:cNvPr id="52227" name="Rectangle 5"/>
          <p:cNvSpPr>
            <a:spLocks noGrp="1" noChangeArrowheads="1"/>
          </p:cNvSpPr>
          <p:nvPr>
            <p:ph idx="4294967295"/>
          </p:nvPr>
        </p:nvSpPr>
        <p:spPr>
          <a:xfrm>
            <a:off x="180975" y="2293938"/>
            <a:ext cx="2555875" cy="2640012"/>
          </a:xfrm>
        </p:spPr>
        <p:txBody>
          <a:bodyPr/>
          <a:lstStyle/>
          <a:p>
            <a:pPr eaLnBrk="1" hangingPunct="1">
              <a:lnSpc>
                <a:spcPct val="90000"/>
              </a:lnSpc>
            </a:pPr>
            <a:r>
              <a:rPr lang="en-US" sz="2000" dirty="0"/>
              <a:t>Energy-Agriculture-Economy Market Equilibrium</a:t>
            </a:r>
          </a:p>
          <a:p>
            <a:pPr eaLnBrk="1" hangingPunct="1">
              <a:lnSpc>
                <a:spcPct val="90000"/>
              </a:lnSpc>
            </a:pPr>
            <a:r>
              <a:rPr lang="en-US" sz="2000" dirty="0"/>
              <a:t>14 Global Regions – Fully Integrated</a:t>
            </a:r>
          </a:p>
          <a:p>
            <a:pPr eaLnBrk="1" hangingPunct="1">
              <a:lnSpc>
                <a:spcPct val="90000"/>
              </a:lnSpc>
            </a:pPr>
            <a:r>
              <a:rPr lang="en-US" sz="2000" dirty="0"/>
              <a:t>Explicit Energy Technologies – All Regions</a:t>
            </a:r>
          </a:p>
        </p:txBody>
      </p:sp>
      <p:pic>
        <p:nvPicPr>
          <p:cNvPr id="52229" name="Picture 2" descr="MiniCAM structure diagram"/>
          <p:cNvPicPr>
            <a:picLocks noChangeAspect="1" noChangeArrowheads="1"/>
          </p:cNvPicPr>
          <p:nvPr/>
        </p:nvPicPr>
        <p:blipFill>
          <a:blip r:embed="rId3"/>
          <a:srcRect/>
          <a:stretch>
            <a:fillRect/>
          </a:stretch>
        </p:blipFill>
        <p:spPr bwMode="auto">
          <a:xfrm>
            <a:off x="2897188" y="1439863"/>
            <a:ext cx="6119812" cy="3616325"/>
          </a:xfrm>
          <a:prstGeom prst="rect">
            <a:avLst/>
          </a:prstGeom>
          <a:noFill/>
          <a:ln w="9525">
            <a:noFill/>
            <a:miter lim="800000"/>
            <a:headEnd/>
            <a:tailEnd/>
          </a:ln>
        </p:spPr>
      </p:pic>
      <p:pic>
        <p:nvPicPr>
          <p:cNvPr id="52230" name="Picture 3" descr="MCworld_white"/>
          <p:cNvPicPr>
            <a:picLocks noChangeAspect="1" noChangeArrowheads="1"/>
          </p:cNvPicPr>
          <p:nvPr/>
        </p:nvPicPr>
        <p:blipFill>
          <a:blip r:embed="rId4"/>
          <a:srcRect/>
          <a:stretch>
            <a:fillRect/>
          </a:stretch>
        </p:blipFill>
        <p:spPr bwMode="auto">
          <a:xfrm>
            <a:off x="0" y="0"/>
            <a:ext cx="4122738" cy="1900238"/>
          </a:xfrm>
          <a:prstGeom prst="rect">
            <a:avLst/>
          </a:prstGeom>
          <a:noFill/>
          <a:ln w="9525">
            <a:noFill/>
            <a:miter lim="800000"/>
            <a:headEnd/>
            <a:tailEnd/>
          </a:ln>
        </p:spPr>
      </p:pic>
      <p:sp>
        <p:nvSpPr>
          <p:cNvPr id="52231" name="Rectangle 6"/>
          <p:cNvSpPr>
            <a:spLocks noChangeArrowheads="1"/>
          </p:cNvSpPr>
          <p:nvPr/>
        </p:nvSpPr>
        <p:spPr bwMode="auto">
          <a:xfrm>
            <a:off x="1209675" y="5380038"/>
            <a:ext cx="6316663" cy="1179512"/>
          </a:xfrm>
          <a:prstGeom prst="rect">
            <a:avLst/>
          </a:prstGeom>
          <a:noFill/>
          <a:ln w="9525">
            <a:noFill/>
            <a:miter lim="800000"/>
            <a:headEnd/>
            <a:tailEnd/>
          </a:ln>
        </p:spPr>
        <p:txBody>
          <a:bodyPr lIns="0" tIns="0" rIns="0" bIns="0">
            <a:prstTxWarp prst="textNoShape">
              <a:avLst/>
            </a:prstTxWarp>
          </a:bodyPr>
          <a:lstStyle/>
          <a:p>
            <a:pPr marL="342900" indent="-342900" defTabSz="914400" eaLnBrk="0" fontAlgn="base" hangingPunct="0">
              <a:lnSpc>
                <a:spcPct val="90000"/>
              </a:lnSpc>
              <a:spcBef>
                <a:spcPct val="30000"/>
              </a:spcBef>
              <a:spcAft>
                <a:spcPct val="0"/>
              </a:spcAft>
              <a:buClr>
                <a:srgbClr val="EAEAEA"/>
              </a:buClr>
              <a:buFontTx/>
              <a:buBlip>
                <a:blip r:embed="rId5"/>
              </a:buBlip>
            </a:pPr>
            <a:r>
              <a:rPr lang="en-US" sz="2000">
                <a:solidFill>
                  <a:srgbClr val="000000"/>
                </a:solidFill>
                <a:ea typeface="ＭＳ Ｐゴシック" pitchFamily="-107" charset="-128"/>
                <a:cs typeface="ＭＳ Ｐゴシック" pitchFamily="-107" charset="-128"/>
              </a:rPr>
              <a:t>Fully Integrated Agriculture and Land Use Model</a:t>
            </a:r>
          </a:p>
          <a:p>
            <a:pPr marL="342900" indent="-342900" algn="ctr" defTabSz="914400" eaLnBrk="0" fontAlgn="base" hangingPunct="0">
              <a:lnSpc>
                <a:spcPct val="90000"/>
              </a:lnSpc>
              <a:spcBef>
                <a:spcPct val="30000"/>
              </a:spcBef>
              <a:spcAft>
                <a:spcPct val="0"/>
              </a:spcAft>
              <a:buClr>
                <a:srgbClr val="EAEAEA"/>
              </a:buClr>
              <a:buFontTx/>
              <a:buBlip>
                <a:blip r:embed="rId5"/>
              </a:buBlip>
            </a:pPr>
            <a:r>
              <a:rPr lang="en-US" sz="2000">
                <a:solidFill>
                  <a:srgbClr val="000000"/>
                </a:solidFill>
                <a:ea typeface="ＭＳ Ｐゴシック" pitchFamily="-107" charset="-128"/>
                <a:cs typeface="ＭＳ Ｐゴシック" pitchFamily="-107" charset="-128"/>
              </a:rPr>
              <a:t>15 Greenhouse Gases and Short-lived Species</a:t>
            </a:r>
          </a:p>
          <a:p>
            <a:pPr marL="342900" indent="-342900" algn="ctr" defTabSz="914400" eaLnBrk="0" fontAlgn="base" hangingPunct="0">
              <a:lnSpc>
                <a:spcPct val="90000"/>
              </a:lnSpc>
              <a:spcBef>
                <a:spcPct val="30000"/>
              </a:spcBef>
              <a:spcAft>
                <a:spcPct val="0"/>
              </a:spcAft>
              <a:buClr>
                <a:srgbClr val="EAEAEA"/>
              </a:buClr>
              <a:buFontTx/>
              <a:buBlip>
                <a:blip r:embed="rId5"/>
              </a:buBlip>
            </a:pPr>
            <a:r>
              <a:rPr lang="en-US" sz="2000">
                <a:solidFill>
                  <a:srgbClr val="000000"/>
                </a:solidFill>
                <a:ea typeface="ＭＳ Ｐゴシック" pitchFamily="-107" charset="-128"/>
                <a:cs typeface="ＭＳ Ｐゴシック" pitchFamily="-107" charset="-128"/>
              </a:rPr>
              <a:t>Typically Runs to 2100 in 15-year time steps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28688" y="131763"/>
            <a:ext cx="7573962" cy="985837"/>
          </a:xfrm>
        </p:spPr>
        <p:txBody>
          <a:bodyPr/>
          <a:lstStyle/>
          <a:p>
            <a:r>
              <a:rPr lang="en-US" sz="2600"/>
              <a:t>A global commitment to stabilizing CO</a:t>
            </a:r>
            <a:r>
              <a:rPr lang="en-US" sz="2600" baseline="-25000"/>
              <a:t>2</a:t>
            </a:r>
            <a:r>
              <a:rPr lang="en-US" sz="2600"/>
              <a:t> concentrations requires a carbon price that escalates over time</a:t>
            </a:r>
          </a:p>
        </p:txBody>
      </p:sp>
      <p:sp>
        <p:nvSpPr>
          <p:cNvPr id="24579" name="Rectangle 3"/>
          <p:cNvSpPr>
            <a:spLocks noGrp="1" noChangeArrowheads="1"/>
          </p:cNvSpPr>
          <p:nvPr>
            <p:ph type="body" sz="half" idx="1"/>
          </p:nvPr>
        </p:nvSpPr>
        <p:spPr>
          <a:xfrm>
            <a:off x="6205538" y="1519238"/>
            <a:ext cx="2459037" cy="5064125"/>
          </a:xfrm>
          <a:noFill/>
        </p:spPr>
        <p:txBody>
          <a:bodyPr>
            <a:normAutofit/>
          </a:bodyPr>
          <a:lstStyle/>
          <a:p>
            <a:r>
              <a:rPr lang="en-US" sz="1800"/>
              <a:t>Price of carbon should start low and rise steadily to minimize society’s costs.</a:t>
            </a:r>
          </a:p>
          <a:p>
            <a:r>
              <a:rPr lang="en-US" sz="1800"/>
              <a:t>Eventually all nations and economic sectors need to be covered as the atmosphere is indifferent as to the source of CO</a:t>
            </a:r>
            <a:r>
              <a:rPr lang="en-US" sz="1800" baseline="-25000"/>
              <a:t>2</a:t>
            </a:r>
            <a:r>
              <a:rPr lang="en-US" sz="1800"/>
              <a:t> emissions.</a:t>
            </a:r>
          </a:p>
          <a:p>
            <a:r>
              <a:rPr lang="en-US" sz="1800"/>
              <a:t>The response to this escalating price of carbon will vary across economic sectors and regions.</a:t>
            </a:r>
          </a:p>
        </p:txBody>
      </p:sp>
      <p:graphicFrame>
        <p:nvGraphicFramePr>
          <p:cNvPr id="24580" name="Object 4"/>
          <p:cNvGraphicFramePr>
            <a:graphicFrameLocks noChangeAspect="1"/>
          </p:cNvGraphicFramePr>
          <p:nvPr>
            <p:ph sz="half" idx="2"/>
          </p:nvPr>
        </p:nvGraphicFramePr>
        <p:xfrm>
          <a:off x="155575" y="1535113"/>
          <a:ext cx="6092825" cy="4578350"/>
        </p:xfrm>
        <a:graphic>
          <a:graphicData uri="http://schemas.openxmlformats.org/presentationml/2006/ole">
            <p:oleObj spid="_x0000_s61442" name="Worksheet" r:id="rId4" imgW="2401078" imgH="1803918" progId="Excel.Sheet.8">
              <p:link updateAutomatic="1"/>
            </p:oleObj>
          </a:graphicData>
        </a:graphic>
      </p:graphicFrame>
      <p:sp>
        <p:nvSpPr>
          <p:cNvPr id="13" name="Footer Placeholder 4"/>
          <p:cNvSpPr>
            <a:spLocks noGrp="1"/>
          </p:cNvSpPr>
          <p:nvPr>
            <p:ph type="ftr" sz="quarter" idx="4294967295"/>
          </p:nvPr>
        </p:nvSpPr>
        <p:spPr>
          <a:xfrm>
            <a:off x="0" y="6483350"/>
            <a:ext cx="509588" cy="365125"/>
          </a:xfrm>
          <a:prstGeom prst="rect">
            <a:avLst/>
          </a:prstGeom>
        </p:spPr>
        <p:txBody>
          <a:bodyPr/>
          <a:lstStyle/>
          <a:p>
            <a:r>
              <a:rPr lang="en-US" dirty="0" smtClean="0">
                <a:latin typeface="Times New Roman" pitchFamily="-107" charset="0"/>
              </a:rPr>
              <a:t> </a:t>
            </a:r>
            <a:endParaRPr lang="en-US" dirty="0">
              <a:latin typeface="Times New Roman" pitchFamily="-107" charset="0"/>
            </a:endParaRPr>
          </a:p>
        </p:txBody>
      </p:sp>
      <p:sp>
        <p:nvSpPr>
          <p:cNvPr id="24581" name="Text Box 5"/>
          <p:cNvSpPr txBox="1">
            <a:spLocks noChangeArrowheads="1"/>
          </p:cNvSpPr>
          <p:nvPr/>
        </p:nvSpPr>
        <p:spPr bwMode="auto">
          <a:xfrm>
            <a:off x="123825" y="4767263"/>
            <a:ext cx="735013" cy="274637"/>
          </a:xfrm>
          <a:prstGeom prst="rect">
            <a:avLst/>
          </a:prstGeom>
          <a:noFill/>
          <a:ln w="9525">
            <a:noFill/>
            <a:miter lim="800000"/>
            <a:headEnd/>
            <a:tailEnd/>
          </a:ln>
          <a:effectLst/>
        </p:spPr>
        <p:txBody>
          <a:bodyPr>
            <a:prstTxWarp prst="textNoShape">
              <a:avLst/>
            </a:prstTxWarp>
            <a:spAutoFit/>
          </a:bodyPr>
          <a:lstStyle/>
          <a:p>
            <a:pPr algn="ctr" eaLnBrk="1" hangingPunct="1"/>
            <a:r>
              <a:rPr lang="en-US" sz="1200" b="1">
                <a:solidFill>
                  <a:srgbClr val="800000"/>
                </a:solidFill>
              </a:rPr>
              <a:t>$102/tC</a:t>
            </a:r>
          </a:p>
        </p:txBody>
      </p:sp>
      <p:sp>
        <p:nvSpPr>
          <p:cNvPr id="24582" name="Text Box 6"/>
          <p:cNvSpPr txBox="1">
            <a:spLocks noChangeArrowheads="1"/>
          </p:cNvSpPr>
          <p:nvPr/>
        </p:nvSpPr>
        <p:spPr bwMode="auto">
          <a:xfrm>
            <a:off x="123825" y="5080000"/>
            <a:ext cx="658813" cy="274638"/>
          </a:xfrm>
          <a:prstGeom prst="rect">
            <a:avLst/>
          </a:prstGeom>
          <a:noFill/>
          <a:ln w="9525">
            <a:noFill/>
            <a:miter lim="800000"/>
            <a:headEnd/>
            <a:tailEnd/>
          </a:ln>
          <a:effectLst/>
        </p:spPr>
        <p:txBody>
          <a:bodyPr>
            <a:prstTxWarp prst="textNoShape">
              <a:avLst/>
            </a:prstTxWarp>
            <a:spAutoFit/>
          </a:bodyPr>
          <a:lstStyle/>
          <a:p>
            <a:pPr algn="ctr" eaLnBrk="1" hangingPunct="1"/>
            <a:r>
              <a:rPr lang="en-US" sz="1200" b="1">
                <a:solidFill>
                  <a:schemeClr val="folHlink"/>
                </a:solidFill>
              </a:rPr>
              <a:t>$19/tC</a:t>
            </a:r>
          </a:p>
        </p:txBody>
      </p:sp>
      <p:sp>
        <p:nvSpPr>
          <p:cNvPr id="24583" name="Text Box 7"/>
          <p:cNvSpPr txBox="1">
            <a:spLocks noChangeArrowheads="1"/>
          </p:cNvSpPr>
          <p:nvPr/>
        </p:nvSpPr>
        <p:spPr bwMode="auto">
          <a:xfrm>
            <a:off x="123825" y="5314950"/>
            <a:ext cx="639763" cy="457200"/>
          </a:xfrm>
          <a:prstGeom prst="rect">
            <a:avLst/>
          </a:prstGeom>
          <a:noFill/>
          <a:ln w="9525">
            <a:noFill/>
            <a:miter lim="800000"/>
            <a:headEnd/>
            <a:tailEnd/>
          </a:ln>
          <a:effectLst/>
        </p:spPr>
        <p:txBody>
          <a:bodyPr>
            <a:prstTxWarp prst="textNoShape">
              <a:avLst/>
            </a:prstTxWarp>
            <a:spAutoFit/>
          </a:bodyPr>
          <a:lstStyle/>
          <a:p>
            <a:pPr algn="ctr" eaLnBrk="1" hangingPunct="1"/>
            <a:r>
              <a:rPr lang="en-US" sz="1200" b="1">
                <a:solidFill>
                  <a:srgbClr val="A50021"/>
                </a:solidFill>
              </a:rPr>
              <a:t>$10/tC</a:t>
            </a:r>
          </a:p>
        </p:txBody>
      </p:sp>
      <p:sp>
        <p:nvSpPr>
          <p:cNvPr id="24584" name="Text Box 8"/>
          <p:cNvSpPr txBox="1">
            <a:spLocks noChangeArrowheads="1"/>
          </p:cNvSpPr>
          <p:nvPr/>
        </p:nvSpPr>
        <p:spPr bwMode="auto">
          <a:xfrm>
            <a:off x="123825" y="5568950"/>
            <a:ext cx="555625" cy="457200"/>
          </a:xfrm>
          <a:prstGeom prst="rect">
            <a:avLst/>
          </a:prstGeom>
          <a:noFill/>
          <a:ln w="9525">
            <a:noFill/>
            <a:miter lim="800000"/>
            <a:headEnd/>
            <a:tailEnd/>
          </a:ln>
          <a:effectLst/>
        </p:spPr>
        <p:txBody>
          <a:bodyPr>
            <a:prstTxWarp prst="textNoShape">
              <a:avLst/>
            </a:prstTxWarp>
            <a:spAutoFit/>
          </a:bodyPr>
          <a:lstStyle/>
          <a:p>
            <a:pPr algn="ctr" eaLnBrk="1" hangingPunct="1"/>
            <a:r>
              <a:rPr lang="en-US" sz="1200" b="1">
                <a:solidFill>
                  <a:srgbClr val="000066"/>
                </a:solidFill>
              </a:rPr>
              <a:t>$4/tC</a:t>
            </a:r>
          </a:p>
        </p:txBody>
      </p:sp>
      <p:sp>
        <p:nvSpPr>
          <p:cNvPr id="24585" name="Line 9"/>
          <p:cNvSpPr>
            <a:spLocks noChangeShapeType="1"/>
          </p:cNvSpPr>
          <p:nvPr/>
        </p:nvSpPr>
        <p:spPr bwMode="auto">
          <a:xfrm>
            <a:off x="746125" y="4921250"/>
            <a:ext cx="311150" cy="187325"/>
          </a:xfrm>
          <a:prstGeom prst="line">
            <a:avLst/>
          </a:prstGeom>
          <a:noFill/>
          <a:ln w="9525">
            <a:solidFill>
              <a:schemeClr val="tx1"/>
            </a:solidFill>
            <a:round/>
            <a:headEnd/>
            <a:tailEnd type="triangle" w="med" len="med"/>
          </a:ln>
          <a:effectLst/>
        </p:spPr>
        <p:txBody>
          <a:bodyPr>
            <a:prstTxWarp prst="textNoShape">
              <a:avLst/>
            </a:prstTxWarp>
            <a:spAutoFit/>
          </a:bodyPr>
          <a:lstStyle/>
          <a:p>
            <a:endParaRPr lang="en-US"/>
          </a:p>
        </p:txBody>
      </p:sp>
      <p:sp>
        <p:nvSpPr>
          <p:cNvPr id="24586" name="Line 10"/>
          <p:cNvSpPr>
            <a:spLocks noChangeShapeType="1"/>
          </p:cNvSpPr>
          <p:nvPr/>
        </p:nvSpPr>
        <p:spPr bwMode="auto">
          <a:xfrm>
            <a:off x="681038" y="5241925"/>
            <a:ext cx="415925" cy="187325"/>
          </a:xfrm>
          <a:prstGeom prst="line">
            <a:avLst/>
          </a:prstGeom>
          <a:noFill/>
          <a:ln w="9525">
            <a:solidFill>
              <a:schemeClr val="tx1"/>
            </a:solidFill>
            <a:round/>
            <a:headEnd/>
            <a:tailEnd type="triangle" w="med" len="med"/>
          </a:ln>
          <a:effectLst/>
        </p:spPr>
        <p:txBody>
          <a:bodyPr>
            <a:prstTxWarp prst="textNoShape">
              <a:avLst/>
            </a:prstTxWarp>
            <a:spAutoFit/>
          </a:bodyPr>
          <a:lstStyle/>
          <a:p>
            <a:endParaRPr lang="en-US"/>
          </a:p>
        </p:txBody>
      </p:sp>
      <p:sp>
        <p:nvSpPr>
          <p:cNvPr id="24587" name="Line 11"/>
          <p:cNvSpPr>
            <a:spLocks noChangeShapeType="1"/>
          </p:cNvSpPr>
          <p:nvPr/>
        </p:nvSpPr>
        <p:spPr bwMode="auto">
          <a:xfrm flipV="1">
            <a:off x="614363" y="5534025"/>
            <a:ext cx="482600" cy="179388"/>
          </a:xfrm>
          <a:prstGeom prst="line">
            <a:avLst/>
          </a:prstGeom>
          <a:noFill/>
          <a:ln w="9525">
            <a:solidFill>
              <a:schemeClr val="tx1"/>
            </a:solidFill>
            <a:round/>
            <a:headEnd/>
            <a:tailEnd type="triangle" w="med" len="med"/>
          </a:ln>
          <a:effectLst/>
        </p:spPr>
        <p:txBody>
          <a:bodyPr>
            <a:prstTxWarp prst="textNoShape">
              <a:avLst/>
            </a:prstTxWarp>
            <a:spAutoFit/>
          </a:bodyPr>
          <a:lstStyle/>
          <a:p>
            <a:endParaRPr lang="en-US"/>
          </a:p>
        </p:txBody>
      </p:sp>
      <p:sp>
        <p:nvSpPr>
          <p:cNvPr id="24588" name="Line 12"/>
          <p:cNvSpPr>
            <a:spLocks noChangeShapeType="1"/>
          </p:cNvSpPr>
          <p:nvPr/>
        </p:nvSpPr>
        <p:spPr bwMode="auto">
          <a:xfrm>
            <a:off x="690563" y="5459413"/>
            <a:ext cx="388937" cy="36512"/>
          </a:xfrm>
          <a:prstGeom prst="line">
            <a:avLst/>
          </a:prstGeom>
          <a:noFill/>
          <a:ln w="9525">
            <a:solidFill>
              <a:schemeClr val="tx1"/>
            </a:solidFill>
            <a:round/>
            <a:headEnd/>
            <a:tailEnd type="triangle" w="med" len="med"/>
          </a:ln>
          <a:effectLst/>
        </p:spPr>
        <p:txBody>
          <a:bodyPr>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0" y="274638"/>
            <a:ext cx="8229600" cy="706437"/>
          </a:xfrm>
        </p:spPr>
        <p:txBody>
          <a:bodyPr/>
          <a:lstStyle/>
          <a:p>
            <a:r>
              <a:rPr lang="de-DE" sz="3600"/>
              <a:t>Baseline vs. policy scenario</a:t>
            </a:r>
            <a:endParaRPr lang="en-US" sz="3600"/>
          </a:p>
        </p:txBody>
      </p:sp>
      <p:sp>
        <p:nvSpPr>
          <p:cNvPr id="73731" name="Rectangle 3"/>
          <p:cNvSpPr>
            <a:spLocks noGrp="1" noChangeArrowheads="1"/>
          </p:cNvSpPr>
          <p:nvPr>
            <p:ph idx="4294967295"/>
          </p:nvPr>
        </p:nvSpPr>
        <p:spPr>
          <a:xfrm>
            <a:off x="266700" y="1125538"/>
            <a:ext cx="8229600" cy="5000625"/>
          </a:xfrm>
        </p:spPr>
        <p:txBody>
          <a:bodyPr/>
          <a:lstStyle/>
          <a:p>
            <a:r>
              <a:rPr lang="de-DE" dirty="0"/>
              <a:t>Show global </a:t>
            </a:r>
            <a:r>
              <a:rPr lang="de-DE" dirty="0" err="1"/>
              <a:t>Primary</a:t>
            </a:r>
            <a:r>
              <a:rPr lang="de-DE" dirty="0"/>
              <a:t> Energy mix </a:t>
            </a:r>
            <a:r>
              <a:rPr lang="de-DE" dirty="0" err="1"/>
              <a:t>for</a:t>
            </a:r>
            <a:r>
              <a:rPr lang="de-DE" dirty="0"/>
              <a:t> a </a:t>
            </a:r>
            <a:r>
              <a:rPr lang="de-DE" dirty="0" err="1"/>
              <a:t>Reference</a:t>
            </a:r>
            <a:r>
              <a:rPr lang="de-DE" dirty="0"/>
              <a:t> and a </a:t>
            </a:r>
            <a:r>
              <a:rPr lang="de-DE" dirty="0" err="1"/>
              <a:t>climate</a:t>
            </a:r>
            <a:r>
              <a:rPr lang="de-DE" dirty="0"/>
              <a:t> </a:t>
            </a:r>
            <a:r>
              <a:rPr lang="de-DE" dirty="0" err="1"/>
              <a:t>policy</a:t>
            </a:r>
            <a:r>
              <a:rPr lang="de-DE" dirty="0"/>
              <a:t> </a:t>
            </a:r>
            <a:r>
              <a:rPr lang="de-DE" dirty="0" err="1"/>
              <a:t>case</a:t>
            </a:r>
            <a:r>
              <a:rPr lang="de-DE" dirty="0"/>
              <a:t> (</a:t>
            </a:r>
            <a:r>
              <a:rPr lang="de-DE" dirty="0" err="1"/>
              <a:t>e.g</a:t>
            </a:r>
            <a:r>
              <a:rPr lang="de-DE" dirty="0"/>
              <a:t>. </a:t>
            </a:r>
            <a:r>
              <a:rPr lang="de-DE" dirty="0" err="1"/>
              <a:t>stabilisation</a:t>
            </a:r>
            <a:r>
              <a:rPr lang="de-DE" dirty="0"/>
              <a:t> at 450 </a:t>
            </a:r>
            <a:r>
              <a:rPr lang="de-DE" dirty="0" err="1"/>
              <a:t>ppm</a:t>
            </a:r>
            <a:r>
              <a:rPr lang="de-DE" dirty="0"/>
              <a:t> CO2-e) </a:t>
            </a:r>
            <a:endParaRPr lang="en-US" dirty="0"/>
          </a:p>
        </p:txBody>
      </p:sp>
      <p:graphicFrame>
        <p:nvGraphicFramePr>
          <p:cNvPr id="73732" name="Object 4"/>
          <p:cNvGraphicFramePr>
            <a:graphicFrameLocks noChangeAspect="1"/>
          </p:cNvGraphicFramePr>
          <p:nvPr/>
        </p:nvGraphicFramePr>
        <p:xfrm>
          <a:off x="714375" y="2062163"/>
          <a:ext cx="3667125" cy="4581525"/>
        </p:xfrm>
        <a:graphic>
          <a:graphicData uri="http://schemas.openxmlformats.org/presentationml/2006/ole">
            <p:oleObj spid="_x0000_s63490" name="Worksheet" r:id="rId3" imgW="3721100" imgH="4635500" progId="Excel.Sheet.8">
              <p:link updateAutomatic="1"/>
            </p:oleObj>
          </a:graphicData>
        </a:graphic>
      </p:graphicFrame>
      <p:graphicFrame>
        <p:nvGraphicFramePr>
          <p:cNvPr id="73733" name="Object 5"/>
          <p:cNvGraphicFramePr>
            <a:graphicFrameLocks noChangeAspect="1"/>
          </p:cNvGraphicFramePr>
          <p:nvPr/>
        </p:nvGraphicFramePr>
        <p:xfrm>
          <a:off x="4786313" y="2133600"/>
          <a:ext cx="3667125" cy="4581525"/>
        </p:xfrm>
        <a:graphic>
          <a:graphicData uri="http://schemas.openxmlformats.org/presentationml/2006/ole">
            <p:oleObj spid="_x0000_s63491" name="Worksheet" r:id="rId3" imgW="3721100" imgH="4635500" progId="Excel.Sheet.8">
              <p:link updateAutomatic="1"/>
            </p:oleObj>
          </a:graphicData>
        </a:graphic>
      </p:graphicFrame>
      <p:sp>
        <p:nvSpPr>
          <p:cNvPr id="73734" name="TextBox 7"/>
          <p:cNvSpPr txBox="1">
            <a:spLocks noChangeArrowheads="1"/>
          </p:cNvSpPr>
          <p:nvPr/>
        </p:nvSpPr>
        <p:spPr bwMode="auto">
          <a:xfrm>
            <a:off x="2000250" y="2000250"/>
            <a:ext cx="1249363" cy="369888"/>
          </a:xfrm>
          <a:prstGeom prst="rect">
            <a:avLst/>
          </a:prstGeom>
          <a:noFill/>
          <a:ln w="9525">
            <a:noFill/>
            <a:miter lim="800000"/>
            <a:headEnd/>
            <a:tailEnd/>
          </a:ln>
        </p:spPr>
        <p:txBody>
          <a:bodyPr wrap="none">
            <a:prstTxWarp prst="textNoShape">
              <a:avLst/>
            </a:prstTxWarp>
            <a:spAutoFit/>
          </a:bodyPr>
          <a:lstStyle/>
          <a:p>
            <a:pPr algn="ctr" defTabSz="914400" fontAlgn="base">
              <a:spcBef>
                <a:spcPct val="0"/>
              </a:spcBef>
              <a:spcAft>
                <a:spcPct val="0"/>
              </a:spcAft>
            </a:pPr>
            <a:r>
              <a:rPr lang="en-US">
                <a:solidFill>
                  <a:srgbClr val="000000"/>
                </a:solidFill>
                <a:ea typeface="ＭＳ Ｐゴシック" pitchFamily="-107" charset="-128"/>
                <a:cs typeface="ＭＳ Ｐゴシック" pitchFamily="-107" charset="-128"/>
              </a:rPr>
              <a:t>Reference</a:t>
            </a:r>
          </a:p>
        </p:txBody>
      </p:sp>
      <p:sp>
        <p:nvSpPr>
          <p:cNvPr id="73735" name="TextBox 8"/>
          <p:cNvSpPr txBox="1">
            <a:spLocks noChangeArrowheads="1"/>
          </p:cNvSpPr>
          <p:nvPr/>
        </p:nvSpPr>
        <p:spPr bwMode="auto">
          <a:xfrm>
            <a:off x="4930775" y="2000250"/>
            <a:ext cx="3960813" cy="369888"/>
          </a:xfrm>
          <a:prstGeom prst="rect">
            <a:avLst/>
          </a:prstGeom>
          <a:noFill/>
          <a:ln w="9525">
            <a:noFill/>
            <a:miter lim="800000"/>
            <a:headEnd/>
            <a:tailEnd/>
          </a:ln>
        </p:spPr>
        <p:txBody>
          <a:bodyPr wrap="none">
            <a:prstTxWarp prst="textNoShape">
              <a:avLst/>
            </a:prstTxWarp>
            <a:spAutoFit/>
          </a:bodyPr>
          <a:lstStyle/>
          <a:p>
            <a:pPr algn="ctr" defTabSz="914400" fontAlgn="base">
              <a:spcBef>
                <a:spcPct val="0"/>
              </a:spcBef>
              <a:spcAft>
                <a:spcPct val="0"/>
              </a:spcAft>
            </a:pPr>
            <a:r>
              <a:rPr lang="en-US">
                <a:solidFill>
                  <a:srgbClr val="000000"/>
                </a:solidFill>
                <a:ea typeface="ＭＳ Ｐゴシック" pitchFamily="-107" charset="-128"/>
                <a:cs typeface="ＭＳ Ｐゴシック" pitchFamily="-107" charset="-128"/>
              </a:rPr>
              <a:t>2.6 W/m2 EMF22 Delay + Overshoot</a:t>
            </a:r>
          </a:p>
        </p:txBody>
      </p:sp>
    </p:spTree>
  </p:cSld>
  <p:clrMapOvr>
    <a:masterClrMapping/>
  </p:clrMapOvr>
</p:sld>
</file>

<file path=ppt/theme/theme1.xml><?xml version="1.0" encoding="utf-8"?>
<a:theme xmlns:a="http://schemas.openxmlformats.org/drawingml/2006/main" name="JGCRI UMD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NNL_Presentation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NNL_Presentatio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NNL_Presentatio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NNL_Presentatio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NNL_Presentatio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NNL_Presentatio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NNL_Presentatio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NNL_Presentatio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NNL_Presentation_Template 8">
        <a:dk1>
          <a:srgbClr val="000000"/>
        </a:dk1>
        <a:lt1>
          <a:srgbClr val="FFFFFF"/>
        </a:lt1>
        <a:dk2>
          <a:srgbClr val="000000"/>
        </a:dk2>
        <a:lt2>
          <a:srgbClr val="000000"/>
        </a:lt2>
        <a:accent1>
          <a:srgbClr val="000099"/>
        </a:accent1>
        <a:accent2>
          <a:srgbClr val="FFCC00"/>
        </a:accent2>
        <a:accent3>
          <a:srgbClr val="FFFFFF"/>
        </a:accent3>
        <a:accent4>
          <a:srgbClr val="000000"/>
        </a:accent4>
        <a:accent5>
          <a:srgbClr val="AAAACA"/>
        </a:accent5>
        <a:accent6>
          <a:srgbClr val="E7B900"/>
        </a:accent6>
        <a:hlink>
          <a:srgbClr val="CC3300"/>
        </a:hlink>
        <a:folHlink>
          <a:srgbClr val="800000"/>
        </a:folHlink>
      </a:clrScheme>
      <a:clrMap bg1="lt1" tx1="dk1" bg2="lt2" tx2="dk2" accent1="accent1" accent2="accent2" accent3="accent3" accent4="accent4" accent5="accent5" accent6="accent6" hlink="hlink" folHlink="folHlink"/>
    </a:extraClrScheme>
    <a:extraClrScheme>
      <a:clrScheme name="PNNL_Presentation_Template 9">
        <a:dk1>
          <a:srgbClr val="000000"/>
        </a:dk1>
        <a:lt1>
          <a:srgbClr val="FFFFFF"/>
        </a:lt1>
        <a:dk2>
          <a:srgbClr val="000000"/>
        </a:dk2>
        <a:lt2>
          <a:srgbClr val="4D4D4D"/>
        </a:lt2>
        <a:accent1>
          <a:srgbClr val="000099"/>
        </a:accent1>
        <a:accent2>
          <a:srgbClr val="FFCC00"/>
        </a:accent2>
        <a:accent3>
          <a:srgbClr val="FFFFFF"/>
        </a:accent3>
        <a:accent4>
          <a:srgbClr val="000000"/>
        </a:accent4>
        <a:accent5>
          <a:srgbClr val="AAAACA"/>
        </a:accent5>
        <a:accent6>
          <a:srgbClr val="E7B900"/>
        </a:accent6>
        <a:hlink>
          <a:srgbClr val="006600"/>
        </a:hlink>
        <a:folHlink>
          <a:srgbClr val="CC3300"/>
        </a:folHlink>
      </a:clrScheme>
      <a:clrMap bg1="lt1" tx1="dk1" bg2="lt2" tx2="dk2" accent1="accent1" accent2="accent2" accent3="accent3" accent4="accent4" accent5="accent5" accent6="accent6" hlink="hlink" folHlink="folHlink"/>
    </a:extraClrScheme>
    <a:extraClrScheme>
      <a:clrScheme name="PNNL_Presentation_Template 10">
        <a:dk1>
          <a:srgbClr val="000000"/>
        </a:dk1>
        <a:lt1>
          <a:srgbClr val="FFFFFF"/>
        </a:lt1>
        <a:dk2>
          <a:srgbClr val="000000"/>
        </a:dk2>
        <a:lt2>
          <a:srgbClr val="4D4D4D"/>
        </a:lt2>
        <a:accent1>
          <a:srgbClr val="336699"/>
        </a:accent1>
        <a:accent2>
          <a:srgbClr val="FFCC00"/>
        </a:accent2>
        <a:accent3>
          <a:srgbClr val="FFFFFF"/>
        </a:accent3>
        <a:accent4>
          <a:srgbClr val="000000"/>
        </a:accent4>
        <a:accent5>
          <a:srgbClr val="ADB8CA"/>
        </a:accent5>
        <a:accent6>
          <a:srgbClr val="E7B900"/>
        </a:accent6>
        <a:hlink>
          <a:srgbClr val="008080"/>
        </a:hlink>
        <a:folHlink>
          <a:srgbClr val="990033"/>
        </a:folHlink>
      </a:clrScheme>
      <a:clrMap bg1="lt1" tx1="dk1" bg2="lt2" tx2="dk2" accent1="accent1" accent2="accent2" accent3="accent3" accent4="accent4" accent5="accent5" accent6="accent6" hlink="hlink" folHlink="folHlink"/>
    </a:extraClrScheme>
    <a:extraClrScheme>
      <a:clrScheme name="PNNL_Presentation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JGCRI UMD Theme.thmx</Template>
  <TotalTime>1065</TotalTime>
  <Words>2298</Words>
  <Application>Microsoft Macintosh PowerPoint</Application>
  <PresentationFormat>On-screen Show (4:3)</PresentationFormat>
  <Paragraphs>224</Paragraphs>
  <Slides>40</Slides>
  <Notes>5</Notes>
  <HiddenSlides>0</HiddenSlides>
  <MMClips>0</MMClips>
  <ScaleCrop>false</ScaleCrop>
  <HeadingPairs>
    <vt:vector size="6" baseType="variant">
      <vt:variant>
        <vt:lpstr>Design Template</vt:lpstr>
      </vt:variant>
      <vt:variant>
        <vt:i4>1</vt:i4>
      </vt:variant>
      <vt:variant>
        <vt:lpstr>Links</vt:lpstr>
      </vt:variant>
      <vt:variant>
        <vt:i4>4</vt:i4>
      </vt:variant>
      <vt:variant>
        <vt:lpstr>Slide Titles</vt:lpstr>
      </vt:variant>
      <vt:variant>
        <vt:i4>40</vt:i4>
      </vt:variant>
    </vt:vector>
  </HeadingPairs>
  <TitlesOfParts>
    <vt:vector size="45" baseType="lpstr">
      <vt:lpstr>JGCRI UMD Theme</vt:lpstr>
      <vt:lpstr>???</vt:lpstr>
      <vt:lpstr>???</vt:lpstr>
      <vt:lpstr>???</vt:lpstr>
      <vt:lpstr>???</vt:lpstr>
      <vt:lpstr>Integrated Assessments and Their Role in Providing Essential Information for Decision-Making</vt:lpstr>
      <vt:lpstr>Outline</vt:lpstr>
      <vt:lpstr>Integrated Assessments</vt:lpstr>
      <vt:lpstr>Integrated Assessment Models</vt:lpstr>
      <vt:lpstr>Slide 5</vt:lpstr>
      <vt:lpstr>Traditional Focus of Integrated Assessment</vt:lpstr>
      <vt:lpstr>The PNNL Global Change Assessment Model (GCAM)</vt:lpstr>
      <vt:lpstr>A global commitment to stabilizing CO2 concentrations requires a carbon price that escalates over time</vt:lpstr>
      <vt:lpstr>Baseline vs. policy scenario</vt:lpstr>
      <vt:lpstr>How Are IAMs Evolving?</vt:lpstr>
      <vt:lpstr>Evolution of IAM’s Driven by New Information Demands</vt:lpstr>
      <vt:lpstr>DOE Research Directions Workshop</vt:lpstr>
      <vt:lpstr>Slide 13</vt:lpstr>
      <vt:lpstr>Major Challenges</vt:lpstr>
      <vt:lpstr>Another View of GCAM</vt:lpstr>
      <vt:lpstr>Regional Scales and Shorter Time Steps</vt:lpstr>
      <vt:lpstr>Variable time-step version of GCAM</vt:lpstr>
      <vt:lpstr>Redevelopment of agriculture and land-use modeling within GCAM</vt:lpstr>
      <vt:lpstr>Increases the Geographic Specificity of the Model: e.g. Where are Forested Lands?</vt:lpstr>
      <vt:lpstr>Overarching Questions for Regional IAM Studies</vt:lpstr>
      <vt:lpstr>Incorporating IAV</vt:lpstr>
      <vt:lpstr>EPIC Application for R-GCAM</vt:lpstr>
      <vt:lpstr>Climate Impacts on Forest Ecosystems and the Implications for Carbon Mitigation</vt:lpstr>
      <vt:lpstr>Linking Climate Models and Other Communities</vt:lpstr>
      <vt:lpstr>Why is Specifying Land-Cover and Land-Use a Problem?</vt:lpstr>
      <vt:lpstr>Slide 26</vt:lpstr>
      <vt:lpstr>Slide 27</vt:lpstr>
      <vt:lpstr>Slide 28</vt:lpstr>
      <vt:lpstr>iESM Preliminary Results</vt:lpstr>
      <vt:lpstr>Representing Complex Interactions: Energy/Water/Land</vt:lpstr>
      <vt:lpstr>The GCAM Water Module</vt:lpstr>
      <vt:lpstr>Integrated modeling biofuels and feedbacks</vt:lpstr>
      <vt:lpstr>Characterizing Uncertainties</vt:lpstr>
      <vt:lpstr>FOUR RCPs developed by the IAMC to provide emissions scenarios to the climate/Earth system modeling (ESM) community to jumpstart the assessment process. </vt:lpstr>
      <vt:lpstr>Special Issue on RCPs</vt:lpstr>
      <vt:lpstr>Community Modeling</vt:lpstr>
      <vt:lpstr>The Challenges of Space-Based Observations</vt:lpstr>
      <vt:lpstr>The Challenges of Space-Based Observations</vt:lpstr>
      <vt:lpstr>Slide 39</vt:lpstr>
      <vt:lpstr>Conclusions</vt:lpstr>
    </vt:vector>
  </TitlesOfParts>
  <Company>Pacific Northwest National Laboratory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Assessments and Their Role in Providing Essential Information for Decision-Making</dc:title>
  <dc:creator>Anthony Janetos</dc:creator>
  <cp:lastModifiedBy>Anthony Janetos</cp:lastModifiedBy>
  <cp:revision>8</cp:revision>
  <dcterms:created xsi:type="dcterms:W3CDTF">2011-10-04T13:07:14Z</dcterms:created>
  <dcterms:modified xsi:type="dcterms:W3CDTF">2011-10-04T15:41:06Z</dcterms:modified>
</cp:coreProperties>
</file>