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3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4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7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20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1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2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3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4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5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6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27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heme/theme28.xml" ContentType="application/vnd.openxmlformats-officedocument.theme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29.xml" ContentType="application/vnd.openxmlformats-officedocument.theme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30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theme/theme31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33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34.xml" ContentType="application/vnd.openxmlformats-officedocument.theme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theme/theme35.xml" ContentType="application/vnd.openxmlformats-officedocument.theme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theme/theme36.xml" ContentType="application/vnd.openxmlformats-officedocument.theme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theme/theme40.xml" ContentType="application/vnd.openxmlformats-officedocument.theme+xml"/>
  <Override PartName="/ppt/theme/theme4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4611" r:id="rId2"/>
    <p:sldMasterId id="2147484836" r:id="rId3"/>
    <p:sldMasterId id="2147485008" r:id="rId4"/>
    <p:sldMasterId id="2147485741" r:id="rId5"/>
    <p:sldMasterId id="2147485777" r:id="rId6"/>
    <p:sldMasterId id="2147485919" r:id="rId7"/>
    <p:sldMasterId id="2147486009" r:id="rId8"/>
    <p:sldMasterId id="2147486064" r:id="rId9"/>
    <p:sldMasterId id="2147486130" r:id="rId10"/>
    <p:sldMasterId id="2147486142" r:id="rId11"/>
    <p:sldMasterId id="2147486176" r:id="rId12"/>
    <p:sldMasterId id="2147486188" r:id="rId13"/>
    <p:sldMasterId id="2147486202" r:id="rId14"/>
    <p:sldMasterId id="2147486226" r:id="rId15"/>
    <p:sldMasterId id="2147486239" r:id="rId16"/>
    <p:sldMasterId id="2147486251" r:id="rId17"/>
    <p:sldMasterId id="2147486257" r:id="rId18"/>
    <p:sldMasterId id="2147486296" r:id="rId19"/>
    <p:sldMasterId id="2147486321" r:id="rId20"/>
    <p:sldMasterId id="2147486348" r:id="rId21"/>
    <p:sldMasterId id="2147486430" r:id="rId22"/>
    <p:sldMasterId id="2147486442" r:id="rId23"/>
    <p:sldMasterId id="2147486454" r:id="rId24"/>
    <p:sldMasterId id="2147486467" r:id="rId25"/>
    <p:sldMasterId id="2147486492" r:id="rId26"/>
    <p:sldMasterId id="2147486504" r:id="rId27"/>
    <p:sldMasterId id="2147486516" r:id="rId28"/>
    <p:sldMasterId id="2147486528" r:id="rId29"/>
    <p:sldMasterId id="2147486540" r:id="rId30"/>
    <p:sldMasterId id="2147486552" r:id="rId31"/>
    <p:sldMasterId id="2147486564" r:id="rId32"/>
    <p:sldMasterId id="2147486576" r:id="rId33"/>
    <p:sldMasterId id="2147486614" r:id="rId34"/>
    <p:sldMasterId id="2147486627" r:id="rId35"/>
    <p:sldMasterId id="2147486639" r:id="rId36"/>
    <p:sldMasterId id="2147486652" r:id="rId37"/>
    <p:sldMasterId id="2147486666" r:id="rId38"/>
    <p:sldMasterId id="2147486678" r:id="rId39"/>
    <p:sldMasterId id="2147486690" r:id="rId40"/>
  </p:sldMasterIdLst>
  <p:notesMasterIdLst>
    <p:notesMasterId r:id="rId103"/>
  </p:notesMasterIdLst>
  <p:sldIdLst>
    <p:sldId id="565" r:id="rId41"/>
    <p:sldId id="818" r:id="rId42"/>
    <p:sldId id="819" r:id="rId43"/>
    <p:sldId id="821" r:id="rId44"/>
    <p:sldId id="820" r:id="rId45"/>
    <p:sldId id="830" r:id="rId46"/>
    <p:sldId id="768" r:id="rId47"/>
    <p:sldId id="774" r:id="rId48"/>
    <p:sldId id="761" r:id="rId49"/>
    <p:sldId id="283" r:id="rId50"/>
    <p:sldId id="760" r:id="rId51"/>
    <p:sldId id="764" r:id="rId52"/>
    <p:sldId id="798" r:id="rId53"/>
    <p:sldId id="795" r:id="rId54"/>
    <p:sldId id="794" r:id="rId55"/>
    <p:sldId id="552" r:id="rId56"/>
    <p:sldId id="554" r:id="rId57"/>
    <p:sldId id="762" r:id="rId58"/>
    <p:sldId id="778" r:id="rId59"/>
    <p:sldId id="779" r:id="rId60"/>
    <p:sldId id="781" r:id="rId61"/>
    <p:sldId id="782" r:id="rId62"/>
    <p:sldId id="783" r:id="rId63"/>
    <p:sldId id="731" r:id="rId64"/>
    <p:sldId id="796" r:id="rId65"/>
    <p:sldId id="772" r:id="rId66"/>
    <p:sldId id="831" r:id="rId67"/>
    <p:sldId id="715" r:id="rId68"/>
    <p:sldId id="806" r:id="rId69"/>
    <p:sldId id="765" r:id="rId70"/>
    <p:sldId id="749" r:id="rId71"/>
    <p:sldId id="822" r:id="rId72"/>
    <p:sldId id="777" r:id="rId73"/>
    <p:sldId id="766" r:id="rId74"/>
    <p:sldId id="832" r:id="rId75"/>
    <p:sldId id="799" r:id="rId76"/>
    <p:sldId id="812" r:id="rId77"/>
    <p:sldId id="802" r:id="rId78"/>
    <p:sldId id="813" r:id="rId79"/>
    <p:sldId id="807" r:id="rId80"/>
    <p:sldId id="823" r:id="rId81"/>
    <p:sldId id="805" r:id="rId82"/>
    <p:sldId id="828" r:id="rId83"/>
    <p:sldId id="801" r:id="rId84"/>
    <p:sldId id="814" r:id="rId85"/>
    <p:sldId id="750" r:id="rId86"/>
    <p:sldId id="751" r:id="rId87"/>
    <p:sldId id="827" r:id="rId88"/>
    <p:sldId id="826" r:id="rId89"/>
    <p:sldId id="808" r:id="rId90"/>
    <p:sldId id="829" r:id="rId91"/>
    <p:sldId id="833" r:id="rId92"/>
    <p:sldId id="834" r:id="rId93"/>
    <p:sldId id="835" r:id="rId94"/>
    <p:sldId id="841" r:id="rId95"/>
    <p:sldId id="842" r:id="rId96"/>
    <p:sldId id="843" r:id="rId97"/>
    <p:sldId id="845" r:id="rId98"/>
    <p:sldId id="815" r:id="rId99"/>
    <p:sldId id="811" r:id="rId100"/>
    <p:sldId id="740" r:id="rId101"/>
    <p:sldId id="566" r:id="rId10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333300"/>
    <a:srgbClr val="F8F8F8"/>
    <a:srgbClr val="003300"/>
    <a:srgbClr val="FFFF00"/>
    <a:srgbClr val="FF3399"/>
    <a:srgbClr val="66FF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7013" autoAdjust="0"/>
  </p:normalViewPr>
  <p:slideViewPr>
    <p:cSldViewPr>
      <p:cViewPr>
        <p:scale>
          <a:sx n="65" d="100"/>
          <a:sy n="65" d="100"/>
        </p:scale>
        <p:origin x="1320" y="31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556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.xml"/><Relationship Id="rId47" Type="http://schemas.openxmlformats.org/officeDocument/2006/relationships/slide" Target="slides/slide7.xml"/><Relationship Id="rId63" Type="http://schemas.openxmlformats.org/officeDocument/2006/relationships/slide" Target="slides/slide23.xml"/><Relationship Id="rId68" Type="http://schemas.openxmlformats.org/officeDocument/2006/relationships/slide" Target="slides/slide28.xml"/><Relationship Id="rId84" Type="http://schemas.openxmlformats.org/officeDocument/2006/relationships/slide" Target="slides/slide44.xml"/><Relationship Id="rId89" Type="http://schemas.openxmlformats.org/officeDocument/2006/relationships/slide" Target="slides/slide49.xml"/><Relationship Id="rId16" Type="http://schemas.openxmlformats.org/officeDocument/2006/relationships/slideMaster" Target="slideMasters/slideMaster16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3.xml"/><Relationship Id="rId58" Type="http://schemas.openxmlformats.org/officeDocument/2006/relationships/slide" Target="slides/slide18.xml"/><Relationship Id="rId74" Type="http://schemas.openxmlformats.org/officeDocument/2006/relationships/slide" Target="slides/slide34.xml"/><Relationship Id="rId79" Type="http://schemas.openxmlformats.org/officeDocument/2006/relationships/slide" Target="slides/slide39.xml"/><Relationship Id="rId102" Type="http://schemas.openxmlformats.org/officeDocument/2006/relationships/slide" Target="slides/slide6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0.xml"/><Relationship Id="rId95" Type="http://schemas.openxmlformats.org/officeDocument/2006/relationships/slide" Target="slides/slide55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3.xml"/><Relationship Id="rId48" Type="http://schemas.openxmlformats.org/officeDocument/2006/relationships/slide" Target="slides/slide8.xml"/><Relationship Id="rId64" Type="http://schemas.openxmlformats.org/officeDocument/2006/relationships/slide" Target="slides/slide24.xml"/><Relationship Id="rId69" Type="http://schemas.openxmlformats.org/officeDocument/2006/relationships/slide" Target="slides/slide29.xml"/><Relationship Id="rId80" Type="http://schemas.openxmlformats.org/officeDocument/2006/relationships/slide" Target="slides/slide40.xml"/><Relationship Id="rId85" Type="http://schemas.openxmlformats.org/officeDocument/2006/relationships/slide" Target="slides/slide4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9.xml"/><Relationship Id="rId103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.xml"/><Relationship Id="rId54" Type="http://schemas.openxmlformats.org/officeDocument/2006/relationships/slide" Target="slides/slide14.xml"/><Relationship Id="rId62" Type="http://schemas.openxmlformats.org/officeDocument/2006/relationships/slide" Target="slides/slide22.xml"/><Relationship Id="rId70" Type="http://schemas.openxmlformats.org/officeDocument/2006/relationships/slide" Target="slides/slide30.xml"/><Relationship Id="rId75" Type="http://schemas.openxmlformats.org/officeDocument/2006/relationships/slide" Target="slides/slide35.xml"/><Relationship Id="rId83" Type="http://schemas.openxmlformats.org/officeDocument/2006/relationships/slide" Target="slides/slide43.xml"/><Relationship Id="rId88" Type="http://schemas.openxmlformats.org/officeDocument/2006/relationships/slide" Target="slides/slide48.xml"/><Relationship Id="rId91" Type="http://schemas.openxmlformats.org/officeDocument/2006/relationships/slide" Target="slides/slide51.xml"/><Relationship Id="rId96" Type="http://schemas.openxmlformats.org/officeDocument/2006/relationships/slide" Target="slides/slide5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9.xml"/><Relationship Id="rId57" Type="http://schemas.openxmlformats.org/officeDocument/2006/relationships/slide" Target="slides/slide17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4.xml"/><Relationship Id="rId52" Type="http://schemas.openxmlformats.org/officeDocument/2006/relationships/slide" Target="slides/slide12.xml"/><Relationship Id="rId60" Type="http://schemas.openxmlformats.org/officeDocument/2006/relationships/slide" Target="slides/slide20.xml"/><Relationship Id="rId65" Type="http://schemas.openxmlformats.org/officeDocument/2006/relationships/slide" Target="slides/slide25.xml"/><Relationship Id="rId73" Type="http://schemas.openxmlformats.org/officeDocument/2006/relationships/slide" Target="slides/slide33.xml"/><Relationship Id="rId78" Type="http://schemas.openxmlformats.org/officeDocument/2006/relationships/slide" Target="slides/slide38.xml"/><Relationship Id="rId81" Type="http://schemas.openxmlformats.org/officeDocument/2006/relationships/slide" Target="slides/slide41.xml"/><Relationship Id="rId86" Type="http://schemas.openxmlformats.org/officeDocument/2006/relationships/slide" Target="slides/slide46.xml"/><Relationship Id="rId94" Type="http://schemas.openxmlformats.org/officeDocument/2006/relationships/slide" Target="slides/slide54.xml"/><Relationship Id="rId99" Type="http://schemas.openxmlformats.org/officeDocument/2006/relationships/slide" Target="slides/slide59.xml"/><Relationship Id="rId101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0.xml"/><Relationship Id="rId55" Type="http://schemas.openxmlformats.org/officeDocument/2006/relationships/slide" Target="slides/slide15.xml"/><Relationship Id="rId76" Type="http://schemas.openxmlformats.org/officeDocument/2006/relationships/slide" Target="slides/slide36.xml"/><Relationship Id="rId97" Type="http://schemas.openxmlformats.org/officeDocument/2006/relationships/slide" Target="slides/slide57.xml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1.xml"/><Relationship Id="rId92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5.xml"/><Relationship Id="rId66" Type="http://schemas.openxmlformats.org/officeDocument/2006/relationships/slide" Target="slides/slide26.xml"/><Relationship Id="rId87" Type="http://schemas.openxmlformats.org/officeDocument/2006/relationships/slide" Target="slides/slide47.xml"/><Relationship Id="rId61" Type="http://schemas.openxmlformats.org/officeDocument/2006/relationships/slide" Target="slides/slide21.xml"/><Relationship Id="rId82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6.xml"/><Relationship Id="rId77" Type="http://schemas.openxmlformats.org/officeDocument/2006/relationships/slide" Target="slides/slide37.xml"/><Relationship Id="rId100" Type="http://schemas.openxmlformats.org/officeDocument/2006/relationships/slide" Target="slides/slide60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1.xml"/><Relationship Id="rId72" Type="http://schemas.openxmlformats.org/officeDocument/2006/relationships/slide" Target="slides/slide32.xml"/><Relationship Id="rId93" Type="http://schemas.openxmlformats.org/officeDocument/2006/relationships/slide" Target="slides/slide53.xml"/><Relationship Id="rId98" Type="http://schemas.openxmlformats.org/officeDocument/2006/relationships/slide" Target="slides/slide58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6.xml"/><Relationship Id="rId67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88DCCCA-D5A4-4AB6-993C-CF837C51EB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52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C96F0D-E4B7-42E1-B51E-822F1222639A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66878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75" indent="-2857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84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37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90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44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651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803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19113AF-2C6D-4DC9-B051-F7C87C647992}" type="slidenum">
              <a:rPr lang="en-US" altLang="en-US">
                <a:solidFill>
                  <a:srgbClr val="000000"/>
                </a:solidFill>
              </a:rPr>
              <a:pPr eaLnBrk="1" hangingPunct="1"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80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75" indent="-2857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84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37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90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44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651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803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5936541-FA4E-4BC7-981F-2241D8A6A3E3}" type="slidenum">
              <a:rPr lang="en-US" altLang="en-US">
                <a:solidFill>
                  <a:srgbClr val="000000"/>
                </a:solidFill>
              </a:rPr>
              <a:pPr eaLnBrk="1" hangingPunct="1"/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58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14FED-DB93-4980-8D8E-0752BC362D10}" type="slidenum">
              <a:rPr lang="en-US" smtClean="0">
                <a:latin typeface="Arial" charset="0"/>
              </a:rPr>
              <a:pPr/>
              <a:t>16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129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8828D-E2ED-4967-963D-E830BB5B5F40}" type="slidenum">
              <a:rPr lang="en-US" smtClean="0">
                <a:latin typeface="Arial" charset="0"/>
              </a:rPr>
              <a:pPr/>
              <a:t>17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337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946353-DA99-4C23-B1FF-16773D495419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19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228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26E6B0-2584-442A-A32E-5F24AB505BC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50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30" eaLnBrk="0" hangingPunct="0">
              <a:defRPr sz="2700">
                <a:solidFill>
                  <a:schemeClr val="tx1"/>
                </a:solidFill>
                <a:latin typeface="Arial Black" pitchFamily="34" charset="0"/>
              </a:defRPr>
            </a:lvl1pPr>
            <a:lvl2pPr marL="729577" indent="-280607" defTabSz="913530" eaLnBrk="0" hangingPunct="0">
              <a:defRPr sz="2700">
                <a:solidFill>
                  <a:schemeClr val="tx1"/>
                </a:solidFill>
                <a:latin typeface="Arial Black" pitchFamily="34" charset="0"/>
              </a:defRPr>
            </a:lvl2pPr>
            <a:lvl3pPr marL="1122426" indent="-224485" defTabSz="913530" eaLnBrk="0" hangingPunct="0">
              <a:defRPr sz="2700">
                <a:solidFill>
                  <a:schemeClr val="tx1"/>
                </a:solidFill>
                <a:latin typeface="Arial Black" pitchFamily="34" charset="0"/>
              </a:defRPr>
            </a:lvl3pPr>
            <a:lvl4pPr marL="1571396" indent="-224485" defTabSz="913530" eaLnBrk="0" hangingPunct="0">
              <a:defRPr sz="2700">
                <a:solidFill>
                  <a:schemeClr val="tx1"/>
                </a:solidFill>
                <a:latin typeface="Arial Black" pitchFamily="34" charset="0"/>
              </a:defRPr>
            </a:lvl4pPr>
            <a:lvl5pPr marL="2020367" indent="-224485" defTabSz="913530" eaLnBrk="0" hangingPunct="0">
              <a:defRPr sz="2700">
                <a:solidFill>
                  <a:schemeClr val="tx1"/>
                </a:solidFill>
                <a:latin typeface="Arial Black" pitchFamily="34" charset="0"/>
              </a:defRPr>
            </a:lvl5pPr>
            <a:lvl6pPr marL="2469337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 Black" pitchFamily="34" charset="0"/>
              </a:defRPr>
            </a:lvl6pPr>
            <a:lvl7pPr marL="291830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 Black" pitchFamily="34" charset="0"/>
              </a:defRPr>
            </a:lvl7pPr>
            <a:lvl8pPr marL="336727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 Black" pitchFamily="34" charset="0"/>
              </a:defRPr>
            </a:lvl8pPr>
            <a:lvl9pPr marL="381624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25AC39F1-8923-4D51-B035-3CF1C78D9DDC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/>
              <a:t>21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546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44B639-AA78-412C-8041-AC2B53D4A25F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37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smtClean="0">
              <a:ea typeface="ＭＳ Ｐゴシック" pitchFamily="34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7813A4D-BB52-4C9A-8E92-0A5DF4BD01BD}" type="slidenum">
              <a:rPr lang="en-GB" alt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26</a:t>
            </a:fld>
            <a:endParaRPr lang="en-GB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22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96CF3-FF14-413A-A6F6-1451B2B663D0}" type="slidenum">
              <a:rPr lang="en-GB" smtClean="0">
                <a:solidFill>
                  <a:prstClr val="black"/>
                </a:solidFill>
              </a:rPr>
              <a:pPr/>
              <a:t>27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3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E1E86B4-DF3E-4646-9D5D-4863257FC23C}" type="slidenum">
              <a:rPr lang="en-US" altLang="en-US">
                <a:solidFill>
                  <a:srgbClr val="000000"/>
                </a:solidFill>
              </a:rPr>
              <a:pPr eaLnBrk="1" hangingPunct="1"/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04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379AE1D-CB40-483E-843B-87234D095063}" type="slidenum">
              <a:rPr lang="en-AU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AU">
              <a:solidFill>
                <a:srgbClr val="000000"/>
              </a:solidFill>
            </a:endParaRPr>
          </a:p>
        </p:txBody>
      </p:sp>
      <p:sp>
        <p:nvSpPr>
          <p:cNvPr id="474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4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1880055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5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F563E2-8BBE-4ACE-8B9E-93BCFC18C5F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10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F8D4AD-8D6B-4A63-ABBA-C7043878746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90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05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87884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8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621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68F981-953B-42E7-B8AE-EE31130F1F71}" type="slidenum">
              <a:rPr lang="en-US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98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516B979-642D-455C-ACAD-2C4B41C0E097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0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02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990" y="4420315"/>
            <a:ext cx="5147945" cy="41876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639440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3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CC537-F5EC-4856-B2FD-149BE37D0D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58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6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614978-840D-47B8-A8E4-83EB7ACCEFE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71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9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F392B-8180-4350-B204-4FD96689F404}" type="slidenum">
              <a:rPr lang="en-US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89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1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FF80C3B-C258-4BD6-8490-80B325FB1681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43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219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6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Gritsevskyi, A., Schrattenholzer, L., 2003: Costs of reducing carbon emissions: An integrated modeling framework approach. Climatic Change 56(1): 167-184.</a:t>
            </a:r>
          </a:p>
          <a:p>
            <a:endParaRPr lang="en-US" altLang="en-US" smtClean="0"/>
          </a:p>
          <a:p>
            <a:r>
              <a:rPr lang="en-US" altLang="en-US" smtClean="0"/>
              <a:t>Link to the article:</a:t>
            </a:r>
          </a:p>
          <a:p>
            <a:r>
              <a:rPr lang="en-US" altLang="en-US" smtClean="0"/>
              <a:t>http://www.springerlink.com/content/q0121u571t0w0t87/fulltext.pdf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313709-44BC-46DE-B541-5987AE4623CB}" type="slidenum">
              <a:rPr lang="en-US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59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5731C77-995D-45D1-96B7-6A3D5A0D38F0}" type="slidenum">
              <a:rPr lang="en-US" altLang="en-US">
                <a:solidFill>
                  <a:srgbClr val="000000"/>
                </a:solidFill>
              </a:rPr>
              <a:pPr eaLnBrk="1" hangingPunct="1"/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979339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4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28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1BBFB-B96D-4D6C-AF6D-6544E2CEC3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28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1473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defTabSz="930275"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defTabSz="930275"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defTabSz="930275"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defTabSz="930275"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r" defTabSz="9302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48DB0-2B91-43DC-A62A-3DEBDF31C7C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0275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8433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2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fld id="{5075B19E-68D3-4F93-A854-7E6D857E04E7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59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3320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096C4D-F8EC-4FA4-9AEC-38BCBA69EC92}" type="slidenum">
              <a:rPr lang="en-US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0309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smtClean="0">
              <a:ea typeface="MS PGothic" pitchFamily="34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856" indent="-28571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855" indent="-2285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9996" indent="-2285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138" indent="-2285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279" indent="-228571" defTabSz="4571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421" indent="-228571" defTabSz="4571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8563" indent="-228571" defTabSz="4571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5704" indent="-228571" defTabSz="4571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A8B53FB1-F4DD-4691-8D19-871D64EED5F4}" type="slidenum">
              <a:rPr lang="en-GB" altLang="en-US" sz="1200">
                <a:solidFill>
                  <a:prstClr val="black"/>
                </a:solidFill>
                <a:latin typeface="Calibri" pitchFamily="34" charset="0"/>
              </a:rPr>
              <a:pPr eaLnBrk="1" hangingPunct="1">
                <a:defRPr/>
              </a:pPr>
              <a:t>61</a:t>
            </a:fld>
            <a:endParaRPr lang="en-GB" altLang="en-U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8416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383E72-296C-4F74-B3B1-C822C868A27E}" type="slidenum">
              <a:rPr lang="en-US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65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17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102E6AC-CD06-4AD2-96DF-386A4EE1A1A8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33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The photo in the background shows the Mauna Loa Observatory at dusk (courtesy Forrest Mims).  This is where, in 1958, Charles David Keeling began his now-famous atmospheric carbon dioxide data set – sometimes called “the Keeling Curve.”  The data trend shows carbon dioxide has risen from about 318 parts per million in 1958 to about 388 ppm in 2008.  The gray “saw-toothed” line shows actual measurements and the red line shows the running mean value.  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(Data courtesy NOAA Earth System Research Laboratory)  </a:t>
            </a: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983" eaLnBrk="0" hangingPunct="0">
              <a:defRPr sz="2800">
                <a:solidFill>
                  <a:schemeClr val="tx1"/>
                </a:solidFill>
                <a:latin typeface="Arial Black" pitchFamily="34" charset="0"/>
              </a:defRPr>
            </a:lvl1pPr>
            <a:lvl2pPr marL="744314" indent="-286275" defTabSz="931983" eaLnBrk="0" hangingPunct="0"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 marL="1145099" indent="-229020" defTabSz="931983" eaLnBrk="0" hangingPunct="0">
              <a:defRPr sz="2800">
                <a:solidFill>
                  <a:schemeClr val="tx1"/>
                </a:solidFill>
                <a:latin typeface="Arial Black" pitchFamily="34" charset="0"/>
              </a:defRPr>
            </a:lvl3pPr>
            <a:lvl4pPr marL="1603138" indent="-229020" defTabSz="931983" eaLnBrk="0" hangingPunct="0">
              <a:defRPr sz="2800">
                <a:solidFill>
                  <a:schemeClr val="tx1"/>
                </a:solidFill>
                <a:latin typeface="Arial Black" pitchFamily="34" charset="0"/>
              </a:defRPr>
            </a:lvl4pPr>
            <a:lvl5pPr marL="2061178" indent="-229020" defTabSz="931983" eaLnBrk="0" hangingPunct="0">
              <a:defRPr sz="2800">
                <a:solidFill>
                  <a:schemeClr val="tx1"/>
                </a:solidFill>
                <a:latin typeface="Arial Black" pitchFamily="34" charset="0"/>
              </a:defRPr>
            </a:lvl5pPr>
            <a:lvl6pPr marL="2519218" indent="-229020" defTabSz="93198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itchFamily="34" charset="0"/>
              </a:defRPr>
            </a:lvl6pPr>
            <a:lvl7pPr marL="2977258" indent="-229020" defTabSz="93198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itchFamily="34" charset="0"/>
              </a:defRPr>
            </a:lvl7pPr>
            <a:lvl8pPr marL="3435297" indent="-229020" defTabSz="93198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itchFamily="34" charset="0"/>
              </a:defRPr>
            </a:lvl8pPr>
            <a:lvl9pPr marL="3893336" indent="-229020" defTabSz="93198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23AD4404-0811-41A4-A1B1-736E3C1738D5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/>
              <a:t>7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136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4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28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04F643C-DD31-4C59-828C-ACAE90AB8A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9C0FC17-7D60-49D4-8309-4D7A9AD8D132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9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42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502FCC-11B9-440C-8D7C-FC40D66BC6A7}" type="slidenum">
              <a:rPr lang="en-US" smtClean="0">
                <a:latin typeface="Arial" charset="0"/>
              </a:rPr>
              <a:pPr/>
              <a:t>10</a:t>
            </a:fld>
            <a:endParaRPr lang="en-US" smtClean="0"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781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76C992-32C6-48F8-9B22-57357119E995}" type="slidenum">
              <a:rPr lang="en-US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45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609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9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C0398-59D3-43D2-B433-65810C802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149CE-2F30-4443-B0F4-68D812D62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22D02F8-6A8B-4F5F-8048-12A5B658C100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CA52F5B-898D-47EE-8DF8-3143AC247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411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FF27789-0560-4701-A8BD-B33F44189072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D784F3B-0B37-4D57-8F08-D18BCA932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550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53279E1-CB87-460B-8D94-7828E09F20B8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30B83ED-22E7-41A6-BEE2-E0A17E320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834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DD11271-37AE-43BF-8CB4-79DB14589EFB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BDE08D2-1D9C-4BC4-A8A5-A08882129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698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D06082D-0184-4449-9ECE-F979FDDBE1D9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F5E80EB-86B9-424E-82FF-066BB2004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516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2B57F4E-9124-44BE-9EF3-2B6B6237C10D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87007E4-00ED-463F-B022-FA51EC6B0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99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0D24EA-2518-4125-A05F-C6E114D3D911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EBBE0E5-A1E2-434F-8750-873778091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903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285"/>
            <a:ext cx="3176645" cy="136103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58063" y="1934633"/>
            <a:ext cx="8229600" cy="1143000"/>
          </a:xfrm>
        </p:spPr>
        <p:txBody>
          <a:bodyPr/>
          <a:lstStyle>
            <a:lvl1pPr>
              <a:defRPr b="0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2175726" y="5781121"/>
            <a:ext cx="4994275" cy="558800"/>
          </a:xfrm>
        </p:spPr>
        <p:txBody>
          <a:bodyPr/>
          <a:lstStyle>
            <a:lvl1pPr marL="0" indent="0" algn="ctr" defTabSz="457200" rtl="0" eaLnBrk="1" latinLnBrk="0" hangingPunct="1">
              <a:buNone/>
              <a:defRPr lang="en-GB" sz="1600" kern="1200" dirty="0" smtClean="0">
                <a:solidFill>
                  <a:schemeClr val="tx1"/>
                </a:solidFill>
                <a:latin typeface="Arial Narrow"/>
                <a:ea typeface="ＭＳ Ｐゴシック" pitchFamily="34" charset="-128"/>
                <a:cs typeface="Arial Narrow"/>
              </a:defRPr>
            </a:lvl1pPr>
            <a:lvl2pPr marL="457200" indent="0" algn="ctr">
              <a:buFontTx/>
              <a:buNone/>
              <a:defRPr sz="1000">
                <a:latin typeface="Arial Narrow"/>
                <a:cs typeface="Arial Narrow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176645" y="2930241"/>
            <a:ext cx="2992437" cy="2211388"/>
          </a:xfrm>
        </p:spPr>
        <p:txBody>
          <a:bodyPr/>
          <a:lstStyle>
            <a:lvl1pPr marL="0" indent="0" algn="ctr">
              <a:buFontTx/>
              <a:buNone/>
              <a:defRPr sz="13000">
                <a:latin typeface="Arial Narrow"/>
                <a:cs typeface="Arial Narrow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175726" y="6087164"/>
            <a:ext cx="4994275" cy="386742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buNone/>
              <a:defRPr lang="en-GB" sz="1000" kern="1200" dirty="0" smtClean="0">
                <a:solidFill>
                  <a:schemeClr val="tx1"/>
                </a:solidFill>
                <a:latin typeface="Arial Narrow"/>
                <a:ea typeface="ＭＳ Ｐゴシック" pitchFamily="34" charset="-128"/>
                <a:cs typeface="Arial Narrow"/>
              </a:defRPr>
            </a:lvl1pPr>
            <a:lvl2pPr marL="457200" indent="0" algn="ctr">
              <a:buFontTx/>
              <a:buNone/>
              <a:defRPr sz="1000">
                <a:latin typeface="Arial Narrow"/>
                <a:cs typeface="Arial Narrow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0254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1456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>
            <a:lvl1pPr>
              <a:defRPr b="1">
                <a:latin typeface="Arial Narrow"/>
                <a:cs typeface="Arial Narrow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4440238"/>
            <a:ext cx="8229600" cy="1633537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20924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1456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 anchor="ctr"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60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75F9F-4A55-4855-99FF-D86355AC9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1456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 anchor="ctr"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89275" y="6242539"/>
            <a:ext cx="8765451" cy="552416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82792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0000" y="1440000"/>
            <a:ext cx="8080375" cy="4680000"/>
          </a:xfrm>
        </p:spPr>
        <p:txBody>
          <a:bodyPr anchor="ctr"/>
          <a:lstStyle/>
          <a:p>
            <a:endParaRPr lang="en-US" dirty="0"/>
          </a:p>
        </p:txBody>
      </p:sp>
      <p:pic>
        <p:nvPicPr>
          <p:cNvPr id="5" name="Picture 4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1456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2000" y="823853"/>
            <a:ext cx="8280000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89275" y="5692792"/>
            <a:ext cx="8765451" cy="1077321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6914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1456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 anchor="ctr"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2584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1456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 anchor="ctr"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407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1456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 anchor="ctr"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373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66DD-9270-496B-B2E4-9706AB057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7B15-65A5-4EB9-909B-C35B0354E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477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66DD-9270-496B-B2E4-9706AB057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7B15-65A5-4EB9-909B-C35B0354E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702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66DD-9270-496B-B2E4-9706AB057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7B15-65A5-4EB9-909B-C35B0354E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808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66DD-9270-496B-B2E4-9706AB057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7B15-65A5-4EB9-909B-C35B0354E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4574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66DD-9270-496B-B2E4-9706AB057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7B15-65A5-4EB9-909B-C35B0354E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21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DDCAD-406A-4AB0-AE52-AB0DAA3FD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66DD-9270-496B-B2E4-9706AB057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7B15-65A5-4EB9-909B-C35B0354E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854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66DD-9270-496B-B2E4-9706AB057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7B15-65A5-4EB9-909B-C35B0354E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117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66DD-9270-496B-B2E4-9706AB057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7B15-65A5-4EB9-909B-C35B0354E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2311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66DD-9270-496B-B2E4-9706AB057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7B15-65A5-4EB9-909B-C35B0354E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22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66DD-9270-496B-B2E4-9706AB057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7B15-65A5-4EB9-909B-C35B0354E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648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66DD-9270-496B-B2E4-9706AB057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7B15-65A5-4EB9-909B-C35B0354E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208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31 w 2780"/>
                <a:gd name="T1" fmla="*/ 18 h 953"/>
                <a:gd name="T2" fmla="*/ 2741 w 2780"/>
                <a:gd name="T3" fmla="*/ 24 h 953"/>
                <a:gd name="T4" fmla="*/ 2674 w 2780"/>
                <a:gd name="T5" fmla="*/ 102 h 953"/>
                <a:gd name="T6" fmla="*/ 2567 w 2780"/>
                <a:gd name="T7" fmla="*/ 156 h 953"/>
                <a:gd name="T8" fmla="*/ 2561 w 2780"/>
                <a:gd name="T9" fmla="*/ 222 h 953"/>
                <a:gd name="T10" fmla="*/ 2543 w 2780"/>
                <a:gd name="T11" fmla="*/ 246 h 953"/>
                <a:gd name="T12" fmla="*/ 2525 w 2780"/>
                <a:gd name="T13" fmla="*/ 252 h 953"/>
                <a:gd name="T14" fmla="*/ 2453 w 2780"/>
                <a:gd name="T15" fmla="*/ 210 h 953"/>
                <a:gd name="T16" fmla="*/ 2309 w 2780"/>
                <a:gd name="T17" fmla="*/ 192 h 953"/>
                <a:gd name="T18" fmla="*/ 2285 w 2780"/>
                <a:gd name="T19" fmla="*/ 186 h 953"/>
                <a:gd name="T20" fmla="*/ 2267 w 2780"/>
                <a:gd name="T21" fmla="*/ 192 h 953"/>
                <a:gd name="T22" fmla="*/ 2195 w 2780"/>
                <a:gd name="T23" fmla="*/ 228 h 953"/>
                <a:gd name="T24" fmla="*/ 2159 w 2780"/>
                <a:gd name="T25" fmla="*/ 240 h 953"/>
                <a:gd name="T26" fmla="*/ 2135 w 2780"/>
                <a:gd name="T27" fmla="*/ 246 h 953"/>
                <a:gd name="T28" fmla="*/ 2123 w 2780"/>
                <a:gd name="T29" fmla="*/ 258 h 953"/>
                <a:gd name="T30" fmla="*/ 2123 w 2780"/>
                <a:gd name="T31" fmla="*/ 276 h 953"/>
                <a:gd name="T32" fmla="*/ 2100 w 2780"/>
                <a:gd name="T33" fmla="*/ 300 h 953"/>
                <a:gd name="T34" fmla="*/ 2082 w 2780"/>
                <a:gd name="T35" fmla="*/ 312 h 953"/>
                <a:gd name="T36" fmla="*/ 2070 w 2780"/>
                <a:gd name="T37" fmla="*/ 324 h 953"/>
                <a:gd name="T38" fmla="*/ 2058 w 2780"/>
                <a:gd name="T39" fmla="*/ 336 h 953"/>
                <a:gd name="T40" fmla="*/ 2023 w 2780"/>
                <a:gd name="T41" fmla="*/ 342 h 953"/>
                <a:gd name="T42" fmla="*/ 1955 w 2780"/>
                <a:gd name="T43" fmla="*/ 336 h 953"/>
                <a:gd name="T44" fmla="*/ 1919 w 2780"/>
                <a:gd name="T45" fmla="*/ 330 h 953"/>
                <a:gd name="T46" fmla="*/ 1907 w 2780"/>
                <a:gd name="T47" fmla="*/ 342 h 953"/>
                <a:gd name="T48" fmla="*/ 1895 w 2780"/>
                <a:gd name="T49" fmla="*/ 354 h 953"/>
                <a:gd name="T50" fmla="*/ 1865 w 2780"/>
                <a:gd name="T51" fmla="*/ 360 h 953"/>
                <a:gd name="T52" fmla="*/ 1806 w 2780"/>
                <a:gd name="T53" fmla="*/ 342 h 953"/>
                <a:gd name="T54" fmla="*/ 1782 w 2780"/>
                <a:gd name="T55" fmla="*/ 342 h 953"/>
                <a:gd name="T56" fmla="*/ 1758 w 2780"/>
                <a:gd name="T57" fmla="*/ 354 h 953"/>
                <a:gd name="T58" fmla="*/ 1691 w 2780"/>
                <a:gd name="T59" fmla="*/ 425 h 953"/>
                <a:gd name="T60" fmla="*/ 1649 w 2780"/>
                <a:gd name="T61" fmla="*/ 569 h 953"/>
                <a:gd name="T62" fmla="*/ 1649 w 2780"/>
                <a:gd name="T63" fmla="*/ 593 h 953"/>
                <a:gd name="T64" fmla="*/ 1655 w 2780"/>
                <a:gd name="T65" fmla="*/ 641 h 953"/>
                <a:gd name="T66" fmla="*/ 1673 w 2780"/>
                <a:gd name="T67" fmla="*/ 659 h 953"/>
                <a:gd name="T68" fmla="*/ 1667 w 2780"/>
                <a:gd name="T69" fmla="*/ 671 h 953"/>
                <a:gd name="T70" fmla="*/ 1655 w 2780"/>
                <a:gd name="T71" fmla="*/ 683 h 953"/>
                <a:gd name="T72" fmla="*/ 1577 w 2780"/>
                <a:gd name="T73" fmla="*/ 689 h 953"/>
                <a:gd name="T74" fmla="*/ 1500 w 2780"/>
                <a:gd name="T75" fmla="*/ 629 h 953"/>
                <a:gd name="T76" fmla="*/ 1361 w 2780"/>
                <a:gd name="T77" fmla="*/ 587 h 953"/>
                <a:gd name="T78" fmla="*/ 1212 w 2780"/>
                <a:gd name="T79" fmla="*/ 671 h 953"/>
                <a:gd name="T80" fmla="*/ 1037 w 2780"/>
                <a:gd name="T81" fmla="*/ 731 h 953"/>
                <a:gd name="T82" fmla="*/ 834 w 2780"/>
                <a:gd name="T83" fmla="*/ 743 h 953"/>
                <a:gd name="T84" fmla="*/ 642 w 2780"/>
                <a:gd name="T85" fmla="*/ 701 h 953"/>
                <a:gd name="T86" fmla="*/ 582 w 2780"/>
                <a:gd name="T87" fmla="*/ 695 h 953"/>
                <a:gd name="T88" fmla="*/ 570 w 2780"/>
                <a:gd name="T89" fmla="*/ 701 h 953"/>
                <a:gd name="T90" fmla="*/ 534 w 2780"/>
                <a:gd name="T91" fmla="*/ 731 h 953"/>
                <a:gd name="T92" fmla="*/ 443 w 2780"/>
                <a:gd name="T93" fmla="*/ 809 h 953"/>
                <a:gd name="T94" fmla="*/ 413 w 2780"/>
                <a:gd name="T95" fmla="*/ 821 h 953"/>
                <a:gd name="T96" fmla="*/ 389 w 2780"/>
                <a:gd name="T97" fmla="*/ 821 h 953"/>
                <a:gd name="T98" fmla="*/ 342 w 2780"/>
                <a:gd name="T99" fmla="*/ 827 h 953"/>
                <a:gd name="T100" fmla="*/ 216 w 2780"/>
                <a:gd name="T101" fmla="*/ 851 h 953"/>
                <a:gd name="T102" fmla="*/ 180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43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</p:grpSp>
      <p:sp>
        <p:nvSpPr>
          <p:cNvPr id="4609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9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0B763CA0-0FD7-4459-9717-A58E47236B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0938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B8DC0B0A-33F9-4206-9097-309A8387D6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6333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DD0BDB6F-12F2-493E-82F5-23E2FE49B3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6761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B678EB08-005A-4346-97B7-357C1D16E1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420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3BF7F-56EC-4ABC-871B-21A64DC12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73BE3D6A-E14B-4C6A-AF1D-58FDD303E2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1705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2286006C-E747-4036-8489-239CA71E89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4319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77174854-0575-4DF8-863D-4B1B42ED78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7101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2040E3A0-96AC-4D15-80AB-F456A61CFD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44451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D3A8E16E-0398-456D-A435-79BDF9EC7D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3594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4E666118-1B2D-4B27-AE18-0E375D9F98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965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7854C040-7540-42D1-B1D2-FEA7E5AA7A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6434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556B4519-7E85-4572-8E56-8D468EF7E0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7471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AA8103CE-8100-4F58-BF4A-545A81FEE9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0738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65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F7D1D-CD8F-45E2-8A20-8DEBA105E9CB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205A7-759D-4F9D-9B58-56DBE84DC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333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271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209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1474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923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6447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777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380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199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67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3A88B-F077-496C-A099-B1371B2BBE8D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1EC8D-780E-4C9E-A807-F2A7E1D00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48D0C-C380-41DD-9B08-F13B2BAD52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406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8EBBC-2B41-401B-9204-EF6097FA06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8989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37976-034D-48A5-B1C7-DB4ADB6827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976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1CE7B-175B-4121-A7B5-6F3E8A9E29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714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6C0CA-E8FD-4039-9C92-D75628A82A9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4077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8CF8E-D49D-475E-A5DF-BCC04AC45A1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863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909BF-767E-4DA2-8BF9-3CDDA2D0B56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634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07C79-3D42-439D-AD75-08D48055069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5517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B600A-57DC-47C3-B082-7C7D4870BB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4678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5E540-0D24-4AF5-9506-088EC11693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66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7E4A2-9C83-4FA5-A50C-CC27D4B29E03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46CA1-F026-4246-BA00-ED4A1E589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B1FE13-D2B9-488B-A9D8-7787C2FD9B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167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6659FF3-7623-4CC6-8FB4-69D1C08F34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413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B9AB0E8-70F3-4316-BEB2-8D47E47CDE37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977529-E59D-4701-A505-1353D2577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5179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9000F42-98BB-4B68-88A0-D2A233C566FE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6C80CCC-6400-4514-B40D-E95D91E6E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369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C4573E-A952-46FC-B217-9E0EC3AA7A0D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DA24661-C4B4-480B-ABFE-D53026E04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791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6AEC352-D5AA-4554-8E3B-1BAD910F271A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9F51C70-8CF4-4BB7-A16F-A8C964C4A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234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1265FD3-81B0-4379-A027-557878EAF4D0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8E602D9-FF94-4776-B4F5-B0C0A6B7B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9045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EC8A27-5D1F-4330-A007-B912A60FE2F8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EA09947-6410-426B-8834-EE375AC75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3685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A1A1112-17EC-4842-A096-81EE7511E724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2A2AD26-66A7-483D-9284-B11F379E0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2031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78B4212-7D12-499F-8E01-717B1597D9F2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125872B-2C87-44C0-ACDC-435000A07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75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F3B3B-9DAA-498E-AB58-832A8A4A1A00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CAA5F-4F99-4B30-A21E-2A742DB31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974F5B8-1F72-4C05-9C35-65806809DB2B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3C11B43-5929-4C4E-AD16-27BEFBD76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8528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D743DEB-8037-4969-833C-98ED93A697D6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83F394D-1363-43E5-BBAA-5BC31BA98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389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269219F-A9CF-4527-A5E6-5D642A7FE05C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A82AA70-8D1E-4A45-875A-E94E0ABD3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95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285"/>
            <a:ext cx="3176645" cy="136103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58063" y="1934633"/>
            <a:ext cx="8229600" cy="1143000"/>
          </a:xfrm>
        </p:spPr>
        <p:txBody>
          <a:bodyPr/>
          <a:lstStyle>
            <a:lvl1pPr>
              <a:defRPr b="0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558063" y="2930241"/>
            <a:ext cx="8229599" cy="2211388"/>
          </a:xfrm>
        </p:spPr>
        <p:txBody>
          <a:bodyPr/>
          <a:lstStyle>
            <a:lvl1pPr marL="0" indent="0" algn="ctr">
              <a:buFontTx/>
              <a:buNone/>
              <a:defRPr sz="13000" b="0">
                <a:solidFill>
                  <a:srgbClr val="4C9BDB"/>
                </a:solidFill>
                <a:latin typeface="Calibri"/>
                <a:cs typeface="Calibri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58736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1456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>
            <a:lvl1pPr>
              <a:defRPr b="0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4440238"/>
            <a:ext cx="8229600" cy="1633537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rgbClr val="4C9BDB"/>
                </a:solidFill>
                <a:latin typeface="Calibri"/>
                <a:cs typeface="Calibri"/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51201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1456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856108" y="119638"/>
            <a:ext cx="7287891" cy="506849"/>
          </a:xfrm>
        </p:spPr>
        <p:txBody>
          <a:bodyPr anchor="ctr">
            <a:normAutofit/>
          </a:bodyPr>
          <a:lstStyle>
            <a:lvl1pPr algn="l">
              <a:defRPr sz="2400" b="0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17264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0000" y="1440000"/>
            <a:ext cx="8080375" cy="4680000"/>
          </a:xfrm>
        </p:spPr>
        <p:txBody>
          <a:bodyPr anchor="ctr"/>
          <a:lstStyle>
            <a:lvl1pPr>
              <a:defRPr>
                <a:solidFill>
                  <a:srgbClr val="4C9BDB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1456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0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7691" y="823853"/>
            <a:ext cx="8958385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7691" y="5692792"/>
            <a:ext cx="8958385" cy="1077321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746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1456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 anchor="ctr">
            <a:normAutofit/>
          </a:bodyPr>
          <a:lstStyle>
            <a:lvl1pPr algn="l">
              <a:defRPr sz="2400" b="0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03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A65CA-B0EE-4569-9002-27ABA1656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3882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5763F-9A12-46FF-B8E0-8C3DC3FC8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71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A84AC-A0AE-49EA-98C0-A09E15F764D4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1D0E-0789-450A-8E2F-CA13331C6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D3CCE-4F94-4934-9861-E002DBCEC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4850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91FB4-07EA-49A9-93A6-3686069C2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999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062E4-AB31-497F-AA48-A5FC66AE4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3454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D8EA5-2502-4C39-9899-5B7C77516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5965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15F03-6603-4B6E-AA4E-D12503690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0680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2F39F-CD04-4753-8602-B3064D24D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4675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68866-43EE-45C9-ACC3-5C36EDA04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4756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888BE-F3BA-4BF4-8E3A-51AFFE0EC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5572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71798-A052-48F4-9EAA-3EA37AAAE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3533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014B3-745A-48CB-A760-DABEACBEA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2FE63-1794-4A91-88F1-ABDB66375986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68088-CCD7-41FD-BE7A-329A0BF6A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29B930-DABE-42A6-BEC3-17492FD17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7603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B2AEA5A-9187-44C7-87BB-BC2EB0755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8694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3CB71C-875F-44A7-B6D6-32AD1532E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082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78CA2D-94BE-47EA-81AE-4A92ABFE2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6898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E75441-DD5D-4A0D-B9EE-76567C7D4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7270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BD146E-F542-48A1-B282-C5D6B68E1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8892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6C23A7-0A2A-4C59-A5D2-5491E1698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0289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146F24-BBB8-484E-B6DD-D40327DBA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5391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DD18BD-8128-408E-AB46-0498AD47F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1157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1B4FB6-B914-42B8-947F-4945F5512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3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ABCA1-28F9-4D44-A45B-AEB9AE5DA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985DF-C9F5-478E-B6E5-7C69F70F115C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62F2E-D58A-4918-9F88-16C35D146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437979-42A9-43D8-8B7E-91E3A7179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9709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E82978-FF4B-4038-A9BD-C04E5297F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5912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4D09A9-C514-4072-B2F1-CDE96D9D5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355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B89032-181E-4C06-BF8D-16AEA55C4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112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D1B930-35F1-4BE6-A5EA-3360AB867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360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F25B90-A2BC-4932-9D4F-854786E2A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4493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178CFB-66A7-49CF-80C0-1DEBF95A6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6763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4C0F31-60C6-41BF-9C73-82FDB3796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3204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24B2548-3873-40C6-BCB2-A9C572AE8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2624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B1AB16-942E-4429-96A4-377270E1A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B5F5F-C9EB-472A-8AF7-1D64BBBC5D6A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386E8-5C75-451A-B9EB-79EDFAAFB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B93362-7406-46B1-A6CA-2995831EC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9025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6A3DC4-DF34-4664-8EA5-BFEC3144D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8012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3F2795-4FDA-43B9-ADA7-9DE52F7800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1320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1386E56-1674-44E8-B46F-E17587636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0147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800" smtClean="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sp>
        <p:nvSpPr>
          <p:cNvPr id="4609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9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fld id="{F918E33D-75AF-4305-8510-B1094B0CA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7813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fld id="{F349D9FC-B162-42F3-B38E-7D419B994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240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fld id="{A1405AD1-F362-4E25-AA93-183EBE42A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3625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fld id="{D09937EC-E99E-4D90-886C-5D8D0DA11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8043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fld id="{5C25E2E1-547E-4BDE-B6B3-13549C9D0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1033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fld id="{93A83475-E167-43CE-B16C-6A4A9A271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02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6DE3B-B81E-4F24-9889-A37069FE9DD4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F42BC-3849-4056-B0B1-1CBEDC6DE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fld id="{F9301AD0-1BAE-4AEB-B504-498CF300E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9505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fld id="{9EFCC5DB-23CF-406F-AFA2-82F1F19BA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7444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fld id="{204ECAAF-75A8-4F0B-A4C8-12E1321D5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3457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fld id="{A3FBCB81-5F54-4274-BCA8-AFA224AF8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1920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fld id="{24593984-C75F-48AC-B6E4-24C90FA04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5527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fld id="{406481CF-FB4A-4113-9727-0E62EF62A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4518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fld id="{5A252650-EA1F-4F2E-8F59-F8A4679CD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7705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2D2F5-5A5E-4D19-8EC2-1D848D9F51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309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A6259-6CA6-4402-ABEA-17B70141C6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7272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1E16D-5037-4428-AA7A-89EDC531EF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30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E3329-0161-4B55-B11A-8B154B8ACB85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33278-E4D2-4EBB-B898-5FC8C3F02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1595B-2C2C-47E8-91E9-00B684EC1F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3843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A20ED-D315-4D4F-A49D-51CCB7024B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9384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ECAE7-5EE6-4E24-8F72-CF2DC6EBB6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4468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3B389-1FEB-4CF9-B61C-BF59D1C80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9189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A67DD-0FD8-419D-80E7-A814858D2E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8497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68088-DBF3-4388-8C6A-1171409BA8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1080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F642D-6245-43F4-9066-49BB576958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7884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0DF1C-7674-46F3-8734-FDD7650559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82192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7656F-672B-40E8-8D85-C1068B4958B0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652B3-8E19-434F-8357-61051C73B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5529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F9AF6-A68F-42E1-A7CF-897670639777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DCAE8-EB70-4694-BF07-9C00DC639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05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B5DBD-D497-4F06-B951-405FD01DC4F5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74C1A-1799-4F29-B7DC-1CF45D8F0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B4A35-CF4A-4CBC-9E98-FCA96D597124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E181D-EEC2-4D30-BD69-FB4572721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4844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1EE7E-35C3-444C-998B-92CC511817C4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5E26F-7B97-4AF0-8FA9-DDE0E1145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6145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89205-DCF2-47B9-8B41-6230605BDF7A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4F905-BB5E-4131-83A5-A34E765C1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1172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3E9C6-02F3-4035-B0E0-5F1C8C3F711F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D8EA6-447D-48FD-B280-546D13FEA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8824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AA60A-E784-4918-B57B-4F22FEF6A62F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D39F9-9DE6-4E2A-AF2F-12E92666F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7142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0BF37-F43C-4F7E-821A-2FE1624E4590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89A16-8F0E-461E-B121-722DCBC0B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4077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6625F-BCE0-4B23-ADD5-525E64BF9A76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F58D4-5701-4CE7-8E08-135F1D8DEE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1599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020FC-940D-4C75-A63B-969502E16AC9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BF7FE-EB16-43A8-AE72-C75867EBA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175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2A06D-ED9D-49CB-B8AE-EDF67F757DD5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70619-2775-4628-8732-95CBBF2E0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5393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349244D4-3B69-4DA1-9CCA-B986BD87B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64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</p:grpSp>
      <p:sp>
        <p:nvSpPr>
          <p:cNvPr id="4609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9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5EDAE9-9FFC-42BC-809E-8B8FDD2C3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F04C9029-3B03-4060-B675-E6C33B448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4225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DBDAAAF8-6CC7-4BBD-942E-C63BBEB5B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587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4E318FAF-BFD6-4802-9F17-C4997068B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6606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976E895E-0308-4F98-B5C8-F73AF1006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5682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4B986DF0-4E79-4866-8AEB-37CA97015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5075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33B69D05-9522-499B-908E-69FB38D93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0157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22E8DA2C-9D83-460E-B69B-AE93E9DFB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9332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BC12DB55-915A-442A-9704-070481EA7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598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37C580FA-0B15-413F-96AA-9C81E292E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467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228600"/>
            <a:ext cx="22098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4770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5D7541CD-4037-4288-B627-6DB7F9A29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34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651F82-9946-40E3-A5DE-5BC237B6D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371600"/>
            <a:ext cx="43434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3434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68706F22-9C67-46C3-8B78-280CA693D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9599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9725961-5318-441A-870A-351214C51A42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9D44484-7EA8-4D41-95B1-51ACA36D7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9205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62715AC-04F8-4380-AF10-34546BF87CE3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5A754E3-8FD7-4E22-8C12-49F303532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0722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16819F5-641E-413D-BBFC-AEE6DFA96DA8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7803209-8FDF-4BDA-85C9-6A8DE2E00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0819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D6C978F-F2A6-42A8-AE60-261D87CCA80E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15AAE1A-32DE-4B95-BD53-B527DB52B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2019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156C693-C942-4482-A218-2D510399C286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C1CFB66-2D9D-4245-ACD6-ACDD776C7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9867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76F198B-19E6-4D1C-835D-3068FFB20346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9CB7C40-4398-45C6-BFD1-A8234309C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1545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000F230-C367-47A0-9D9A-553FACF510FE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2281BE4-224F-4B59-ABB7-AD934157C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6660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49E9D24-F1BA-4155-9A10-D20EC7592538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1088C9A-06E7-4DCD-9185-11CF8A24B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6274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9B12BBE-7C01-404C-972B-DB33A9BAF6AC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9275172-72A5-4961-8C01-C85A25D34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01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D834FD-32F3-4DD6-99CD-C18BA0289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FDA2580-BE57-40FA-A4E1-6F72DD56C7D0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6A34A56-5C3E-4E0E-8373-5D5397CED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022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5664745-F805-437D-A2C1-D0483699BA51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88CEC48-21D4-40F7-B79C-B782D3842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8270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D827D-CC5A-4A93-9C19-5619D695224E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C1E54-1003-4EFC-A68E-A435AABF7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756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E247B-B002-457A-98F1-437538E8B12E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B8906-1FE8-4B42-8731-2716FB5CE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8565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6CC7F-EDA2-4545-8920-81979A69853B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CC856-A8FB-46B0-AFD5-D9E0D8B67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9089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197EE-F43D-4DB3-9639-1852A6857EFA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0A316-6390-4C72-AE44-BDF54AC24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719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E6F80-EC20-4BDB-9915-2E1971B9BAA7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76D5F-633F-4627-80EC-5399A9A3E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8199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C0F1F-1471-4439-9E42-D7D85C441BDA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B9806-ED96-44A1-914F-C1DCF1E0E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5911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2376B-B629-4C81-A6C1-27D7741935B9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0A63C-9C0F-4C66-8C90-BC001AA5C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9618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99856-A67C-41A4-B2DB-5C999BE42CAC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D7525-2F27-4BB8-930A-16E2A6CFC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05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FD6F39-96F9-4A40-829F-FCCF402CD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26307-7AE1-4FC6-AE74-A49F15AC0DF2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3949-BB94-4CBD-924B-D89B727AD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793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99F5D-D1DE-47BC-B400-FB55B8B2214F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E58AF-1EB1-4EBF-B9FB-BF2147329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1802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929B3-C323-4AA4-94A7-E672F7BEA71B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C1FDB-ECF5-4CC2-B139-E8B2D1CE5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6401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37CF6-C923-4879-9589-27A6D2A2C4DC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07FC8-94D0-45F8-ADE4-96B87E915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3967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C5F85-3564-480C-A1FE-90803EB8BA7C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B9BC3-C1D7-4EDA-8415-DBB32B984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2162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9B978-5A22-44F6-8608-A43796297352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B459E-79A6-4677-A770-66678EAE4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5948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9F647-8ED1-4C21-A001-D5485D387833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DDB91-C103-4EC5-BD59-1F6910F93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38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6C2DD-35EE-4CFC-8759-A9FAC42EC936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35D32-03ED-4C6A-9B0A-D704586CC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3705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C99FD-AA74-418B-A488-6389DB2D45FA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138FB-560D-4610-9172-A816DAA6A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3065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3445B-A501-4A47-A065-604E8F133834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95185-4B9A-4A40-80AA-83EDD1C4B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92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74D4025-2C2F-42D4-85DA-F6DC44B27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51448-7C75-4F23-B819-7A6C8EC9F01C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93324-0297-406A-9709-4B59691BB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7375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5B19B-C696-43F6-8C11-2393960107D7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B6679-E1BB-4ACB-B902-BC86FE6CF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7419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DA604-F7E3-4D34-A3F2-6CA153056C94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F2367-38DC-4551-A099-AF22310C9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2958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71CB4-8050-4196-B24C-6C9013CE319F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1A537-E418-45E1-B8F4-05D0B9F97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6822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ASSE_New_Logo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37496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76D97-0EA4-44DC-968F-593CCD6ABD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40574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E8E69-48D0-40F3-B28B-1EDDEDB73C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89400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ASSE_New_Logo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97B29-432B-4D32-906E-133DB167FC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8873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B427-4D2B-49B3-8608-565AF5FB00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8120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B51B7-1899-4E5F-BFFB-3DCC2441F7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2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DC764-6C4B-4891-83D2-6114CE045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E7A01F-83DA-4144-A9C4-1FBCA23B1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21605-CEEF-4934-9E09-9DD3F9F329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47343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3748F-053D-4672-9F07-9F073004B3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53908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89CF2-15F1-4249-9056-62815E7330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23725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3D717-0949-491E-BFDB-3F6CC8B078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98165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09609-9328-43E3-8ADE-876CCA4484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67941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87CB12E-B597-4D0E-9829-33F93968E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2567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BFE2C09-64DF-407B-B846-484C97A2F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3663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9FD010F-4583-46A1-8B68-C0F0032C5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8075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E89DCF2-6E57-47D7-91F3-8EF507D59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5697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5D06267-F288-4DC9-85E2-21E43B048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30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50D937-A201-4649-8CCB-C564CE67D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BBBBCB1-285A-48EC-A4A3-9432A7F13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1313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0961B24-80F6-4CC1-8582-56CDFACFF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3256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E0F9F83-249C-4274-822B-C60503D49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3285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370F3CE-83C9-4FFC-87BC-6DC99385D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8829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FE88AC5-49B5-4077-AE66-37DE689B2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4061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36F215D-A8CA-45DA-B90B-05C9A7372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8229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4B8CE-9ED0-4D9D-BE95-6526C9311474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0541A-D538-4920-BBCC-8B9718C4FB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96380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C3633-3DE6-4A15-959D-3FD39464EEB7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31A-D864-4D64-A850-A20AC7BB3B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18595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9E309-195C-4657-BE76-680278B5B87B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E2092-EB28-4C23-BDA5-A6191E04E7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99733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175A1-11B3-4DF6-BB14-B9828AAB61F1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27608-1D33-49CD-9AD3-5E23A68988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291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7E6EAC-D89E-4141-9654-01A1AA5E9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57801-34AE-4556-BE66-4C809773896A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EB267A-D102-4EFF-8A08-BB36264031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5811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49659-1B25-41F0-A165-1CC2AAA08131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BFF07-381E-4C75-9514-5ECF751322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347506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ACB12-85A4-4D51-BB2B-1F2010B506CF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B0A4D-7123-491A-B496-FF2EEF4EF5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42943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F9965-D1EB-41D0-B479-14A6A3A4C782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DB30D-B2E4-4F86-9476-9556B261D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09909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FC83A-53B6-4081-AFD3-5908C6C6FC45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BBF723-8F7C-4656-9822-A05E60F636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18104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054DF-6A3F-4062-984E-15D13E21F3E3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4E2C6-28D6-4E3D-A3C8-CBD05B01A9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99298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400E4-386B-43EB-8F2A-93705057CB33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679C5-7C87-44EB-B4B1-4BEFC6BF6B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40461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2DE49-5D7B-4B14-822F-50D99EEC5B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0B0BE-F3B1-43F6-B8C9-2504324694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75054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C77A-15A1-4239-A050-4400BCC8F0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BEC18-7EB2-4162-A926-D1D3D73E8A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55212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7EB2B-FFED-4CB2-A093-9421BE193B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AE01E-0999-4744-983F-C13047C780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327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6912699-C5A2-4C55-8C5D-0E8226FC0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BB478-20D4-4A50-B5C9-BEDFB2B4F1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16978-DFFC-4E5A-8BE9-76649C67C1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39526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8E25E-A747-4F67-88A2-CF54AD6681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65BE6-1229-4606-BDE5-CF416467B3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61561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0D13C-51C9-4B2D-8E48-195D1C0B4A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19A7B-A556-490D-9EA0-08AAF786EA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45814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30037-F30B-4471-B994-341B9AEFF9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D82F6-6265-4998-9B62-0664A6F5A6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507650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FC687-2B37-459D-8281-7E7C89D3E4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E4A01-5B8A-4B9C-B847-419D22F9C2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9703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B5AA5-FB23-4BFC-819D-BAFA0C739B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AA9F7-A7D0-4CFD-B34B-A2AB920A5D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388999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6E0A8-394E-4EB9-8FE6-CFD3651367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768F6-7CF9-4383-BFA4-6E0B5C3D81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160546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29B89-6D19-4942-88F2-51B21A680B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9F6C6-6DC5-4AF8-ADCA-60A3947ABC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464916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C6B6C1-BA52-469E-9DB5-0461F1B2F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3198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11D47A8-F219-4B3D-97DB-290008EC4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16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2C9C46-D42D-4DE3-B2F0-263DD23C9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FC82C1-F548-4F22-949C-1E0202AF8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9812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9DA155-9B9D-4E6E-A7BD-B69C211E2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442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439BAB-1ECD-44CA-9FED-942D524B5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30422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270F60-EC91-4037-9D82-D40F270CB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775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77DFAF9-2DBF-4F9D-8F93-1FB7F6485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45080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66AB4F-56AD-43C0-B270-1B2FA353E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85241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46FCA9-534F-4A64-8421-E225E0976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1304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08292CA-5962-4E7C-9386-8076B04D1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3301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C15069-275C-4503-A7E3-9FEB91E31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1329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E7FD3-66BA-43BD-A417-4818FB0A2499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8B35F-5AED-4ED8-8249-B8C850BCB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11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DD1B352-E97B-40FD-BE4F-B527C928C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3FF93-A9D6-4F2C-9E2C-8565BA9ED4E7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AC343-3521-4F4C-B9BD-9DAF02C3E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890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ADB5C-9E40-47AD-9471-D6471012D3F8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A1988-19BD-4D33-A6D0-2E66E7C4E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7853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ECB2B-84DD-4DA3-A1CD-29F57020C127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0BEF1-B093-489E-B43B-7868F493B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1496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24B05-5975-4158-BE3F-EBBB437624D5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5A233-C314-4AD2-AA04-56A87B5E5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86974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5523B-CD6F-4E72-8B3F-8F9996109612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0ED64-436D-435E-A99B-6C89D8F84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05112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46A5F-5CFC-42BC-8CA2-7B4B9955AFFD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67F43-76B9-4A71-AD58-4BC7DA281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5038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C974F-3F37-4293-83F2-AD62E384DA08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2CFCC-F126-4756-9B9F-BD82A2E08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00424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8F9A9-4690-4CD7-90CD-649E8FA2D251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8F74D-498E-4FE2-B96F-C47338306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27866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C1E84-669A-41C2-B1AA-F68CED75599D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13A57-08A3-4842-A61E-8516A7277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00662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A8E-0CC6-434E-8B5D-205FF8AB58A3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580F0-847F-47AE-AF58-2B997F43E8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064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B6655D-EEF2-437E-A6C7-8E9EF219E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7E50C19A-6569-49B1-9D65-D6FD0D3F90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630988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6445A5FC-173B-41B5-9E16-48D38DD3C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37887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4A607753-8EB2-4F98-AE89-D50251218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79155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D1634D13-CAB7-4CB4-A460-21507B58A1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03135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260F4C7D-667B-4553-9C99-4D7637C643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09370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F26D2446-3F32-4E21-A500-2A4F8E9AC8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77308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5540AD62-EA69-4BAA-96F1-89660D6A4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326218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753B8648-AF5B-4D64-8A32-CC005E50C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33357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C36D9538-6374-42C4-8CCE-77B1CA43B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534755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2450D069-210C-458A-BEC0-64896084B4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87805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BBAC39-2FE7-4BB6-897A-493FA199E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3F76BD9B-ECD9-412E-9890-C7B586A656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30698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0DDB98E8-BE3D-434B-8596-C0E541720C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370218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8BD32-4135-4923-AB67-D10A335A2C7A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C4E8D-D98C-4C31-926C-D8B5EEC4C3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30501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23838-A049-41DF-BE4C-D74FA701057C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6FA2B-68F5-474C-A2AE-3767B9835E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25225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C6352-DCA1-4E10-ADBC-08D81E3DA05E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70A46-8EFB-4513-A0A0-71F6FD5E53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83733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F4015-9F55-4049-BEB4-83FF74C8408D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D3093-0D9A-4D95-9137-5A31D0CC4B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2808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56492-3DEA-41FD-961B-0EF8D74342F8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881DB-FF23-4FA9-9853-C4A5478613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729004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6AFF7-6128-473B-BCCE-2EB5E3AD9196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CA659-A49D-49CC-A63C-15C5557C76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2246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C7267-8D1C-4B0F-9B26-0E699F3C9062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A6F40E-B794-4698-B2BF-3CF8263002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174912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37742-5E5B-410E-B82D-36CCECA2CC1E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F5A49-519A-49B2-9C09-19980D4712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6174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FD8B904-C585-4837-885D-87F58619B193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00C7552-087E-4BA3-B757-93EBB3D43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7228B-C7A4-43DC-995F-2CCDD4C57E4F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874B3-23B7-44BB-B5C8-D57A0D1053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02069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E8F05-BFA5-488D-BF80-E59F22CC5EA3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D532A-CEDE-4F6B-8AC9-930BE838CC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17563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2B6D1-1DFE-45EF-B668-B9A19E210875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ED063-935A-4D66-98AB-1F5601E216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144510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98E8FF-1657-4156-AA65-6716D2E8E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53590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64FF3F-CF5F-4B08-ADA0-009570318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49732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76501D4-898A-4218-B92B-24C343BCC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0990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1DBCBD-FB1A-4DC6-962E-5B560EE31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53008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89480B-76D2-4C19-86FF-5BEBB7576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97124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56DCBC-B8B9-4856-9B65-16A71191C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8731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DA97AB8-2AA3-4D6F-9CD3-48A2C7C7B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87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56872D-AB7B-4DEB-961D-83FD81BB8BA9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5DBE04F-6A7D-4E37-A28F-5D6C5A03F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24FAE9-213E-477E-A395-B0B7E05EB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1259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ECAC3C-0E76-4C4C-9B60-DDB94C8C1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03271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E9BAD6-9F4F-47A5-8FA2-BAE6DF91B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49780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D4C987-72AC-413F-8A4D-DAB39BC6F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70396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1E270A-62E9-44F7-B58E-5487D68DB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77880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EAEAE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sp>
        <p:nvSpPr>
          <p:cNvPr id="4609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9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43121B7-A819-439D-BA21-DDB3DB92C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9294440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EA3BF9B-CC61-4642-9C0F-2727D18D59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93603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314A741-0943-4196-A866-CD12D6D34F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496273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C6C4B35-32BA-4ED6-8D22-847F1D5354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008377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6BE4541-C3CD-4CFC-AA3C-D1F4011BCC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32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76E4A-4A25-4015-AC21-86DC976F6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BAB9841-2942-4485-B249-E69FAFE1B6B9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9BF3C77-B2A5-47A2-9DFD-F91F4847F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773533A-C0E0-4B9F-AAF3-0B5A03B45C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857238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102F7DC-F536-499C-8F06-8D33B5E852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7587208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7ACCCA-5CE5-4378-AF8A-A1362F09CE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460835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1287AFB-07C1-47E7-8E90-700DFB2B7D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36050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0A8B07-A959-4B7A-841B-A7605C6C3F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58120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87F9BFC-42D6-47AC-8115-A5E349734D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78569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63B67EA-C649-4F0B-8798-8C5E8E450F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983030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C0E9DAB-6315-48C6-804A-C79C0FA846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84892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52BC156-E78A-4450-9451-07BF80761FBD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33B3ABD-57AE-425A-9E4B-AC7248942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4591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AE078C5-8653-4549-AE59-36ECE03E38C8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87BE18-580D-435C-A9A9-18497019E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98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F377ACD-B91D-42BF-B8E7-E240134EB7A7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8D72984-38D6-4133-A5CC-AC7A71FE4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8CB90D8-1920-4632-8687-3500CFB34563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974C8B-30BB-41ED-AB86-07175B475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77353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00E0C51-1EF0-4132-BE43-B3990ADAB6C1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1C283E0-6885-4F09-A987-6DACFD47F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14528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A1BA722-481C-477A-ADFD-7B6D3C4E301F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BF7F647-0F33-4611-93BE-D4B58F834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94098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CB8AADA-0B3F-4D06-9F8C-C6905BA2B966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80903B-B6C0-4F72-B6FF-8BB914C77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10294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F6E1A02-BD9F-44D9-8FE2-FD39B5F44E0E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79B1F2-A14F-4574-B17E-917B6BB8E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497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6407696-91CF-4A75-A35E-E34451C6C1F5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A486B7-C74E-4E6B-8FB3-170B01D9C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68739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E2AD0EB-4CD4-48C7-B941-3E2A86F2D624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3E97E94-B6A3-4ACE-BB59-690242864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05920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4ECCAC-C8C0-4278-BB69-7D400FB445FE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23ABACA-BBD8-4C5C-948F-ACF3C034C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31079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A03498A-B0E0-47EA-BB16-13784A4DCBBF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7DF0442-D4FD-45E4-BDDE-535A8A926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25897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D9DED7B-A643-425E-A420-C7D99BE8D497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CA63874-F4A6-44DF-8422-265CE9386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749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8B1C197-7ECD-42D1-99CE-3EA79B8D7211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B2B1B2D-D366-4FD5-BC98-9A06DA0E3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5EDF8B8-099D-43F8-8B3E-50232C0A9F10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B2B281-625A-4A6B-9B09-497FA9C4D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82761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F2313E3-E50A-4FB0-BE87-D5BD0CF14885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41DFB7-980B-40D5-A479-894E97864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93659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DF4A8F-A91C-45D1-9D40-43FF0C2EA409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5813E95-929A-4E46-BD35-CB9B130B61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44062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484BBE3-5929-4800-A637-EC69E6B89AB8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D518954-9C43-4F34-83CB-C57C14F44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352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EFCB682-A1A0-4323-8E10-3151C5EB384C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C8D88DF-8226-42A7-8FE9-3A1A7C65B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96197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24BBA91-9D1C-4CFE-A5FA-3BDED2795B84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8A8EB02-1011-4D81-BE98-F634AACE3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98520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1C3B15B-A2C3-483F-8239-508FF9E1ED38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92A2070-5729-4119-B778-24CF528E4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9649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8A29E28-EDFC-47E3-9D30-A7216A6A5CFE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11E505B-C8AC-453C-B956-822E03718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1598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D56408E-6C90-45BC-979A-66C9335AA208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E839800-9A06-46C6-9DF5-C91AACB69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54474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E78B937-4FCA-48BE-9358-7E17A99C44B5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2D350CA-2342-4C5F-9153-7D956738D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9027D3-34E6-464E-9BC5-37EFFEF462DA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2CBDCF9-8C3A-4B48-881F-432CCCF6B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C009EA5-54CB-4844-8A96-A40EF2889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08547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0C3E2A3-CAB7-47A5-B229-DFEDD95A5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7593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C21642-A4C3-4FB9-8638-16A8BC8A2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564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24813A2-0B6C-4628-882C-F3D3941B6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9329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1A3CC2-3825-489A-978C-21D935244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9331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F1EDC2-C758-417B-9B21-C85D9D11E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17177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BC498C-74A8-45D6-A0E5-183EB1EE0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43360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8717D2-1D13-43E2-AE7F-C39E1BF4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0061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6DDDCB-0C60-4A19-8E37-7B97F835A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83768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8E3B9D-1C8A-4782-B812-4ED943702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124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01D0F7A-C1DA-41EA-8B52-C9AFAEE7596E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DF58567-63B0-4555-AE5D-D95129041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9036EB9-29F3-4035-9DFB-CC94CDEB6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47071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AF85BA3-709B-4F30-91C3-B672A5897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72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A97634-6C4E-4C4F-9701-EA95B2798679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216B9DA-DEFD-4B8E-8990-EC24843C5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B17347-5457-4B57-836D-93F5CBBE950E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F0BCE84-1A78-4693-9723-00D3931DF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285CBD-E99C-4B55-8BA9-E4D083635960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B939661-CEA7-4C4A-8F2F-11C0F7B16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F9A51A3-09E6-450D-8156-B894DB52867C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568E146-D1A9-445C-BABC-896110F84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E7FD3-66BA-43BD-A417-4818FB0A2499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8B35F-5AED-4ED8-8249-B8C850BCB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76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B5C9F-8943-4B07-A2A3-0EF356CB1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3FF93-A9D6-4F2C-9E2C-8565BA9ED4E7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AC343-3521-4F4C-B9BD-9DAF02C3E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934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ADB5C-9E40-47AD-9471-D6471012D3F8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A1988-19BD-4D33-A6D0-2E66E7C4E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021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ECB2B-84DD-4DA3-A1CD-29F57020C127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0BEF1-B093-489E-B43B-7868F493B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479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24B05-5975-4158-BE3F-EBBB437624D5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5A233-C314-4AD2-AA04-56A87B5E5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5523B-CD6F-4E72-8B3F-8F9996109612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0ED64-436D-435E-A99B-6C89D8F84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82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46A5F-5CFC-42BC-8CA2-7B4B9955AFFD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67F43-76B9-4A71-AD58-4BC7DA281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619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C974F-3F37-4293-83F2-AD62E384DA08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2CFCC-F126-4756-9B9F-BD82A2E08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991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8F9A9-4690-4CD7-90CD-649E8FA2D251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8F74D-498E-4FE2-B96F-C47338306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649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C1E84-669A-41C2-B1AA-F68CED75599D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13A57-08A3-4842-A61E-8516A7277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13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A8E-0CC6-434E-8B5D-205FF8AB58A3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580F0-847F-47AE-AF58-2B997F43E8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88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64A24-4503-4BF8-AEA2-9F1450D94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3176588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58063" y="1934633"/>
            <a:ext cx="8229600" cy="1143000"/>
          </a:xfrm>
        </p:spPr>
        <p:txBody>
          <a:bodyPr/>
          <a:lstStyle>
            <a:lvl1pPr>
              <a:defRPr b="0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2175726" y="5781121"/>
            <a:ext cx="4994275" cy="558800"/>
          </a:xfrm>
        </p:spPr>
        <p:txBody>
          <a:bodyPr/>
          <a:lstStyle>
            <a:lvl1pPr marL="0" indent="0" algn="ctr" defTabSz="457200" rtl="0" eaLnBrk="1" latinLnBrk="0" hangingPunct="1">
              <a:buNone/>
              <a:defRPr lang="en-GB" sz="1600" kern="1200" dirty="0" smtClean="0">
                <a:solidFill>
                  <a:schemeClr val="tx1"/>
                </a:solidFill>
                <a:latin typeface="Arial Narrow"/>
                <a:ea typeface="ＭＳ Ｐゴシック" pitchFamily="34" charset="-128"/>
                <a:cs typeface="Arial Narrow"/>
              </a:defRPr>
            </a:lvl1pPr>
            <a:lvl2pPr marL="457200" indent="0" algn="ctr">
              <a:buFontTx/>
              <a:buNone/>
              <a:defRPr sz="1000">
                <a:latin typeface="Arial Narrow"/>
                <a:cs typeface="Arial Narrow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176645" y="2930241"/>
            <a:ext cx="2992437" cy="2211388"/>
          </a:xfrm>
        </p:spPr>
        <p:txBody>
          <a:bodyPr/>
          <a:lstStyle>
            <a:lvl1pPr marL="0" indent="0" algn="ctr">
              <a:buFontTx/>
              <a:buNone/>
              <a:defRPr sz="13000">
                <a:latin typeface="Arial Narrow"/>
                <a:cs typeface="Arial Narrow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175726" y="6087164"/>
            <a:ext cx="4994275" cy="386742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buNone/>
              <a:defRPr lang="en-GB" sz="1000" kern="1200" dirty="0" smtClean="0">
                <a:solidFill>
                  <a:schemeClr val="tx1"/>
                </a:solidFill>
                <a:latin typeface="Arial Narrow"/>
                <a:ea typeface="ＭＳ Ｐゴシック" pitchFamily="34" charset="-128"/>
                <a:cs typeface="Arial Narrow"/>
              </a:defRPr>
            </a:lvl1pPr>
            <a:lvl2pPr marL="457200" indent="0" algn="ctr">
              <a:buFontTx/>
              <a:buNone/>
              <a:defRPr sz="1000">
                <a:latin typeface="Arial Narrow"/>
                <a:cs typeface="Arial Narrow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8172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>
            <a:lvl1pPr>
              <a:defRPr b="1">
                <a:latin typeface="Arial Narrow"/>
                <a:cs typeface="Arial Narrow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4440238"/>
            <a:ext cx="8229600" cy="1633537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41618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40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89275" y="6242539"/>
            <a:ext cx="8765451" cy="5524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84492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0000" y="1440000"/>
            <a:ext cx="8080375" cy="4680000"/>
          </a:xfrm>
        </p:spPr>
        <p:txBody>
          <a:bodyPr rtlCol="0" anchor="ctr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2000" y="823853"/>
            <a:ext cx="8280000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89275" y="5692792"/>
            <a:ext cx="8765451" cy="1077321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1749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588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27B79-BE11-41D6-BB38-6F7516AB3044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A63B7-3D96-4879-8DB7-C07D41A63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281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9AA5C-B651-4108-A7B2-670BCF03DA72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B62B4-58EB-4C4C-99DB-FD2D09CA6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572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9539F-6B92-4AC7-A7BF-ED07A7D49013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E03D2-0F0D-4F75-BFC0-1C084E6D0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504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528B6-D0BD-4A11-AF9F-D9A3EBDF44EA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A5195-BBF6-41FB-82AC-FD6A3197D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14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B0B56-A0C8-4D87-B791-983580FEA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96807-0867-4B08-B5BD-7848A7047050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49998-919E-4457-A528-9FD0F7BE1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469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FC65-20B2-4E8B-8832-7CB2ACB75151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A6848-4132-4FE8-8423-AAE685B90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236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B060B-60A0-4F2F-BB94-E8EB008FDA1B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D76C2-3DB5-4D30-9C51-3C7F37E94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618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FF87F-7C8F-4385-8D12-45BA80000B40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34983-11F0-4332-9CB2-3B7A71342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359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C9031-337F-46C6-A94D-0ED3C2BDCBE6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3CFC6-76A2-4939-858F-57A508DB5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593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80A06-1F37-41DB-9D13-B7513E1ADDD0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5B16A-4590-48D5-8DF3-33D0E9BEB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403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A55B3-2782-4D3E-909A-9B3E9BDC1A48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7DCE7-1B57-4F6E-87FC-A91F49F2E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991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A9B9-4C8A-439D-9834-A1EF4C8131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397-D7B1-458D-AD28-FB7AA1269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705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A9B9-4C8A-439D-9834-A1EF4C8131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397-D7B1-458D-AD28-FB7AA1269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159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A9B9-4C8A-439D-9834-A1EF4C8131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397-D7B1-458D-AD28-FB7AA1269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A099B-BFCC-4C4B-B385-DAAD62B2F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A9B9-4C8A-439D-9834-A1EF4C8131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397-D7B1-458D-AD28-FB7AA1269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0607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A9B9-4C8A-439D-9834-A1EF4C8131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397-D7B1-458D-AD28-FB7AA1269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2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A9B9-4C8A-439D-9834-A1EF4C8131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397-D7B1-458D-AD28-FB7AA1269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347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A9B9-4C8A-439D-9834-A1EF4C8131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397-D7B1-458D-AD28-FB7AA1269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852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A9B9-4C8A-439D-9834-A1EF4C8131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397-D7B1-458D-AD28-FB7AA1269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962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A9B9-4C8A-439D-9834-A1EF4C8131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397-D7B1-458D-AD28-FB7AA1269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61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A9B9-4C8A-439D-9834-A1EF4C8131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397-D7B1-458D-AD28-FB7AA1269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154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A9B9-4C8A-439D-9834-A1EF4C8131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397-D7B1-458D-AD28-FB7AA1269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891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3176588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58063" y="1934633"/>
            <a:ext cx="8229600" cy="1143000"/>
          </a:xfrm>
        </p:spPr>
        <p:txBody>
          <a:bodyPr/>
          <a:lstStyle>
            <a:lvl1pPr>
              <a:defRPr b="0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2175726" y="5781121"/>
            <a:ext cx="4994275" cy="558800"/>
          </a:xfrm>
        </p:spPr>
        <p:txBody>
          <a:bodyPr/>
          <a:lstStyle>
            <a:lvl1pPr marL="0" indent="0" algn="ctr" defTabSz="457200" rtl="0" eaLnBrk="1" latinLnBrk="0" hangingPunct="1">
              <a:buNone/>
              <a:defRPr lang="en-GB" sz="1600" kern="1200" dirty="0" smtClean="0">
                <a:solidFill>
                  <a:schemeClr val="tx1"/>
                </a:solidFill>
                <a:latin typeface="Arial Narrow"/>
                <a:ea typeface="ＭＳ Ｐゴシック" pitchFamily="34" charset="-128"/>
                <a:cs typeface="Arial Narrow"/>
              </a:defRPr>
            </a:lvl1pPr>
            <a:lvl2pPr marL="457200" indent="0" algn="ctr">
              <a:buFontTx/>
              <a:buNone/>
              <a:defRPr sz="1000">
                <a:latin typeface="Arial Narrow"/>
                <a:cs typeface="Arial Narrow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176645" y="2930241"/>
            <a:ext cx="2992437" cy="2211388"/>
          </a:xfrm>
        </p:spPr>
        <p:txBody>
          <a:bodyPr/>
          <a:lstStyle>
            <a:lvl1pPr marL="0" indent="0" algn="ctr">
              <a:buFontTx/>
              <a:buNone/>
              <a:defRPr sz="13000">
                <a:latin typeface="Arial Narrow"/>
                <a:cs typeface="Arial Narrow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175726" y="6087164"/>
            <a:ext cx="4994275" cy="386742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buNone/>
              <a:defRPr lang="en-GB" sz="1000" kern="1200" dirty="0" smtClean="0">
                <a:solidFill>
                  <a:schemeClr val="tx1"/>
                </a:solidFill>
                <a:latin typeface="Arial Narrow"/>
                <a:ea typeface="ＭＳ Ｐゴシック" pitchFamily="34" charset="-128"/>
                <a:cs typeface="Arial Narrow"/>
              </a:defRPr>
            </a:lvl1pPr>
            <a:lvl2pPr marL="457200" indent="0" algn="ctr">
              <a:buFontTx/>
              <a:buNone/>
              <a:defRPr sz="1000">
                <a:latin typeface="Arial Narrow"/>
                <a:cs typeface="Arial Narrow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67473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>
            <a:lvl1pPr>
              <a:defRPr b="1">
                <a:latin typeface="Arial Narrow"/>
                <a:cs typeface="Arial Narrow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4440238"/>
            <a:ext cx="8229600" cy="1633537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26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D7D57-88D2-4366-A4C9-27B30163E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724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89275" y="6242539"/>
            <a:ext cx="8765451" cy="5524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8019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0000" y="1440000"/>
            <a:ext cx="8080375" cy="4680000"/>
          </a:xfrm>
        </p:spPr>
        <p:txBody>
          <a:bodyPr rtlCol="0" anchor="ctr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2000" y="823853"/>
            <a:ext cx="8280000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89275" y="5692792"/>
            <a:ext cx="8765451" cy="1077321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80856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4120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4515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4777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FC2DA5D-6BBA-41A6-A3DC-146C39641182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9279DCF-B3E3-46F4-A431-5C38B0426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24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8A9627-6693-4D79-A707-97F9DDC49388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DBA9BBD-CD4D-438A-A635-AEC3439A0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548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FD2CC04-D6AF-4CF7-9112-2095B548B2D4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1FAB904-3A39-4B0F-A33B-C926B3C61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52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DE0007B-D172-4F1A-8F6F-9FA6DBC551FA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E1C0108-3593-4516-8250-F6EB35A53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8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0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311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6.xml"/><Relationship Id="rId1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10.xml"/><Relationship Id="rId11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3.xml"/><Relationship Id="rId3" Type="http://schemas.openxmlformats.org/officeDocument/2006/relationships/slideLayout" Target="../slideLayouts/slideLayout318.xml"/><Relationship Id="rId7" Type="http://schemas.openxmlformats.org/officeDocument/2006/relationships/slideLayout" Target="../slideLayouts/slideLayout322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17.xml"/><Relationship Id="rId1" Type="http://schemas.openxmlformats.org/officeDocument/2006/relationships/slideLayout" Target="../slideLayouts/slideLayout316.xml"/><Relationship Id="rId6" Type="http://schemas.openxmlformats.org/officeDocument/2006/relationships/slideLayout" Target="../slideLayouts/slideLayout321.xml"/><Relationship Id="rId11" Type="http://schemas.openxmlformats.org/officeDocument/2006/relationships/slideLayout" Target="../slideLayouts/slideLayout326.xml"/><Relationship Id="rId5" Type="http://schemas.openxmlformats.org/officeDocument/2006/relationships/slideLayout" Target="../slideLayouts/slideLayout320.xml"/><Relationship Id="rId10" Type="http://schemas.openxmlformats.org/officeDocument/2006/relationships/slideLayout" Target="../slideLayouts/slideLayout325.xml"/><Relationship Id="rId4" Type="http://schemas.openxmlformats.org/officeDocument/2006/relationships/slideLayout" Target="../slideLayouts/slideLayout319.xml"/><Relationship Id="rId9" Type="http://schemas.openxmlformats.org/officeDocument/2006/relationships/slideLayout" Target="../slideLayouts/slideLayout324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4.xml"/><Relationship Id="rId3" Type="http://schemas.openxmlformats.org/officeDocument/2006/relationships/slideLayout" Target="../slideLayouts/slideLayout329.xml"/><Relationship Id="rId7" Type="http://schemas.openxmlformats.org/officeDocument/2006/relationships/slideLayout" Target="../slideLayouts/slideLayout333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8.xml"/><Relationship Id="rId1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32.xml"/><Relationship Id="rId11" Type="http://schemas.openxmlformats.org/officeDocument/2006/relationships/slideLayout" Target="../slideLayouts/slideLayout337.xml"/><Relationship Id="rId5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336.xml"/><Relationship Id="rId4" Type="http://schemas.openxmlformats.org/officeDocument/2006/relationships/slideLayout" Target="../slideLayouts/slideLayout330.xml"/><Relationship Id="rId9" Type="http://schemas.openxmlformats.org/officeDocument/2006/relationships/slideLayout" Target="../slideLayouts/slideLayout335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5.xml"/><Relationship Id="rId3" Type="http://schemas.openxmlformats.org/officeDocument/2006/relationships/slideLayout" Target="../slideLayouts/slideLayout340.xml"/><Relationship Id="rId7" Type="http://schemas.openxmlformats.org/officeDocument/2006/relationships/slideLayout" Target="../slideLayouts/slideLayout344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9.xml"/><Relationship Id="rId1" Type="http://schemas.openxmlformats.org/officeDocument/2006/relationships/slideLayout" Target="../slideLayouts/slideLayout338.xml"/><Relationship Id="rId6" Type="http://schemas.openxmlformats.org/officeDocument/2006/relationships/slideLayout" Target="../slideLayouts/slideLayout343.xml"/><Relationship Id="rId11" Type="http://schemas.openxmlformats.org/officeDocument/2006/relationships/slideLayout" Target="../slideLayouts/slideLayout348.xml"/><Relationship Id="rId5" Type="http://schemas.openxmlformats.org/officeDocument/2006/relationships/slideLayout" Target="../slideLayouts/slideLayout342.xml"/><Relationship Id="rId10" Type="http://schemas.openxmlformats.org/officeDocument/2006/relationships/slideLayout" Target="../slideLayouts/slideLayout347.xml"/><Relationship Id="rId4" Type="http://schemas.openxmlformats.org/officeDocument/2006/relationships/slideLayout" Target="../slideLayouts/slideLayout341.xml"/><Relationship Id="rId9" Type="http://schemas.openxmlformats.org/officeDocument/2006/relationships/slideLayout" Target="../slideLayouts/slideLayout346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66.xml"/><Relationship Id="rId12" Type="http://schemas.openxmlformats.org/officeDocument/2006/relationships/slideLayout" Target="../slideLayouts/slideLayout371.xml"/><Relationship Id="rId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64.xml"/><Relationship Id="rId10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9.xml"/><Relationship Id="rId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78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11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76.xml"/><Relationship Id="rId10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75.xml"/><Relationship Id="rId9" Type="http://schemas.openxmlformats.org/officeDocument/2006/relationships/slideLayout" Target="../slideLayouts/slideLayout380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0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385.xml"/><Relationship Id="rId7" Type="http://schemas.openxmlformats.org/officeDocument/2006/relationships/slideLayout" Target="../slideLayouts/slideLayout389.xml"/><Relationship Id="rId12" Type="http://schemas.openxmlformats.org/officeDocument/2006/relationships/slideLayout" Target="../slideLayouts/slideLayout394.xml"/><Relationship Id="rId2" Type="http://schemas.openxmlformats.org/officeDocument/2006/relationships/slideLayout" Target="../slideLayouts/slideLayout384.xml"/><Relationship Id="rId1" Type="http://schemas.openxmlformats.org/officeDocument/2006/relationships/slideLayout" Target="../slideLayouts/slideLayout383.xml"/><Relationship Id="rId6" Type="http://schemas.openxmlformats.org/officeDocument/2006/relationships/slideLayout" Target="../slideLayouts/slideLayout388.xml"/><Relationship Id="rId11" Type="http://schemas.openxmlformats.org/officeDocument/2006/relationships/slideLayout" Target="../slideLayouts/slideLayout393.xml"/><Relationship Id="rId5" Type="http://schemas.openxmlformats.org/officeDocument/2006/relationships/slideLayout" Target="../slideLayouts/slideLayout387.xml"/><Relationship Id="rId10" Type="http://schemas.openxmlformats.org/officeDocument/2006/relationships/slideLayout" Target="../slideLayouts/slideLayout392.xml"/><Relationship Id="rId4" Type="http://schemas.openxmlformats.org/officeDocument/2006/relationships/slideLayout" Target="../slideLayouts/slideLayout386.xml"/><Relationship Id="rId9" Type="http://schemas.openxmlformats.org/officeDocument/2006/relationships/slideLayout" Target="../slideLayouts/slideLayout391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2.xml"/><Relationship Id="rId13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397.xml"/><Relationship Id="rId7" Type="http://schemas.openxmlformats.org/officeDocument/2006/relationships/slideLayout" Target="../slideLayouts/slideLayout401.xml"/><Relationship Id="rId12" Type="http://schemas.openxmlformats.org/officeDocument/2006/relationships/slideLayout" Target="../slideLayouts/slideLayout406.xml"/><Relationship Id="rId2" Type="http://schemas.openxmlformats.org/officeDocument/2006/relationships/slideLayout" Target="../slideLayouts/slideLayout396.xml"/><Relationship Id="rId1" Type="http://schemas.openxmlformats.org/officeDocument/2006/relationships/slideLayout" Target="../slideLayouts/slideLayout395.xml"/><Relationship Id="rId6" Type="http://schemas.openxmlformats.org/officeDocument/2006/relationships/slideLayout" Target="../slideLayouts/slideLayout400.xml"/><Relationship Id="rId11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99.xml"/><Relationship Id="rId10" Type="http://schemas.openxmlformats.org/officeDocument/2006/relationships/slideLayout" Target="../slideLayouts/slideLayout404.xml"/><Relationship Id="rId4" Type="http://schemas.openxmlformats.org/officeDocument/2006/relationships/slideLayout" Target="../slideLayouts/slideLayout398.xml"/><Relationship Id="rId9" Type="http://schemas.openxmlformats.org/officeDocument/2006/relationships/slideLayout" Target="../slideLayouts/slideLayout403.xml"/><Relationship Id="rId14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slideLayout" Target="../slideLayouts/slideLayout441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45059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6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6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6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6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6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6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6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6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7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507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7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7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7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A5347DC6-E202-4F9A-8617-F7792A138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507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84" r:id="rId1"/>
    <p:sldLayoutId id="2147484638" r:id="rId2"/>
    <p:sldLayoutId id="2147484639" r:id="rId3"/>
    <p:sldLayoutId id="2147484640" r:id="rId4"/>
    <p:sldLayoutId id="2147484641" r:id="rId5"/>
    <p:sldLayoutId id="2147484642" r:id="rId6"/>
    <p:sldLayoutId id="2147484643" r:id="rId7"/>
    <p:sldLayoutId id="2147484644" r:id="rId8"/>
    <p:sldLayoutId id="2147484645" r:id="rId9"/>
    <p:sldLayoutId id="2147484646" r:id="rId10"/>
    <p:sldLayoutId id="2147484647" r:id="rId11"/>
    <p:sldLayoutId id="2147484648" r:id="rId12"/>
    <p:sldLayoutId id="21474846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E137C67C-1E6A-44C2-ADC5-6049005641ED}" type="datetimeFigureOut">
              <a:rPr lang="en-US"/>
              <a:pPr eaLnBrk="1" hangingPunct="1"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1E448B79-BB91-4602-A6D8-CAD1DB195937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4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1" r:id="rId1"/>
    <p:sldLayoutId id="2147486132" r:id="rId2"/>
    <p:sldLayoutId id="2147486133" r:id="rId3"/>
    <p:sldLayoutId id="2147486134" r:id="rId4"/>
    <p:sldLayoutId id="2147486135" r:id="rId5"/>
    <p:sldLayoutId id="2147486136" r:id="rId6"/>
    <p:sldLayoutId id="2147486137" r:id="rId7"/>
    <p:sldLayoutId id="2147486138" r:id="rId8"/>
    <p:sldLayoutId id="2147486139" r:id="rId9"/>
    <p:sldLayoutId id="2147486140" r:id="rId10"/>
    <p:sldLayoutId id="21474861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D1B81D1-339F-824C-BF8B-C1100CBE37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5/4/2016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5A9F3D0-B985-0345-B86B-74512F5944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78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43" r:id="rId1"/>
    <p:sldLayoutId id="2147486144" r:id="rId2"/>
    <p:sldLayoutId id="2147486145" r:id="rId3"/>
    <p:sldLayoutId id="2147486146" r:id="rId4"/>
    <p:sldLayoutId id="2147486147" r:id="rId5"/>
    <p:sldLayoutId id="2147486148" r:id="rId6"/>
    <p:sldLayoutId id="2147486149" r:id="rId7"/>
    <p:sldLayoutId id="2147486150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4D066DD-9270-496B-B2E4-9706AB057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5/4/2016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84E7B15-65A5-4EB9-909B-C35B0354EF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25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7" r:id="rId1"/>
    <p:sldLayoutId id="2147486178" r:id="rId2"/>
    <p:sldLayoutId id="2147486179" r:id="rId3"/>
    <p:sldLayoutId id="2147486180" r:id="rId4"/>
    <p:sldLayoutId id="2147486181" r:id="rId5"/>
    <p:sldLayoutId id="2147486182" r:id="rId6"/>
    <p:sldLayoutId id="2147486183" r:id="rId7"/>
    <p:sldLayoutId id="2147486184" r:id="rId8"/>
    <p:sldLayoutId id="2147486185" r:id="rId9"/>
    <p:sldLayoutId id="2147486186" r:id="rId10"/>
    <p:sldLayoutId id="21474861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128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31 w 2780"/>
                <a:gd name="T1" fmla="*/ 18 h 953"/>
                <a:gd name="T2" fmla="*/ 2741 w 2780"/>
                <a:gd name="T3" fmla="*/ 24 h 953"/>
                <a:gd name="T4" fmla="*/ 2674 w 2780"/>
                <a:gd name="T5" fmla="*/ 102 h 953"/>
                <a:gd name="T6" fmla="*/ 2567 w 2780"/>
                <a:gd name="T7" fmla="*/ 156 h 953"/>
                <a:gd name="T8" fmla="*/ 2561 w 2780"/>
                <a:gd name="T9" fmla="*/ 222 h 953"/>
                <a:gd name="T10" fmla="*/ 2543 w 2780"/>
                <a:gd name="T11" fmla="*/ 246 h 953"/>
                <a:gd name="T12" fmla="*/ 2525 w 2780"/>
                <a:gd name="T13" fmla="*/ 252 h 953"/>
                <a:gd name="T14" fmla="*/ 2453 w 2780"/>
                <a:gd name="T15" fmla="*/ 210 h 953"/>
                <a:gd name="T16" fmla="*/ 2309 w 2780"/>
                <a:gd name="T17" fmla="*/ 192 h 953"/>
                <a:gd name="T18" fmla="*/ 2285 w 2780"/>
                <a:gd name="T19" fmla="*/ 186 h 953"/>
                <a:gd name="T20" fmla="*/ 2267 w 2780"/>
                <a:gd name="T21" fmla="*/ 192 h 953"/>
                <a:gd name="T22" fmla="*/ 2195 w 2780"/>
                <a:gd name="T23" fmla="*/ 228 h 953"/>
                <a:gd name="T24" fmla="*/ 2159 w 2780"/>
                <a:gd name="T25" fmla="*/ 240 h 953"/>
                <a:gd name="T26" fmla="*/ 2135 w 2780"/>
                <a:gd name="T27" fmla="*/ 246 h 953"/>
                <a:gd name="T28" fmla="*/ 2123 w 2780"/>
                <a:gd name="T29" fmla="*/ 258 h 953"/>
                <a:gd name="T30" fmla="*/ 2123 w 2780"/>
                <a:gd name="T31" fmla="*/ 276 h 953"/>
                <a:gd name="T32" fmla="*/ 2100 w 2780"/>
                <a:gd name="T33" fmla="*/ 300 h 953"/>
                <a:gd name="T34" fmla="*/ 2082 w 2780"/>
                <a:gd name="T35" fmla="*/ 312 h 953"/>
                <a:gd name="T36" fmla="*/ 2070 w 2780"/>
                <a:gd name="T37" fmla="*/ 324 h 953"/>
                <a:gd name="T38" fmla="*/ 2058 w 2780"/>
                <a:gd name="T39" fmla="*/ 336 h 953"/>
                <a:gd name="T40" fmla="*/ 2023 w 2780"/>
                <a:gd name="T41" fmla="*/ 342 h 953"/>
                <a:gd name="T42" fmla="*/ 1955 w 2780"/>
                <a:gd name="T43" fmla="*/ 336 h 953"/>
                <a:gd name="T44" fmla="*/ 1919 w 2780"/>
                <a:gd name="T45" fmla="*/ 330 h 953"/>
                <a:gd name="T46" fmla="*/ 1907 w 2780"/>
                <a:gd name="T47" fmla="*/ 342 h 953"/>
                <a:gd name="T48" fmla="*/ 1895 w 2780"/>
                <a:gd name="T49" fmla="*/ 354 h 953"/>
                <a:gd name="T50" fmla="*/ 1865 w 2780"/>
                <a:gd name="T51" fmla="*/ 360 h 953"/>
                <a:gd name="T52" fmla="*/ 1806 w 2780"/>
                <a:gd name="T53" fmla="*/ 342 h 953"/>
                <a:gd name="T54" fmla="*/ 1782 w 2780"/>
                <a:gd name="T55" fmla="*/ 342 h 953"/>
                <a:gd name="T56" fmla="*/ 1758 w 2780"/>
                <a:gd name="T57" fmla="*/ 354 h 953"/>
                <a:gd name="T58" fmla="*/ 1691 w 2780"/>
                <a:gd name="T59" fmla="*/ 425 h 953"/>
                <a:gd name="T60" fmla="*/ 1649 w 2780"/>
                <a:gd name="T61" fmla="*/ 569 h 953"/>
                <a:gd name="T62" fmla="*/ 1649 w 2780"/>
                <a:gd name="T63" fmla="*/ 593 h 953"/>
                <a:gd name="T64" fmla="*/ 1655 w 2780"/>
                <a:gd name="T65" fmla="*/ 641 h 953"/>
                <a:gd name="T66" fmla="*/ 1673 w 2780"/>
                <a:gd name="T67" fmla="*/ 659 h 953"/>
                <a:gd name="T68" fmla="*/ 1667 w 2780"/>
                <a:gd name="T69" fmla="*/ 671 h 953"/>
                <a:gd name="T70" fmla="*/ 1655 w 2780"/>
                <a:gd name="T71" fmla="*/ 683 h 953"/>
                <a:gd name="T72" fmla="*/ 1577 w 2780"/>
                <a:gd name="T73" fmla="*/ 689 h 953"/>
                <a:gd name="T74" fmla="*/ 1500 w 2780"/>
                <a:gd name="T75" fmla="*/ 629 h 953"/>
                <a:gd name="T76" fmla="*/ 1361 w 2780"/>
                <a:gd name="T77" fmla="*/ 587 h 953"/>
                <a:gd name="T78" fmla="*/ 1212 w 2780"/>
                <a:gd name="T79" fmla="*/ 671 h 953"/>
                <a:gd name="T80" fmla="*/ 1037 w 2780"/>
                <a:gd name="T81" fmla="*/ 731 h 953"/>
                <a:gd name="T82" fmla="*/ 834 w 2780"/>
                <a:gd name="T83" fmla="*/ 743 h 953"/>
                <a:gd name="T84" fmla="*/ 642 w 2780"/>
                <a:gd name="T85" fmla="*/ 701 h 953"/>
                <a:gd name="T86" fmla="*/ 582 w 2780"/>
                <a:gd name="T87" fmla="*/ 695 h 953"/>
                <a:gd name="T88" fmla="*/ 570 w 2780"/>
                <a:gd name="T89" fmla="*/ 701 h 953"/>
                <a:gd name="T90" fmla="*/ 534 w 2780"/>
                <a:gd name="T91" fmla="*/ 731 h 953"/>
                <a:gd name="T92" fmla="*/ 443 w 2780"/>
                <a:gd name="T93" fmla="*/ 809 h 953"/>
                <a:gd name="T94" fmla="*/ 413 w 2780"/>
                <a:gd name="T95" fmla="*/ 821 h 953"/>
                <a:gd name="T96" fmla="*/ 389 w 2780"/>
                <a:gd name="T97" fmla="*/ 821 h 953"/>
                <a:gd name="T98" fmla="*/ 342 w 2780"/>
                <a:gd name="T99" fmla="*/ 827 h 953"/>
                <a:gd name="T100" fmla="*/ 216 w 2780"/>
                <a:gd name="T101" fmla="*/ 851 h 953"/>
                <a:gd name="T102" fmla="*/ 180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43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7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</p:grpSp>
      <p:sp>
        <p:nvSpPr>
          <p:cNvPr id="4507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7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7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7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2D9D754-0AF3-4863-AFB9-E076ADEEC79B}" type="slidenum">
              <a:rPr lang="en-US" altLang="en-US" smtClean="0">
                <a:latin typeface="Verdana"/>
              </a:rPr>
              <a:pPr/>
              <a:t>‹#›</a:t>
            </a:fld>
            <a:endParaRPr lang="en-US" altLang="en-US" smtClean="0">
              <a:latin typeface="Verdana"/>
            </a:endParaRPr>
          </a:p>
        </p:txBody>
      </p:sp>
      <p:sp>
        <p:nvSpPr>
          <p:cNvPr id="4507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17766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89" r:id="rId1"/>
    <p:sldLayoutId id="2147486190" r:id="rId2"/>
    <p:sldLayoutId id="2147486191" r:id="rId3"/>
    <p:sldLayoutId id="2147486192" r:id="rId4"/>
    <p:sldLayoutId id="2147486193" r:id="rId5"/>
    <p:sldLayoutId id="2147486194" r:id="rId6"/>
    <p:sldLayoutId id="2147486195" r:id="rId7"/>
    <p:sldLayoutId id="2147486196" r:id="rId8"/>
    <p:sldLayoutId id="2147486197" r:id="rId9"/>
    <p:sldLayoutId id="2147486198" r:id="rId10"/>
    <p:sldLayoutId id="2147486199" r:id="rId11"/>
    <p:sldLayoutId id="2147486200" r:id="rId12"/>
    <p:sldLayoutId id="214748620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20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5/4/2016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809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03" r:id="rId1"/>
    <p:sldLayoutId id="2147486204" r:id="rId2"/>
    <p:sldLayoutId id="2147486205" r:id="rId3"/>
    <p:sldLayoutId id="2147486206" r:id="rId4"/>
    <p:sldLayoutId id="2147486207" r:id="rId5"/>
    <p:sldLayoutId id="2147486208" r:id="rId6"/>
    <p:sldLayoutId id="2147486209" r:id="rId7"/>
    <p:sldLayoutId id="2147486210" r:id="rId8"/>
    <p:sldLayoutId id="2147486211" r:id="rId9"/>
    <p:sldLayoutId id="2147486212" r:id="rId10"/>
    <p:sldLayoutId id="21474862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/>
            <a:endParaRPr lang="en-U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en-U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2DBD4DBC-A33E-4FA7-A75A-B7DCDA1E92D0}" type="slidenum">
              <a:rPr lang="en-U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‹#›</a:t>
            </a:fld>
            <a:endParaRPr lang="en-U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0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27" r:id="rId1"/>
    <p:sldLayoutId id="2147486228" r:id="rId2"/>
    <p:sldLayoutId id="2147486229" r:id="rId3"/>
    <p:sldLayoutId id="2147486230" r:id="rId4"/>
    <p:sldLayoutId id="2147486231" r:id="rId5"/>
    <p:sldLayoutId id="2147486232" r:id="rId6"/>
    <p:sldLayoutId id="2147486233" r:id="rId7"/>
    <p:sldLayoutId id="2147486234" r:id="rId8"/>
    <p:sldLayoutId id="2147486235" r:id="rId9"/>
    <p:sldLayoutId id="2147486236" r:id="rId10"/>
    <p:sldLayoutId id="2147486237" r:id="rId11"/>
    <p:sldLayoutId id="214748623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CC60ED6C-07F4-44B5-8C2C-89F164637D0B}" type="datetimeFigureOut">
              <a:rPr lang="en-US">
                <a:cs typeface="Arial" pitchFamily="34" charset="0"/>
              </a:rPr>
              <a:pPr eaLnBrk="1" hangingPunct="1">
                <a:defRPr/>
              </a:pPr>
              <a:t>5/4/2016</a:t>
            </a:fld>
            <a:endParaRPr lang="en-US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20E6B90A-7B10-459B-8E92-E4A83A56FEDE}" type="slidenum">
              <a:rPr lang="en-US">
                <a:cs typeface="Arial" pitchFamily="34" charset="0"/>
              </a:rPr>
              <a:pPr eaLnBrk="1" hangingPunct="1">
                <a:defRPr/>
              </a:pPr>
              <a:t>‹#›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92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40" r:id="rId1"/>
    <p:sldLayoutId id="2147486241" r:id="rId2"/>
    <p:sldLayoutId id="2147486242" r:id="rId3"/>
    <p:sldLayoutId id="2147486243" r:id="rId4"/>
    <p:sldLayoutId id="2147486244" r:id="rId5"/>
    <p:sldLayoutId id="2147486245" r:id="rId6"/>
    <p:sldLayoutId id="2147486246" r:id="rId7"/>
    <p:sldLayoutId id="2147486247" r:id="rId8"/>
    <p:sldLayoutId id="2147486248" r:id="rId9"/>
    <p:sldLayoutId id="2147486249" r:id="rId10"/>
    <p:sldLayoutId id="21474862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CB2F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D1B81D1-339F-824C-BF8B-C1100CBE37FC}" type="datetimeFigureOut">
              <a:rPr lang="en-US" smtClean="0"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5/4/2016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CB2F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CB2F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5A9F3D0-B985-0345-B86B-74512F59448E}" type="slidenum">
              <a:rPr lang="en-US" smtClean="0"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02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53" r:id="rId2"/>
    <p:sldLayoutId id="2147486254" r:id="rId3"/>
    <p:sldLayoutId id="2147486255" r:id="rId4"/>
    <p:sldLayoutId id="214748625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4C9BDB"/>
          </a:solidFill>
          <a:latin typeface=""/>
          <a:ea typeface="+mj-ea"/>
          <a:cs typeface="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C9BDB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C9BDB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C9BDB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C9BDB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C9BDB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DC0ACA3D-4D2D-43EB-8E29-514C38EC9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3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8" r:id="rId1"/>
    <p:sldLayoutId id="2147486259" r:id="rId2"/>
    <p:sldLayoutId id="2147486260" r:id="rId3"/>
    <p:sldLayoutId id="2147486261" r:id="rId4"/>
    <p:sldLayoutId id="2147486262" r:id="rId5"/>
    <p:sldLayoutId id="2147486263" r:id="rId6"/>
    <p:sldLayoutId id="2147486264" r:id="rId7"/>
    <p:sldLayoutId id="2147486265" r:id="rId8"/>
    <p:sldLayoutId id="2147486266" r:id="rId9"/>
    <p:sldLayoutId id="2147486267" r:id="rId10"/>
    <p:sldLayoutId id="2147486268" r:id="rId11"/>
    <p:sldLayoutId id="21474862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F1504EBB-EA25-4793-864A-7679E2E0E8C5}" type="slidenum">
              <a:rPr lang="en-US">
                <a:cs typeface="Arial" pitchFamily="34" charset="0"/>
              </a:rPr>
              <a:pPr>
                <a:defRPr/>
              </a:pPr>
              <a:t>‹#›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82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97" r:id="rId1"/>
    <p:sldLayoutId id="2147486298" r:id="rId2"/>
    <p:sldLayoutId id="2147486299" r:id="rId3"/>
    <p:sldLayoutId id="2147486300" r:id="rId4"/>
    <p:sldLayoutId id="2147486301" r:id="rId5"/>
    <p:sldLayoutId id="2147486302" r:id="rId6"/>
    <p:sldLayoutId id="2147486303" r:id="rId7"/>
    <p:sldLayoutId id="2147486304" r:id="rId8"/>
    <p:sldLayoutId id="2147486305" r:id="rId9"/>
    <p:sldLayoutId id="2147486306" r:id="rId10"/>
    <p:sldLayoutId id="2147486307" r:id="rId11"/>
    <p:sldLayoutId id="21474863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2771B5E-A885-4F25-91AF-DB3B8B0A424D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A478391-375A-41C9-B945-08FBBC966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0" r:id="rId1"/>
    <p:sldLayoutId id="2147484761" r:id="rId2"/>
    <p:sldLayoutId id="2147484762" r:id="rId3"/>
    <p:sldLayoutId id="2147484763" r:id="rId4"/>
    <p:sldLayoutId id="2147484764" r:id="rId5"/>
    <p:sldLayoutId id="2147484765" r:id="rId6"/>
    <p:sldLayoutId id="2147484766" r:id="rId7"/>
    <p:sldLayoutId id="2147484767" r:id="rId8"/>
    <p:sldLayoutId id="2147484768" r:id="rId9"/>
    <p:sldLayoutId id="2147484769" r:id="rId10"/>
    <p:sldLayoutId id="21474847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A0661DBB-5107-4A79-9D11-E2E0C8CB5F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4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22" r:id="rId1"/>
    <p:sldLayoutId id="2147486323" r:id="rId2"/>
    <p:sldLayoutId id="2147486324" r:id="rId3"/>
    <p:sldLayoutId id="2147486325" r:id="rId4"/>
    <p:sldLayoutId id="2147486326" r:id="rId5"/>
    <p:sldLayoutId id="2147486327" r:id="rId6"/>
    <p:sldLayoutId id="2147486328" r:id="rId7"/>
    <p:sldLayoutId id="2147486329" r:id="rId8"/>
    <p:sldLayoutId id="2147486330" r:id="rId9"/>
    <p:sldLayoutId id="2147486331" r:id="rId10"/>
    <p:sldLayoutId id="2147486332" r:id="rId11"/>
    <p:sldLayoutId id="214748633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4104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800" smtClean="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4506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7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sp>
        <p:nvSpPr>
          <p:cNvPr id="4507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7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7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7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5E3E186A-4BC8-4606-829F-A39F5C5CB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507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77001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349" r:id="rId1"/>
    <p:sldLayoutId id="2147486350" r:id="rId2"/>
    <p:sldLayoutId id="2147486351" r:id="rId3"/>
    <p:sldLayoutId id="2147486352" r:id="rId4"/>
    <p:sldLayoutId id="2147486353" r:id="rId5"/>
    <p:sldLayoutId id="2147486354" r:id="rId6"/>
    <p:sldLayoutId id="2147486355" r:id="rId7"/>
    <p:sldLayoutId id="2147486356" r:id="rId8"/>
    <p:sldLayoutId id="2147486357" r:id="rId9"/>
    <p:sldLayoutId id="2147486358" r:id="rId10"/>
    <p:sldLayoutId id="2147486359" r:id="rId11"/>
    <p:sldLayoutId id="2147486360" r:id="rId12"/>
    <p:sldLayoutId id="21474863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eaLnBrk="1" hangingPunct="1">
              <a:defRPr/>
            </a:pPr>
            <a:fld id="{5E57A1E9-B39D-42A2-84EC-CB3FDEB95B1B}" type="slidenum">
              <a:rPr lang="en-US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9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31" r:id="rId1"/>
    <p:sldLayoutId id="2147486432" r:id="rId2"/>
    <p:sldLayoutId id="2147486433" r:id="rId3"/>
    <p:sldLayoutId id="2147486434" r:id="rId4"/>
    <p:sldLayoutId id="2147486435" r:id="rId5"/>
    <p:sldLayoutId id="2147486436" r:id="rId6"/>
    <p:sldLayoutId id="2147486437" r:id="rId7"/>
    <p:sldLayoutId id="2147486438" r:id="rId8"/>
    <p:sldLayoutId id="2147486439" r:id="rId9"/>
    <p:sldLayoutId id="2147486440" r:id="rId10"/>
    <p:sldLayoutId id="21474864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13E52334-FB8A-408F-BA40-8AC453E91CE6}" type="datetimeFigureOut">
              <a:rPr lang="en-US">
                <a:cs typeface="Arial" pitchFamily="34" charset="0"/>
              </a:rPr>
              <a:pPr eaLnBrk="1" hangingPunct="1">
                <a:defRPr/>
              </a:pPr>
              <a:t>5/4/2016</a:t>
            </a:fld>
            <a:endParaRPr lang="en-US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D7F5E45D-7CA5-49C9-93DF-1EEE4F8F29D2}" type="slidenum">
              <a:rPr lang="en-US">
                <a:cs typeface="Arial" pitchFamily="34" charset="0"/>
              </a:rPr>
              <a:pPr eaLnBrk="1" hangingPunct="1">
                <a:defRPr/>
              </a:pPr>
              <a:t>‹#›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3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43" r:id="rId1"/>
    <p:sldLayoutId id="2147486444" r:id="rId2"/>
    <p:sldLayoutId id="2147486445" r:id="rId3"/>
    <p:sldLayoutId id="2147486446" r:id="rId4"/>
    <p:sldLayoutId id="2147486447" r:id="rId5"/>
    <p:sldLayoutId id="2147486448" r:id="rId6"/>
    <p:sldLayoutId id="2147486449" r:id="rId7"/>
    <p:sldLayoutId id="2147486450" r:id="rId8"/>
    <p:sldLayoutId id="2147486451" r:id="rId9"/>
    <p:sldLayoutId id="2147486452" r:id="rId10"/>
    <p:sldLayoutId id="21474864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0000CC"/>
              </a:solidFill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839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74CDD699-2593-43B9-97BB-9C759BD6EA6C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4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55" r:id="rId1"/>
    <p:sldLayoutId id="2147486456" r:id="rId2"/>
    <p:sldLayoutId id="2147486457" r:id="rId3"/>
    <p:sldLayoutId id="2147486458" r:id="rId4"/>
    <p:sldLayoutId id="2147486459" r:id="rId5"/>
    <p:sldLayoutId id="2147486460" r:id="rId6"/>
    <p:sldLayoutId id="2147486461" r:id="rId7"/>
    <p:sldLayoutId id="2147486462" r:id="rId8"/>
    <p:sldLayoutId id="2147486463" r:id="rId9"/>
    <p:sldLayoutId id="2147486464" r:id="rId10"/>
    <p:sldLayoutId id="2147486465" r:id="rId11"/>
    <p:sldLayoutId id="21474864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C3314D9-95A6-48C7-A885-89932A82EA79}" type="datetimeFigureOut">
              <a:rPr lang="en-US"/>
              <a:pPr eaLnBrk="1" hangingPunct="1"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4702D04E-B787-49D2-B7E7-DCE418B34BA3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7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68" r:id="rId1"/>
    <p:sldLayoutId id="2147486469" r:id="rId2"/>
    <p:sldLayoutId id="2147486470" r:id="rId3"/>
    <p:sldLayoutId id="2147486471" r:id="rId4"/>
    <p:sldLayoutId id="2147486472" r:id="rId5"/>
    <p:sldLayoutId id="2147486473" r:id="rId6"/>
    <p:sldLayoutId id="2147486474" r:id="rId7"/>
    <p:sldLayoutId id="2147486475" r:id="rId8"/>
    <p:sldLayoutId id="2147486476" r:id="rId9"/>
    <p:sldLayoutId id="2147486477" r:id="rId10"/>
    <p:sldLayoutId id="21474864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4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ECE6874E-FEF6-4193-BF7E-98391447F897}" type="datetimeFigureOut">
              <a:rPr lang="en-US"/>
              <a:pPr eaLnBrk="1" hangingPunct="1"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2ACB1B9E-2C3E-4C42-BAF6-0B0D3A720055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93" r:id="rId1"/>
    <p:sldLayoutId id="2147486494" r:id="rId2"/>
    <p:sldLayoutId id="2147486495" r:id="rId3"/>
    <p:sldLayoutId id="2147486496" r:id="rId4"/>
    <p:sldLayoutId id="2147486497" r:id="rId5"/>
    <p:sldLayoutId id="2147486498" r:id="rId6"/>
    <p:sldLayoutId id="2147486499" r:id="rId7"/>
    <p:sldLayoutId id="2147486500" r:id="rId8"/>
    <p:sldLayoutId id="2147486501" r:id="rId9"/>
    <p:sldLayoutId id="2147486502" r:id="rId10"/>
    <p:sldLayoutId id="21474865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17141DA-5C29-4308-A19B-8B50D9760639}" type="datetimeFigureOut">
              <a:rPr lang="en-US">
                <a:cs typeface="Arial" pitchFamily="34" charset="0"/>
              </a:rPr>
              <a:pPr>
                <a:defRPr/>
              </a:pPr>
              <a:t>5/4/2016</a:t>
            </a:fld>
            <a:endParaRPr lang="en-US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A3D5450-88B0-43E5-88D3-67127E37DD4A}" type="slidenum">
              <a:rPr lang="en-US">
                <a:cs typeface="Arial" pitchFamily="34" charset="0"/>
              </a:rPr>
              <a:pPr>
                <a:defRPr/>
              </a:pPr>
              <a:t>‹#›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4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05" r:id="rId1"/>
    <p:sldLayoutId id="2147486506" r:id="rId2"/>
    <p:sldLayoutId id="2147486507" r:id="rId3"/>
    <p:sldLayoutId id="2147486508" r:id="rId4"/>
    <p:sldLayoutId id="2147486509" r:id="rId5"/>
    <p:sldLayoutId id="2147486510" r:id="rId6"/>
    <p:sldLayoutId id="2147486511" r:id="rId7"/>
    <p:sldLayoutId id="2147486512" r:id="rId8"/>
    <p:sldLayoutId id="2147486513" r:id="rId9"/>
    <p:sldLayoutId id="2147486514" r:id="rId10"/>
    <p:sldLayoutId id="21474865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5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white">
                    <a:tint val="75000"/>
                  </a:prstClr>
                </a:solidFill>
                <a:latin typeface="Times New Roman" pitchFamily="18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white">
                    <a:tint val="75000"/>
                  </a:prstClr>
                </a:solidFill>
                <a:latin typeface="Times New Roman" pitchFamily="18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white">
                    <a:tint val="75000"/>
                  </a:prstClr>
                </a:solidFill>
                <a:latin typeface="Times New Roman" pitchFamily="18" charset="0"/>
                <a:cs typeface="+mn-cs"/>
              </a:defRPr>
            </a:lvl1pPr>
          </a:lstStyle>
          <a:p>
            <a:pPr eaLnBrk="1" hangingPunct="1">
              <a:defRPr/>
            </a:pPr>
            <a:fld id="{729B81EE-40BD-40CD-A055-6D4B97E5F6E0}" type="slidenum">
              <a:rPr lang="en-US"/>
              <a:pPr eaLnBrk="1" hangingPunct="1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981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517" r:id="rId1"/>
    <p:sldLayoutId id="2147486518" r:id="rId2"/>
    <p:sldLayoutId id="2147486519" r:id="rId3"/>
    <p:sldLayoutId id="2147486520" r:id="rId4"/>
    <p:sldLayoutId id="2147486521" r:id="rId5"/>
    <p:sldLayoutId id="2147486522" r:id="rId6"/>
    <p:sldLayoutId id="2147486523" r:id="rId7"/>
    <p:sldLayoutId id="2147486524" r:id="rId8"/>
    <p:sldLayoutId id="2147486525" r:id="rId9"/>
    <p:sldLayoutId id="2147486526" r:id="rId10"/>
    <p:sldLayoutId id="21474865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2F67361-6A11-42CC-8EAF-D5E1AAA6F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1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29" r:id="rId1"/>
    <p:sldLayoutId id="2147486530" r:id="rId2"/>
    <p:sldLayoutId id="2147486531" r:id="rId3"/>
    <p:sldLayoutId id="2147486532" r:id="rId4"/>
    <p:sldLayoutId id="2147486533" r:id="rId5"/>
    <p:sldLayoutId id="2147486534" r:id="rId6"/>
    <p:sldLayoutId id="2147486535" r:id="rId7"/>
    <p:sldLayoutId id="2147486536" r:id="rId8"/>
    <p:sldLayoutId id="2147486537" r:id="rId9"/>
    <p:sldLayoutId id="2147486538" r:id="rId10"/>
    <p:sldLayoutId id="21474865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45059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7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</p:grpSp>
      <p:sp>
        <p:nvSpPr>
          <p:cNvPr id="4507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7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7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7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38DCCAFA-A4F2-4539-A490-5C3CBC713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507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  <p:sldLayoutId id="2147484848" r:id="rId12"/>
    <p:sldLayoutId id="21474848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388ED987-DD3C-4E25-94FB-0B6C009983C8}" type="datetimeFigureOut">
              <a:rPr lang="en-US"/>
              <a:pPr eaLnBrk="1" hangingPunct="1"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F5A7E804-DAAA-4896-B6E1-0DACD2D52E0F}" type="slidenum">
              <a:rPr lang="en-US" altLang="en-US" smtClean="0"/>
              <a:pPr eaLnBrk="1" hangingPunct="1"/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2256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41" r:id="rId1"/>
    <p:sldLayoutId id="2147486542" r:id="rId2"/>
    <p:sldLayoutId id="2147486543" r:id="rId3"/>
    <p:sldLayoutId id="2147486544" r:id="rId4"/>
    <p:sldLayoutId id="2147486545" r:id="rId5"/>
    <p:sldLayoutId id="2147486546" r:id="rId6"/>
    <p:sldLayoutId id="2147486547" r:id="rId7"/>
    <p:sldLayoutId id="2147486548" r:id="rId8"/>
    <p:sldLayoutId id="2147486549" r:id="rId9"/>
    <p:sldLayoutId id="2147486550" r:id="rId10"/>
    <p:sldLayoutId id="21474865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259025E5-B3E3-45B0-A681-A9B96E3E34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5/4/2016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F6FF2F9B-303D-44E1-8562-ABFA028A7630}" type="slidenum">
              <a:rPr lang="en-US" altLang="en-US" smtClean="0"/>
              <a:pPr eaLnBrk="1" hangingPunct="1"/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7051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53" r:id="rId1"/>
    <p:sldLayoutId id="2147486554" r:id="rId2"/>
    <p:sldLayoutId id="2147486555" r:id="rId3"/>
    <p:sldLayoutId id="2147486556" r:id="rId4"/>
    <p:sldLayoutId id="2147486557" r:id="rId5"/>
    <p:sldLayoutId id="2147486558" r:id="rId6"/>
    <p:sldLayoutId id="2147486559" r:id="rId7"/>
    <p:sldLayoutId id="2147486560" r:id="rId8"/>
    <p:sldLayoutId id="2147486561" r:id="rId9"/>
    <p:sldLayoutId id="2147486562" r:id="rId10"/>
    <p:sldLayoutId id="21474865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FCA70508-794E-4C60-A3F2-C6529D814C3D}" type="slidenum">
              <a:rPr lang="en-US">
                <a:cs typeface="Arial" pitchFamily="34" charset="0"/>
              </a:rPr>
              <a:pPr>
                <a:defRPr/>
              </a:pPr>
              <a:t>‹#›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3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65" r:id="rId1"/>
    <p:sldLayoutId id="2147486566" r:id="rId2"/>
    <p:sldLayoutId id="2147486567" r:id="rId3"/>
    <p:sldLayoutId id="2147486568" r:id="rId4"/>
    <p:sldLayoutId id="2147486569" r:id="rId5"/>
    <p:sldLayoutId id="2147486570" r:id="rId6"/>
    <p:sldLayoutId id="2147486571" r:id="rId7"/>
    <p:sldLayoutId id="2147486572" r:id="rId8"/>
    <p:sldLayoutId id="2147486573" r:id="rId9"/>
    <p:sldLayoutId id="2147486574" r:id="rId10"/>
    <p:sldLayoutId id="21474865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29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44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5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06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3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599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46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08F53CBE-0F8E-4270-B03B-C0F7B5250E75}" type="datetimeFigureOut">
              <a:rPr lang="en-US"/>
              <a:pPr eaLnBrk="1" hangingPunct="1"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C2C24D7-0883-46A5-A65A-59407AE40D41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7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77" r:id="rId1"/>
    <p:sldLayoutId id="2147486578" r:id="rId2"/>
    <p:sldLayoutId id="2147486579" r:id="rId3"/>
    <p:sldLayoutId id="2147486580" r:id="rId4"/>
    <p:sldLayoutId id="2147486581" r:id="rId5"/>
    <p:sldLayoutId id="2147486582" r:id="rId6"/>
    <p:sldLayoutId id="2147486583" r:id="rId7"/>
    <p:sldLayoutId id="2147486584" r:id="rId8"/>
    <p:sldLayoutId id="2147486585" r:id="rId9"/>
    <p:sldLayoutId id="2147486586" r:id="rId10"/>
    <p:sldLayoutId id="21474865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panose="02020603050405020304" pitchFamily="18" charset="0"/>
              </a:defRPr>
            </a:lvl1pPr>
          </a:lstStyle>
          <a:p>
            <a:fld id="{64900877-EEFE-461E-BF6A-204532FF85A5}" type="slidenum">
              <a:rPr lang="en-US" altLang="en-US" smtClean="0"/>
              <a:pPr/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6370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15" r:id="rId1"/>
    <p:sldLayoutId id="2147486616" r:id="rId2"/>
    <p:sldLayoutId id="2147486617" r:id="rId3"/>
    <p:sldLayoutId id="2147486618" r:id="rId4"/>
    <p:sldLayoutId id="2147486619" r:id="rId5"/>
    <p:sldLayoutId id="2147486620" r:id="rId6"/>
    <p:sldLayoutId id="2147486621" r:id="rId7"/>
    <p:sldLayoutId id="2147486622" r:id="rId8"/>
    <p:sldLayoutId id="2147486623" r:id="rId9"/>
    <p:sldLayoutId id="2147486624" r:id="rId10"/>
    <p:sldLayoutId id="2147486625" r:id="rId11"/>
    <p:sldLayoutId id="21474866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2466572-D213-4BC9-BE72-55393C117063}" type="datetimeFigureOut">
              <a:rPr lang="en-US"/>
              <a:pPr eaLnBrk="1" hangingPunct="1"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65DB3BF9-5C2F-434D-86A6-A00D73BAADB9}" type="slidenum">
              <a:rPr lang="en-US" altLang="en-US" smtClean="0"/>
              <a:pPr eaLnBrk="1" hangingPunct="1"/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6912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28" r:id="rId1"/>
    <p:sldLayoutId id="2147486629" r:id="rId2"/>
    <p:sldLayoutId id="2147486630" r:id="rId3"/>
    <p:sldLayoutId id="2147486631" r:id="rId4"/>
    <p:sldLayoutId id="2147486632" r:id="rId5"/>
    <p:sldLayoutId id="2147486633" r:id="rId6"/>
    <p:sldLayoutId id="2147486634" r:id="rId7"/>
    <p:sldLayoutId id="2147486635" r:id="rId8"/>
    <p:sldLayoutId id="2147486636" r:id="rId9"/>
    <p:sldLayoutId id="2147486637" r:id="rId10"/>
    <p:sldLayoutId id="21474866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B8A442FC-271A-44F2-9E74-2680DAE83F59}" type="slidenum">
              <a:rPr lang="en-US">
                <a:cs typeface="Arial" pitchFamily="34" charset="0"/>
              </a:rPr>
              <a:pPr>
                <a:defRPr/>
              </a:pPr>
              <a:t>‹#›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68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40" r:id="rId1"/>
    <p:sldLayoutId id="2147486641" r:id="rId2"/>
    <p:sldLayoutId id="2147486642" r:id="rId3"/>
    <p:sldLayoutId id="2147486643" r:id="rId4"/>
    <p:sldLayoutId id="2147486644" r:id="rId5"/>
    <p:sldLayoutId id="2147486645" r:id="rId6"/>
    <p:sldLayoutId id="2147486646" r:id="rId7"/>
    <p:sldLayoutId id="2147486647" r:id="rId8"/>
    <p:sldLayoutId id="2147486648" r:id="rId9"/>
    <p:sldLayoutId id="2147486649" r:id="rId10"/>
    <p:sldLayoutId id="2147486650" r:id="rId11"/>
    <p:sldLayoutId id="21474866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8440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EAEAE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06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4507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sp>
        <p:nvSpPr>
          <p:cNvPr id="4507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7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7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7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pPr eaLnBrk="1" hangingPunct="1"/>
            <a:fld id="{7D385B15-D968-4129-B55C-ED595CE5F95B}" type="slidenum">
              <a:rPr lang="en-US" altLang="en-US" smtClean="0"/>
              <a:pPr eaLnBrk="1" hangingPunct="1"/>
              <a:t>‹#›</a:t>
            </a:fld>
            <a:endParaRPr lang="en-US" altLang="en-US" smtClean="0"/>
          </a:p>
        </p:txBody>
      </p:sp>
      <p:sp>
        <p:nvSpPr>
          <p:cNvPr id="4507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0344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53" r:id="rId1"/>
    <p:sldLayoutId id="2147486654" r:id="rId2"/>
    <p:sldLayoutId id="2147486655" r:id="rId3"/>
    <p:sldLayoutId id="2147486656" r:id="rId4"/>
    <p:sldLayoutId id="2147486657" r:id="rId5"/>
    <p:sldLayoutId id="2147486658" r:id="rId6"/>
    <p:sldLayoutId id="2147486659" r:id="rId7"/>
    <p:sldLayoutId id="2147486660" r:id="rId8"/>
    <p:sldLayoutId id="2147486661" r:id="rId9"/>
    <p:sldLayoutId id="2147486662" r:id="rId10"/>
    <p:sldLayoutId id="2147486663" r:id="rId11"/>
    <p:sldLayoutId id="2147486664" r:id="rId12"/>
    <p:sldLayoutId id="214748666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27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0306B4B-19FC-43C4-A1A6-20AB5DCC3AFB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01218ED-930D-4900-880D-8CD28BED5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9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67" r:id="rId1"/>
    <p:sldLayoutId id="2147486668" r:id="rId2"/>
    <p:sldLayoutId id="2147486669" r:id="rId3"/>
    <p:sldLayoutId id="2147486670" r:id="rId4"/>
    <p:sldLayoutId id="2147486671" r:id="rId5"/>
    <p:sldLayoutId id="2147486672" r:id="rId6"/>
    <p:sldLayoutId id="2147486673" r:id="rId7"/>
    <p:sldLayoutId id="2147486674" r:id="rId8"/>
    <p:sldLayoutId id="2147486675" r:id="rId9"/>
    <p:sldLayoutId id="2147486676" r:id="rId10"/>
    <p:sldLayoutId id="2147486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C71248-E7ED-4326-A546-425C2A9FEEBC}" type="datetimeFigureOut">
              <a:rPr lang="en-US"/>
              <a:pPr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CEF133-F6A2-49BE-9814-CB500722D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4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79" r:id="rId1"/>
    <p:sldLayoutId id="2147486680" r:id="rId2"/>
    <p:sldLayoutId id="2147486681" r:id="rId3"/>
    <p:sldLayoutId id="2147486682" r:id="rId4"/>
    <p:sldLayoutId id="2147486683" r:id="rId5"/>
    <p:sldLayoutId id="2147486684" r:id="rId6"/>
    <p:sldLayoutId id="2147486685" r:id="rId7"/>
    <p:sldLayoutId id="2147486686" r:id="rId8"/>
    <p:sldLayoutId id="2147486687" r:id="rId9"/>
    <p:sldLayoutId id="2147486688" r:id="rId10"/>
    <p:sldLayoutId id="2147486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D01B4BD4-BDDF-4C5D-93F5-0EF3762D42E5}" type="datetimeFigureOut">
              <a:rPr lang="en-US"/>
              <a:pPr eaLnBrk="1" hangingPunct="1"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11A11EC4-5754-4CC1-8C85-1B15CE0462D1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9" r:id="rId1"/>
    <p:sldLayoutId id="2147485010" r:id="rId2"/>
    <p:sldLayoutId id="2147485011" r:id="rId3"/>
    <p:sldLayoutId id="2147485012" r:id="rId4"/>
    <p:sldLayoutId id="2147485013" r:id="rId5"/>
    <p:sldLayoutId id="2147485014" r:id="rId6"/>
    <p:sldLayoutId id="2147485015" r:id="rId7"/>
    <p:sldLayoutId id="2147485016" r:id="rId8"/>
    <p:sldLayoutId id="2147485017" r:id="rId9"/>
    <p:sldLayoutId id="2147485018" r:id="rId10"/>
    <p:sldLayoutId id="21474850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422D240-3C17-483F-AD14-E827E275F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2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91" r:id="rId1"/>
    <p:sldLayoutId id="2147486692" r:id="rId2"/>
    <p:sldLayoutId id="2147486693" r:id="rId3"/>
    <p:sldLayoutId id="2147486694" r:id="rId4"/>
    <p:sldLayoutId id="2147486695" r:id="rId5"/>
    <p:sldLayoutId id="2147486696" r:id="rId6"/>
    <p:sldLayoutId id="2147486697" r:id="rId7"/>
    <p:sldLayoutId id="2147486698" r:id="rId8"/>
    <p:sldLayoutId id="2147486699" r:id="rId9"/>
    <p:sldLayoutId id="2147486700" r:id="rId10"/>
    <p:sldLayoutId id="2147486701" r:id="rId11"/>
    <p:sldLayoutId id="21474867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08F53CBE-0F8E-4270-B03B-C0F7B5250E75}" type="datetimeFigureOut">
              <a:rPr lang="en-US"/>
              <a:pPr eaLnBrk="1" hangingPunct="1"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C2C24D7-0883-46A5-A65A-59407AE40D41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0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2" r:id="rId1"/>
    <p:sldLayoutId id="2147485743" r:id="rId2"/>
    <p:sldLayoutId id="2147485744" r:id="rId3"/>
    <p:sldLayoutId id="2147485745" r:id="rId4"/>
    <p:sldLayoutId id="2147485746" r:id="rId5"/>
    <p:sldLayoutId id="2147485747" r:id="rId6"/>
    <p:sldLayoutId id="2147485748" r:id="rId7"/>
    <p:sldLayoutId id="2147485749" r:id="rId8"/>
    <p:sldLayoutId id="2147485750" r:id="rId9"/>
    <p:sldLayoutId id="2147485751" r:id="rId10"/>
    <p:sldLayoutId id="21474857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8C4EF061-46E0-4EDE-B49D-1FCEAA35C1CD}" type="datetimeFigureOut">
              <a:rPr lang="en-US"/>
              <a:pPr eaLnBrk="1" hangingPunct="1"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B8F04476-D104-44A8-834B-B3908F38C9A1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2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8" r:id="rId1"/>
    <p:sldLayoutId id="2147485779" r:id="rId2"/>
    <p:sldLayoutId id="2147485780" r:id="rId3"/>
    <p:sldLayoutId id="2147485781" r:id="rId4"/>
    <p:sldLayoutId id="2147485782" r:id="rId5"/>
    <p:sldLayoutId id="2147485783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99D26C3-CA51-44AB-81AE-DA02EFE98C9B}" type="datetimeFigureOut">
              <a:rPr lang="en-US"/>
              <a:pPr eaLnBrk="1" hangingPunct="1"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7CDD4FFF-B5E1-43C4-BE2C-C7AB6C3695E0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6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20" r:id="rId1"/>
    <p:sldLayoutId id="2147485921" r:id="rId2"/>
    <p:sldLayoutId id="2147485922" r:id="rId3"/>
    <p:sldLayoutId id="2147485923" r:id="rId4"/>
    <p:sldLayoutId id="2147485924" r:id="rId5"/>
    <p:sldLayoutId id="2147485925" r:id="rId6"/>
    <p:sldLayoutId id="2147485926" r:id="rId7"/>
    <p:sldLayoutId id="2147485927" r:id="rId8"/>
    <p:sldLayoutId id="2147485928" r:id="rId9"/>
    <p:sldLayoutId id="2147485929" r:id="rId10"/>
    <p:sldLayoutId id="21474859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4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969A9B9-4C8A-439D-9834-A1EF4C8131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5/4/2016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18BE397-D7B1-458D-AD28-FB7AA1269F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065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10" r:id="rId1"/>
    <p:sldLayoutId id="2147486011" r:id="rId2"/>
    <p:sldLayoutId id="2147486012" r:id="rId3"/>
    <p:sldLayoutId id="2147486013" r:id="rId4"/>
    <p:sldLayoutId id="2147486014" r:id="rId5"/>
    <p:sldLayoutId id="2147486015" r:id="rId6"/>
    <p:sldLayoutId id="2147486016" r:id="rId7"/>
    <p:sldLayoutId id="2147486017" r:id="rId8"/>
    <p:sldLayoutId id="2147486018" r:id="rId9"/>
    <p:sldLayoutId id="2147486019" r:id="rId10"/>
    <p:sldLayoutId id="21474860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4F975476-0D55-4654-9398-E0B159DE9AA5}" type="datetimeFigureOut">
              <a:rPr lang="en-US"/>
              <a:pPr eaLnBrk="1" hangingPunct="1">
                <a:defRPr/>
              </a:pPr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4284C320-4D94-43DF-B163-C21D46A46519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7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65" r:id="rId1"/>
    <p:sldLayoutId id="2147486066" r:id="rId2"/>
    <p:sldLayoutId id="2147486067" r:id="rId3"/>
    <p:sldLayoutId id="2147486068" r:id="rId4"/>
    <p:sldLayoutId id="2147486069" r:id="rId5"/>
    <p:sldLayoutId id="2147486070" r:id="rId6"/>
    <p:sldLayoutId id="2147486071" r:id="rId7"/>
    <p:sldLayoutId id="2147486072" r:id="rId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8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3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6.xml"/><Relationship Id="rId6" Type="http://schemas.openxmlformats.org/officeDocument/2006/relationships/hyperlink" Target="http://www.globalcarbonproject.org/carbonbudget/" TargetMode="External"/><Relationship Id="rId5" Type="http://schemas.openxmlformats.org/officeDocument/2006/relationships/hyperlink" Target="http://dx.doi.org/10.5194/essd-7-349-2015" TargetMode="External"/><Relationship Id="rId4" Type="http://schemas.openxmlformats.org/officeDocument/2006/relationships/hyperlink" Target="http://cdiac.ornl.gov/trends/emis/meth_reg.html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lobalcarbonproject.org/carbonbudget/" TargetMode="External"/><Relationship Id="rId13" Type="http://schemas.openxmlformats.org/officeDocument/2006/relationships/image" Target="../media/image57.jpeg"/><Relationship Id="rId3" Type="http://schemas.openxmlformats.org/officeDocument/2006/relationships/hyperlink" Target="http://cdiac.ornl.gov/trends/emis/meth_reg.html" TargetMode="External"/><Relationship Id="rId7" Type="http://schemas.openxmlformats.org/officeDocument/2006/relationships/hyperlink" Target="http://dx.doi.org/10.5194/essd-7-349-2015" TargetMode="External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5.xml"/><Relationship Id="rId6" Type="http://schemas.openxmlformats.org/officeDocument/2006/relationships/hyperlink" Target="http://onlinelibrary.wiley.com/doi/10.1002/jgrg.20042/abstract" TargetMode="External"/><Relationship Id="rId11" Type="http://schemas.openxmlformats.org/officeDocument/2006/relationships/image" Target="../media/image55.jpeg"/><Relationship Id="rId5" Type="http://schemas.openxmlformats.org/officeDocument/2006/relationships/hyperlink" Target="http://www.biogeosciences.net/9/5125/2012/bg-9-5125-2012.html" TargetMode="External"/><Relationship Id="rId10" Type="http://schemas.openxmlformats.org/officeDocument/2006/relationships/image" Target="../media/image54.png"/><Relationship Id="rId4" Type="http://schemas.openxmlformats.org/officeDocument/2006/relationships/hyperlink" Target="http://www.esrl.noaa.gov/gmd/ccgg/trends/" TargetMode="External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6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6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6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0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6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8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38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9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20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3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4.xml"/><Relationship Id="rId5" Type="http://schemas.openxmlformats.org/officeDocument/2006/relationships/image" Target="../media/image106.jpeg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doifinder/10.1038/nclimate2392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7.png"/><Relationship Id="rId5" Type="http://schemas.openxmlformats.org/officeDocument/2006/relationships/hyperlink" Target="http://www.globalcarbonproject.org/carbonbudget/" TargetMode="External"/><Relationship Id="rId4" Type="http://schemas.openxmlformats.org/officeDocument/2006/relationships/hyperlink" Target="http://cdiac.ornl.gov/trends/emis/meth_reg.html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pollo08_earthri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28600" y="0"/>
            <a:ext cx="86106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i="1" dirty="0" smtClean="0">
                <a:solidFill>
                  <a:srgbClr val="FFFF00"/>
                </a:solidFill>
                <a:latin typeface="Arial" charset="0"/>
              </a:rPr>
              <a:t>Is </a:t>
            </a:r>
            <a:r>
              <a:rPr lang="en-US" sz="4400" b="1" i="1" dirty="0">
                <a:solidFill>
                  <a:srgbClr val="FFFF00"/>
                </a:solidFill>
                <a:latin typeface="Arial" charset="0"/>
              </a:rPr>
              <a:t>terrestrial net primary production a planetary boundary?</a:t>
            </a:r>
          </a:p>
          <a:p>
            <a:endParaRPr lang="en-US" sz="2400" b="1" i="1" dirty="0" smtClean="0">
              <a:solidFill>
                <a:srgbClr val="FFFF00"/>
              </a:solidFill>
              <a:latin typeface="Arial" charset="0"/>
            </a:endParaRPr>
          </a:p>
          <a:p>
            <a:endParaRPr lang="en-US" sz="2400" b="1" i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2400" b="1" i="1" dirty="0">
                <a:solidFill>
                  <a:srgbClr val="FFFF00"/>
                </a:solidFill>
                <a:latin typeface="Arial" charset="0"/>
              </a:rPr>
              <a:t>Steven W. Running</a:t>
            </a:r>
          </a:p>
          <a:p>
            <a:r>
              <a:rPr lang="en-US" sz="2400" b="1" i="1" dirty="0">
                <a:solidFill>
                  <a:srgbClr val="FFFF00"/>
                </a:solidFill>
                <a:latin typeface="Arial" charset="0"/>
              </a:rPr>
              <a:t>Numerical </a:t>
            </a:r>
            <a:r>
              <a:rPr lang="en-US" sz="2400" b="1" i="1" dirty="0" err="1">
                <a:solidFill>
                  <a:srgbClr val="FFFF00"/>
                </a:solidFill>
                <a:latin typeface="Arial" charset="0"/>
              </a:rPr>
              <a:t>Terradynamic</a:t>
            </a:r>
            <a:r>
              <a:rPr lang="en-US" sz="2400" b="1" i="1" dirty="0">
                <a:solidFill>
                  <a:srgbClr val="FFFF00"/>
                </a:solidFill>
                <a:latin typeface="Arial" charset="0"/>
              </a:rPr>
              <a:t> Simulation Group</a:t>
            </a:r>
          </a:p>
          <a:p>
            <a:r>
              <a:rPr lang="en-US" sz="2400" b="1" i="1" dirty="0">
                <a:solidFill>
                  <a:srgbClr val="FFFF00"/>
                </a:solidFill>
                <a:latin typeface="Arial" charset="0"/>
              </a:rPr>
              <a:t>College of Forestry and Conservation</a:t>
            </a:r>
          </a:p>
          <a:p>
            <a:r>
              <a:rPr lang="en-US" sz="2400" b="1" i="1" dirty="0">
                <a:solidFill>
                  <a:srgbClr val="FFFF00"/>
                </a:solidFill>
                <a:latin typeface="Arial" charset="0"/>
              </a:rPr>
              <a:t>University of  Montana</a:t>
            </a:r>
          </a:p>
          <a:p>
            <a:endParaRPr lang="en-US" sz="2400" b="1" i="1" dirty="0" smtClean="0">
              <a:solidFill>
                <a:srgbClr val="FFFF00"/>
              </a:solidFill>
              <a:latin typeface="Arial" charset="0"/>
            </a:endParaRPr>
          </a:p>
          <a:p>
            <a:endParaRPr lang="en-US" sz="2400" b="1" i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2400" b="1" i="1" dirty="0" err="1" smtClean="0">
                <a:solidFill>
                  <a:srgbClr val="FFFF00"/>
                </a:solidFill>
                <a:latin typeface="Arial" charset="0"/>
              </a:rPr>
              <a:t>Univ</a:t>
            </a:r>
            <a:r>
              <a:rPr lang="en-US" sz="2400" b="1" i="1" dirty="0" smtClean="0">
                <a:solidFill>
                  <a:srgbClr val="FFFF00"/>
                </a:solidFill>
                <a:latin typeface="Arial" charset="0"/>
              </a:rPr>
              <a:t> Colorado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latin typeface="Arial" charset="0"/>
              </a:rPr>
              <a:t>CIRES Distinguished Lecture Series</a:t>
            </a:r>
          </a:p>
          <a:p>
            <a:endParaRPr lang="en-US" sz="2400" b="1" i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  <a:latin typeface="Arial" charset="0"/>
              </a:rPr>
              <a:t>April 29, 2016</a:t>
            </a:r>
            <a:endParaRPr lang="en-US" sz="2400" b="1" i="1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8"/>
          <p:cNvSpPr>
            <a:spLocks noChangeShapeType="1"/>
          </p:cNvSpPr>
          <p:nvPr/>
        </p:nvSpPr>
        <p:spPr bwMode="auto">
          <a:xfrm flipV="1">
            <a:off x="457200" y="838200"/>
            <a:ext cx="5791200" cy="3962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400050" y="41814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b="1">
                <a:latin typeface="Comic Sans MS" pitchFamily="66" charset="0"/>
              </a:rPr>
              <a:t>1m</a:t>
            </a: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1466850" y="3419475"/>
            <a:ext cx="582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b="1">
                <a:latin typeface="Comic Sans MS" pitchFamily="66" charset="0"/>
              </a:rPr>
              <a:t>1ha</a:t>
            </a:r>
          </a:p>
        </p:txBody>
      </p:sp>
      <p:sp>
        <p:nvSpPr>
          <p:cNvPr id="20485" name="Text Box 11"/>
          <p:cNvSpPr txBox="1">
            <a:spLocks noChangeArrowheads="1"/>
          </p:cNvSpPr>
          <p:nvPr/>
        </p:nvSpPr>
        <p:spPr bwMode="auto">
          <a:xfrm>
            <a:off x="3609975" y="1743075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b="1">
                <a:latin typeface="Comic Sans MS" pitchFamily="66" charset="0"/>
              </a:rPr>
              <a:t>10 km</a:t>
            </a:r>
          </a:p>
        </p:txBody>
      </p:sp>
      <p:sp>
        <p:nvSpPr>
          <p:cNvPr id="20486" name="Text Box 12"/>
          <p:cNvSpPr txBox="1">
            <a:spLocks noChangeArrowheads="1"/>
          </p:cNvSpPr>
          <p:nvPr/>
        </p:nvSpPr>
        <p:spPr bwMode="auto">
          <a:xfrm>
            <a:off x="4876800" y="676275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b="1">
                <a:latin typeface="Comic Sans MS" pitchFamily="66" charset="0"/>
              </a:rPr>
              <a:t>1000 km</a:t>
            </a:r>
          </a:p>
        </p:txBody>
      </p:sp>
      <p:sp>
        <p:nvSpPr>
          <p:cNvPr id="20487" name="Text Box 18"/>
          <p:cNvSpPr txBox="1">
            <a:spLocks noChangeArrowheads="1"/>
          </p:cNvSpPr>
          <p:nvPr/>
        </p:nvSpPr>
        <p:spPr bwMode="auto">
          <a:xfrm>
            <a:off x="2619375" y="2581275"/>
            <a:ext cx="625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latin typeface="Comic Sans MS" pitchFamily="66" charset="0"/>
              </a:rPr>
              <a:t>1km</a:t>
            </a:r>
          </a:p>
        </p:txBody>
      </p:sp>
      <p:sp>
        <p:nvSpPr>
          <p:cNvPr id="20488" name="Line 13"/>
          <p:cNvSpPr>
            <a:spLocks noChangeShapeType="1"/>
          </p:cNvSpPr>
          <p:nvPr/>
        </p:nvSpPr>
        <p:spPr bwMode="auto">
          <a:xfrm flipH="1">
            <a:off x="2667000" y="2514600"/>
            <a:ext cx="6096000" cy="411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0489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5900" y="533400"/>
            <a:ext cx="25781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Rectangle 6"/>
          <p:cNvSpPr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fr-FR" sz="2400">
                <a:solidFill>
                  <a:schemeClr val="tx2"/>
                </a:solidFill>
                <a:latin typeface="Arial Black" pitchFamily="34" charset="0"/>
              </a:rPr>
              <a:t>Integrated, Multiple Constraints on the Biosphere</a:t>
            </a:r>
            <a:endParaRPr lang="en-US" altLang="fr-FR" sz="2400">
              <a:solidFill>
                <a:schemeClr val="hlink"/>
              </a:solidFill>
              <a:latin typeface="Arial Black" pitchFamily="34" charset="0"/>
            </a:endParaRPr>
          </a:p>
        </p:txBody>
      </p:sp>
      <p:pic>
        <p:nvPicPr>
          <p:cNvPr id="2049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1700" y="2614613"/>
            <a:ext cx="26035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2" name="Text Box 14"/>
          <p:cNvSpPr txBox="1">
            <a:spLocks noChangeArrowheads="1"/>
          </p:cNvSpPr>
          <p:nvPr/>
        </p:nvSpPr>
        <p:spPr bwMode="auto">
          <a:xfrm>
            <a:off x="6019800" y="4800600"/>
            <a:ext cx="19812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fr-FR" sz="2400" b="1">
                <a:latin typeface="Comic Sans MS" pitchFamily="66" charset="0"/>
              </a:rPr>
              <a:t>Downscaling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fr-FR" sz="2400" b="1">
                <a:latin typeface="Comic Sans MS" pitchFamily="66" charset="0"/>
              </a:rPr>
              <a:t>Verification</a:t>
            </a:r>
          </a:p>
        </p:txBody>
      </p:sp>
      <p:sp>
        <p:nvSpPr>
          <p:cNvPr id="20493" name="Text Box 15"/>
          <p:cNvSpPr txBox="1">
            <a:spLocks noChangeArrowheads="1"/>
          </p:cNvSpPr>
          <p:nvPr/>
        </p:nvSpPr>
        <p:spPr bwMode="auto">
          <a:xfrm>
            <a:off x="609600" y="1524000"/>
            <a:ext cx="19812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fr-FR" sz="2400" b="1">
                <a:latin typeface="Comic Sans MS" pitchFamily="66" charset="0"/>
              </a:rPr>
              <a:t>Upscaling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fr-FR" sz="2400" b="1">
                <a:latin typeface="Comic Sans MS" pitchFamily="66" charset="0"/>
              </a:rPr>
              <a:t>Prediction</a:t>
            </a:r>
          </a:p>
        </p:txBody>
      </p:sp>
      <p:pic>
        <p:nvPicPr>
          <p:cNvPr id="20494" name="Picture 16" descr="Berbigi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3833813"/>
            <a:ext cx="2590800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Picture 20" descr="MS-Fieldwork-7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976813"/>
            <a:ext cx="2819400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6" name="Picture 21" descr="250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1752600"/>
            <a:ext cx="24384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Title 1"/>
          <p:cNvSpPr>
            <a:spLocks noGrp="1"/>
          </p:cNvSpPr>
          <p:nvPr>
            <p:ph type="title"/>
          </p:nvPr>
        </p:nvSpPr>
        <p:spPr>
          <a:xfrm>
            <a:off x="6858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latin typeface="Arial Black" panose="020B0A04020102020204" pitchFamily="34" charset="0"/>
              </a:rPr>
              <a:t>Global NPP 1983 version</a:t>
            </a:r>
          </a:p>
        </p:txBody>
      </p:sp>
      <p:pic>
        <p:nvPicPr>
          <p:cNvPr id="405507" name="Picture 2" descr="C:\Users\steve.running\Documents\1-PendingPapers\KeelingMemorial\TerrMonitoringFigures\FIGURE 2tif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533400"/>
            <a:ext cx="9067800" cy="632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95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odis-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50"/>
            <a:ext cx="9144000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868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smtClean="0">
                <a:solidFill>
                  <a:srgbClr val="000000"/>
                </a:solidFill>
                <a:latin typeface="Arial Black" pitchFamily="34" charset="0"/>
              </a:rPr>
              <a:t>Driving ecosystem models with satellite data, concept for NASA Global Habitability, 1983</a:t>
            </a:r>
          </a:p>
        </p:txBody>
      </p:sp>
    </p:spTree>
    <p:extLst>
      <p:ext uri="{BB962C8B-B14F-4D97-AF65-F5344CB8AC3E}">
        <p14:creationId xmlns:p14="http://schemas.microsoft.com/office/powerpoint/2010/main" val="206932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11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11652" name="Picture 2" descr="Potential limits to vegetation net primary production based on fundamental physiological limits by solar radiation, water balance, and temperature (from Churkina &amp; Running, 1998; Nemani et al., 2003; Running et al., 2004)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9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3" name="Rectangle 3"/>
          <p:cNvSpPr>
            <a:spLocks noChangeArrowheads="1"/>
          </p:cNvSpPr>
          <p:nvPr/>
        </p:nvSpPr>
        <p:spPr bwMode="auto">
          <a:xfrm>
            <a:off x="34925" y="5943600"/>
            <a:ext cx="90805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Potential limits to vegetation net primary production based on fundamental physiological limits by solar radiation, water balance, and temperature  (from Churkina &amp; Running, 1998; Nemani et al., 2003; Running et al., 2004).</a:t>
            </a:r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654" name="Rectangle 4"/>
          <p:cNvSpPr>
            <a:spLocks noChangeArrowheads="1"/>
          </p:cNvSpPr>
          <p:nvPr/>
        </p:nvSpPr>
        <p:spPr bwMode="auto">
          <a:xfrm>
            <a:off x="3235325" y="4295775"/>
            <a:ext cx="5943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EAEAEA"/>
                </a:solidFill>
                <a:latin typeface="Arial" pitchFamily="34" charset="0"/>
                <a:cs typeface="Arial" pitchFamily="34" charset="0"/>
              </a:rPr>
              <a:t>Water = 40%, Temperature = 33%, Radiation = 27%</a:t>
            </a:r>
          </a:p>
        </p:txBody>
      </p:sp>
    </p:spTree>
    <p:extLst>
      <p:ext uri="{BB962C8B-B14F-4D97-AF65-F5344CB8AC3E}">
        <p14:creationId xmlns:p14="http://schemas.microsoft.com/office/powerpoint/2010/main" val="217421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2800" b="1" smtClean="0"/>
              <a:t>Aqua MODIS Maximum Annual</a:t>
            </a:r>
            <a:br>
              <a:rPr lang="en-US" altLang="en-US" sz="2800" b="1" smtClean="0"/>
            </a:br>
            <a:r>
              <a:rPr lang="en-US" altLang="en-US" sz="2800" b="1" smtClean="0"/>
              <a:t> Land Surface Temperature (2003-2009)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0" y="6583363"/>
            <a:ext cx="4267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0000"/>
                </a:solidFill>
                <a:latin typeface="Arial Black" pitchFamily="34" charset="0"/>
              </a:rPr>
              <a:t>Mildrexler, Zhou, Running. AGU Eos 87:461, 2006</a:t>
            </a:r>
          </a:p>
        </p:txBody>
      </p:sp>
      <p:pic>
        <p:nvPicPr>
          <p:cNvPr id="48133" name="Picture 6" descr="hottest_spots_03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94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9156" name="Picture 4" descr="nolife_ar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42" name="Picture 2" descr="C:\Users\steve.running\Documents\1-SWR\My Pictures\China04\China3\101MSDCF\DSC004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853934"/>
            <a:ext cx="310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Flaming </a:t>
            </a:r>
            <a:r>
              <a:rPr lang="en-US" dirty="0" err="1" smtClean="0">
                <a:solidFill>
                  <a:srgbClr val="000000"/>
                </a:solidFill>
              </a:rPr>
              <a:t>Mtn</a:t>
            </a:r>
            <a:r>
              <a:rPr lang="en-US" dirty="0" smtClean="0">
                <a:solidFill>
                  <a:srgbClr val="000000"/>
                </a:solidFill>
              </a:rPr>
              <a:t>, China 2004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0921" y="27253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Lut</a:t>
            </a:r>
            <a:r>
              <a:rPr lang="en-US" b="1" dirty="0" smtClean="0">
                <a:solidFill>
                  <a:srgbClr val="000000"/>
                </a:solidFill>
              </a:rPr>
              <a:t> Desert, Iran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2800" y="439615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70 </a:t>
            </a:r>
            <a:r>
              <a:rPr lang="en-US" sz="3200" b="1" dirty="0" err="1" smtClean="0">
                <a:solidFill>
                  <a:srgbClr val="C00000"/>
                </a:solidFill>
              </a:rPr>
              <a:t>degC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6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Line 2"/>
          <p:cNvSpPr>
            <a:spLocks noChangeShapeType="1"/>
          </p:cNvSpPr>
          <p:nvPr/>
        </p:nvSpPr>
        <p:spPr bwMode="auto">
          <a:xfrm>
            <a:off x="6781800" y="1543050"/>
            <a:ext cx="990600" cy="3533775"/>
          </a:xfrm>
          <a:prstGeom prst="line">
            <a:avLst/>
          </a:prstGeom>
          <a:noFill/>
          <a:ln w="63500">
            <a:solidFill>
              <a:srgbClr val="660033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72175" y="4667250"/>
            <a:ext cx="3048000" cy="1981200"/>
            <a:chOff x="3762" y="2940"/>
            <a:chExt cx="1920" cy="1248"/>
          </a:xfrm>
        </p:grpSpPr>
        <p:sp>
          <p:nvSpPr>
            <p:cNvPr id="46106" name="Text Box 4"/>
            <p:cNvSpPr txBox="1">
              <a:spLocks noChangeArrowheads="1"/>
            </p:cNvSpPr>
            <p:nvPr/>
          </p:nvSpPr>
          <p:spPr bwMode="auto">
            <a:xfrm>
              <a:off x="3762" y="3900"/>
              <a:ext cx="5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 b="1">
                  <a:solidFill>
                    <a:srgbClr val="660033"/>
                  </a:solidFill>
                  <a:latin typeface="Arial" charset="0"/>
                </a:rPr>
                <a:t>VPD</a:t>
              </a:r>
            </a:p>
          </p:txBody>
        </p:sp>
        <p:pic>
          <p:nvPicPr>
            <p:cNvPr id="46107" name="Picture 5" descr="VPDavg_DAO2002_D168_outlin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62" y="2940"/>
              <a:ext cx="1920" cy="1013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</p:spPr>
        </p:pic>
        <p:sp>
          <p:nvSpPr>
            <p:cNvPr id="46108" name="Rectangle 6"/>
            <p:cNvSpPr>
              <a:spLocks noChangeArrowheads="1"/>
            </p:cNvSpPr>
            <p:nvPr/>
          </p:nvSpPr>
          <p:spPr bwMode="auto">
            <a:xfrm>
              <a:off x="3762" y="2940"/>
              <a:ext cx="1920" cy="1008"/>
            </a:xfrm>
            <a:prstGeom prst="rect">
              <a:avLst/>
            </a:prstGeom>
            <a:noFill/>
            <a:ln w="38100">
              <a:solidFill>
                <a:srgbClr val="6600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733800" y="3990975"/>
            <a:ext cx="3276600" cy="2060575"/>
            <a:chOff x="2352" y="2514"/>
            <a:chExt cx="2064" cy="1298"/>
          </a:xfrm>
        </p:grpSpPr>
        <p:sp>
          <p:nvSpPr>
            <p:cNvPr id="46103" name="Text Box 8"/>
            <p:cNvSpPr txBox="1">
              <a:spLocks noChangeArrowheads="1"/>
            </p:cNvSpPr>
            <p:nvPr/>
          </p:nvSpPr>
          <p:spPr bwMode="auto">
            <a:xfrm>
              <a:off x="2352" y="3524"/>
              <a:ext cx="12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 b="1">
                  <a:solidFill>
                    <a:srgbClr val="660033"/>
                  </a:solidFill>
                  <a:latin typeface="Arial" charset="0"/>
                </a:rPr>
                <a:t>Temperature</a:t>
              </a:r>
            </a:p>
          </p:txBody>
        </p:sp>
        <p:pic>
          <p:nvPicPr>
            <p:cNvPr id="46104" name="Picture 9" descr="Tavg_DAO2002_D168_outlin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52" y="2522"/>
              <a:ext cx="2064" cy="1038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</p:spPr>
        </p:pic>
        <p:sp>
          <p:nvSpPr>
            <p:cNvPr id="46105" name="Rectangle 10"/>
            <p:cNvSpPr>
              <a:spLocks noChangeArrowheads="1"/>
            </p:cNvSpPr>
            <p:nvPr/>
          </p:nvSpPr>
          <p:spPr bwMode="auto">
            <a:xfrm>
              <a:off x="2352" y="2514"/>
              <a:ext cx="2064" cy="1056"/>
            </a:xfrm>
            <a:prstGeom prst="rect">
              <a:avLst/>
            </a:prstGeom>
            <a:noFill/>
            <a:ln w="38100">
              <a:solidFill>
                <a:srgbClr val="6600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8251" name="Rectangle 11"/>
          <p:cNvSpPr>
            <a:spLocks noChangeArrowheads="1"/>
          </p:cNvSpPr>
          <p:nvPr/>
        </p:nvSpPr>
        <p:spPr bwMode="auto">
          <a:xfrm>
            <a:off x="381000" y="19050"/>
            <a:ext cx="8763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tabLst>
                <a:tab pos="3770313" algn="l"/>
              </a:tabLst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GPP = Light  X  Conversion Efficiency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tabLst>
                <a:tab pos="3770313" algn="l"/>
              </a:tabLst>
              <a:defRPr/>
            </a:pP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tabLst>
                <a:tab pos="3770313" algn="l"/>
              </a:tabLst>
              <a:defRPr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GPP</a:t>
            </a: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 (PAR)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6000" b="1" i="1" baseline="4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</a:t>
            </a:r>
          </a:p>
        </p:txBody>
      </p:sp>
      <p:sp>
        <p:nvSpPr>
          <p:cNvPr id="46086" name="Line 12"/>
          <p:cNvSpPr>
            <a:spLocks noChangeShapeType="1"/>
          </p:cNvSpPr>
          <p:nvPr/>
        </p:nvSpPr>
        <p:spPr bwMode="auto">
          <a:xfrm>
            <a:off x="3429000" y="476250"/>
            <a:ext cx="838200" cy="609600"/>
          </a:xfrm>
          <a:prstGeom prst="line">
            <a:avLst/>
          </a:prstGeom>
          <a:noFill/>
          <a:ln w="50800">
            <a:solidFill>
              <a:srgbClr val="33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87" name="Line 13"/>
          <p:cNvSpPr>
            <a:spLocks noChangeShapeType="1"/>
          </p:cNvSpPr>
          <p:nvPr/>
        </p:nvSpPr>
        <p:spPr bwMode="auto">
          <a:xfrm>
            <a:off x="5943600" y="476250"/>
            <a:ext cx="762000" cy="609600"/>
          </a:xfrm>
          <a:prstGeom prst="line">
            <a:avLst/>
          </a:prstGeom>
          <a:noFill/>
          <a:ln w="50800">
            <a:solidFill>
              <a:srgbClr val="33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88" name="Line 14"/>
          <p:cNvSpPr>
            <a:spLocks noChangeShapeType="1"/>
          </p:cNvSpPr>
          <p:nvPr/>
        </p:nvSpPr>
        <p:spPr bwMode="auto">
          <a:xfrm flipV="1">
            <a:off x="3429000" y="1695450"/>
            <a:ext cx="838200" cy="1600200"/>
          </a:xfrm>
          <a:prstGeom prst="line">
            <a:avLst/>
          </a:prstGeom>
          <a:noFill/>
          <a:ln w="63500">
            <a:solidFill>
              <a:srgbClr val="660033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89" name="Line 15"/>
          <p:cNvSpPr>
            <a:spLocks noChangeShapeType="1"/>
          </p:cNvSpPr>
          <p:nvPr/>
        </p:nvSpPr>
        <p:spPr bwMode="auto">
          <a:xfrm flipH="1">
            <a:off x="5334000" y="1543050"/>
            <a:ext cx="1371600" cy="2438400"/>
          </a:xfrm>
          <a:prstGeom prst="line">
            <a:avLst/>
          </a:prstGeom>
          <a:noFill/>
          <a:ln w="63500">
            <a:solidFill>
              <a:srgbClr val="660033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905000" y="1314450"/>
            <a:ext cx="685800" cy="381000"/>
            <a:chOff x="1200" y="1056"/>
            <a:chExt cx="432" cy="240"/>
          </a:xfrm>
        </p:grpSpPr>
        <p:sp>
          <p:nvSpPr>
            <p:cNvPr id="46101" name="Line 17"/>
            <p:cNvSpPr>
              <a:spLocks noChangeShapeType="1"/>
            </p:cNvSpPr>
            <p:nvPr/>
          </p:nvSpPr>
          <p:spPr bwMode="auto">
            <a:xfrm flipH="1">
              <a:off x="1200" y="1056"/>
              <a:ext cx="432" cy="0"/>
            </a:xfrm>
            <a:prstGeom prst="line">
              <a:avLst/>
            </a:prstGeom>
            <a:noFill/>
            <a:ln w="38100">
              <a:solidFill>
                <a:srgbClr val="33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2" name="Line 18"/>
            <p:cNvSpPr>
              <a:spLocks noChangeShapeType="1"/>
            </p:cNvSpPr>
            <p:nvPr/>
          </p:nvSpPr>
          <p:spPr bwMode="auto">
            <a:xfrm>
              <a:off x="1200" y="1056"/>
              <a:ext cx="0" cy="240"/>
            </a:xfrm>
            <a:prstGeom prst="line">
              <a:avLst/>
            </a:prstGeom>
            <a:noFill/>
            <a:ln w="38100">
              <a:solidFill>
                <a:srgbClr val="33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1666875" y="3241675"/>
            <a:ext cx="3200400" cy="2092325"/>
            <a:chOff x="1050" y="2042"/>
            <a:chExt cx="2016" cy="1318"/>
          </a:xfrm>
        </p:grpSpPr>
        <p:pic>
          <p:nvPicPr>
            <p:cNvPr id="46098" name="Picture 20" descr="mod15_BU_v4_4km_2003_apr_fpar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51" y="2042"/>
              <a:ext cx="2015" cy="1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9" name="Text Box 21"/>
            <p:cNvSpPr txBox="1">
              <a:spLocks noChangeArrowheads="1"/>
            </p:cNvSpPr>
            <p:nvPr/>
          </p:nvSpPr>
          <p:spPr bwMode="auto">
            <a:xfrm>
              <a:off x="1050" y="3072"/>
              <a:ext cx="10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 b="1">
                  <a:solidFill>
                    <a:srgbClr val="660033"/>
                  </a:solidFill>
                  <a:latin typeface="Arial" charset="0"/>
                </a:rPr>
                <a:t>fPAR, PAR</a:t>
              </a:r>
            </a:p>
          </p:txBody>
        </p:sp>
        <p:sp>
          <p:nvSpPr>
            <p:cNvPr id="46100" name="Rectangle 22"/>
            <p:cNvSpPr>
              <a:spLocks noChangeArrowheads="1"/>
            </p:cNvSpPr>
            <p:nvPr/>
          </p:nvSpPr>
          <p:spPr bwMode="auto">
            <a:xfrm>
              <a:off x="1050" y="2043"/>
              <a:ext cx="2016" cy="1056"/>
            </a:xfrm>
            <a:prstGeom prst="rect">
              <a:avLst/>
            </a:prstGeom>
            <a:noFill/>
            <a:ln w="38100">
              <a:solidFill>
                <a:srgbClr val="6600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163513" y="1720850"/>
            <a:ext cx="3132137" cy="2119313"/>
            <a:chOff x="103" y="1084"/>
            <a:chExt cx="1973" cy="1335"/>
          </a:xfrm>
        </p:grpSpPr>
        <p:pic>
          <p:nvPicPr>
            <p:cNvPr id="46095" name="Picture 24" descr="MOD17A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7" y="1087"/>
              <a:ext cx="1952" cy="1037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</p:spPr>
        </p:pic>
        <p:sp>
          <p:nvSpPr>
            <p:cNvPr id="46096" name="Rectangle 25"/>
            <p:cNvSpPr>
              <a:spLocks noChangeArrowheads="1"/>
            </p:cNvSpPr>
            <p:nvPr/>
          </p:nvSpPr>
          <p:spPr bwMode="auto">
            <a:xfrm>
              <a:off x="108" y="1084"/>
              <a:ext cx="1968" cy="1051"/>
            </a:xfrm>
            <a:prstGeom prst="rect">
              <a:avLst/>
            </a:prstGeom>
            <a:noFill/>
            <a:ln w="38100">
              <a:solidFill>
                <a:srgbClr val="6600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Text Box 26"/>
            <p:cNvSpPr txBox="1">
              <a:spLocks noChangeArrowheads="1"/>
            </p:cNvSpPr>
            <p:nvPr/>
          </p:nvSpPr>
          <p:spPr bwMode="auto">
            <a:xfrm>
              <a:off x="103" y="2092"/>
              <a:ext cx="5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800" b="1" i="1">
                  <a:solidFill>
                    <a:srgbClr val="660033"/>
                  </a:solidFill>
                  <a:latin typeface="Arial" charset="0"/>
                </a:rPr>
                <a:t>GPP</a:t>
              </a:r>
            </a:p>
          </p:txBody>
        </p:sp>
      </p:grpSp>
      <p:sp>
        <p:nvSpPr>
          <p:cNvPr id="46093" name="Line 27"/>
          <p:cNvSpPr>
            <a:spLocks noChangeShapeType="1"/>
          </p:cNvSpPr>
          <p:nvPr/>
        </p:nvSpPr>
        <p:spPr bwMode="auto">
          <a:xfrm>
            <a:off x="6934200" y="1524000"/>
            <a:ext cx="914400" cy="1104900"/>
          </a:xfrm>
          <a:prstGeom prst="line">
            <a:avLst/>
          </a:prstGeom>
          <a:noFill/>
          <a:ln w="63500">
            <a:solidFill>
              <a:srgbClr val="660033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4" name="Rectangle 28"/>
          <p:cNvSpPr>
            <a:spLocks noChangeArrowheads="1"/>
          </p:cNvSpPr>
          <p:nvPr/>
        </p:nvSpPr>
        <p:spPr bwMode="auto">
          <a:xfrm>
            <a:off x="7639050" y="2587625"/>
            <a:ext cx="15732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b="1">
                <a:solidFill>
                  <a:srgbClr val="660033"/>
                </a:solidFill>
                <a:latin typeface="Arial" charset="0"/>
              </a:rPr>
              <a:t>Biome</a:t>
            </a:r>
          </a:p>
          <a:p>
            <a:pPr eaLnBrk="1" hangingPunct="1"/>
            <a:r>
              <a:rPr lang="en-US" sz="2000" b="1">
                <a:solidFill>
                  <a:srgbClr val="660033"/>
                </a:solidFill>
                <a:latin typeface="Arial" charset="0"/>
              </a:rPr>
              <a:t>Properties</a:t>
            </a:r>
          </a:p>
          <a:p>
            <a:pPr eaLnBrk="1" hangingPunct="1"/>
            <a:r>
              <a:rPr lang="en-US" sz="2000" b="1">
                <a:solidFill>
                  <a:srgbClr val="660033"/>
                </a:solidFill>
                <a:latin typeface="Arial" charset="0"/>
              </a:rPr>
              <a:t>Look-Up</a:t>
            </a:r>
          </a:p>
          <a:p>
            <a:pPr eaLnBrk="1" hangingPunct="1"/>
            <a:r>
              <a:rPr lang="en-US" sz="2000" b="1">
                <a:solidFill>
                  <a:srgbClr val="660033"/>
                </a:solidFill>
                <a:latin typeface="Arial" charset="0"/>
              </a:rPr>
              <a:t>Table (</a:t>
            </a:r>
            <a:r>
              <a:rPr lang="en-US" sz="2000" i="1">
                <a:solidFill>
                  <a:srgbClr val="660033"/>
                </a:solidFill>
                <a:latin typeface="Arial" charset="0"/>
                <a:sym typeface="Symbol" pitchFamily="18" charset="2"/>
              </a:rPr>
              <a:t></a:t>
            </a:r>
            <a:r>
              <a:rPr lang="en-US" sz="2000" b="1" i="1" baseline="-25000">
                <a:solidFill>
                  <a:srgbClr val="660033"/>
                </a:solidFill>
                <a:latin typeface="Arial" charset="0"/>
                <a:sym typeface="Symbol" pitchFamily="18" charset="2"/>
              </a:rPr>
              <a:t>max </a:t>
            </a:r>
            <a:r>
              <a:rPr lang="en-US" sz="2000" b="1" i="1">
                <a:solidFill>
                  <a:srgbClr val="660033"/>
                </a:solidFill>
                <a:latin typeface="Arial" charset="0"/>
                <a:sym typeface="Symbol" pitchFamily="18" charset="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Line 2"/>
          <p:cNvSpPr>
            <a:spLocks noChangeShapeType="1"/>
          </p:cNvSpPr>
          <p:nvPr/>
        </p:nvSpPr>
        <p:spPr bwMode="auto">
          <a:xfrm>
            <a:off x="6400800" y="1905000"/>
            <a:ext cx="1371600" cy="3179763"/>
          </a:xfrm>
          <a:prstGeom prst="line">
            <a:avLst/>
          </a:prstGeom>
          <a:noFill/>
          <a:ln w="63500">
            <a:solidFill>
              <a:srgbClr val="660033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734050" y="4738688"/>
            <a:ext cx="3276600" cy="2062162"/>
            <a:chOff x="3612" y="2985"/>
            <a:chExt cx="2064" cy="1299"/>
          </a:xfrm>
        </p:grpSpPr>
        <p:sp>
          <p:nvSpPr>
            <p:cNvPr id="48159" name="Text Box 4"/>
            <p:cNvSpPr txBox="1">
              <a:spLocks noChangeArrowheads="1"/>
            </p:cNvSpPr>
            <p:nvPr/>
          </p:nvSpPr>
          <p:spPr bwMode="auto">
            <a:xfrm>
              <a:off x="3612" y="3996"/>
              <a:ext cx="12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 b="1">
                  <a:solidFill>
                    <a:srgbClr val="660033"/>
                  </a:solidFill>
                  <a:latin typeface="Times New Roman" pitchFamily="18" charset="0"/>
                </a:rPr>
                <a:t>Temperature</a:t>
              </a:r>
            </a:p>
          </p:txBody>
        </p:sp>
        <p:pic>
          <p:nvPicPr>
            <p:cNvPr id="48160" name="Picture 5" descr="Tavg_DAO2002_D168_outlin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2" y="2993"/>
              <a:ext cx="2064" cy="1038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</p:spPr>
        </p:pic>
        <p:sp>
          <p:nvSpPr>
            <p:cNvPr id="48161" name="Rectangle 6"/>
            <p:cNvSpPr>
              <a:spLocks noChangeArrowheads="1"/>
            </p:cNvSpPr>
            <p:nvPr/>
          </p:nvSpPr>
          <p:spPr bwMode="auto">
            <a:xfrm>
              <a:off x="3612" y="2985"/>
              <a:ext cx="2064" cy="1056"/>
            </a:xfrm>
            <a:prstGeom prst="rect">
              <a:avLst/>
            </a:prstGeom>
            <a:noFill/>
            <a:ln w="38100">
              <a:solidFill>
                <a:srgbClr val="6600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743325" y="4013200"/>
            <a:ext cx="3200400" cy="2092325"/>
            <a:chOff x="2358" y="2528"/>
            <a:chExt cx="2016" cy="1318"/>
          </a:xfrm>
        </p:grpSpPr>
        <p:pic>
          <p:nvPicPr>
            <p:cNvPr id="48156" name="Picture 8" descr="mod15_BU_v4_4km_2003_apr_lai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58" y="2531"/>
              <a:ext cx="2015" cy="1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57" name="Text Box 9"/>
            <p:cNvSpPr txBox="1">
              <a:spLocks noChangeArrowheads="1"/>
            </p:cNvSpPr>
            <p:nvPr/>
          </p:nvSpPr>
          <p:spPr bwMode="auto">
            <a:xfrm>
              <a:off x="2358" y="3558"/>
              <a:ext cx="45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 b="1">
                  <a:solidFill>
                    <a:srgbClr val="660033"/>
                  </a:solidFill>
                  <a:latin typeface="Times New Roman" pitchFamily="18" charset="0"/>
                </a:rPr>
                <a:t>LAI</a:t>
              </a:r>
            </a:p>
          </p:txBody>
        </p:sp>
        <p:sp>
          <p:nvSpPr>
            <p:cNvPr id="48158" name="Rectangle 10"/>
            <p:cNvSpPr>
              <a:spLocks noChangeArrowheads="1"/>
            </p:cNvSpPr>
            <p:nvPr/>
          </p:nvSpPr>
          <p:spPr bwMode="auto">
            <a:xfrm>
              <a:off x="2358" y="2528"/>
              <a:ext cx="2016" cy="1056"/>
            </a:xfrm>
            <a:prstGeom prst="rect">
              <a:avLst/>
            </a:prstGeom>
            <a:noFill/>
            <a:ln w="38100">
              <a:solidFill>
                <a:srgbClr val="6600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744663" y="3298825"/>
            <a:ext cx="3132137" cy="2109788"/>
            <a:chOff x="1099" y="2078"/>
            <a:chExt cx="1973" cy="1329"/>
          </a:xfrm>
        </p:grpSpPr>
        <p:pic>
          <p:nvPicPr>
            <p:cNvPr id="48153" name="Picture 12" descr="MOD17A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4" y="2081"/>
              <a:ext cx="1952" cy="1037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</p:spPr>
        </p:pic>
        <p:sp>
          <p:nvSpPr>
            <p:cNvPr id="48154" name="Rectangle 13"/>
            <p:cNvSpPr>
              <a:spLocks noChangeArrowheads="1"/>
            </p:cNvSpPr>
            <p:nvPr/>
          </p:nvSpPr>
          <p:spPr bwMode="auto">
            <a:xfrm>
              <a:off x="1104" y="2078"/>
              <a:ext cx="1968" cy="1051"/>
            </a:xfrm>
            <a:prstGeom prst="rect">
              <a:avLst/>
            </a:prstGeom>
            <a:noFill/>
            <a:ln w="38100">
              <a:solidFill>
                <a:srgbClr val="6600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5" name="Text Box 14"/>
            <p:cNvSpPr txBox="1">
              <a:spLocks noChangeArrowheads="1"/>
            </p:cNvSpPr>
            <p:nvPr/>
          </p:nvSpPr>
          <p:spPr bwMode="auto">
            <a:xfrm>
              <a:off x="1099" y="3119"/>
              <a:ext cx="4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 b="1">
                  <a:solidFill>
                    <a:srgbClr val="660033"/>
                  </a:solidFill>
                  <a:latin typeface="Times New Roman" pitchFamily="18" charset="0"/>
                </a:rPr>
                <a:t>GPP</a:t>
              </a:r>
            </a:p>
          </p:txBody>
        </p:sp>
      </p:grpSp>
      <p:sp>
        <p:nvSpPr>
          <p:cNvPr id="201743" name="Rectangle 15"/>
          <p:cNvSpPr>
            <a:spLocks noChangeArrowheads="1"/>
          </p:cNvSpPr>
          <p:nvPr/>
        </p:nvSpPr>
        <p:spPr bwMode="auto">
          <a:xfrm>
            <a:off x="381000" y="26988"/>
            <a:ext cx="8763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tabLst>
                <a:tab pos="3544888" algn="l"/>
              </a:tabLst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NPP = Annual GPP  -  Autotrophic Respiration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tabLst>
                <a:tab pos="3544888" algn="l"/>
              </a:tabLst>
              <a:defRPr/>
            </a:pP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tabLst>
                <a:tab pos="3544888" algn="l"/>
              </a:tabLst>
              <a:defRPr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NPP = </a:t>
            </a:r>
            <a:r>
              <a:rPr lang="en-US" sz="3200" b="1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Mono BT" pitchFamily="18" charset="2"/>
              </a:rPr>
              <a:t> GPP </a:t>
            </a:r>
            <a:r>
              <a:rPr lang="en-US" sz="3200" b="1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Mono BT" pitchFamily="18" charset="2"/>
              </a:rPr>
              <a:t> </a:t>
            </a:r>
            <a:r>
              <a:rPr lang="en-US" sz="3200" b="1" i="1">
                <a:effectLst>
                  <a:outerShdw blurRad="38100" dist="38100" dir="2700000" algn="tl">
                    <a:srgbClr val="000000"/>
                  </a:outerShdw>
                </a:effectLst>
                <a:sym typeface="SymbolMono BT" pitchFamily="18" charset="2"/>
              </a:rPr>
              <a:t>–</a:t>
            </a:r>
            <a:r>
              <a:rPr lang="en-US" sz="3200" b="1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Mono BT" pitchFamily="18" charset="2"/>
              </a:rPr>
              <a:t>  </a:t>
            </a:r>
            <a:r>
              <a:rPr lang="en-US" sz="3200" b="1" i="1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Mono BT" pitchFamily="18" charset="2"/>
              </a:rPr>
              <a:t>(R</a:t>
            </a:r>
            <a:r>
              <a:rPr lang="en-US" sz="3200" b="1" i="1" baseline="-25000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Mono BT" pitchFamily="18" charset="2"/>
              </a:rPr>
              <a:t>m</a:t>
            </a:r>
            <a:r>
              <a:rPr lang="en-US" sz="3200" b="1" i="1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Mono BT" pitchFamily="18" charset="2"/>
              </a:rPr>
              <a:t>+ R</a:t>
            </a:r>
            <a:r>
              <a:rPr lang="en-US" sz="3200" b="1" i="1" baseline="-25000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Mono BT" pitchFamily="18" charset="2"/>
              </a:rPr>
              <a:t>g</a:t>
            </a:r>
            <a:r>
              <a:rPr lang="en-US" sz="3200" b="1" i="1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Mono BT" pitchFamily="18" charset="2"/>
              </a:rPr>
              <a:t>)</a:t>
            </a:r>
          </a:p>
        </p:txBody>
      </p:sp>
      <p:sp>
        <p:nvSpPr>
          <p:cNvPr id="48135" name="Line 16"/>
          <p:cNvSpPr>
            <a:spLocks noChangeShapeType="1"/>
          </p:cNvSpPr>
          <p:nvPr/>
        </p:nvSpPr>
        <p:spPr bwMode="auto">
          <a:xfrm>
            <a:off x="2971800" y="533400"/>
            <a:ext cx="762000" cy="685800"/>
          </a:xfrm>
          <a:prstGeom prst="line">
            <a:avLst/>
          </a:prstGeom>
          <a:noFill/>
          <a:ln w="50800">
            <a:solidFill>
              <a:srgbClr val="33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6" name="Line 17"/>
          <p:cNvSpPr>
            <a:spLocks noChangeShapeType="1"/>
          </p:cNvSpPr>
          <p:nvPr/>
        </p:nvSpPr>
        <p:spPr bwMode="auto">
          <a:xfrm>
            <a:off x="6172200" y="441325"/>
            <a:ext cx="152400" cy="854075"/>
          </a:xfrm>
          <a:prstGeom prst="line">
            <a:avLst/>
          </a:prstGeom>
          <a:noFill/>
          <a:ln w="50800">
            <a:solidFill>
              <a:srgbClr val="33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7" name="Line 18"/>
          <p:cNvSpPr>
            <a:spLocks noChangeShapeType="1"/>
          </p:cNvSpPr>
          <p:nvPr/>
        </p:nvSpPr>
        <p:spPr bwMode="auto">
          <a:xfrm flipV="1">
            <a:off x="3429000" y="1703388"/>
            <a:ext cx="838200" cy="1600200"/>
          </a:xfrm>
          <a:prstGeom prst="line">
            <a:avLst/>
          </a:prstGeom>
          <a:noFill/>
          <a:ln w="63500">
            <a:solidFill>
              <a:srgbClr val="660033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8" name="Line 19"/>
          <p:cNvSpPr>
            <a:spLocks noChangeShapeType="1"/>
          </p:cNvSpPr>
          <p:nvPr/>
        </p:nvSpPr>
        <p:spPr bwMode="auto">
          <a:xfrm flipH="1">
            <a:off x="5334000" y="1828800"/>
            <a:ext cx="762000" cy="2160588"/>
          </a:xfrm>
          <a:prstGeom prst="line">
            <a:avLst/>
          </a:prstGeom>
          <a:noFill/>
          <a:ln w="63500">
            <a:solidFill>
              <a:srgbClr val="660033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1600200" y="1074738"/>
            <a:ext cx="685800" cy="609600"/>
            <a:chOff x="1200" y="1056"/>
            <a:chExt cx="432" cy="240"/>
          </a:xfrm>
        </p:grpSpPr>
        <p:sp>
          <p:nvSpPr>
            <p:cNvPr id="48151" name="Line 21"/>
            <p:cNvSpPr>
              <a:spLocks noChangeShapeType="1"/>
            </p:cNvSpPr>
            <p:nvPr/>
          </p:nvSpPr>
          <p:spPr bwMode="auto">
            <a:xfrm flipH="1">
              <a:off x="1200" y="1056"/>
              <a:ext cx="432" cy="0"/>
            </a:xfrm>
            <a:prstGeom prst="line">
              <a:avLst/>
            </a:prstGeom>
            <a:noFill/>
            <a:ln w="38100">
              <a:solidFill>
                <a:srgbClr val="33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2" name="Line 22"/>
            <p:cNvSpPr>
              <a:spLocks noChangeShapeType="1"/>
            </p:cNvSpPr>
            <p:nvPr/>
          </p:nvSpPr>
          <p:spPr bwMode="auto">
            <a:xfrm>
              <a:off x="1200" y="1056"/>
              <a:ext cx="0" cy="240"/>
            </a:xfrm>
            <a:prstGeom prst="line">
              <a:avLst/>
            </a:prstGeom>
            <a:noFill/>
            <a:ln w="38100">
              <a:solidFill>
                <a:srgbClr val="33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163513" y="1728788"/>
            <a:ext cx="3132137" cy="2120900"/>
            <a:chOff x="103" y="1089"/>
            <a:chExt cx="1973" cy="1336"/>
          </a:xfrm>
        </p:grpSpPr>
        <p:pic>
          <p:nvPicPr>
            <p:cNvPr id="48148" name="Picture 24" descr="MOD17A3"/>
            <p:cNvPicPr>
              <a:picLocks noChangeAspect="1" noChangeArrowheads="1"/>
            </p:cNvPicPr>
            <p:nvPr/>
          </p:nvPicPr>
          <p:blipFill>
            <a:blip r:embed="rId6" cstate="print"/>
            <a:srcRect l="4736"/>
            <a:stretch>
              <a:fillRect/>
            </a:stretch>
          </p:blipFill>
          <p:spPr bwMode="auto">
            <a:xfrm>
              <a:off x="114" y="1103"/>
              <a:ext cx="1950" cy="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49" name="Rectangle 25"/>
            <p:cNvSpPr>
              <a:spLocks noChangeArrowheads="1"/>
            </p:cNvSpPr>
            <p:nvPr/>
          </p:nvSpPr>
          <p:spPr bwMode="auto">
            <a:xfrm>
              <a:off x="108" y="1089"/>
              <a:ext cx="1968" cy="1051"/>
            </a:xfrm>
            <a:prstGeom prst="rect">
              <a:avLst/>
            </a:prstGeom>
            <a:noFill/>
            <a:ln w="38100">
              <a:solidFill>
                <a:srgbClr val="6600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0" name="Text Box 26"/>
            <p:cNvSpPr txBox="1">
              <a:spLocks noChangeArrowheads="1"/>
            </p:cNvSpPr>
            <p:nvPr/>
          </p:nvSpPr>
          <p:spPr bwMode="auto">
            <a:xfrm>
              <a:off x="103" y="2098"/>
              <a:ext cx="55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800" b="1" i="1">
                  <a:solidFill>
                    <a:srgbClr val="660033"/>
                  </a:solidFill>
                  <a:latin typeface="Times New Roman" pitchFamily="18" charset="0"/>
                </a:rPr>
                <a:t>NPP</a:t>
              </a:r>
            </a:p>
          </p:txBody>
        </p:sp>
      </p:grpSp>
      <p:sp>
        <p:nvSpPr>
          <p:cNvPr id="48141" name="Rectangle 27"/>
          <p:cNvSpPr>
            <a:spLocks noChangeArrowheads="1"/>
          </p:cNvSpPr>
          <p:nvPr/>
        </p:nvSpPr>
        <p:spPr bwMode="auto">
          <a:xfrm>
            <a:off x="95250" y="74613"/>
            <a:ext cx="8991600" cy="67056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2" name="AutoShape 28" descr="mod15_BU_v4_4km_2003_apr_lai"/>
          <p:cNvSpPr>
            <a:spLocks noChangeAspect="1" noChangeArrowheads="1"/>
          </p:cNvSpPr>
          <p:nvPr/>
        </p:nvSpPr>
        <p:spPr bwMode="auto">
          <a:xfrm>
            <a:off x="-2514600" y="482600"/>
            <a:ext cx="141732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3" name="AutoShape 29" descr="mod15_BU_v4_4km_2003_apr_lai"/>
          <p:cNvSpPr>
            <a:spLocks noChangeAspect="1" noChangeArrowheads="1"/>
          </p:cNvSpPr>
          <p:nvPr/>
        </p:nvSpPr>
        <p:spPr bwMode="auto">
          <a:xfrm>
            <a:off x="-2514600" y="482600"/>
            <a:ext cx="141732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4" name="AutoShape 30" descr="mod15_BU_v4_4km_2003_apr_lai"/>
          <p:cNvSpPr>
            <a:spLocks noChangeAspect="1" noChangeArrowheads="1"/>
          </p:cNvSpPr>
          <p:nvPr/>
        </p:nvSpPr>
        <p:spPr bwMode="auto">
          <a:xfrm>
            <a:off x="-2514600" y="482600"/>
            <a:ext cx="141732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5" name="AutoShape 31" descr="mod15_BU_v4_4km_2003_apr_lai"/>
          <p:cNvSpPr>
            <a:spLocks noChangeAspect="1" noChangeArrowheads="1"/>
          </p:cNvSpPr>
          <p:nvPr/>
        </p:nvSpPr>
        <p:spPr bwMode="auto">
          <a:xfrm>
            <a:off x="-2514600" y="482600"/>
            <a:ext cx="141732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6" name="Line 32"/>
          <p:cNvSpPr>
            <a:spLocks noChangeShapeType="1"/>
          </p:cNvSpPr>
          <p:nvPr/>
        </p:nvSpPr>
        <p:spPr bwMode="auto">
          <a:xfrm>
            <a:off x="6629400" y="1828800"/>
            <a:ext cx="1219200" cy="808038"/>
          </a:xfrm>
          <a:prstGeom prst="line">
            <a:avLst/>
          </a:prstGeom>
          <a:noFill/>
          <a:ln w="63500">
            <a:solidFill>
              <a:srgbClr val="660033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7" name="Rectangle 33"/>
          <p:cNvSpPr>
            <a:spLocks noChangeArrowheads="1"/>
          </p:cNvSpPr>
          <p:nvPr/>
        </p:nvSpPr>
        <p:spPr bwMode="auto">
          <a:xfrm>
            <a:off x="7715250" y="2600325"/>
            <a:ext cx="1200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333300"/>
                </a:solidFill>
                <a:latin typeface="Times New Roman" pitchFamily="18" charset="0"/>
              </a:rPr>
              <a:t>Biome</a:t>
            </a:r>
          </a:p>
          <a:p>
            <a:pPr eaLnBrk="1" hangingPunct="1"/>
            <a:r>
              <a:rPr lang="en-US" b="1">
                <a:solidFill>
                  <a:srgbClr val="333300"/>
                </a:solidFill>
                <a:latin typeface="Times New Roman" pitchFamily="18" charset="0"/>
              </a:rPr>
              <a:t>Properties</a:t>
            </a:r>
          </a:p>
          <a:p>
            <a:pPr eaLnBrk="1" hangingPunct="1"/>
            <a:r>
              <a:rPr lang="en-US" b="1">
                <a:solidFill>
                  <a:srgbClr val="333300"/>
                </a:solidFill>
                <a:latin typeface="Times New Roman" pitchFamily="18" charset="0"/>
              </a:rPr>
              <a:t>Look-Up</a:t>
            </a:r>
          </a:p>
          <a:p>
            <a:pPr eaLnBrk="1" hangingPunct="1"/>
            <a:r>
              <a:rPr lang="en-US" b="1">
                <a:solidFill>
                  <a:srgbClr val="333300"/>
                </a:solidFill>
                <a:latin typeface="Times New Roman" pitchFamily="18" charset="0"/>
              </a:rPr>
              <a:t>Table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3138" y="0"/>
            <a:ext cx="5523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Garamond" pitchFamily="18" charset="0"/>
              </a:rPr>
              <a:t>Net Primary Productivity Indicator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Y:\NCA_Indicators\NCAC_NASA_Team_Meeting\Report_Visuals\NPP_anomaly_2000_2001.jpg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3"/>
          <a:stretch/>
        </p:blipFill>
        <p:spPr bwMode="auto">
          <a:xfrm>
            <a:off x="1371600" y="533400"/>
            <a:ext cx="7620000" cy="304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436636" y="4665806"/>
            <a:ext cx="1529071" cy="1447800"/>
            <a:chOff x="7467600" y="4191000"/>
            <a:chExt cx="1529071" cy="1447800"/>
          </a:xfrm>
        </p:grpSpPr>
        <p:grpSp>
          <p:nvGrpSpPr>
            <p:cNvPr id="14" name="Group 13"/>
            <p:cNvGrpSpPr/>
            <p:nvPr/>
          </p:nvGrpSpPr>
          <p:grpSpPr>
            <a:xfrm>
              <a:off x="7467600" y="4267200"/>
              <a:ext cx="381000" cy="1295400"/>
              <a:chOff x="7543800" y="3962400"/>
              <a:chExt cx="381000" cy="12954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543800" y="3962400"/>
                <a:ext cx="381000" cy="152400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543800" y="4191000"/>
                <a:ext cx="381000" cy="152400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543800" y="4419600"/>
                <a:ext cx="381000" cy="1524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543800" y="4648200"/>
                <a:ext cx="381000" cy="1524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543800" y="4876800"/>
                <a:ext cx="381000" cy="1524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543800" y="5105400"/>
                <a:ext cx="381000" cy="15240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7848600" y="4191000"/>
              <a:ext cx="11432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&gt; 80 gC m</a:t>
              </a:r>
              <a:r>
                <a:rPr lang="en-US" sz="1200" b="1" baseline="30000" dirty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 yr</a:t>
              </a:r>
              <a:r>
                <a:rPr lang="en-US" sz="1200" b="1" baseline="30000" dirty="0">
                  <a:solidFill>
                    <a:prstClr val="black"/>
                  </a:solidFill>
                  <a:latin typeface="Calibri"/>
                </a:rPr>
                <a:t>-1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48600" y="4447401"/>
              <a:ext cx="1101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&gt; 40 gC m</a:t>
              </a:r>
              <a:r>
                <a:rPr lang="en-US" sz="1200" b="1" baseline="30000" dirty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 yr</a:t>
              </a:r>
              <a:r>
                <a:rPr lang="en-US" sz="1200" b="1" baseline="30000" dirty="0">
                  <a:solidFill>
                    <a:prstClr val="black"/>
                  </a:solidFill>
                  <a:latin typeface="Calibri"/>
                </a:rPr>
                <a:t>-1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48600" y="4676001"/>
              <a:ext cx="10230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&gt; 0 gC m</a:t>
              </a:r>
              <a:r>
                <a:rPr lang="en-US" sz="1200" b="1" baseline="30000" dirty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 yr</a:t>
              </a:r>
              <a:r>
                <a:rPr lang="en-US" sz="1200" b="1" baseline="30000" dirty="0">
                  <a:solidFill>
                    <a:prstClr val="black"/>
                  </a:solidFill>
                  <a:latin typeface="Calibri"/>
                </a:rPr>
                <a:t>-1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48600" y="4904601"/>
              <a:ext cx="10230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&lt; 0 gC m</a:t>
              </a:r>
              <a:r>
                <a:rPr lang="en-US" sz="1200" b="1" baseline="30000" dirty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 yr</a:t>
              </a:r>
              <a:r>
                <a:rPr lang="en-US" sz="1200" b="1" baseline="30000" dirty="0">
                  <a:solidFill>
                    <a:prstClr val="black"/>
                  </a:solidFill>
                  <a:latin typeface="Calibri"/>
                </a:rPr>
                <a:t>-1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48600" y="5133201"/>
              <a:ext cx="11480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&lt; -40 gC m</a:t>
              </a:r>
              <a:r>
                <a:rPr lang="en-US" sz="1200" b="1" baseline="30000" dirty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 yr</a:t>
              </a:r>
              <a:r>
                <a:rPr lang="en-US" sz="1200" b="1" baseline="30000" dirty="0">
                  <a:solidFill>
                    <a:prstClr val="black"/>
                  </a:solidFill>
                  <a:latin typeface="Calibri"/>
                </a:rPr>
                <a:t>-1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48600" y="5361801"/>
              <a:ext cx="11480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&lt; -80 gC m</a:t>
              </a:r>
              <a:r>
                <a:rPr lang="en-US" sz="1200" b="1" baseline="30000" dirty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 yr</a:t>
              </a:r>
              <a:r>
                <a:rPr lang="en-US" sz="1200" b="1" baseline="30000" dirty="0">
                  <a:solidFill>
                    <a:prstClr val="black"/>
                  </a:solidFill>
                  <a:latin typeface="Calibri"/>
                </a:rPr>
                <a:t>-1</a:t>
              </a:r>
            </a:p>
          </p:txBody>
        </p:sp>
      </p:grpSp>
      <p:pic>
        <p:nvPicPr>
          <p:cNvPr id="23" name="Picture 3" descr="Y:\NCA_Indicators\NCAC_NASA_Team_Meeting\Report_Visuals\NPP_anomaly_Grasslands_map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ECE9D8"/>
              </a:clrFrom>
              <a:clrTo>
                <a:srgbClr val="ECE9D8">
                  <a:alpha val="0"/>
                </a:srgbClr>
              </a:clrTo>
            </a:clrChange>
          </a:blip>
          <a:srcRect l="1" t="37112" r="87096" b="14860"/>
          <a:stretch/>
        </p:blipFill>
        <p:spPr bwMode="auto">
          <a:xfrm>
            <a:off x="381000" y="1091916"/>
            <a:ext cx="1143000" cy="20955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29043" y="760512"/>
            <a:ext cx="1142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NPP (gC/m</a:t>
            </a:r>
            <a:r>
              <a:rPr lang="en-US" sz="1400" b="1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400" y="3817203"/>
            <a:ext cx="1926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Percentage of area above or below the 13-year NPP average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703" r="3654"/>
          <a:stretch/>
        </p:blipFill>
        <p:spPr>
          <a:xfrm>
            <a:off x="2099715" y="3352800"/>
            <a:ext cx="5748885" cy="35052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45" t="22103" r="-44" b="24599"/>
          <a:stretch/>
        </p:blipFill>
        <p:spPr>
          <a:xfrm>
            <a:off x="7848600" y="3505200"/>
            <a:ext cx="286108" cy="29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2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Comparison of GPP from Terra-MODIS and AmeriFlux Network Towers</a:t>
            </a:r>
          </a:p>
        </p:txBody>
      </p:sp>
      <p:pic>
        <p:nvPicPr>
          <p:cNvPr id="3077" name="Picture 14" descr="NTSG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1938" y="5705475"/>
            <a:ext cx="1233487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12"/>
          <p:cNvGraphicFramePr>
            <a:graphicFrameLocks noGrp="1" noChangeAspect="1"/>
          </p:cNvGraphicFramePr>
          <p:nvPr>
            <p:ph idx="1"/>
          </p:nvPr>
        </p:nvGraphicFramePr>
        <p:xfrm>
          <a:off x="0" y="1143000"/>
          <a:ext cx="9144000" cy="440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33" name="Image" r:id="rId5" imgW="11187302" imgH="7060317" progId="">
                  <p:embed/>
                </p:oleObj>
              </mc:Choice>
              <mc:Fallback>
                <p:oleObj name="Image" r:id="rId5" imgW="11187302" imgH="706031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9144000" cy="4405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15"/>
          <p:cNvSpPr txBox="1">
            <a:spLocks noChangeArrowheads="1"/>
          </p:cNvSpPr>
          <p:nvPr/>
        </p:nvSpPr>
        <p:spPr bwMode="auto">
          <a:xfrm>
            <a:off x="1062038" y="5410200"/>
            <a:ext cx="69246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200" b="1">
                <a:solidFill>
                  <a:srgbClr val="006600"/>
                </a:solidFill>
                <a:latin typeface="Arial" charset="0"/>
              </a:rPr>
              <a:t>Biome types used in comparison:  forests (evergreen needleleaf, deciduous broadleaf, and mixed species), oak savanna, grassland, tundra, and chaparral.</a:t>
            </a:r>
          </a:p>
        </p:txBody>
      </p:sp>
      <p:pic>
        <p:nvPicPr>
          <p:cNvPr id="3079" name="Picture 18" descr="AmF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88" y="5800725"/>
            <a:ext cx="90646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860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990600"/>
            <a:ext cx="3124200" cy="3733800"/>
          </a:xfrm>
        </p:spPr>
        <p:txBody>
          <a:bodyPr/>
          <a:lstStyle/>
          <a:p>
            <a:pPr algn="l"/>
            <a:r>
              <a:rPr lang="en-US" altLang="en-US" sz="3600" b="1" dirty="0" smtClean="0"/>
              <a:t>37 languages</a:t>
            </a:r>
            <a:br>
              <a:rPr lang="en-US" altLang="en-US" sz="3600" b="1" dirty="0" smtClean="0"/>
            </a:br>
            <a:r>
              <a:rPr lang="en-US" altLang="en-US" sz="3600" b="1" dirty="0" smtClean="0"/>
              <a:t/>
            </a:r>
            <a:br>
              <a:rPr lang="en-US" altLang="en-US" sz="3600" b="1" dirty="0" smtClean="0"/>
            </a:br>
            <a:r>
              <a:rPr lang="en-US" altLang="en-US" sz="3600" b="1" dirty="0" smtClean="0"/>
              <a:t>12 million</a:t>
            </a:r>
            <a:br>
              <a:rPr lang="en-US" altLang="en-US" sz="3600" b="1" dirty="0" smtClean="0"/>
            </a:br>
            <a:r>
              <a:rPr lang="en-US" altLang="en-US" sz="3600" b="1" dirty="0" smtClean="0"/>
              <a:t> copies sold</a:t>
            </a:r>
            <a:br>
              <a:rPr lang="en-US" altLang="en-US" sz="3600" b="1" dirty="0" smtClean="0"/>
            </a:br>
            <a:r>
              <a:rPr lang="en-US" altLang="en-US" sz="3600" b="1" dirty="0"/>
              <a:t/>
            </a:r>
            <a:br>
              <a:rPr lang="en-US" altLang="en-US" sz="3600" b="1" dirty="0"/>
            </a:br>
            <a:r>
              <a:rPr lang="en-US" altLang="en-US" sz="3600" b="1" dirty="0" smtClean="0"/>
              <a:t>top-selling environmental title in history</a:t>
            </a:r>
          </a:p>
        </p:txBody>
      </p:sp>
      <p:pic>
        <p:nvPicPr>
          <p:cNvPr id="81923" name="Picture 3" descr="Scan002.jpg"/>
          <p:cNvPicPr>
            <a:picLocks noGrp="1" noChangeAspect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 t="5249" r="7777" b="22461"/>
          <a:stretch>
            <a:fillRect/>
          </a:stretch>
        </p:blipFill>
        <p:spPr>
          <a:xfrm>
            <a:off x="462321" y="0"/>
            <a:ext cx="5313363" cy="6858000"/>
          </a:xfrm>
        </p:spPr>
      </p:pic>
      <p:sp>
        <p:nvSpPr>
          <p:cNvPr id="6" name="TextBox 5"/>
          <p:cNvSpPr txBox="1"/>
          <p:nvPr/>
        </p:nvSpPr>
        <p:spPr>
          <a:xfrm rot="19148284">
            <a:off x="3829990" y="3946295"/>
            <a:ext cx="1422400" cy="823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1972</a:t>
            </a:r>
          </a:p>
        </p:txBody>
      </p:sp>
    </p:spTree>
    <p:extLst>
      <p:ext uri="{BB962C8B-B14F-4D97-AF65-F5344CB8AC3E}">
        <p14:creationId xmlns:p14="http://schemas.microsoft.com/office/powerpoint/2010/main" val="306697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2691" name="Content Placeholder 3" descr="H:\1-SWR\KeelingMemorial\TerrMonitoringFigures\FIGURE 3tif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657600"/>
            <a:ext cx="9144000" cy="3200400"/>
          </a:xfrm>
          <a:noFill/>
        </p:spPr>
      </p:pic>
      <p:pic>
        <p:nvPicPr>
          <p:cNvPr id="3676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34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4582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96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Change in Terrestrial NPP from 1982 to 1999</a:t>
            </a:r>
          </a:p>
        </p:txBody>
      </p:sp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4814888" y="6457950"/>
            <a:ext cx="4329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srgbClr val="FFFFFF"/>
                </a:solidFill>
                <a:latin typeface="Arial" pitchFamily="34" charset="0"/>
              </a:rPr>
              <a:t>Nemani et al., Science June 6</a:t>
            </a:r>
            <a:r>
              <a:rPr lang="en-US" sz="2000" baseline="30000">
                <a:solidFill>
                  <a:srgbClr val="FFFFFF"/>
                </a:solidFill>
                <a:latin typeface="Arial" pitchFamily="34" charset="0"/>
              </a:rPr>
              <a:t>th</a:t>
            </a:r>
            <a:r>
              <a:rPr lang="en-US" sz="2000">
                <a:solidFill>
                  <a:srgbClr val="FFFFFF"/>
                </a:solidFill>
                <a:latin typeface="Arial" pitchFamily="34" charset="0"/>
              </a:rPr>
              <a:t> 2003</a:t>
            </a:r>
          </a:p>
        </p:txBody>
      </p:sp>
      <p:pic>
        <p:nvPicPr>
          <p:cNvPr id="245764" name="Picture 4" descr="npp_change_bump_l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908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teve.running\Documents\1-PendingPapers\Ana\Figures\Fig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237373" cy="62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60156" y="577334"/>
            <a:ext cx="1775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</a:rPr>
              <a:t>Bastos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et al 2013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5035"/>
            <a:ext cx="91353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The global NPP dependence on ENSO: La Niña and the extraordinary year of 2011, highest terrestrial NPP recorded, largest increase in arid savannahs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047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84" y="2887529"/>
            <a:ext cx="3921116" cy="397047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3200400"/>
            <a:ext cx="271125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prstClr val="black"/>
                </a:solidFill>
                <a:latin typeface="Calibri"/>
              </a:rPr>
              <a:t>From 2000 – 2012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b="1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50,000 new wells / year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3 million ha land lost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b="1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4.5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Tg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C of NPP lost /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yr</a:t>
            </a:r>
            <a:endParaRPr lang="en-US" sz="2000" b="1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9786"/>
            <a:ext cx="4953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23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022562" cy="499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04"/>
            <a:ext cx="9144000" cy="187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08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fig_06_FossilFuel_and_Cement_emissions.png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26" r="-7626"/>
          <a:stretch>
            <a:fillRect/>
          </a:stretch>
        </p:blipFill>
        <p:spPr>
          <a:xfrm>
            <a:off x="-228600" y="1440000"/>
            <a:ext cx="8848975" cy="468000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altLang="en-US" b="1" dirty="0">
                <a:ea typeface="ＭＳ Ｐゴシック" pitchFamily="34" charset="-128"/>
              </a:rPr>
              <a:t>Global </a:t>
            </a:r>
            <a:r>
              <a:rPr lang="en-GB" altLang="en-US" b="1" dirty="0" smtClean="0">
                <a:ea typeface="ＭＳ Ｐゴシック" pitchFamily="34" charset="-128"/>
              </a:rPr>
              <a:t>emissions from fossil </a:t>
            </a:r>
            <a:r>
              <a:rPr lang="en-GB" altLang="en-US" b="1" dirty="0">
                <a:ea typeface="ＭＳ Ｐゴシック" pitchFamily="34" charset="-128"/>
              </a:rPr>
              <a:t>fuel and </a:t>
            </a:r>
            <a:r>
              <a:rPr lang="en-GB" altLang="en-US" b="1" dirty="0" smtClean="0">
                <a:ea typeface="ＭＳ Ｐゴシック" pitchFamily="34" charset="-128"/>
              </a:rPr>
              <a:t>industry: 35.9 </a:t>
            </a:r>
            <a:r>
              <a:rPr lang="en-GB" altLang="en-US" b="1" dirty="0">
                <a:ea typeface="ＭＳ Ｐゴシック" pitchFamily="34" charset="-128"/>
              </a:rPr>
              <a:t>± </a:t>
            </a:r>
            <a:r>
              <a:rPr lang="en-GB" altLang="en-US" b="1" dirty="0" smtClean="0">
                <a:ea typeface="ＭＳ Ｐゴシック" pitchFamily="34" charset="-128"/>
              </a:rPr>
              <a:t>1.8 </a:t>
            </a:r>
            <a:r>
              <a:rPr lang="en-GB" altLang="en-US" b="1" dirty="0">
                <a:ea typeface="ＭＳ Ｐゴシック" pitchFamily="34" charset="-128"/>
              </a:rPr>
              <a:t>GtCO</a:t>
            </a:r>
            <a:r>
              <a:rPr lang="en-GB" altLang="en-US" b="1" baseline="-25000" dirty="0">
                <a:ea typeface="ＭＳ Ｐゴシック" pitchFamily="34" charset="-128"/>
              </a:rPr>
              <a:t>2</a:t>
            </a:r>
            <a:r>
              <a:rPr lang="en-GB" altLang="en-US" b="1" dirty="0">
                <a:ea typeface="ＭＳ Ｐゴシック" pitchFamily="34" charset="-128"/>
              </a:rPr>
              <a:t> in </a:t>
            </a:r>
            <a:r>
              <a:rPr lang="en-GB" altLang="en-US" b="1" dirty="0" smtClean="0">
                <a:ea typeface="ＭＳ Ｐゴシック" pitchFamily="34" charset="-128"/>
              </a:rPr>
              <a:t>2014, 60% </a:t>
            </a:r>
            <a:r>
              <a:rPr lang="en-GB" altLang="en-US" b="1" dirty="0">
                <a:ea typeface="ＭＳ Ｐゴシック" pitchFamily="34" charset="-128"/>
              </a:rPr>
              <a:t>over 1990 </a:t>
            </a:r>
          </a:p>
          <a:p>
            <a:pPr>
              <a:lnSpc>
                <a:spcPct val="90000"/>
              </a:lnSpc>
            </a:pPr>
            <a:r>
              <a:rPr lang="en-GB" altLang="en-US" b="1" dirty="0">
                <a:ea typeface="ＭＳ Ｐゴシック" pitchFamily="34" charset="-128"/>
              </a:rPr>
              <a:t>Projection for </a:t>
            </a:r>
            <a:r>
              <a:rPr lang="en-GB" altLang="en-US" b="1" dirty="0" smtClean="0">
                <a:ea typeface="ＭＳ Ｐゴシック" pitchFamily="34" charset="-128"/>
              </a:rPr>
              <a:t>2015: 35.7 </a:t>
            </a:r>
            <a:r>
              <a:rPr lang="en-GB" altLang="en-US" b="1" dirty="0">
                <a:ea typeface="ＭＳ Ｐゴシック" pitchFamily="34" charset="-128"/>
              </a:rPr>
              <a:t>± </a:t>
            </a:r>
            <a:r>
              <a:rPr lang="en-GB" altLang="en-US" b="1" dirty="0" smtClean="0">
                <a:ea typeface="ＭＳ Ｐゴシック" pitchFamily="34" charset="-128"/>
              </a:rPr>
              <a:t>1.</a:t>
            </a:r>
            <a:r>
              <a:rPr lang="en-GB" altLang="en-US" b="1" dirty="0">
                <a:ea typeface="ＭＳ Ｐゴシック" pitchFamily="34" charset="-128"/>
              </a:rPr>
              <a:t>8</a:t>
            </a:r>
            <a:r>
              <a:rPr lang="en-GB" altLang="en-US" b="1" dirty="0" smtClean="0">
                <a:ea typeface="ＭＳ Ｐゴシック" pitchFamily="34" charset="-128"/>
              </a:rPr>
              <a:t> </a:t>
            </a:r>
            <a:r>
              <a:rPr lang="en-GB" altLang="en-US" b="1" dirty="0">
                <a:ea typeface="ＭＳ Ｐゴシック" pitchFamily="34" charset="-128"/>
              </a:rPr>
              <a:t>GtCO</a:t>
            </a:r>
            <a:r>
              <a:rPr lang="en-GB" altLang="en-US" b="1" baseline="-25000" dirty="0">
                <a:ea typeface="ＭＳ Ｐゴシック" pitchFamily="34" charset="-128"/>
              </a:rPr>
              <a:t>2</a:t>
            </a:r>
            <a:r>
              <a:rPr lang="en-GB" altLang="en-US" b="1" dirty="0">
                <a:ea typeface="ＭＳ Ｐゴシック" pitchFamily="34" charset="-128"/>
              </a:rPr>
              <a:t>, </a:t>
            </a:r>
            <a:r>
              <a:rPr lang="en-GB" altLang="en-US" b="1" dirty="0" smtClean="0">
                <a:ea typeface="ＭＳ Ｐゴシック" pitchFamily="34" charset="-128"/>
              </a:rPr>
              <a:t>59% </a:t>
            </a:r>
            <a:r>
              <a:rPr lang="en-GB" altLang="en-US" b="1" dirty="0">
                <a:ea typeface="ＭＳ Ｐゴシック" pitchFamily="34" charset="-128"/>
              </a:rPr>
              <a:t>over </a:t>
            </a:r>
            <a:r>
              <a:rPr lang="en-GB" altLang="en-US" b="1" dirty="0" smtClean="0">
                <a:ea typeface="ＭＳ Ｐゴシック" pitchFamily="34" charset="-128"/>
              </a:rPr>
              <a:t>1990</a:t>
            </a:r>
            <a:endParaRPr lang="en-US" altLang="en-US" b="1" dirty="0">
              <a:ea typeface="ＭＳ Ｐゴシック" pitchFamily="34" charset="-12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altLang="en-US" dirty="0">
                <a:ea typeface="ＭＳ Ｐゴシック" pitchFamily="34" charset="-128"/>
              </a:rPr>
              <a:t>Estimates for </a:t>
            </a:r>
            <a:r>
              <a:rPr lang="en-GB" altLang="en-US" dirty="0" smtClean="0">
                <a:ea typeface="ＭＳ Ｐゴシック" pitchFamily="34" charset="-128"/>
              </a:rPr>
              <a:t>2012, 2013, 2014, and 2015 </a:t>
            </a:r>
            <a:r>
              <a:rPr lang="en-GB" altLang="en-US" dirty="0">
                <a:ea typeface="ＭＳ Ｐゴシック" pitchFamily="34" charset="-128"/>
              </a:rPr>
              <a:t>are preliminary</a:t>
            </a:r>
            <a:br>
              <a:rPr lang="en-GB" altLang="en-US" dirty="0">
                <a:ea typeface="ＭＳ Ｐゴシック" pitchFamily="34" charset="-128"/>
              </a:rPr>
            </a:br>
            <a:r>
              <a:rPr lang="en-GB" altLang="en-US" dirty="0">
                <a:ea typeface="ＭＳ Ｐゴシック" pitchFamily="34" charset="-128"/>
              </a:rPr>
              <a:t>Source: </a:t>
            </a:r>
            <a:r>
              <a:rPr lang="en-AU" altLang="en-US" dirty="0">
                <a:solidFill>
                  <a:srgbClr val="FF0000"/>
                </a:solidFill>
                <a:ea typeface="ＭＳ Ｐゴシック" pitchFamily="34" charset="-128"/>
                <a:hlinkClick r:id="rId4"/>
              </a:rPr>
              <a:t>CDIAC</a:t>
            </a:r>
            <a:r>
              <a:rPr lang="en-US" altLang="en-US" dirty="0">
                <a:ea typeface="ＭＳ Ｐゴシック" pitchFamily="34" charset="-128"/>
              </a:rPr>
              <a:t>;</a:t>
            </a:r>
            <a:r>
              <a:rPr lang="en-US" altLang="en-US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altLang="en-US" dirty="0" smtClean="0">
                <a:ea typeface="ＭＳ Ｐゴシック" pitchFamily="34" charset="-128"/>
                <a:hlinkClick r:id="rId5"/>
              </a:rPr>
              <a:t>Le Quéré et al 2015</a:t>
            </a:r>
            <a:r>
              <a:rPr lang="en-US" altLang="en-US" dirty="0" smtClean="0">
                <a:ea typeface="ＭＳ Ｐゴシック" pitchFamily="34" charset="-128"/>
              </a:rPr>
              <a:t>;</a:t>
            </a:r>
            <a:r>
              <a:rPr lang="en-US" altLang="en-US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altLang="en-US" dirty="0" smtClean="0">
                <a:ea typeface="ＭＳ Ｐゴシック" pitchFamily="34" charset="-128"/>
                <a:hlinkClick r:id="rId6"/>
              </a:rPr>
              <a:t>Global Carbon Budget 2015</a:t>
            </a:r>
            <a:endParaRPr lang="en-AU" altLang="en-US" dirty="0" smtClean="0">
              <a:ea typeface="ＭＳ Ｐゴシック" pitchFamily="34" charset="-128"/>
            </a:endParaRPr>
          </a:p>
        </p:txBody>
      </p:sp>
      <p:pic>
        <p:nvPicPr>
          <p:cNvPr id="10241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209289"/>
            <a:ext cx="1662112" cy="1079500"/>
          </a:xfrm>
          <a:prstGeom prst="rect">
            <a:avLst/>
          </a:prstGeom>
          <a:noFill/>
          <a:ln w="19050">
            <a:solidFill>
              <a:srgbClr val="4C9B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15320" y="1259076"/>
            <a:ext cx="107950" cy="10795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GB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246" name="TextBox 3"/>
          <p:cNvSpPr txBox="1">
            <a:spLocks noChangeArrowheads="1"/>
          </p:cNvSpPr>
          <p:nvPr/>
        </p:nvSpPr>
        <p:spPr bwMode="auto">
          <a:xfrm>
            <a:off x="6726080" y="4458651"/>
            <a:ext cx="23299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n-US" sz="1600" dirty="0">
                <a:solidFill>
                  <a:srgbClr val="4C9BDB"/>
                </a:solidFill>
                <a:latin typeface="Calibri"/>
                <a:cs typeface="Calibri"/>
              </a:rPr>
              <a:t>Uncertainty is ±5% for one standard deviation </a:t>
            </a:r>
            <a:r>
              <a:rPr lang="en-GB" altLang="en-US" sz="1600" dirty="0" smtClean="0">
                <a:solidFill>
                  <a:srgbClr val="4C9BDB"/>
                </a:solidFill>
                <a:latin typeface="Calibri"/>
                <a:cs typeface="Calibri"/>
              </a:rPr>
              <a:t>(IPCC </a:t>
            </a:r>
            <a:r>
              <a:rPr lang="en-GB" altLang="en-US" sz="1600" dirty="0">
                <a:solidFill>
                  <a:srgbClr val="4C9BDB"/>
                </a:solidFill>
                <a:latin typeface="Calibri"/>
                <a:cs typeface="Calibri"/>
              </a:rPr>
              <a:t>“likely” range)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Emissions from fossil fuel use and industry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783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627" y="918678"/>
            <a:ext cx="3316013" cy="5566109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86422" y="918678"/>
            <a:ext cx="5205751" cy="5566109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595254" y="3533803"/>
            <a:ext cx="266867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altLang="en-US" sz="2400" b="1" dirty="0" smtClean="0">
                <a:solidFill>
                  <a:srgbClr val="4C9BDB"/>
                </a:solidFill>
                <a:latin typeface="Calibri"/>
                <a:cs typeface="Calibri"/>
              </a:rPr>
              <a:t>10.9±2.9 </a:t>
            </a:r>
            <a:r>
              <a:rPr lang="en-AU" altLang="en-US" sz="2400" b="1" dirty="0">
                <a:solidFill>
                  <a:srgbClr val="4C9BDB"/>
                </a:solidFill>
                <a:latin typeface="Calibri"/>
                <a:cs typeface="Calibri"/>
              </a:rPr>
              <a:t>GtCO</a:t>
            </a:r>
            <a:r>
              <a:rPr lang="en-AU" altLang="en-US" sz="2400" b="1" baseline="-25000" dirty="0">
                <a:solidFill>
                  <a:srgbClr val="4C9BDB"/>
                </a:solidFill>
                <a:latin typeface="Calibri"/>
                <a:cs typeface="Calibri"/>
              </a:rPr>
              <a:t>2</a:t>
            </a:r>
            <a:r>
              <a:rPr lang="en-AU" altLang="en-US" sz="2400" b="1" dirty="0" smtClean="0">
                <a:solidFill>
                  <a:srgbClr val="4C9BDB"/>
                </a:solidFill>
                <a:latin typeface="Calibri"/>
                <a:cs typeface="Calibri"/>
              </a:rPr>
              <a:t>/yr</a:t>
            </a:r>
            <a:endParaRPr lang="en-AU" altLang="en-US" sz="2400" b="1" baseline="30000" dirty="0">
              <a:solidFill>
                <a:srgbClr val="4C9BDB"/>
              </a:solidFill>
              <a:latin typeface="Calibri"/>
              <a:cs typeface="Calibri"/>
            </a:endParaRP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altLang="en-US" sz="2400" b="1" dirty="0" smtClean="0">
                <a:solidFill>
                  <a:srgbClr val="4C9BDB"/>
                </a:solidFill>
                <a:latin typeface="Calibri"/>
                <a:cs typeface="Calibri"/>
              </a:rPr>
              <a:t>30%</a:t>
            </a:r>
            <a:endParaRPr lang="en-AU" altLang="en-US" sz="2400" b="1" dirty="0">
              <a:solidFill>
                <a:srgbClr val="4C9BDB"/>
              </a:solidFill>
              <a:latin typeface="Calibri"/>
              <a:cs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31448" y="119638"/>
            <a:ext cx="7502120" cy="506849"/>
          </a:xfrm>
        </p:spPr>
        <p:txBody>
          <a:bodyPr>
            <a:noAutofit/>
          </a:bodyPr>
          <a:lstStyle/>
          <a:p>
            <a:r>
              <a:rPr lang="en-GB" altLang="en-US" b="1" dirty="0" smtClean="0">
                <a:ea typeface="ＭＳ Ｐゴシック" pitchFamily="34" charset="-128"/>
              </a:rPr>
              <a:t>Fate of anthropogenic CO</a:t>
            </a:r>
            <a:r>
              <a:rPr lang="en-GB" altLang="en-US" b="1" baseline="-25000" dirty="0" smtClean="0">
                <a:ea typeface="ＭＳ Ｐゴシック" pitchFamily="34" charset="-128"/>
              </a:rPr>
              <a:t>2</a:t>
            </a:r>
            <a:r>
              <a:rPr lang="en-GB" altLang="en-US" b="1" dirty="0" smtClean="0">
                <a:ea typeface="ＭＳ Ｐゴシック" pitchFamily="34" charset="-128"/>
              </a:rPr>
              <a:t> emissions (2005-2014 average</a:t>
            </a:r>
            <a:r>
              <a:rPr lang="en-GB" altLang="en-US" dirty="0" smtClean="0">
                <a:ea typeface="ＭＳ Ｐゴシック" pitchFamily="34" charset="-128"/>
              </a:rPr>
              <a:t>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0" y="6242050"/>
            <a:ext cx="9143999" cy="552450"/>
          </a:xfrm>
        </p:spPr>
        <p:txBody>
          <a:bodyPr anchor="b" anchorCtr="0">
            <a:normAutofit/>
          </a:bodyPr>
          <a:lstStyle/>
          <a:p>
            <a:pPr marL="0" indent="0" algn="ctr">
              <a:buNone/>
            </a:pPr>
            <a:r>
              <a:rPr lang="en-GB" altLang="en-US" sz="1400" dirty="0">
                <a:latin typeface="Calibri"/>
                <a:ea typeface="ＭＳ Ｐゴシック" pitchFamily="34" charset="-128"/>
                <a:cs typeface="Calibri"/>
              </a:rPr>
              <a:t>Source: </a:t>
            </a:r>
            <a:r>
              <a:rPr lang="en-AU" altLang="en-US" sz="1400" dirty="0">
                <a:latin typeface="Calibri"/>
                <a:ea typeface="ＭＳ Ｐゴシック" pitchFamily="34" charset="-128"/>
                <a:cs typeface="Calibri"/>
                <a:hlinkClick r:id="rId3"/>
              </a:rPr>
              <a:t>CDIAC</a:t>
            </a:r>
            <a:r>
              <a:rPr lang="en-AU" altLang="en-US" sz="1400" dirty="0">
                <a:latin typeface="Calibri"/>
                <a:ea typeface="ＭＳ Ｐゴシック" pitchFamily="34" charset="-128"/>
                <a:cs typeface="Calibri"/>
              </a:rPr>
              <a:t>; </a:t>
            </a:r>
            <a:r>
              <a:rPr lang="en-AU" altLang="en-US" sz="1400" dirty="0" smtClean="0">
                <a:latin typeface="Calibri"/>
                <a:ea typeface="ＭＳ Ｐゴシック" pitchFamily="34" charset="-128"/>
                <a:cs typeface="Calibri"/>
                <a:hlinkClick r:id="rId4"/>
              </a:rPr>
              <a:t>NOAA-ESRL</a:t>
            </a:r>
            <a:r>
              <a:rPr lang="en-US" altLang="en-US" sz="1400" dirty="0">
                <a:latin typeface="Calibri"/>
                <a:ea typeface="ＭＳ Ｐゴシック" pitchFamily="34" charset="-128"/>
                <a:cs typeface="Calibri"/>
              </a:rPr>
              <a:t>; </a:t>
            </a:r>
            <a:r>
              <a:rPr lang="en-US" altLang="en-US" sz="1400" dirty="0" smtClean="0">
                <a:latin typeface="Calibri"/>
                <a:ea typeface="ＭＳ Ｐゴシック" pitchFamily="34" charset="-128"/>
                <a:cs typeface="Calibri"/>
                <a:hlinkClick r:id="rId5"/>
              </a:rPr>
              <a:t>Houghton et al 2012</a:t>
            </a:r>
            <a:r>
              <a:rPr lang="en-US" altLang="en-US" sz="1400" dirty="0" smtClean="0">
                <a:latin typeface="Calibri"/>
                <a:ea typeface="ＭＳ Ｐゴシック" pitchFamily="34" charset="-128"/>
                <a:cs typeface="Calibri"/>
              </a:rPr>
              <a:t>; </a:t>
            </a:r>
            <a:r>
              <a:rPr lang="en-GB" altLang="en-US" sz="1400" dirty="0" smtClean="0">
                <a:latin typeface="Calibri"/>
                <a:ea typeface="ＭＳ Ｐゴシック" pitchFamily="34" charset="-128"/>
                <a:cs typeface="Calibri"/>
                <a:hlinkClick r:id="rId6"/>
              </a:rPr>
              <a:t>Giglio </a:t>
            </a:r>
            <a:r>
              <a:rPr lang="en-GB" altLang="en-US" sz="1400" dirty="0">
                <a:latin typeface="Calibri"/>
                <a:ea typeface="ＭＳ Ｐゴシック" pitchFamily="34" charset="-128"/>
                <a:cs typeface="Calibri"/>
                <a:hlinkClick r:id="rId6"/>
              </a:rPr>
              <a:t>et al 2013</a:t>
            </a:r>
            <a:r>
              <a:rPr lang="en-GB" altLang="en-US" sz="1400" dirty="0">
                <a:latin typeface="Calibri"/>
                <a:ea typeface="ＭＳ Ｐゴシック" pitchFamily="34" charset="-128"/>
                <a:cs typeface="Calibri"/>
              </a:rPr>
              <a:t>; </a:t>
            </a:r>
            <a:r>
              <a:rPr lang="en-US" altLang="en-US" sz="1400" dirty="0">
                <a:ea typeface="ＭＳ Ｐゴシック" pitchFamily="34" charset="-128"/>
                <a:hlinkClick r:id="rId7"/>
              </a:rPr>
              <a:t>Le Quéré et al 2015</a:t>
            </a:r>
            <a:r>
              <a:rPr lang="en-US" altLang="en-US" sz="1400" dirty="0" smtClean="0">
                <a:ea typeface="ＭＳ Ｐゴシック" pitchFamily="34" charset="-128"/>
              </a:rPr>
              <a:t>;</a:t>
            </a:r>
            <a:r>
              <a:rPr lang="en-US" altLang="en-US" sz="14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altLang="en-US" sz="1400" dirty="0" smtClean="0">
                <a:latin typeface="Calibri"/>
                <a:ea typeface="ＭＳ Ｐゴシック" pitchFamily="34" charset="-128"/>
                <a:cs typeface="Calibri"/>
                <a:hlinkClick r:id="rId8"/>
              </a:rPr>
              <a:t>Global </a:t>
            </a:r>
            <a:r>
              <a:rPr lang="en-US" altLang="en-US" sz="1400" dirty="0">
                <a:latin typeface="Calibri"/>
                <a:ea typeface="ＭＳ Ｐゴシック" pitchFamily="34" charset="-128"/>
                <a:cs typeface="Calibri"/>
                <a:hlinkClick r:id="rId8"/>
              </a:rPr>
              <a:t>Carbon Budget </a:t>
            </a:r>
            <a:r>
              <a:rPr lang="en-US" altLang="en-US" sz="1400" dirty="0" smtClean="0">
                <a:latin typeface="Calibri"/>
                <a:ea typeface="ＭＳ Ｐゴシック" pitchFamily="34" charset="-128"/>
                <a:cs typeface="Calibri"/>
                <a:hlinkClick r:id="rId8"/>
              </a:rPr>
              <a:t>2015</a:t>
            </a:r>
            <a:endParaRPr lang="en-AU" altLang="en-US" sz="14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89" y="4112639"/>
            <a:ext cx="2830513" cy="1838325"/>
          </a:xfrm>
          <a:prstGeom prst="rect">
            <a:avLst/>
          </a:prstGeom>
          <a:noFill/>
          <a:ln w="19050">
            <a:solidFill>
              <a:srgbClr val="4C9BD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3796078" y="5087103"/>
            <a:ext cx="246785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altLang="en-US" sz="2400" dirty="0" smtClean="0">
                <a:solidFill>
                  <a:srgbClr val="4C9BDB"/>
                </a:solidFill>
                <a:latin typeface="Calibri"/>
                <a:cs typeface="Calibri"/>
              </a:rPr>
              <a:t>26%</a:t>
            </a:r>
            <a:endParaRPr lang="en-AU" altLang="en-US" sz="2400" dirty="0">
              <a:solidFill>
                <a:srgbClr val="4C9BDB"/>
              </a:solidFill>
              <a:latin typeface="Calibri"/>
              <a:cs typeface="Calibri"/>
            </a:endParaRP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altLang="en-US" sz="2400" dirty="0" smtClean="0">
                <a:solidFill>
                  <a:srgbClr val="4C9BDB"/>
                </a:solidFill>
                <a:latin typeface="Calibri"/>
                <a:cs typeface="Calibri"/>
              </a:rPr>
              <a:t>9.5±1.8 </a:t>
            </a:r>
            <a:r>
              <a:rPr lang="en-AU" altLang="en-US" sz="2400" dirty="0">
                <a:solidFill>
                  <a:srgbClr val="4C9BDB"/>
                </a:solidFill>
                <a:latin typeface="Calibri"/>
                <a:cs typeface="Calibri"/>
              </a:rPr>
              <a:t>GtCO</a:t>
            </a:r>
            <a:r>
              <a:rPr lang="en-AU" altLang="en-US" sz="2400" baseline="-25000" dirty="0">
                <a:solidFill>
                  <a:srgbClr val="4C9BDB"/>
                </a:solidFill>
                <a:latin typeface="Calibri"/>
                <a:cs typeface="Calibri"/>
              </a:rPr>
              <a:t>2</a:t>
            </a:r>
            <a:r>
              <a:rPr lang="en-AU" altLang="en-US" sz="2400" dirty="0" smtClean="0">
                <a:solidFill>
                  <a:srgbClr val="4C9BDB"/>
                </a:solidFill>
                <a:latin typeface="Calibri"/>
                <a:cs typeface="Calibri"/>
              </a:rPr>
              <a:t>/yr</a:t>
            </a:r>
            <a:endParaRPr lang="en-AU" altLang="en-US" sz="2400" baseline="30000" dirty="0">
              <a:solidFill>
                <a:srgbClr val="4C9BDB"/>
              </a:solidFill>
              <a:latin typeface="Calibri"/>
              <a:cs typeface="Calibri"/>
            </a:endParaRPr>
          </a:p>
        </p:txBody>
      </p:sp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89" y="1381048"/>
            <a:ext cx="2844800" cy="1847850"/>
          </a:xfrm>
          <a:prstGeom prst="rect">
            <a:avLst/>
          </a:prstGeom>
          <a:noFill/>
          <a:ln w="19050">
            <a:solidFill>
              <a:srgbClr val="4C9BD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069" y="2860128"/>
            <a:ext cx="2430462" cy="1666875"/>
          </a:xfrm>
          <a:prstGeom prst="rect">
            <a:avLst/>
          </a:prstGeom>
          <a:noFill/>
          <a:ln w="19050">
            <a:solidFill>
              <a:srgbClr val="4C9BD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9606" y="1085303"/>
            <a:ext cx="2447925" cy="1590675"/>
          </a:xfrm>
          <a:prstGeom prst="rect">
            <a:avLst/>
          </a:prstGeom>
          <a:noFill/>
          <a:ln w="19050">
            <a:solidFill>
              <a:srgbClr val="4C9BD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25198" y="943244"/>
            <a:ext cx="302923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altLang="en-US" sz="2200" dirty="0" smtClean="0">
                <a:solidFill>
                  <a:srgbClr val="4C9BDB"/>
                </a:solidFill>
                <a:latin typeface="Calibri"/>
                <a:cs typeface="Calibri"/>
              </a:rPr>
              <a:t>33.0±1.6 GtCO</a:t>
            </a:r>
            <a:r>
              <a:rPr lang="en-AU" altLang="en-US" sz="2200" baseline="-25000" dirty="0" smtClean="0">
                <a:solidFill>
                  <a:srgbClr val="4C9BDB"/>
                </a:solidFill>
                <a:latin typeface="Calibri"/>
                <a:cs typeface="Calibri"/>
              </a:rPr>
              <a:t>2</a:t>
            </a:r>
            <a:r>
              <a:rPr lang="en-AU" altLang="en-US" sz="2200" dirty="0" smtClean="0">
                <a:solidFill>
                  <a:srgbClr val="4C9BDB"/>
                </a:solidFill>
                <a:latin typeface="Calibri"/>
                <a:cs typeface="Calibri"/>
              </a:rPr>
              <a:t>/yr    91%</a:t>
            </a:r>
            <a:endParaRPr lang="en-AU" altLang="en-US" sz="2200" dirty="0">
              <a:solidFill>
                <a:srgbClr val="4C9BDB"/>
              </a:solidFill>
              <a:latin typeface="Calibri"/>
              <a:cs typeface="Calibri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33397" y="5977779"/>
            <a:ext cx="31688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altLang="en-US" sz="2400" b="1" dirty="0" smtClean="0">
                <a:solidFill>
                  <a:srgbClr val="4C9BDB"/>
                </a:solidFill>
                <a:latin typeface="Calibri"/>
                <a:cs typeface="Calibri"/>
              </a:rPr>
              <a:t>3.4</a:t>
            </a:r>
            <a:r>
              <a:rPr lang="en-AU" altLang="en-US" sz="2400" b="1" dirty="0">
                <a:solidFill>
                  <a:srgbClr val="4C9BDB"/>
                </a:solidFill>
                <a:latin typeface="Calibri"/>
                <a:cs typeface="Calibri"/>
              </a:rPr>
              <a:t>±</a:t>
            </a:r>
            <a:r>
              <a:rPr lang="en-AU" altLang="en-US" sz="2400" b="1" dirty="0" smtClean="0">
                <a:solidFill>
                  <a:srgbClr val="4C9BDB"/>
                </a:solidFill>
                <a:latin typeface="Calibri"/>
                <a:cs typeface="Calibri"/>
              </a:rPr>
              <a:t>1.8 GtCO</a:t>
            </a:r>
            <a:r>
              <a:rPr lang="en-AU" altLang="en-US" sz="2400" b="1" baseline="-25000" dirty="0" smtClean="0">
                <a:solidFill>
                  <a:srgbClr val="4C9BDB"/>
                </a:solidFill>
                <a:latin typeface="Calibri"/>
                <a:cs typeface="Calibri"/>
              </a:rPr>
              <a:t>2</a:t>
            </a:r>
            <a:r>
              <a:rPr lang="en-AU" altLang="en-US" sz="2400" b="1" dirty="0" smtClean="0">
                <a:solidFill>
                  <a:srgbClr val="4C9BDB"/>
                </a:solidFill>
                <a:latin typeface="Calibri"/>
                <a:cs typeface="Calibri"/>
              </a:rPr>
              <a:t>/yr    9%</a:t>
            </a:r>
            <a:endParaRPr lang="en-AU" altLang="en-US" sz="2400" b="1" baseline="30000" dirty="0">
              <a:solidFill>
                <a:srgbClr val="4C9BDB"/>
              </a:solidFill>
              <a:latin typeface="Calibri"/>
              <a:cs typeface="Calibri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786422" y="1499213"/>
            <a:ext cx="24775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altLang="en-US" sz="2400" dirty="0">
                <a:solidFill>
                  <a:srgbClr val="4C9BDB"/>
                </a:solidFill>
                <a:latin typeface="Calibri"/>
                <a:cs typeface="Calibri"/>
              </a:rPr>
              <a:t>16.0±0.4 </a:t>
            </a:r>
            <a:r>
              <a:rPr lang="en-AU" altLang="en-US" sz="2400" dirty="0" smtClean="0">
                <a:solidFill>
                  <a:srgbClr val="4C9BDB"/>
                </a:solidFill>
                <a:latin typeface="Calibri"/>
                <a:cs typeface="Calibri"/>
              </a:rPr>
              <a:t>GtCO</a:t>
            </a:r>
            <a:r>
              <a:rPr lang="en-AU" altLang="en-US" sz="2400" baseline="-25000" dirty="0" smtClean="0">
                <a:solidFill>
                  <a:srgbClr val="4C9BDB"/>
                </a:solidFill>
                <a:latin typeface="Calibri"/>
                <a:cs typeface="Calibri"/>
              </a:rPr>
              <a:t>2</a:t>
            </a:r>
            <a:r>
              <a:rPr lang="en-AU" altLang="en-US" sz="2400" dirty="0" smtClean="0">
                <a:solidFill>
                  <a:srgbClr val="4C9BDB"/>
                </a:solidFill>
                <a:latin typeface="Calibri"/>
                <a:cs typeface="Calibri"/>
              </a:rPr>
              <a:t>/yr</a:t>
            </a:r>
            <a:endParaRPr lang="en-AU" altLang="en-US" sz="2400" baseline="30000" dirty="0">
              <a:solidFill>
                <a:srgbClr val="4C9BDB"/>
              </a:solidFill>
              <a:latin typeface="Calibri"/>
              <a:cs typeface="Calibri"/>
            </a:endParaRP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altLang="en-US" sz="2400" dirty="0" smtClean="0">
                <a:solidFill>
                  <a:srgbClr val="4C9BDB"/>
                </a:solidFill>
                <a:latin typeface="Calibri"/>
                <a:cs typeface="Calibri"/>
              </a:rPr>
              <a:t>44%</a:t>
            </a:r>
            <a:endParaRPr lang="en-AU" altLang="en-US" sz="2400" dirty="0">
              <a:solidFill>
                <a:srgbClr val="4C9BDB"/>
              </a:solidFill>
              <a:latin typeface="Calibri"/>
              <a:cs typeface="Calibri"/>
            </a:endParaRPr>
          </a:p>
        </p:txBody>
      </p:sp>
      <p:pic>
        <p:nvPicPr>
          <p:cNvPr id="21" name="Picture 2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9131" y="4698453"/>
            <a:ext cx="2473325" cy="1611312"/>
          </a:xfrm>
          <a:prstGeom prst="rect">
            <a:avLst/>
          </a:prstGeom>
          <a:noFill/>
          <a:ln w="19050">
            <a:solidFill>
              <a:srgbClr val="4C9BD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03277" y="4198733"/>
            <a:ext cx="165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000" dirty="0">
                <a:solidFill>
                  <a:srgbClr val="4C9BDB"/>
                </a:solidFill>
                <a:latin typeface="Calibri"/>
                <a:cs typeface="Calibri"/>
              </a:rPr>
              <a:t>Calculated as the residual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000" dirty="0">
                <a:solidFill>
                  <a:srgbClr val="4C9BDB"/>
                </a:solidFill>
                <a:latin typeface="Calibri"/>
                <a:cs typeface="Calibri"/>
              </a:rPr>
              <a:t>of all other flux </a:t>
            </a:r>
            <a:r>
              <a:rPr lang="en-US" altLang="en-US" sz="1000" dirty="0" smtClean="0">
                <a:solidFill>
                  <a:srgbClr val="4C9BDB"/>
                </a:solidFill>
                <a:latin typeface="Calibri"/>
                <a:cs typeface="Calibri"/>
              </a:rPr>
              <a:t>components</a:t>
            </a:r>
            <a:endParaRPr lang="en-AU" altLang="en-US" sz="1000" dirty="0">
              <a:solidFill>
                <a:srgbClr val="4C9BDB"/>
              </a:solidFill>
              <a:latin typeface="Calibri"/>
              <a:cs typeface="Calibri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267773" y="3424661"/>
            <a:ext cx="11766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altLang="en-US" sz="2400" b="1" dirty="0" smtClean="0">
                <a:solidFill>
                  <a:srgbClr val="4C9BDB"/>
                </a:solidFill>
                <a:latin typeface="Calibri"/>
                <a:cs typeface="Calibri"/>
              </a:rPr>
              <a:t>Sources</a:t>
            </a:r>
            <a:endParaRPr lang="en-AU" altLang="en-US" sz="2400" b="1" baseline="30000" dirty="0">
              <a:solidFill>
                <a:srgbClr val="4C9BDB"/>
              </a:solidFill>
              <a:latin typeface="Calibri"/>
              <a:cs typeface="Calibri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250380" y="2860128"/>
            <a:ext cx="16874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altLang="en-US" sz="2400" b="1" dirty="0" smtClean="0">
                <a:solidFill>
                  <a:srgbClr val="4C9BDB"/>
                </a:solidFill>
                <a:latin typeface="Calibri"/>
                <a:cs typeface="Calibri"/>
              </a:rPr>
              <a:t>Partitioning</a:t>
            </a:r>
            <a:endParaRPr lang="en-AU" altLang="en-US" sz="2400" b="1" baseline="30000" dirty="0">
              <a:solidFill>
                <a:srgbClr val="4C9BDB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66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ChangeArrowheads="1"/>
          </p:cNvSpPr>
          <p:nvPr/>
        </p:nvSpPr>
        <p:spPr bwMode="auto">
          <a:xfrm>
            <a:off x="762000" y="152400"/>
            <a:ext cx="7543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b="1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Global  Terrestrial Net Primary Production  (</a:t>
            </a:r>
            <a:r>
              <a:rPr lang="en-AU" altLang="en-US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1982-2014)</a:t>
            </a:r>
            <a:endParaRPr lang="en-GB" altLang="en-US" b="1" baseline="-25000" dirty="0">
              <a:solidFill>
                <a:srgbClr val="00000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17795" name="TextBox 1"/>
          <p:cNvSpPr txBox="1">
            <a:spLocks noChangeArrowheads="1"/>
          </p:cNvSpPr>
          <p:nvPr/>
        </p:nvSpPr>
        <p:spPr bwMode="auto">
          <a:xfrm>
            <a:off x="1676400" y="5715000"/>
            <a:ext cx="63896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FF00"/>
                </a:solidFill>
                <a:latin typeface="Verdana" pitchFamily="34" charset="0"/>
                <a:cs typeface="Arial" pitchFamily="34" charset="0"/>
              </a:rPr>
              <a:t>+/- 1Pg or about 2%</a:t>
            </a:r>
          </a:p>
        </p:txBody>
      </p:sp>
      <p:pic>
        <p:nvPicPr>
          <p:cNvPr id="41779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228600"/>
            <a:ext cx="63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797" name="TextBox 4"/>
          <p:cNvSpPr txBox="1">
            <a:spLocks noChangeArrowheads="1"/>
          </p:cNvSpPr>
          <p:nvPr/>
        </p:nvSpPr>
        <p:spPr bwMode="auto">
          <a:xfrm>
            <a:off x="3843338" y="6488113"/>
            <a:ext cx="5294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Nemani et al 2003, Zhao and Running 2010</a:t>
            </a:r>
          </a:p>
        </p:txBody>
      </p:sp>
      <p:pic>
        <p:nvPicPr>
          <p:cNvPr id="3676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954087"/>
            <a:ext cx="9144000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65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Title 1"/>
          <p:cNvSpPr>
            <a:spLocks noGrp="1"/>
          </p:cNvSpPr>
          <p:nvPr>
            <p:ph type="title"/>
          </p:nvPr>
        </p:nvSpPr>
        <p:spPr>
          <a:xfrm>
            <a:off x="-6350" y="-76200"/>
            <a:ext cx="9144000" cy="741363"/>
          </a:xfrm>
        </p:spPr>
        <p:txBody>
          <a:bodyPr/>
          <a:lstStyle/>
          <a:p>
            <a:r>
              <a:rPr lang="en-US" altLang="en-US" sz="3200" b="1" i="1" u="sng" smtClean="0"/>
              <a:t>DRIVERS HAVE LITTLE INTERANNUAL VARIABILITY</a:t>
            </a:r>
          </a:p>
        </p:txBody>
      </p:sp>
      <p:sp>
        <p:nvSpPr>
          <p:cNvPr id="418819" name="Content Placeholder 2"/>
          <p:cNvSpPr>
            <a:spLocks noGrp="1"/>
          </p:cNvSpPr>
          <p:nvPr>
            <p:ph idx="1"/>
          </p:nvPr>
        </p:nvSpPr>
        <p:spPr>
          <a:xfrm>
            <a:off x="-54897" y="3637756"/>
            <a:ext cx="9144000" cy="639763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sz="2400" b="1" dirty="0" smtClean="0">
                <a:latin typeface="Verdana" pitchFamily="34" charset="0"/>
              </a:rPr>
              <a:t>Global average </a:t>
            </a:r>
            <a:r>
              <a:rPr lang="en-US" altLang="en-US" sz="2400" b="1" dirty="0" err="1" smtClean="0">
                <a:latin typeface="Verdana" pitchFamily="34" charset="0"/>
              </a:rPr>
              <a:t>precip</a:t>
            </a:r>
            <a:r>
              <a:rPr lang="en-US" altLang="en-US" sz="2400" b="1" dirty="0" smtClean="0">
                <a:latin typeface="Verdana" pitchFamily="34" charset="0"/>
              </a:rPr>
              <a:t> = 2.6 +/- .1mm/Day or 4%</a:t>
            </a:r>
          </a:p>
        </p:txBody>
      </p:sp>
      <p:pic>
        <p:nvPicPr>
          <p:cNvPr id="418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7" y="4044156"/>
            <a:ext cx="666432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8821" name="TextBox 3"/>
          <p:cNvSpPr txBox="1">
            <a:spLocks noChangeArrowheads="1"/>
          </p:cNvSpPr>
          <p:nvPr/>
        </p:nvSpPr>
        <p:spPr bwMode="auto">
          <a:xfrm>
            <a:off x="-25400" y="609600"/>
            <a:ext cx="5826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Solar Energy Input = +/- 0.1%</a:t>
            </a:r>
          </a:p>
        </p:txBody>
      </p:sp>
      <p:pic>
        <p:nvPicPr>
          <p:cNvPr id="418822" name="Picture 2" descr="http://cagw.mythicalunderworld.com/wp-content/plugins/rss-poster/cache/2213e_Fig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30288"/>
            <a:ext cx="66389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5062" y="6396335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EXCEPT CO2  UP….. 40%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4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58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latin typeface="Arial Black" pitchFamily="34" charset="0"/>
              </a:rPr>
              <a:t>“Limits </a:t>
            </a:r>
            <a:r>
              <a:rPr lang="en-US" sz="4000" dirty="0">
                <a:latin typeface="Arial Black" pitchFamily="34" charset="0"/>
              </a:rPr>
              <a:t>to </a:t>
            </a:r>
            <a:r>
              <a:rPr lang="en-US" sz="4000" dirty="0" smtClean="0">
                <a:latin typeface="Arial Black" pitchFamily="34" charset="0"/>
              </a:rPr>
              <a:t>Growth” Scenario </a:t>
            </a:r>
            <a:r>
              <a:rPr lang="en-US" sz="4000" dirty="0">
                <a:latin typeface="Arial Black" pitchFamily="34" charset="0"/>
              </a:rPr>
              <a:t>in 1972 for </a:t>
            </a:r>
            <a:r>
              <a:rPr lang="en-US" sz="4000" dirty="0" smtClean="0">
                <a:latin typeface="Arial Black" pitchFamily="34" charset="0"/>
              </a:rPr>
              <a:t>2016</a:t>
            </a:r>
            <a:endParaRPr lang="en-US" sz="4000" dirty="0">
              <a:latin typeface="Arial Black" pitchFamily="34" charset="0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82948" name="Picture 5" descr="LTGScenari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Line 7"/>
          <p:cNvSpPr>
            <a:spLocks noChangeShapeType="1"/>
          </p:cNvSpPr>
          <p:nvPr/>
        </p:nvSpPr>
        <p:spPr bwMode="auto">
          <a:xfrm>
            <a:off x="5029200" y="1025013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950" name="TextBox 5"/>
          <p:cNvSpPr txBox="1">
            <a:spLocks noChangeArrowheads="1"/>
          </p:cNvSpPr>
          <p:nvPr/>
        </p:nvSpPr>
        <p:spPr bwMode="auto">
          <a:xfrm>
            <a:off x="381000" y="6488113"/>
            <a:ext cx="5137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t>From G. Turner, Global Env Change 18:397-411. 2008</a:t>
            </a:r>
          </a:p>
        </p:txBody>
      </p:sp>
    </p:spTree>
    <p:extLst>
      <p:ext uri="{BB962C8B-B14F-4D97-AF65-F5344CB8AC3E}">
        <p14:creationId xmlns:p14="http://schemas.microsoft.com/office/powerpoint/2010/main" val="124501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2" name="Picture 2" descr="C:\Users\steve.running\Documents\1-PendingPapers\ERL Talking Point\Figure3SRun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54" y="984638"/>
            <a:ext cx="5733621" cy="54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770" name="Content Placeholder 2"/>
          <p:cNvSpPr>
            <a:spLocks noGrp="1"/>
          </p:cNvSpPr>
          <p:nvPr>
            <p:ph idx="1"/>
          </p:nvPr>
        </p:nvSpPr>
        <p:spPr>
          <a:xfrm>
            <a:off x="5311775" y="300038"/>
            <a:ext cx="4397375" cy="358775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sz="1400" b="1" smtClean="0"/>
              <a:t>From Running, SW. </a:t>
            </a:r>
            <a:r>
              <a:rPr lang="en-US" altLang="en-US" sz="1400" b="1" i="1" smtClean="0"/>
              <a:t>Science</a:t>
            </a:r>
            <a:r>
              <a:rPr lang="en-US" altLang="en-US" sz="1400" b="1" smtClean="0"/>
              <a:t> 337 p1458-1459, 2012</a:t>
            </a:r>
          </a:p>
        </p:txBody>
      </p:sp>
      <p:pic>
        <p:nvPicPr>
          <p:cNvPr id="416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590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27" y="4038558"/>
            <a:ext cx="4535488" cy="287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14800" y="6453526"/>
            <a:ext cx="327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" kern="0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Zhao and Running. </a:t>
            </a:r>
            <a:endParaRPr lang="en-US" sz="1200" kern="0" dirty="0" smtClean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n-US" sz="1200" kern="0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i="1" kern="0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Science</a:t>
            </a:r>
            <a:r>
              <a:rPr lang="en-US" sz="1200" kern="0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 329: 940-043 (2009)</a:t>
            </a:r>
            <a:endParaRPr lang="en-US" sz="1200" i="1" kern="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03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4546" name="Picture 2" descr="C:\Users\steve.running\Documents\1-PendingPapers\ERL Talking Point\Figure1SRun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4" y="17585"/>
            <a:ext cx="8229600" cy="615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6205752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Planetary Boundaries, </a:t>
            </a:r>
            <a:r>
              <a:rPr lang="en-US" b="1" dirty="0" err="1" smtClean="0">
                <a:solidFill>
                  <a:prstClr val="black"/>
                </a:solidFill>
              </a:rPr>
              <a:t>Rockstrom</a:t>
            </a:r>
            <a:r>
              <a:rPr lang="en-US" b="1" dirty="0" smtClean="0">
                <a:solidFill>
                  <a:prstClr val="black"/>
                </a:solidFill>
              </a:rPr>
              <a:t> et al 2009, NATURE, 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Steffen et al 2015 SCIENCE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1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39300" name="Picture 4" descr="DSC0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9301" name="Text Box 5"/>
          <p:cNvSpPr txBox="1">
            <a:spLocks noChangeArrowheads="1"/>
          </p:cNvSpPr>
          <p:nvPr/>
        </p:nvSpPr>
        <p:spPr bwMode="auto">
          <a:xfrm>
            <a:off x="-133792" y="2133600"/>
            <a:ext cx="9251950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i="1" dirty="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rPr>
              <a:t>RELEVANCE OF NPP AS A BOUNDARY</a:t>
            </a:r>
            <a:endParaRPr lang="en-US" altLang="en-US" b="1" i="1" dirty="0">
              <a:solidFill>
                <a:srgbClr val="FFFF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199" y="3048000"/>
            <a:ext cx="544950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Climate stabilization</a:t>
            </a:r>
          </a:p>
          <a:p>
            <a:pPr eaLnBrk="1" hangingPunct="1"/>
            <a:endParaRPr lang="en-US" sz="2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Bioenergy policy</a:t>
            </a:r>
          </a:p>
          <a:p>
            <a:pPr eaLnBrk="1" hangingPunct="1"/>
            <a:endParaRPr lang="en-US" sz="2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Food security policy</a:t>
            </a:r>
          </a:p>
          <a:p>
            <a:pPr eaLnBrk="1" hangingPunct="1"/>
            <a:endParaRPr lang="en-US" sz="2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Terrestrial Carbon Source/Sink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6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849" y="-140110"/>
            <a:ext cx="2454260" cy="1143000"/>
          </a:xfrm>
        </p:spPr>
        <p:txBody>
          <a:bodyPr/>
          <a:lstStyle/>
          <a:p>
            <a:r>
              <a:rPr lang="en-US" sz="2800" b="1" dirty="0" smtClean="0"/>
              <a:t>NEE and NPP not the same!!</a:t>
            </a:r>
            <a:endParaRPr lang="en-US" sz="2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8200"/>
            <a:ext cx="9119418" cy="5974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23" y="24581"/>
            <a:ext cx="6254663" cy="81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4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0"/>
            <a:ext cx="8229600" cy="1143000"/>
          </a:xfrm>
        </p:spPr>
        <p:txBody>
          <a:bodyPr/>
          <a:lstStyle/>
          <a:p>
            <a:r>
              <a:rPr lang="en-US" sz="2000" b="1" dirty="0" smtClean="0"/>
              <a:t>Smith et al 2016 Nature Climate Change, (6) p306-311</a:t>
            </a:r>
            <a:endParaRPr lang="en-US" sz="2000" b="1" dirty="0"/>
          </a:p>
        </p:txBody>
      </p:sp>
      <p:pic>
        <p:nvPicPr>
          <p:cNvPr id="371714" name="Picture 2" descr="C:\Users\steve.running\Documents\1-PendingPapers\BillSmith\NatureCC2015\Figure1_resize.tif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839200" cy="616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-2903"/>
            <a:ext cx="7411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CMIP5 projections of NPP are too strong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7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8" y="-14748"/>
            <a:ext cx="9144000" cy="2567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447800"/>
            <a:ext cx="2362200" cy="350838"/>
          </a:xfrm>
        </p:spPr>
        <p:txBody>
          <a:bodyPr/>
          <a:lstStyle/>
          <a:p>
            <a:r>
              <a:rPr lang="en-US" sz="2400" b="1" dirty="0" smtClean="0"/>
              <a:t>1982- 2009</a:t>
            </a:r>
            <a:endParaRPr lang="en-US" sz="24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2667000"/>
            <a:ext cx="7714476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3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Picture 4" descr="Camelina at Springwater Colo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91440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8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53340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rgbClr val="002060"/>
                </a:solidFill>
              </a:rPr>
              <a:t>IS OUR CURRENT CONSUMPTION OF Biospheric NPP Sustainable*?</a:t>
            </a:r>
          </a:p>
        </p:txBody>
      </p:sp>
      <p:sp>
        <p:nvSpPr>
          <p:cNvPr id="425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648200"/>
            <a:ext cx="8991600" cy="2971800"/>
          </a:xfrm>
        </p:spPr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sz="2400" smtClean="0"/>
              <a:t>*Meeting needs and values of today’s generation, while preserving the planet’s life-support systems for the needs and values of future generations.</a:t>
            </a:r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8694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28036" name="Picture 4" descr="1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46038"/>
            <a:ext cx="8975725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5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80284"/>
            <a:ext cx="4324349" cy="204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12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1143000"/>
          </a:xfrm>
        </p:spPr>
        <p:txBody>
          <a:bodyPr/>
          <a:lstStyle/>
          <a:p>
            <a:r>
              <a:rPr lang="en-US" altLang="en-US" smtClean="0"/>
              <a:t>Global Water Supply Threat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018088"/>
            <a:ext cx="8229600" cy="4525962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lang="en-US" i="1" dirty="0">
                <a:solidFill>
                  <a:prstClr val="black"/>
                </a:solidFill>
                <a:latin typeface="AdvTT182ff89e"/>
              </a:rPr>
              <a:t>The global percentage of dry areas has increased by about 1.74% (of global land area) per decade (11%) from 1950 to 2008</a:t>
            </a:r>
            <a:r>
              <a:rPr lang="en-US" dirty="0">
                <a:solidFill>
                  <a:prstClr val="black"/>
                </a:solidFill>
                <a:latin typeface="AdvTT182ff89e"/>
              </a:rPr>
              <a:t>.      </a:t>
            </a:r>
            <a:r>
              <a:rPr lang="en-US" sz="1800" i="1" dirty="0" err="1" smtClean="0">
                <a:solidFill>
                  <a:prstClr val="black"/>
                </a:solidFill>
                <a:latin typeface="AdvTT182ff89e"/>
              </a:rPr>
              <a:t>Aiguo</a:t>
            </a:r>
            <a:r>
              <a:rPr lang="en-US" sz="1800" i="1" dirty="0" smtClean="0">
                <a:solidFill>
                  <a:prstClr val="black"/>
                </a:solidFill>
                <a:latin typeface="AdvTT182ff89e"/>
              </a:rPr>
              <a:t> Dai</a:t>
            </a:r>
            <a:r>
              <a:rPr lang="en-US" sz="1800" i="1" dirty="0">
                <a:solidFill>
                  <a:prstClr val="black"/>
                </a:solidFill>
                <a:latin typeface="AdvTT182ff89e"/>
              </a:rPr>
              <a:t>. </a:t>
            </a:r>
            <a:r>
              <a:rPr lang="en-US" sz="1800" i="1" dirty="0" err="1" smtClean="0">
                <a:solidFill>
                  <a:prstClr val="black"/>
                </a:solidFill>
                <a:latin typeface="AdvTT182ff89e"/>
              </a:rPr>
              <a:t>J.Geophysical</a:t>
            </a:r>
            <a:r>
              <a:rPr lang="en-US" sz="1800" i="1" dirty="0" smtClean="0">
                <a:solidFill>
                  <a:prstClr val="black"/>
                </a:solidFill>
                <a:latin typeface="AdvTT182ff89e"/>
              </a:rPr>
              <a:t> </a:t>
            </a:r>
            <a:r>
              <a:rPr lang="en-US" sz="1800" i="1" dirty="0">
                <a:solidFill>
                  <a:prstClr val="black"/>
                </a:solidFill>
                <a:latin typeface="AdvTT182ff89e"/>
              </a:rPr>
              <a:t>Res 2011</a:t>
            </a:r>
            <a:endParaRPr lang="en-US" sz="1800" i="1" dirty="0">
              <a:solidFill>
                <a:prstClr val="black"/>
              </a:solidFill>
              <a:latin typeface="Verdana" pitchFamily="34" charset="0"/>
            </a:endParaRPr>
          </a:p>
          <a:p>
            <a:pPr marL="342860" indent="-342860">
              <a:buFont typeface="Arial" charset="0"/>
              <a:buChar char="•"/>
              <a:defRPr/>
            </a:pPr>
            <a:endParaRPr lang="en-US" dirty="0"/>
          </a:p>
        </p:txBody>
      </p:sp>
      <p:pic>
        <p:nvPicPr>
          <p:cNvPr id="4321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3" name="TextBox 5"/>
          <p:cNvSpPr txBox="1">
            <a:spLocks noChangeArrowheads="1"/>
          </p:cNvSpPr>
          <p:nvPr/>
        </p:nvSpPr>
        <p:spPr bwMode="auto">
          <a:xfrm>
            <a:off x="5940425" y="4832350"/>
            <a:ext cx="3194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Vorosmarty et al </a:t>
            </a:r>
            <a:r>
              <a:rPr lang="en-US" altLang="en-US" sz="1400" b="1" i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Nature</a:t>
            </a: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39925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8763000" cy="608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793" y="6588621"/>
            <a:ext cx="22733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 err="1" smtClean="0">
                <a:solidFill>
                  <a:prstClr val="black"/>
                </a:solidFill>
                <a:latin typeface="Calibri"/>
              </a:rPr>
              <a:t>Familiagetti</a:t>
            </a:r>
            <a:r>
              <a:rPr lang="en-US" sz="1100" dirty="0" smtClean="0">
                <a:solidFill>
                  <a:prstClr val="black"/>
                </a:solidFill>
                <a:latin typeface="Calibri"/>
              </a:rPr>
              <a:t> and </a:t>
            </a:r>
            <a:r>
              <a:rPr lang="en-US" sz="1100" dirty="0" err="1" smtClean="0">
                <a:solidFill>
                  <a:prstClr val="black"/>
                </a:solidFill>
                <a:latin typeface="Calibri"/>
              </a:rPr>
              <a:t>Rodell</a:t>
            </a:r>
            <a:r>
              <a:rPr lang="en-US" sz="1100" dirty="0" smtClean="0">
                <a:solidFill>
                  <a:prstClr val="black"/>
                </a:solidFill>
                <a:latin typeface="Calibri"/>
              </a:rPr>
              <a:t> Science 2013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4730" y="7030"/>
            <a:ext cx="6151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GROUNDWATER DEPLETION RATES 2003 - 2012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44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58" y="0"/>
            <a:ext cx="4968867" cy="678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2902875" cy="3242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477" y="4267200"/>
            <a:ext cx="4206510" cy="23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4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r>
              <a:rPr lang="en-US" altLang="en-US" smtClean="0"/>
              <a:t>Nitrogen Loading is already</a:t>
            </a:r>
            <a:br>
              <a:rPr lang="en-US" altLang="en-US" smtClean="0"/>
            </a:br>
            <a:r>
              <a:rPr lang="en-US" altLang="en-US" smtClean="0"/>
              <a:t> damaging the biosphere</a:t>
            </a:r>
            <a:br>
              <a:rPr lang="en-US" altLang="en-US" smtClean="0"/>
            </a:br>
            <a:r>
              <a:rPr lang="en-US" altLang="en-US" sz="1600" smtClean="0"/>
              <a:t>N Deposition rates ( 0 – 60kg/ha/yr )</a:t>
            </a: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pic>
        <p:nvPicPr>
          <p:cNvPr id="4352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00200"/>
            <a:ext cx="9753600" cy="4876800"/>
          </a:xfrm>
        </p:spPr>
      </p:pic>
      <p:sp>
        <p:nvSpPr>
          <p:cNvPr id="435204" name="TextBox 4"/>
          <p:cNvSpPr txBox="1">
            <a:spLocks noChangeArrowheads="1"/>
          </p:cNvSpPr>
          <p:nvPr/>
        </p:nvSpPr>
        <p:spPr bwMode="auto">
          <a:xfrm>
            <a:off x="152400" y="6396038"/>
            <a:ext cx="2927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black"/>
                </a:solidFill>
                <a:cs typeface="Arial" pitchFamily="34" charset="0"/>
              </a:rPr>
              <a:t>Galloway et al.  </a:t>
            </a:r>
            <a:r>
              <a:rPr lang="en-US" altLang="en-US" sz="1800" b="1" i="1">
                <a:solidFill>
                  <a:prstClr val="black"/>
                </a:solidFill>
                <a:cs typeface="Arial" pitchFamily="34" charset="0"/>
              </a:rPr>
              <a:t>Science</a:t>
            </a:r>
            <a:r>
              <a:rPr lang="en-US" altLang="en-US" sz="1800" b="1">
                <a:solidFill>
                  <a:prstClr val="black"/>
                </a:solidFill>
                <a:cs typeface="Arial" pitchFamily="34" charset="0"/>
              </a:rPr>
              <a:t> 2008</a:t>
            </a:r>
          </a:p>
        </p:txBody>
      </p:sp>
    </p:spTree>
    <p:extLst>
      <p:ext uri="{BB962C8B-B14F-4D97-AF65-F5344CB8AC3E}">
        <p14:creationId xmlns:p14="http://schemas.microsoft.com/office/powerpoint/2010/main" val="357238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1295400"/>
          </a:xfrm>
        </p:spPr>
        <p:txBody>
          <a:bodyPr/>
          <a:lstStyle/>
          <a:p>
            <a:r>
              <a:rPr lang="en-US" altLang="en-US" sz="2800" b="1" smtClean="0"/>
              <a:t>Per Capita Agricultural Production trends.</a:t>
            </a:r>
            <a:br>
              <a:rPr lang="en-US" altLang="en-US" sz="2800" b="1" smtClean="0"/>
            </a:br>
            <a:r>
              <a:rPr lang="en-US" altLang="en-US" sz="2800" i="1" smtClean="0">
                <a:solidFill>
                  <a:srgbClr val="FFFF00"/>
                </a:solidFill>
              </a:rPr>
              <a:t>Global 14% Per capita </a:t>
            </a:r>
            <a:r>
              <a:rPr lang="en-US" altLang="en-US" sz="2800" i="1" u="sng" smtClean="0">
                <a:solidFill>
                  <a:srgbClr val="FFFF00"/>
                </a:solidFill>
              </a:rPr>
              <a:t>reduction</a:t>
            </a:r>
            <a:r>
              <a:rPr lang="en-US" altLang="en-US" sz="2800" i="1" smtClean="0">
                <a:solidFill>
                  <a:srgbClr val="FFFF00"/>
                </a:solidFill>
              </a:rPr>
              <a:t> projected by 2030</a:t>
            </a:r>
            <a:r>
              <a:rPr lang="en-US" altLang="en-US" sz="2800" smtClean="0"/>
              <a:t/>
            </a:r>
            <a:br>
              <a:rPr lang="en-US" altLang="en-US" sz="2800" smtClean="0"/>
            </a:br>
            <a:endParaRPr lang="en-US" altLang="en-US" sz="2800" b="1" smtClean="0"/>
          </a:p>
        </p:txBody>
      </p:sp>
      <p:pic>
        <p:nvPicPr>
          <p:cNvPr id="4382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9144000" cy="5715000"/>
          </a:xfrm>
        </p:spPr>
      </p:pic>
      <p:sp>
        <p:nvSpPr>
          <p:cNvPr id="438276" name="TextBox 6"/>
          <p:cNvSpPr txBox="1">
            <a:spLocks noChangeArrowheads="1"/>
          </p:cNvSpPr>
          <p:nvPr/>
        </p:nvSpPr>
        <p:spPr bwMode="auto">
          <a:xfrm>
            <a:off x="3200400" y="838200"/>
            <a:ext cx="445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Funk and Brown. </a:t>
            </a:r>
            <a:r>
              <a:rPr lang="en-US" altLang="en-US" sz="1800" b="1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Food Security  </a:t>
            </a:r>
            <a:r>
              <a:rPr lang="en-US" altLang="en-US" sz="1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(2009)</a:t>
            </a:r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91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610600" cy="1143000"/>
          </a:xfrm>
        </p:spPr>
        <p:txBody>
          <a:bodyPr/>
          <a:lstStyle/>
          <a:p>
            <a:r>
              <a:rPr lang="en-US" sz="3200" b="1" dirty="0" smtClean="0"/>
              <a:t>CROP YIELDS WILL NOT KEEP UP WITH POPULATION GROWTH to 2050</a:t>
            </a:r>
            <a:endParaRPr lang="en-US" sz="32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12420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6488668"/>
            <a:ext cx="2752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D.K. Ray et al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PlosOne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2013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57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1" descr="95542main_fig1b8inW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81000"/>
            <a:ext cx="91059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TextBox 2"/>
          <p:cNvSpPr txBox="1">
            <a:spLocks noChangeArrowheads="1"/>
          </p:cNvSpPr>
          <p:nvPr/>
        </p:nvSpPr>
        <p:spPr bwMode="auto">
          <a:xfrm>
            <a:off x="381000" y="6488113"/>
            <a:ext cx="3694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t>NASA Visible Earth,  Imhoff et al 2004</a:t>
            </a:r>
          </a:p>
        </p:txBody>
      </p:sp>
      <p:sp>
        <p:nvSpPr>
          <p:cNvPr id="210948" name="TextBox 3"/>
          <p:cNvSpPr txBox="1">
            <a:spLocks noChangeArrowheads="1"/>
          </p:cNvSpPr>
          <p:nvPr/>
        </p:nvSpPr>
        <p:spPr bwMode="auto">
          <a:xfrm>
            <a:off x="1143000" y="0"/>
            <a:ext cx="6592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smtClean="0">
                <a:solidFill>
                  <a:prstClr val="black"/>
                </a:solidFill>
              </a:rPr>
              <a:t>HUMAN APPROPRIATION OF NET PRIMARY PRODUCTION</a:t>
            </a:r>
          </a:p>
        </p:txBody>
      </p:sp>
    </p:spTree>
    <p:extLst>
      <p:ext uri="{BB962C8B-B14F-4D97-AF65-F5344CB8AC3E}">
        <p14:creationId xmlns:p14="http://schemas.microsoft.com/office/powerpoint/2010/main" val="40314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52153"/>
            <a:ext cx="7467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76201"/>
            <a:ext cx="7848601" cy="198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1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"/>
            <a:ext cx="7772400" cy="10668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Food vs Fuel, a choice?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b="1" i="1" dirty="0" smtClean="0"/>
              <a:t>VERSUS</a:t>
            </a:r>
          </a:p>
        </p:txBody>
      </p:sp>
      <p:pic>
        <p:nvPicPr>
          <p:cNvPr id="144388" name="Picture 4" descr="ethan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1600"/>
            <a:ext cx="3581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9" name="Picture 5" descr="bt_co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886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85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62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/>
              <a:t>Future </a:t>
            </a:r>
            <a:r>
              <a:rPr lang="en-US" b="1" dirty="0" err="1" smtClean="0"/>
              <a:t>Bioenergy</a:t>
            </a:r>
            <a:r>
              <a:rPr lang="en-US" b="1" dirty="0" smtClean="0"/>
              <a:t> Potential</a:t>
            </a:r>
            <a:br>
              <a:rPr lang="en-US" b="1" dirty="0" smtClean="0"/>
            </a:br>
            <a:r>
              <a:rPr lang="en-US" b="1" dirty="0" smtClean="0"/>
              <a:t>(</a:t>
            </a:r>
            <a:r>
              <a:rPr lang="en-US" sz="3600" b="1" dirty="0" smtClean="0"/>
              <a:t>estimated by economists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449540" name="TextBox 15"/>
          <p:cNvSpPr txBox="1">
            <a:spLocks noChangeArrowheads="1"/>
          </p:cNvSpPr>
          <p:nvPr/>
        </p:nvSpPr>
        <p:spPr bwMode="auto">
          <a:xfrm>
            <a:off x="309563" y="6462713"/>
            <a:ext cx="8239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200" i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Gritsevskyi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&amp; </a:t>
            </a:r>
            <a:r>
              <a:rPr lang="en-US" altLang="en-US" sz="1200" i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Schrattenholzer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, 2003)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65475" y="1447800"/>
            <a:ext cx="2895600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</a:rPr>
              <a:t>Bioenergy Potential: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</a:rPr>
              <a:t>~ 425 EJ yr</a:t>
            </a:r>
            <a:r>
              <a:rPr lang="en-US" sz="2400" b="1" baseline="30000" dirty="0">
                <a:solidFill>
                  <a:srgbClr val="008000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27373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788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259888" cy="565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8229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sv-SE" altLang="sv-SE" smtClean="0">
                <a:solidFill>
                  <a:schemeClr val="bg1"/>
                </a:solidFill>
                <a:latin typeface="Helvetica" panose="020B0604020202020204" pitchFamily="34" charset="0"/>
              </a:rPr>
              <a:t>The Anthropocene Era</a:t>
            </a:r>
            <a:endParaRPr lang="sv-SE" altLang="sv-SE" smtClean="0">
              <a:latin typeface="Helvetica" panose="020B0604020202020204" pitchFamily="34" charset="0"/>
            </a:endParaRPr>
          </a:p>
        </p:txBody>
      </p:sp>
      <p:pic>
        <p:nvPicPr>
          <p:cNvPr id="2385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03300"/>
            <a:ext cx="5949950" cy="584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20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sv-SE" altLang="sv-SE" smtClean="0"/>
          </a:p>
        </p:txBody>
      </p:sp>
      <p:pic>
        <p:nvPicPr>
          <p:cNvPr id="2416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457200"/>
            <a:ext cx="4876800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8" name="Text Box 4"/>
          <p:cNvSpPr txBox="1">
            <a:spLocks noChangeArrowheads="1"/>
          </p:cNvSpPr>
          <p:nvPr/>
        </p:nvSpPr>
        <p:spPr bwMode="auto">
          <a:xfrm>
            <a:off x="5029200" y="6400800"/>
            <a:ext cx="17907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v-SE" altLang="sv-SE" sz="1200" b="1" smtClean="0">
                <a:solidFill>
                  <a:srgbClr val="000000"/>
                </a:solidFill>
                <a:latin typeface="Times" panose="02020603050405020304" pitchFamily="18" charset="0"/>
              </a:rPr>
              <a:t>From: Steffen et al. 2004</a:t>
            </a:r>
            <a:endParaRPr lang="sv-SE" altLang="sv-SE" sz="1200" smtClean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pic>
        <p:nvPicPr>
          <p:cNvPr id="2416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457200"/>
            <a:ext cx="5003800" cy="63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1670" name="TextBox 1"/>
          <p:cNvSpPr txBox="1">
            <a:spLocks noChangeArrowheads="1"/>
          </p:cNvSpPr>
          <p:nvPr/>
        </p:nvSpPr>
        <p:spPr bwMode="auto">
          <a:xfrm>
            <a:off x="6640513" y="6486525"/>
            <a:ext cx="2144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smtClean="0">
                <a:solidFill>
                  <a:srgbClr val="000000"/>
                </a:solidFill>
              </a:rPr>
              <a:t>From Steffan et al 2004</a:t>
            </a:r>
          </a:p>
        </p:txBody>
      </p:sp>
      <p:sp>
        <p:nvSpPr>
          <p:cNvPr id="241671" name="TextBox 2"/>
          <p:cNvSpPr txBox="1">
            <a:spLocks noChangeArrowheads="1"/>
          </p:cNvSpPr>
          <p:nvPr/>
        </p:nvSpPr>
        <p:spPr bwMode="auto">
          <a:xfrm>
            <a:off x="2205038" y="76200"/>
            <a:ext cx="4435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smtClean="0">
                <a:solidFill>
                  <a:srgbClr val="FFFFFF"/>
                </a:solidFill>
              </a:rPr>
              <a:t>THE GREAT ACCELERATION</a:t>
            </a:r>
          </a:p>
        </p:txBody>
      </p:sp>
    </p:spTree>
    <p:extLst>
      <p:ext uri="{BB962C8B-B14F-4D97-AF65-F5344CB8AC3E}">
        <p14:creationId xmlns:p14="http://schemas.microsoft.com/office/powerpoint/2010/main" val="393185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dirty="0" smtClean="0"/>
              <a:t>PLANETARY BOUNDARIES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2000" dirty="0" err="1" smtClean="0"/>
              <a:t>Rockstrom</a:t>
            </a:r>
            <a:r>
              <a:rPr lang="en-US" altLang="en-US" sz="2000" dirty="0" smtClean="0"/>
              <a:t> et al. </a:t>
            </a:r>
            <a:r>
              <a:rPr lang="en-US" altLang="en-US" sz="2000" i="1" dirty="0" smtClean="0"/>
              <a:t>Nature</a:t>
            </a:r>
            <a:r>
              <a:rPr lang="en-US" altLang="en-US" sz="2000" dirty="0" smtClean="0"/>
              <a:t> 2009</a:t>
            </a:r>
          </a:p>
        </p:txBody>
      </p:sp>
      <p:pic>
        <p:nvPicPr>
          <p:cNvPr id="108547" name="Content Placeholder 3" descr="planetaryboundar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111250"/>
            <a:ext cx="7162800" cy="5746750"/>
          </a:xfrm>
        </p:spPr>
      </p:pic>
    </p:spTree>
    <p:extLst>
      <p:ext uri="{BB962C8B-B14F-4D97-AF65-F5344CB8AC3E}">
        <p14:creationId xmlns:p14="http://schemas.microsoft.com/office/powerpoint/2010/main" val="19918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 descr="C:\Users\steve.running\Documents\A-graphics\Seppo_FinitePla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27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07491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4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altLang="en-US" smtClean="0"/>
              <a:t>Alberta Tar Sands… Is This next?</a:t>
            </a:r>
          </a:p>
        </p:txBody>
      </p:sp>
      <p:sp>
        <p:nvSpPr>
          <p:cNvPr id="445443" name="Content Placeholder 2"/>
          <p:cNvSpPr>
            <a:spLocks noGrp="1"/>
          </p:cNvSpPr>
          <p:nvPr>
            <p:ph idx="1"/>
          </p:nvPr>
        </p:nvSpPr>
        <p:spPr>
          <a:xfrm>
            <a:off x="8077200" y="5105400"/>
            <a:ext cx="152400" cy="304800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445444" name="Picture 4" descr="http://cdn.lightgalleries.net/4bd5ec0174be3/images/web-Alberta-Tar-Sands-8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5445" name="Rectangle 5"/>
          <p:cNvSpPr>
            <a:spLocks noChangeArrowheads="1"/>
          </p:cNvSpPr>
          <p:nvPr/>
        </p:nvSpPr>
        <p:spPr bwMode="auto">
          <a:xfrm>
            <a:off x="304800" y="6172200"/>
            <a:ext cx="883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But they wouldn’t dig it, if we didn’t buy it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58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464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5" y="47625"/>
            <a:ext cx="9083675" cy="6797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73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4474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26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4029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-76200"/>
            <a:ext cx="9150350" cy="7035800"/>
          </a:xfrm>
        </p:spPr>
      </p:pic>
    </p:spTree>
    <p:extLst>
      <p:ext uri="{BB962C8B-B14F-4D97-AF65-F5344CB8AC3E}">
        <p14:creationId xmlns:p14="http://schemas.microsoft.com/office/powerpoint/2010/main" val="1007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>
          <a:xfrm>
            <a:off x="533400" y="-304800"/>
            <a:ext cx="8229600" cy="1143000"/>
          </a:xfrm>
        </p:spPr>
        <p:txBody>
          <a:bodyPr/>
          <a:lstStyle/>
          <a:p>
            <a:r>
              <a:rPr lang="en-US" altLang="en-US" smtClean="0"/>
              <a:t>WHY DO WE ALLOW THIS WASTE??</a:t>
            </a:r>
          </a:p>
        </p:txBody>
      </p:sp>
      <p:pic>
        <p:nvPicPr>
          <p:cNvPr id="141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2662238"/>
            <a:ext cx="4572000" cy="2400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7100"/>
            <a:ext cx="5224463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59138"/>
            <a:ext cx="480060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700"/>
            <a:ext cx="91440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91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altLang="en-US" smtClean="0"/>
              <a:t>The new US - China Deal</a:t>
            </a:r>
          </a:p>
        </p:txBody>
      </p:sp>
      <p:pic>
        <p:nvPicPr>
          <p:cNvPr id="14438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609600"/>
            <a:ext cx="8763000" cy="6176963"/>
          </a:xfrm>
        </p:spPr>
      </p:pic>
    </p:spTree>
    <p:extLst>
      <p:ext uri="{BB962C8B-B14F-4D97-AF65-F5344CB8AC3E}">
        <p14:creationId xmlns:p14="http://schemas.microsoft.com/office/powerpoint/2010/main" val="193210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1143000"/>
          </a:xfrm>
        </p:spPr>
        <p:txBody>
          <a:bodyPr/>
          <a:lstStyle/>
          <a:p>
            <a:r>
              <a:rPr lang="en-US" altLang="en-US" smtClean="0"/>
              <a:t>IF SOCIETY IS NOT WILLING TO STOP BURNING COAL, THERE IS </a:t>
            </a:r>
            <a:r>
              <a:rPr lang="en-US" altLang="en-US" smtClean="0">
                <a:solidFill>
                  <a:srgbClr val="FFFF00"/>
                </a:solidFill>
              </a:rPr>
              <a:t>NO</a:t>
            </a:r>
            <a:r>
              <a:rPr lang="en-US" altLang="en-US" smtClean="0"/>
              <a:t> CHANCE THAT GLOBAL TEMP CHANGE CAN STAY &lt;2.0 DEG</a:t>
            </a:r>
          </a:p>
        </p:txBody>
      </p:sp>
      <p:pic>
        <p:nvPicPr>
          <p:cNvPr id="14745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708275"/>
            <a:ext cx="6299200" cy="4114800"/>
          </a:xfrm>
        </p:spPr>
      </p:pic>
    </p:spTree>
    <p:extLst>
      <p:ext uri="{BB962C8B-B14F-4D97-AF65-F5344CB8AC3E}">
        <p14:creationId xmlns:p14="http://schemas.microsoft.com/office/powerpoint/2010/main" val="57248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Title 1"/>
          <p:cNvSpPr>
            <a:spLocks noGrp="1"/>
          </p:cNvSpPr>
          <p:nvPr>
            <p:ph type="title"/>
          </p:nvPr>
        </p:nvSpPr>
        <p:spPr>
          <a:xfrm>
            <a:off x="4953000" y="-304800"/>
            <a:ext cx="4191000" cy="2971800"/>
          </a:xfrm>
        </p:spPr>
        <p:txBody>
          <a:bodyPr/>
          <a:lstStyle/>
          <a:p>
            <a:r>
              <a:rPr lang="en-US" altLang="en-US" sz="2800" dirty="0" smtClean="0"/>
              <a:t>Gross Domestic Product (GDP) measures everything….. “</a:t>
            </a:r>
            <a:r>
              <a:rPr lang="en-US" altLang="en-US" sz="2800" dirty="0" smtClean="0">
                <a:solidFill>
                  <a:srgbClr val="FFFF00"/>
                </a:solidFill>
              </a:rPr>
              <a:t>Except that which makes life worthwhile</a:t>
            </a:r>
            <a:r>
              <a:rPr lang="en-US" altLang="en-US" sz="2800" dirty="0" smtClean="0"/>
              <a:t>. “</a:t>
            </a:r>
            <a:br>
              <a:rPr lang="en-US" altLang="en-US" sz="2800" dirty="0" smtClean="0"/>
            </a:br>
            <a:r>
              <a:rPr lang="en-US" altLang="en-US" sz="1400" dirty="0" smtClean="0"/>
              <a:t>Robert F. Kennedy, 1968</a:t>
            </a:r>
          </a:p>
        </p:txBody>
      </p:sp>
      <p:pic>
        <p:nvPicPr>
          <p:cNvPr id="4587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76800" cy="6770688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22484"/>
            <a:ext cx="4251297" cy="408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08809" y="6512724"/>
            <a:ext cx="371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dirty="0">
                <a:solidFill>
                  <a:prstClr val="black"/>
                </a:solidFill>
                <a:latin typeface="Calibri"/>
              </a:rPr>
              <a:t>Constanza et al., Nature January 2014</a:t>
            </a:r>
          </a:p>
        </p:txBody>
      </p:sp>
    </p:spTree>
    <p:extLst>
      <p:ext uri="{BB962C8B-B14F-4D97-AF65-F5344CB8AC3E}">
        <p14:creationId xmlns:p14="http://schemas.microsoft.com/office/powerpoint/2010/main" val="165565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extBox 2"/>
          <p:cNvSpPr txBox="1">
            <a:spLocks noChangeArrowheads="1"/>
          </p:cNvSpPr>
          <p:nvPr/>
        </p:nvSpPr>
        <p:spPr bwMode="auto">
          <a:xfrm>
            <a:off x="3175" y="76200"/>
            <a:ext cx="9367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smtClean="0">
                <a:solidFill>
                  <a:srgbClr val="EAEAEA"/>
                </a:solidFill>
              </a:rPr>
              <a:t>GLOBAL NET TERRESTRIAL PRIMARY PRODUCTION</a:t>
            </a:r>
          </a:p>
        </p:txBody>
      </p:sp>
      <p:sp>
        <p:nvSpPr>
          <p:cNvPr id="217092" name="TextBox 3"/>
          <p:cNvSpPr txBox="1">
            <a:spLocks noChangeArrowheads="1"/>
          </p:cNvSpPr>
          <p:nvPr/>
        </p:nvSpPr>
        <p:spPr bwMode="auto">
          <a:xfrm>
            <a:off x="5257800" y="6521450"/>
            <a:ext cx="3941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smtClean="0">
                <a:solidFill>
                  <a:srgbClr val="EAEAEA"/>
                </a:solidFill>
              </a:rPr>
              <a:t>Zhao and Running, </a:t>
            </a:r>
            <a:r>
              <a:rPr lang="en-US" altLang="en-US" b="1" i="1" smtClean="0">
                <a:solidFill>
                  <a:srgbClr val="EAEAEA"/>
                </a:solidFill>
              </a:rPr>
              <a:t>Science</a:t>
            </a:r>
            <a:r>
              <a:rPr lang="en-US" altLang="en-US" b="1" smtClean="0">
                <a:solidFill>
                  <a:srgbClr val="EAEAEA"/>
                </a:solidFill>
              </a:rPr>
              <a:t> (2010)</a:t>
            </a:r>
          </a:p>
        </p:txBody>
      </p:sp>
    </p:spTree>
    <p:extLst>
      <p:ext uri="{BB962C8B-B14F-4D97-AF65-F5344CB8AC3E}">
        <p14:creationId xmlns:p14="http://schemas.microsoft.com/office/powerpoint/2010/main" val="317042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C:\Users\CASSE\AppData\Local\Microsoft\Windows\Temporary Internet Files\Content.IE5\NMWM5YQ5\MPj038774100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7" r="27048"/>
          <a:stretch>
            <a:fillRect/>
          </a:stretch>
        </p:blipFill>
        <p:spPr bwMode="auto">
          <a:xfrm>
            <a:off x="0" y="3667125"/>
            <a:ext cx="42322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5" name="TextBox 5"/>
          <p:cNvSpPr txBox="1">
            <a:spLocks noChangeArrowheads="1"/>
          </p:cNvSpPr>
          <p:nvPr/>
        </p:nvSpPr>
        <p:spPr bwMode="auto">
          <a:xfrm>
            <a:off x="3962400" y="1828800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400" b="1" smtClean="0">
                <a:solidFill>
                  <a:srgbClr val="FFFFFF"/>
                </a:solidFill>
                <a:cs typeface="Arial" pitchFamily="34" charset="0"/>
              </a:rPr>
              <a:t>www.steadystate.org</a:t>
            </a:r>
          </a:p>
        </p:txBody>
      </p:sp>
      <p:sp>
        <p:nvSpPr>
          <p:cNvPr id="253956" name="Rectangle 3"/>
          <p:cNvSpPr>
            <a:spLocks noChangeArrowheads="1"/>
          </p:cNvSpPr>
          <p:nvPr/>
        </p:nvSpPr>
        <p:spPr bwMode="auto">
          <a:xfrm>
            <a:off x="3556000" y="0"/>
            <a:ext cx="5867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4000" b="1" smtClean="0">
                <a:solidFill>
                  <a:srgbClr val="FFFFFF"/>
                </a:solidFill>
                <a:latin typeface="Aharoni" pitchFamily="2" charset="-79"/>
                <a:cs typeface="Aharoni" pitchFamily="2" charset="-79"/>
              </a:rPr>
              <a:t>The Center </a:t>
            </a:r>
            <a:r>
              <a:rPr lang="en-US" altLang="en-US" sz="2400" b="1" smtClean="0">
                <a:solidFill>
                  <a:srgbClr val="FFFFFF"/>
                </a:solidFill>
                <a:latin typeface="Aharoni" pitchFamily="2" charset="-79"/>
                <a:cs typeface="Aharoni" pitchFamily="2" charset="-79"/>
              </a:rPr>
              <a:t>for the</a:t>
            </a:r>
          </a:p>
          <a:p>
            <a:pPr eaLnBrk="1" hangingPunct="1"/>
            <a:r>
              <a:rPr lang="en-US" altLang="en-US" sz="4000" b="1" smtClean="0">
                <a:solidFill>
                  <a:srgbClr val="FFFFFF"/>
                </a:solidFill>
                <a:latin typeface="Aharoni" pitchFamily="2" charset="-79"/>
                <a:cs typeface="Aharoni" pitchFamily="2" charset="-79"/>
              </a:rPr>
              <a:t>Advancement </a:t>
            </a:r>
            <a:r>
              <a:rPr lang="en-US" altLang="en-US" sz="2400" b="1" smtClean="0">
                <a:solidFill>
                  <a:srgbClr val="FFFFFF"/>
                </a:solidFill>
                <a:latin typeface="Aharoni" pitchFamily="2" charset="-79"/>
                <a:cs typeface="Aharoni" pitchFamily="2" charset="-79"/>
              </a:rPr>
              <a:t>of the</a:t>
            </a:r>
          </a:p>
          <a:p>
            <a:pPr eaLnBrk="1" hangingPunct="1"/>
            <a:r>
              <a:rPr lang="en-US" altLang="en-US" sz="4000" b="1" smtClean="0">
                <a:solidFill>
                  <a:srgbClr val="FFFFFF"/>
                </a:solidFill>
                <a:latin typeface="Aharoni" pitchFamily="2" charset="-79"/>
                <a:cs typeface="Aharoni" pitchFamily="2" charset="-79"/>
              </a:rPr>
              <a:t>Steady State Economy</a:t>
            </a:r>
          </a:p>
        </p:txBody>
      </p:sp>
      <p:pic>
        <p:nvPicPr>
          <p:cNvPr id="253957" name="Picture 4" descr="CASSE_New_Logo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76588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5656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1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1855788" y="119063"/>
            <a:ext cx="7288212" cy="5080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Arial Narrow Bold" pitchFamily="34" charset="0"/>
                <a:ea typeface="MS PGothic" pitchFamily="34" charset="-128"/>
                <a:cs typeface="Arial Narrow" pitchFamily="34" charset="0"/>
              </a:rPr>
              <a:t>Observed Emissions and Emissions Scenarios</a:t>
            </a:r>
            <a:endParaRPr lang="en-US" altLang="en-US" smtClean="0">
              <a:latin typeface="Arial Narrow" pitchFamily="34" charset="0"/>
              <a:ea typeface="MS PGothic" pitchFamily="34" charset="-128"/>
              <a:cs typeface="Arial Narrow" pitchFamily="34" charset="0"/>
            </a:endParaRPr>
          </a:p>
        </p:txBody>
      </p:sp>
      <p:sp>
        <p:nvSpPr>
          <p:cNvPr id="2048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7650" y="882650"/>
            <a:ext cx="8528050" cy="684213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altLang="en-US" sz="2800" b="1" dirty="0" smtClean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Our </a:t>
            </a:r>
            <a:r>
              <a:rPr lang="en-US" altLang="en-US" sz="2800" b="1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knowledge,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modeling and </a:t>
            </a:r>
            <a:r>
              <a:rPr lang="en-US" altLang="en-US" sz="2800" b="1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monitoring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is now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altLang="en-US" sz="2800" b="1" dirty="0" smtClean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good enough </a:t>
            </a:r>
            <a:r>
              <a:rPr lang="en-US" altLang="en-US" sz="2800" b="1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for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policy</a:t>
            </a:r>
            <a:endParaRPr lang="en-US" altLang="en-US" sz="2800" b="1" dirty="0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GB" altLang="en-US" dirty="0" smtClean="0">
              <a:solidFill>
                <a:srgbClr val="00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12595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88913" y="5692775"/>
            <a:ext cx="8766175" cy="1077913"/>
          </a:xfrm>
        </p:spPr>
        <p:txBody>
          <a:bodyPr/>
          <a:lstStyle/>
          <a:p>
            <a:pPr eaLnBrk="1" hangingPunct="1"/>
            <a:r>
              <a:rPr lang="en-GB" altLang="en-US" sz="160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  <a:cs typeface="Arial Narrow" pitchFamily="34" charset="0"/>
              </a:rPr>
              <a:t>Over 1000 scenarios from the IPCC Fifth Assessment Report are shown</a:t>
            </a:r>
            <a:br>
              <a:rPr lang="en-GB" altLang="en-US" sz="160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  <a:cs typeface="Arial Narrow" pitchFamily="34" charset="0"/>
              </a:rPr>
            </a:br>
            <a:r>
              <a:rPr lang="en-GB" altLang="en-US" sz="140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  <a:cs typeface="Arial Narrow" pitchFamily="34" charset="0"/>
              </a:rPr>
              <a:t>Source: </a:t>
            </a:r>
            <a:r>
              <a:rPr lang="en-GB" altLang="en-US" sz="140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  <a:cs typeface="Arial Narrow" pitchFamily="34" charset="0"/>
                <a:hlinkClick r:id="rId3"/>
              </a:rPr>
              <a:t>Fuss et al 2014</a:t>
            </a:r>
            <a:r>
              <a:rPr lang="en-GB" altLang="en-US" sz="140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  <a:cs typeface="Arial Narrow" pitchFamily="34" charset="0"/>
              </a:rPr>
              <a:t>;</a:t>
            </a: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  <a:cs typeface="Arial Narrow" pitchFamily="34" charset="0"/>
              </a:rPr>
              <a:t> </a:t>
            </a:r>
            <a:r>
              <a:rPr lang="en-AU" altLang="en-US" sz="1400" smtClean="0">
                <a:solidFill>
                  <a:srgbClr val="FF0000"/>
                </a:solidFill>
                <a:latin typeface="Arial Narrow" pitchFamily="34" charset="0"/>
                <a:ea typeface="MS PGothic" pitchFamily="34" charset="-128"/>
                <a:cs typeface="Arial Narrow" pitchFamily="34" charset="0"/>
                <a:hlinkClick r:id="rId4"/>
              </a:rPr>
              <a:t>CDIAC</a:t>
            </a: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  <a:cs typeface="Arial Narrow" pitchFamily="34" charset="0"/>
              </a:rPr>
              <a:t>; </a:t>
            </a:r>
            <a:r>
              <a:rPr lang="en-AU" altLang="en-US" sz="1400" smtClean="0">
                <a:latin typeface="Arial Narrow" pitchFamily="34" charset="0"/>
                <a:ea typeface="MS PGothic" pitchFamily="34" charset="-128"/>
                <a:cs typeface="Arial Narrow" pitchFamily="34" charset="0"/>
                <a:hlinkClick r:id="rId5"/>
              </a:rPr>
              <a:t>Global Carbon Budget 2014</a:t>
            </a:r>
            <a:endParaRPr lang="en-AU" altLang="en-US" sz="1400" smtClean="0">
              <a:latin typeface="Arial Narrow" pitchFamily="34" charset="0"/>
              <a:ea typeface="MS PGothic" pitchFamily="34" charset="-128"/>
              <a:cs typeface="Arial Narrow" pitchFamily="34" charset="0"/>
            </a:endParaRPr>
          </a:p>
        </p:txBody>
      </p:sp>
      <p:pic>
        <p:nvPicPr>
          <p:cNvPr id="125957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3" r="-7063"/>
          <a:stretch>
            <a:fillRect/>
          </a:stretch>
        </p:blipFill>
        <p:spPr>
          <a:xfrm>
            <a:off x="-533400" y="1735138"/>
            <a:ext cx="10134600" cy="4513262"/>
          </a:xfrm>
        </p:spPr>
      </p:pic>
      <p:sp>
        <p:nvSpPr>
          <p:cNvPr id="6" name="TextBox 5"/>
          <p:cNvSpPr txBox="1"/>
          <p:nvPr/>
        </p:nvSpPr>
        <p:spPr>
          <a:xfrm>
            <a:off x="2054225" y="1550988"/>
            <a:ext cx="4916488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050" dirty="0">
                <a:solidFill>
                  <a:srgbClr val="808080"/>
                </a:solidFill>
                <a:latin typeface="Helvetica" pitchFamily="50" charset="0"/>
                <a:cs typeface="Arial" pitchFamily="34" charset="0"/>
              </a:rPr>
              <a:t>Data: CDIAC/GCP/IPCC/Fuss et al 2014</a:t>
            </a:r>
          </a:p>
        </p:txBody>
      </p:sp>
    </p:spTree>
    <p:extLst>
      <p:ext uri="{BB962C8B-B14F-4D97-AF65-F5344CB8AC3E}">
        <p14:creationId xmlns:p14="http://schemas.microsoft.com/office/powerpoint/2010/main" val="12797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3316" name="Content Placeholder 3" descr="saturn_cas_lr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1295400"/>
            <a:ext cx="18135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457200" y="228600"/>
            <a:ext cx="5301451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  <a:latin typeface="Arial" charset="0"/>
              </a:rPr>
              <a:t>EARTH FROM </a:t>
            </a:r>
            <a:r>
              <a:rPr lang="en-US" b="1" i="1" dirty="0" smtClean="0">
                <a:solidFill>
                  <a:srgbClr val="FFFFFF"/>
                </a:solidFill>
                <a:latin typeface="Arial" charset="0"/>
              </a:rPr>
              <a:t>1 BILLION KM AWAY</a:t>
            </a:r>
          </a:p>
          <a:p>
            <a:pPr eaLnBrk="1" hangingPunct="1"/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  <a:latin typeface="Arial" charset="0"/>
              </a:rPr>
              <a:t>WE BETTER NOT SCREW THIS PLANET UP</a:t>
            </a:r>
          </a:p>
          <a:p>
            <a:pPr eaLnBrk="1" hangingPunct="1"/>
            <a:endParaRPr lang="en-US" b="1" dirty="0" smtClean="0">
              <a:solidFill>
                <a:srgbClr val="FFFFFF"/>
              </a:solidFill>
              <a:latin typeface="Arial" charset="0"/>
            </a:endParaRPr>
          </a:p>
          <a:p>
            <a:pPr eaLnBrk="1" hangingPunct="1"/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eaLnBrk="1" hangingPunct="1"/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  <a:latin typeface="Arial" charset="0"/>
              </a:rPr>
              <a:t>And we cant all abandon ship to MARS either!!</a:t>
            </a:r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eaLnBrk="1" hangingPunct="1"/>
            <a:endParaRPr lang="en-US" dirty="0">
              <a:solidFill>
                <a:srgbClr val="FFFFFF"/>
              </a:solidFill>
              <a:latin typeface="Arial" charset="0"/>
            </a:endParaRPr>
          </a:p>
          <a:p>
            <a:pPr eaLnBrk="1" hangingPunct="1"/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4724400" y="3352800"/>
            <a:ext cx="4972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000" b="1" dirty="0">
                <a:solidFill>
                  <a:prstClr val="white"/>
                </a:solidFill>
                <a:latin typeface="Calibri" pitchFamily="34" charset="0"/>
              </a:rPr>
              <a:t>Earth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17464D8E-102D-4474-A54B-3F7FE4158051}" type="slidenum">
              <a:rPr lang="en-US" sz="140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pPr/>
              <a:t>7</a:t>
            </a:fld>
            <a:endParaRPr lang="en-US" sz="1400" smtClean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97283" name="Picture 7" descr="MLO_1_18_IMG_4212_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r="6015"/>
          <a:stretch>
            <a:fillRect/>
          </a:stretch>
        </p:blipFill>
        <p:spPr bwMode="auto">
          <a:xfrm>
            <a:off x="0" y="74677"/>
            <a:ext cx="92202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066800"/>
          </a:xfrm>
          <a:solidFill>
            <a:srgbClr val="7F7F7F">
              <a:alpha val="39999"/>
            </a:srgbClr>
          </a:solidFill>
          <a:effectLst>
            <a:outerShdw dist="38100" dir="2700000" rotWithShape="0">
              <a:srgbClr val="000000">
                <a:alpha val="42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3000" dirty="0" smtClean="0">
                <a:solidFill>
                  <a:srgbClr val="FBD77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-128"/>
              </a:rPr>
              <a:t> </a:t>
            </a:r>
            <a:r>
              <a:rPr lang="en-US" sz="3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-128"/>
              </a:rPr>
              <a:t>Carbon dioxide </a:t>
            </a:r>
            <a:r>
              <a:rPr lang="en-US" sz="3000" dirty="0" smtClean="0">
                <a:solidFill>
                  <a:srgbClr val="FBD77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-128"/>
              </a:rPr>
              <a:t>has risen by 38% since preindustrial </a:t>
            </a:r>
          </a:p>
        </p:txBody>
      </p:sp>
      <p:sp>
        <p:nvSpPr>
          <p:cNvPr id="97285" name="Rectangle 3"/>
          <p:cNvSpPr txBox="1">
            <a:spLocks noChangeArrowheads="1"/>
          </p:cNvSpPr>
          <p:nvPr/>
        </p:nvSpPr>
        <p:spPr bwMode="auto">
          <a:xfrm>
            <a:off x="6019800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8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defTabSz="457200" eaLnBrk="0" hangingPunct="0"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defTabSz="457200" eaLnBrk="0" hangingPunct="0">
              <a:defRPr sz="28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defTabSz="457200" eaLnBrk="0" hangingPunct="0">
              <a:defRPr sz="28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defTabSz="457200" eaLnBrk="0" hangingPunct="0">
              <a:defRPr sz="28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600" smtClean="0">
                <a:solidFill>
                  <a:srgbClr val="D9D9D9"/>
                </a:solidFill>
                <a:latin typeface="Arial Narrow" pitchFamily="34" charset="0"/>
              </a:rPr>
              <a:t>Mauna Loa Observatory on Hawai’i </a:t>
            </a:r>
          </a:p>
          <a:p>
            <a:pPr>
              <a:spcBef>
                <a:spcPct val="20000"/>
              </a:spcBef>
            </a:pPr>
            <a:endParaRPr lang="en-US" sz="1600" smtClean="0">
              <a:solidFill>
                <a:srgbClr val="D9D9D9"/>
              </a:solidFill>
              <a:latin typeface="Arial Narrow" pitchFamily="34" charset="0"/>
            </a:endParaRPr>
          </a:p>
          <a:p>
            <a:pPr>
              <a:spcBef>
                <a:spcPct val="20000"/>
              </a:spcBef>
            </a:pPr>
            <a:endParaRPr lang="en-US" sz="1600" b="1" smtClean="0">
              <a:solidFill>
                <a:srgbClr val="D9D9D9"/>
              </a:solidFill>
              <a:latin typeface="Arial Narrow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1600" smtClean="0">
                <a:solidFill>
                  <a:srgbClr val="D9D9D9"/>
                </a:solidFill>
                <a:latin typeface="Arial Narrow" pitchFamily="34" charset="0"/>
              </a:rPr>
              <a:t/>
            </a:r>
            <a:br>
              <a:rPr lang="en-US" sz="1600" smtClean="0">
                <a:solidFill>
                  <a:srgbClr val="D9D9D9"/>
                </a:solidFill>
                <a:latin typeface="Arial Narrow" pitchFamily="34" charset="0"/>
              </a:rPr>
            </a:br>
            <a:endParaRPr lang="en-US" sz="1600" smtClean="0">
              <a:solidFill>
                <a:srgbClr val="D9D9D9"/>
              </a:solidFill>
              <a:latin typeface="Arial Narrow" pitchFamily="34" charset="0"/>
            </a:endParaRPr>
          </a:p>
          <a:p>
            <a:pPr>
              <a:spcBef>
                <a:spcPct val="20000"/>
              </a:spcBef>
            </a:pPr>
            <a:endParaRPr lang="en-US" sz="1600" smtClean="0">
              <a:solidFill>
                <a:srgbClr val="D9D9D9"/>
              </a:solidFill>
              <a:latin typeface="Arial Narrow" pitchFamily="34" charset="0"/>
            </a:endParaRPr>
          </a:p>
        </p:txBody>
      </p:sp>
      <p:cxnSp>
        <p:nvCxnSpPr>
          <p:cNvPr id="97289" name="Straight Connector 25"/>
          <p:cNvCxnSpPr>
            <a:cxnSpLocks noChangeShapeType="1"/>
          </p:cNvCxnSpPr>
          <p:nvPr/>
        </p:nvCxnSpPr>
        <p:spPr bwMode="auto">
          <a:xfrm>
            <a:off x="8229600" y="1371600"/>
            <a:ext cx="457200" cy="1588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2" name="Straight Connector 17"/>
          <p:cNvCxnSpPr>
            <a:cxnSpLocks noChangeShapeType="1"/>
          </p:cNvCxnSpPr>
          <p:nvPr/>
        </p:nvCxnSpPr>
        <p:spPr bwMode="auto">
          <a:xfrm rot="5400000" flipH="1" flipV="1">
            <a:off x="342901" y="6362700"/>
            <a:ext cx="228600" cy="3175"/>
          </a:xfrm>
          <a:prstGeom prst="line">
            <a:avLst/>
          </a:prstGeom>
          <a:noFill/>
          <a:ln w="9525">
            <a:solidFill>
              <a:schemeClr val="tx1">
                <a:lumMod val="65000"/>
              </a:schemeClr>
            </a:solidFill>
            <a:round/>
            <a:headEnd/>
            <a:tailEnd/>
          </a:ln>
        </p:spPr>
      </p:cxnSp>
      <p:pic>
        <p:nvPicPr>
          <p:cNvPr id="97291" name="Picture 4" descr="KeelingChairli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" y="4508986"/>
            <a:ext cx="34290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09600"/>
            <a:ext cx="3965509" cy="283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09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02435" name="Content Placeholder 2"/>
          <p:cNvSpPr>
            <a:spLocks noGrp="1"/>
          </p:cNvSpPr>
          <p:nvPr>
            <p:ph idx="1"/>
          </p:nvPr>
        </p:nvSpPr>
        <p:spPr>
          <a:xfrm>
            <a:off x="152400" y="4800600"/>
            <a:ext cx="8763000" cy="2057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mtClean="0"/>
              <a:t>“</a:t>
            </a:r>
            <a:r>
              <a:rPr lang="en-US" altLang="en-US" i="1" smtClean="0"/>
              <a:t>The rise in CO</a:t>
            </a:r>
            <a:r>
              <a:rPr lang="en-US" altLang="en-US" i="1" baseline="-25000" smtClean="0"/>
              <a:t>2</a:t>
            </a:r>
            <a:r>
              <a:rPr lang="en-US" altLang="en-US" i="1" smtClean="0"/>
              <a:t> is proceeding so slowly that most of us today will, very likely, live out our lives without perceiving that a problem may exist” </a:t>
            </a:r>
          </a:p>
          <a:p>
            <a:pPr>
              <a:buFontTx/>
              <a:buNone/>
            </a:pPr>
            <a:r>
              <a:rPr lang="en-US" altLang="en-US" sz="1600" i="1" smtClean="0"/>
              <a:t>Keeling CD, Harris TB, Wilkins EM, 1968. Concentration of atmospheric carbon dioxide at 500 and 700 millibars. J. Geophys. Res. 73:4511-28</a:t>
            </a:r>
            <a:endParaRPr lang="en-US" altLang="en-US" sz="1600" smtClean="0"/>
          </a:p>
          <a:p>
            <a:endParaRPr lang="en-US" altLang="en-US" smtClean="0"/>
          </a:p>
        </p:txBody>
      </p:sp>
      <p:pic>
        <p:nvPicPr>
          <p:cNvPr id="40243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24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25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228600" y="533400"/>
            <a:ext cx="3429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b="1" dirty="0" smtClean="0">
                <a:solidFill>
                  <a:srgbClr val="EAEAEA"/>
                </a:solidFill>
                <a:latin typeface="Arial Black" pitchFamily="34" charset="0"/>
              </a:rPr>
              <a:t>Diurnal stomatal conductance and leaf water potential, MS thesis, Oregon 1973</a:t>
            </a:r>
          </a:p>
        </p:txBody>
      </p:sp>
      <p:pic>
        <p:nvPicPr>
          <p:cNvPr id="123908" name="Picture 4" descr="MS-Fieldwork-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5835"/>
            <a:ext cx="5181600" cy="502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304800"/>
            <a:ext cx="350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EAEAEA"/>
                </a:solidFill>
                <a:latin typeface="Verdana"/>
              </a:rPr>
              <a:t>When I started, none of us worried about policy relevance, or explaining our science to journalists (or taxpayers)</a:t>
            </a:r>
            <a:endParaRPr lang="en-US" sz="3200" b="1" dirty="0">
              <a:solidFill>
                <a:srgbClr val="EAEAE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8008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GCP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GCP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_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GCP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GCP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38980</TotalTime>
  <Words>1256</Words>
  <Application>Microsoft Office PowerPoint</Application>
  <PresentationFormat>On-screen Show (4:3)</PresentationFormat>
  <Paragraphs>229</Paragraphs>
  <Slides>62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40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121" baseType="lpstr">
      <vt:lpstr>MS PGothic</vt:lpstr>
      <vt:lpstr>MS PGothic</vt:lpstr>
      <vt:lpstr>AdvTT182ff89e</vt:lpstr>
      <vt:lpstr>Aharoni</vt:lpstr>
      <vt:lpstr>Arial</vt:lpstr>
      <vt:lpstr>Arial Black</vt:lpstr>
      <vt:lpstr>Arial Narrow</vt:lpstr>
      <vt:lpstr>Arial Narrow Bold</vt:lpstr>
      <vt:lpstr>Calibri</vt:lpstr>
      <vt:lpstr>Comic Sans MS</vt:lpstr>
      <vt:lpstr>Garamond</vt:lpstr>
      <vt:lpstr>Helvetica</vt:lpstr>
      <vt:lpstr>Symbol</vt:lpstr>
      <vt:lpstr>SymbolMono BT</vt:lpstr>
      <vt:lpstr>Times</vt:lpstr>
      <vt:lpstr>Times New Roman</vt:lpstr>
      <vt:lpstr>Verdana</vt:lpstr>
      <vt:lpstr>Wingdings</vt:lpstr>
      <vt:lpstr>Cliff</vt:lpstr>
      <vt:lpstr>Office Theme</vt:lpstr>
      <vt:lpstr>2_Cliff</vt:lpstr>
      <vt:lpstr>4_Office Theme</vt:lpstr>
      <vt:lpstr>6_Office Theme</vt:lpstr>
      <vt:lpstr>GCP slide</vt:lpstr>
      <vt:lpstr>13_Office Theme</vt:lpstr>
      <vt:lpstr>1_Office Theme</vt:lpstr>
      <vt:lpstr>1_GCP slide</vt:lpstr>
      <vt:lpstr>11_Office Theme</vt:lpstr>
      <vt:lpstr>2_GCP slide</vt:lpstr>
      <vt:lpstr>2_Office Theme</vt:lpstr>
      <vt:lpstr>7_Cliff</vt:lpstr>
      <vt:lpstr>7_Office Theme</vt:lpstr>
      <vt:lpstr>1_Default Design</vt:lpstr>
      <vt:lpstr>18_Office Theme</vt:lpstr>
      <vt:lpstr>4_GCP slide</vt:lpstr>
      <vt:lpstr>14_Default Design</vt:lpstr>
      <vt:lpstr>13_Default Design</vt:lpstr>
      <vt:lpstr>15_Default Design</vt:lpstr>
      <vt:lpstr>3_Cliff</vt:lpstr>
      <vt:lpstr>6_Default Design</vt:lpstr>
      <vt:lpstr>19_Office Theme</vt:lpstr>
      <vt:lpstr>9_Default Design</vt:lpstr>
      <vt:lpstr>22_Office Theme</vt:lpstr>
      <vt:lpstr>5_Office Theme</vt:lpstr>
      <vt:lpstr>21_Office Theme</vt:lpstr>
      <vt:lpstr>8_Office Theme</vt:lpstr>
      <vt:lpstr>11_Default Design</vt:lpstr>
      <vt:lpstr>15_Office Theme</vt:lpstr>
      <vt:lpstr>3_Office Theme</vt:lpstr>
      <vt:lpstr>5_Default Design</vt:lpstr>
      <vt:lpstr>9_Office Theme</vt:lpstr>
      <vt:lpstr>1_Blank Presentation</vt:lpstr>
      <vt:lpstr>10_Office Theme</vt:lpstr>
      <vt:lpstr>10_Default Design</vt:lpstr>
      <vt:lpstr>1_Cliff</vt:lpstr>
      <vt:lpstr>12_Office Theme</vt:lpstr>
      <vt:lpstr>14_Office Theme</vt:lpstr>
      <vt:lpstr>12_Default Design</vt:lpstr>
      <vt:lpstr>Image</vt:lpstr>
      <vt:lpstr>PowerPoint Presentation</vt:lpstr>
      <vt:lpstr>37 languages  12 million  copies sold  top-selling environmental title in history</vt:lpstr>
      <vt:lpstr>“Limits to Growth” Scenario in 1972 for 2016</vt:lpstr>
      <vt:lpstr>PowerPoint Presentation</vt:lpstr>
      <vt:lpstr>PLANETARY BOUNDARIES Rockstrom et al. Nature 2009</vt:lpstr>
      <vt:lpstr>PowerPoint Presentation</vt:lpstr>
      <vt:lpstr> Carbon dioxide has risen by 38% since preindustrial </vt:lpstr>
      <vt:lpstr>PowerPoint Presentation</vt:lpstr>
      <vt:lpstr>PowerPoint Presentation</vt:lpstr>
      <vt:lpstr>PowerPoint Presentation</vt:lpstr>
      <vt:lpstr>Global NPP 1983 version</vt:lpstr>
      <vt:lpstr>PowerPoint Presentation</vt:lpstr>
      <vt:lpstr>PowerPoint Presentation</vt:lpstr>
      <vt:lpstr>Aqua MODIS Maximum Annual  Land Surface Temperature (2003-2009)</vt:lpstr>
      <vt:lpstr>PowerPoint Presentation</vt:lpstr>
      <vt:lpstr>PowerPoint Presentation</vt:lpstr>
      <vt:lpstr>PowerPoint Presentation</vt:lpstr>
      <vt:lpstr>PowerPoint Presentation</vt:lpstr>
      <vt:lpstr>Comparison of GPP from Terra-MODIS and AmeriFlux Network Towers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Emissions from fossil fuel use and industry</vt:lpstr>
      <vt:lpstr>Fate of anthropogenic CO2 emissions (2005-2014 average)</vt:lpstr>
      <vt:lpstr>PowerPoint Presentation</vt:lpstr>
      <vt:lpstr>DRIVERS HAVE LITTLE INTERANNUAL VARIABILITY</vt:lpstr>
      <vt:lpstr>PowerPoint Presentation</vt:lpstr>
      <vt:lpstr>PowerPoint Presentation</vt:lpstr>
      <vt:lpstr>PowerPoint Presentation</vt:lpstr>
      <vt:lpstr>NEE and NPP not the same!!</vt:lpstr>
      <vt:lpstr>Smith et al 2016 Nature Climate Change, (6) p306-311</vt:lpstr>
      <vt:lpstr>1982- 2009</vt:lpstr>
      <vt:lpstr>IS OUR CURRENT CONSUMPTION OF Biospheric NPP Sustainable*?</vt:lpstr>
      <vt:lpstr>PowerPoint Presentation</vt:lpstr>
      <vt:lpstr>Global Water Supply Threat</vt:lpstr>
      <vt:lpstr>PowerPoint Presentation</vt:lpstr>
      <vt:lpstr>Nitrogen Loading is already  damaging the biosphere N Deposition rates ( 0 – 60kg/ha/yr ) </vt:lpstr>
      <vt:lpstr>Per Capita Agricultural Production trends. Global 14% Per capita reduction projected by 2030 </vt:lpstr>
      <vt:lpstr>CROP YIELDS WILL NOT KEEP UP WITH POPULATION GROWTH to 2050</vt:lpstr>
      <vt:lpstr>PowerPoint Presentation</vt:lpstr>
      <vt:lpstr>PowerPoint Presentation</vt:lpstr>
      <vt:lpstr>Food vs Fuel, a choice?</vt:lpstr>
      <vt:lpstr>Future Bioenergy Potential (estimated by economists)</vt:lpstr>
      <vt:lpstr>PowerPoint Presentation</vt:lpstr>
      <vt:lpstr>The Anthropocene Era</vt:lpstr>
      <vt:lpstr>PowerPoint Presentation</vt:lpstr>
      <vt:lpstr>PowerPoint Presentation</vt:lpstr>
      <vt:lpstr>PowerPoint Presentation</vt:lpstr>
      <vt:lpstr>Alberta Tar Sands… Is This next?</vt:lpstr>
      <vt:lpstr>PowerPoint Presentation</vt:lpstr>
      <vt:lpstr>PowerPoint Presentation</vt:lpstr>
      <vt:lpstr>PowerPoint Presentation</vt:lpstr>
      <vt:lpstr>WHY DO WE ALLOW THIS WASTE??</vt:lpstr>
      <vt:lpstr>The new US - China Deal</vt:lpstr>
      <vt:lpstr>IF SOCIETY IS NOT WILLING TO STOP BURNING COAL, THERE IS NO CHANCE THAT GLOBAL TEMP CHANGE CAN STAY &lt;2.0 DEG</vt:lpstr>
      <vt:lpstr>Gross Domestic Product (GDP) measures everything….. “Except that which makes life worthwhile. “ Robert F. Kennedy, 1968</vt:lpstr>
      <vt:lpstr>PowerPoint Presentation</vt:lpstr>
      <vt:lpstr>Observed Emissions and Emissions Scenarios</vt:lpstr>
      <vt:lpstr>PowerPoint Presentation</vt:lpstr>
    </vt:vector>
  </TitlesOfParts>
  <Company>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of GPP from Terra-MODIS and AmeriFlux Network Towers</dc:title>
  <dc:creator>Faith Ann Heinsch</dc:creator>
  <cp:lastModifiedBy>Steve Running</cp:lastModifiedBy>
  <cp:revision>371</cp:revision>
  <dcterms:created xsi:type="dcterms:W3CDTF">2005-08-08T17:46:19Z</dcterms:created>
  <dcterms:modified xsi:type="dcterms:W3CDTF">2016-05-04T18:43:16Z</dcterms:modified>
</cp:coreProperties>
</file>