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303" r:id="rId2"/>
    <p:sldId id="336" r:id="rId3"/>
    <p:sldId id="269" r:id="rId4"/>
    <p:sldId id="344" r:id="rId5"/>
    <p:sldId id="345" r:id="rId6"/>
    <p:sldId id="320" r:id="rId7"/>
    <p:sldId id="322" r:id="rId8"/>
    <p:sldId id="323" r:id="rId9"/>
    <p:sldId id="346" r:id="rId10"/>
    <p:sldId id="341" r:id="rId11"/>
    <p:sldId id="327" r:id="rId12"/>
    <p:sldId id="347" r:id="rId13"/>
    <p:sldId id="358" r:id="rId14"/>
    <p:sldId id="349" r:id="rId15"/>
    <p:sldId id="348" r:id="rId16"/>
    <p:sldId id="350" r:id="rId17"/>
    <p:sldId id="351" r:id="rId18"/>
    <p:sldId id="352" r:id="rId19"/>
    <p:sldId id="353" r:id="rId20"/>
    <p:sldId id="354" r:id="rId21"/>
    <p:sldId id="357" r:id="rId22"/>
    <p:sldId id="355" r:id="rId23"/>
    <p:sldId id="35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826" autoAdjust="0"/>
  </p:normalViewPr>
  <p:slideViewPr>
    <p:cSldViewPr snapToGrid="0" snapToObjects="1">
      <p:cViewPr varScale="1">
        <p:scale>
          <a:sx n="95" d="100"/>
          <a:sy n="95" d="100"/>
        </p:scale>
        <p:origin x="-207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182A7-8DDD-274E-8FB4-A337D4F015BF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BCC1F-5827-D147-B8F2-2A16F8D18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93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Can we do better with a </a:t>
            </a:r>
            <a:r>
              <a:rPr lang="en-US" b="1" dirty="0" smtClean="0">
                <a:solidFill>
                  <a:srgbClr val="FF0000"/>
                </a:solidFill>
              </a:rPr>
              <a:t>community-based, open source</a:t>
            </a:r>
            <a:r>
              <a:rPr lang="en-US" dirty="0" smtClean="0"/>
              <a:t> approach?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BCC1F-5827-D147-B8F2-2A16F8D184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9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Standard Normal Homogeneity</a:t>
            </a:r>
            <a:r>
              <a:rPr lang="en-US" baseline="0" dirty="0" smtClean="0"/>
              <a:t> Test (SNHT)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BCC1F-5827-D147-B8F2-2A16F8D184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4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Tmin</a:t>
            </a:r>
            <a:r>
              <a:rPr lang="en-US" dirty="0" smtClean="0"/>
              <a:t>: W.</a:t>
            </a:r>
            <a:r>
              <a:rPr lang="en-US" baseline="0" dirty="0" smtClean="0"/>
              <a:t> U.S. grid cells within 1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Twx</a:t>
            </a:r>
            <a:r>
              <a:rPr lang="en-US" baseline="0" dirty="0" smtClean="0"/>
              <a:t>:</a:t>
            </a:r>
          </a:p>
          <a:p>
            <a:r>
              <a:rPr lang="en-US" baseline="0" dirty="0" err="1" smtClean="0"/>
              <a:t>Daymet</a:t>
            </a:r>
            <a:r>
              <a:rPr lang="en-US" baseline="0" dirty="0" smtClean="0"/>
              <a:t>: 47%</a:t>
            </a:r>
          </a:p>
          <a:p>
            <a:r>
              <a:rPr lang="en-US" baseline="0" dirty="0" smtClean="0"/>
              <a:t>PRISM: 57%</a:t>
            </a:r>
          </a:p>
          <a:p>
            <a:r>
              <a:rPr lang="en-US" baseline="0" dirty="0" smtClean="0"/>
              <a:t>In general, </a:t>
            </a:r>
            <a:r>
              <a:rPr lang="en-US" baseline="0" dirty="0" err="1" smtClean="0"/>
              <a:t>Twx</a:t>
            </a:r>
            <a:r>
              <a:rPr lang="en-US" baseline="0" dirty="0" smtClean="0"/>
              <a:t> warmer in the mountains and cooler in the valleys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Tmax</a:t>
            </a:r>
            <a:r>
              <a:rPr lang="en-US" baseline="0" dirty="0" smtClean="0"/>
              <a:t>;</a:t>
            </a:r>
          </a:p>
          <a:p>
            <a:r>
              <a:rPr lang="en-US" baseline="0" dirty="0" err="1" smtClean="0"/>
              <a:t>Daymet</a:t>
            </a:r>
            <a:r>
              <a:rPr lang="en-US" baseline="0" dirty="0" smtClean="0"/>
              <a:t>: 90%</a:t>
            </a:r>
          </a:p>
          <a:p>
            <a:r>
              <a:rPr lang="en-US" baseline="0" dirty="0" smtClean="0"/>
              <a:t>PRISM: 90%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BCC1F-5827-D147-B8F2-2A16F8D184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92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</a:t>
            </a:r>
            <a:r>
              <a:rPr lang="en-US" baseline="0" dirty="0" smtClean="0"/>
              <a:t> average, elevation only accounted for 6% of variance explained.</a:t>
            </a:r>
          </a:p>
          <a:p>
            <a:r>
              <a:rPr lang="en-US" baseline="0" dirty="0" smtClean="0"/>
              <a:t>LST accounted for 77% of variance explained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BCC1F-5827-D147-B8F2-2A16F8D184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34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</a:t>
            </a:r>
            <a:r>
              <a:rPr lang="en-US" baseline="0" dirty="0" smtClean="0"/>
              <a:t> average, elevation only accounted for 14% of variance explained.</a:t>
            </a:r>
          </a:p>
          <a:p>
            <a:r>
              <a:rPr lang="en-US" baseline="0" dirty="0" smtClean="0"/>
              <a:t>LST accounted for 47% of variance explained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BCC1F-5827-D147-B8F2-2A16F8D184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86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7D038-E279-F147-86F5-5BA03B4A9351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365987" y="5691317"/>
            <a:ext cx="1544721" cy="99910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45" y="175846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A </a:t>
            </a:r>
            <a:r>
              <a:rPr lang="en-US" sz="3200" dirty="0" err="1" smtClean="0"/>
              <a:t>Topoclimatic</a:t>
            </a:r>
            <a:r>
              <a:rPr lang="en-US" sz="3200" dirty="0" smtClean="0"/>
              <a:t> Air Temperature Dataset</a:t>
            </a:r>
            <a:br>
              <a:rPr lang="en-US" sz="3200" dirty="0" smtClean="0"/>
            </a:br>
            <a:r>
              <a:rPr lang="en-US" sz="3200" dirty="0" smtClean="0"/>
              <a:t>for the Conterminous U.S.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 rot="21223521">
            <a:off x="468868" y="2209155"/>
            <a:ext cx="2423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Avg. July ET: 2000-2012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0750" y="2006338"/>
            <a:ext cx="266829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Jared W. </a:t>
            </a:r>
            <a:r>
              <a:rPr lang="en-US" dirty="0" smtClean="0"/>
              <a:t>Oyler</a:t>
            </a:r>
            <a:r>
              <a:rPr lang="en-US" baseline="30000" dirty="0" smtClean="0"/>
              <a:t>1,2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Ashley </a:t>
            </a:r>
            <a:r>
              <a:rPr lang="en-US" dirty="0" smtClean="0"/>
              <a:t>Ballantyne</a:t>
            </a:r>
            <a:r>
              <a:rPr lang="en-US" baseline="30000" dirty="0" smtClean="0"/>
              <a:t>1</a:t>
            </a:r>
          </a:p>
          <a:p>
            <a:r>
              <a:rPr lang="en-US" dirty="0"/>
              <a:t>Kelsey </a:t>
            </a:r>
            <a:r>
              <a:rPr lang="en-US" dirty="0" smtClean="0"/>
              <a:t>Jencso</a:t>
            </a:r>
            <a:r>
              <a:rPr lang="en-US" baseline="30000" dirty="0" smtClean="0"/>
              <a:t>1</a:t>
            </a:r>
            <a:endParaRPr lang="en-US" dirty="0"/>
          </a:p>
          <a:p>
            <a:r>
              <a:rPr lang="en-US" dirty="0"/>
              <a:t>Michael </a:t>
            </a:r>
            <a:r>
              <a:rPr lang="en-US" dirty="0" smtClean="0"/>
              <a:t>Sweet</a:t>
            </a:r>
            <a:r>
              <a:rPr lang="en-US" baseline="30000" dirty="0" smtClean="0"/>
              <a:t>1</a:t>
            </a:r>
          </a:p>
          <a:p>
            <a:r>
              <a:rPr lang="en-US" dirty="0" smtClean="0"/>
              <a:t>Steven </a:t>
            </a:r>
            <a:r>
              <a:rPr lang="en-US" dirty="0"/>
              <a:t>W. </a:t>
            </a:r>
            <a:r>
              <a:rPr lang="en-US" dirty="0" smtClean="0"/>
              <a:t>Running</a:t>
            </a:r>
            <a:r>
              <a:rPr lang="en-US" baseline="30000" dirty="0" smtClean="0"/>
              <a:t>2</a:t>
            </a:r>
          </a:p>
          <a:p>
            <a:r>
              <a:rPr lang="en-US" dirty="0"/>
              <a:t>Ruben </a:t>
            </a:r>
            <a:r>
              <a:rPr lang="en-US" dirty="0" smtClean="0"/>
              <a:t>Behnke</a:t>
            </a:r>
            <a:r>
              <a:rPr lang="en-US" baseline="30000" dirty="0" smtClean="0"/>
              <a:t>1,2</a:t>
            </a:r>
            <a:endParaRPr lang="en-US" dirty="0" smtClean="0"/>
          </a:p>
          <a:p>
            <a:endParaRPr lang="en-US" dirty="0" smtClean="0"/>
          </a:p>
          <a:p>
            <a:r>
              <a:rPr lang="en-US" baseline="30000" dirty="0" smtClean="0"/>
              <a:t>1</a:t>
            </a:r>
            <a:r>
              <a:rPr lang="en-US" dirty="0" smtClean="0"/>
              <a:t>Montana Climate Office</a:t>
            </a:r>
            <a:endParaRPr lang="en-US" dirty="0"/>
          </a:p>
          <a:p>
            <a:endParaRPr lang="en-US" dirty="0"/>
          </a:p>
          <a:p>
            <a:r>
              <a:rPr lang="en-US" baseline="30000" dirty="0" smtClean="0"/>
              <a:t>2</a:t>
            </a:r>
            <a:r>
              <a:rPr lang="en-US" dirty="0" smtClean="0"/>
              <a:t>Numerical </a:t>
            </a:r>
            <a:r>
              <a:rPr lang="en-US" dirty="0" err="1" smtClean="0"/>
              <a:t>Terradynamic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Simulation Group (NTSG),</a:t>
            </a:r>
          </a:p>
          <a:p>
            <a:r>
              <a:rPr lang="en-US" dirty="0" smtClean="0"/>
              <a:t>University of Montana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11" y="1915901"/>
            <a:ext cx="4698859" cy="38365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NTSG logo 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603" y="5691317"/>
            <a:ext cx="1041787" cy="999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 descr="CSC-finalLog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987" y="5691317"/>
            <a:ext cx="1544721" cy="99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732"/>
            <a:ext cx="8229600" cy="1143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Interpolation Methods:</a:t>
            </a:r>
            <a:br>
              <a:rPr lang="en-US" sz="4400" dirty="0" smtClean="0"/>
            </a:br>
            <a:r>
              <a:rPr lang="en-US" sz="4400" dirty="0" smtClean="0"/>
              <a:t>MODIS Land Skin Temperature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111" y="2920856"/>
            <a:ext cx="3017516" cy="260407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Climatological MODIS LST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Key </a:t>
            </a:r>
            <a:r>
              <a:rPr lang="en-US" dirty="0"/>
              <a:t>integrator of landscape-scale influences such as elevation, cold air drainage patterns, slope/aspect, water bodies, and land cover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95" t="13510" r="3048" b="14851"/>
          <a:stretch/>
        </p:blipFill>
        <p:spPr>
          <a:xfrm>
            <a:off x="3186914" y="2480512"/>
            <a:ext cx="5756367" cy="3385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285635" y="2018847"/>
            <a:ext cx="574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Tmin</a:t>
            </a:r>
            <a:r>
              <a:rPr lang="en-US" dirty="0" smtClean="0"/>
              <a:t> Avg. Land Skin Temperature: August 2003-2012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95201" y="4168672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19.81 °C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5201" y="5365224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-0.79 °C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5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720" y="2094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Interpolation Methods </a:t>
            </a:r>
            <a:br>
              <a:rPr lang="en-US" sz="4400" dirty="0" smtClean="0"/>
            </a:br>
            <a:r>
              <a:rPr lang="en-US" sz="4400" dirty="0" smtClean="0"/>
              <a:t>Basic Model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64843"/>
                <a:ext cx="8229600" cy="3995526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Split interpolation into 2 steps:</a:t>
                </a:r>
              </a:p>
              <a:p>
                <a:r>
                  <a:rPr lang="en-US" b="1" dirty="0" smtClean="0">
                    <a:solidFill>
                      <a:srgbClr val="FF0000"/>
                    </a:solidFill>
                  </a:rPr>
                  <a:t>Step 1</a:t>
                </a:r>
                <a:r>
                  <a:rPr lang="en-US" dirty="0" smtClean="0"/>
                  <a:t>: Interpolate </a:t>
                </a:r>
                <a:r>
                  <a:rPr lang="en-US" dirty="0" err="1" smtClean="0"/>
                  <a:t>Tmin</a:t>
                </a:r>
                <a:r>
                  <a:rPr lang="en-US" dirty="0" smtClean="0"/>
                  <a:t>/</a:t>
                </a:r>
                <a:r>
                  <a:rPr lang="en-US" dirty="0" err="1" smtClean="0"/>
                  <a:t>Tmax</a:t>
                </a:r>
                <a:r>
                  <a:rPr lang="en-US" dirty="0" smtClean="0"/>
                  <a:t>  monthly </a:t>
                </a:r>
                <a:r>
                  <a:rPr lang="en-US" dirty="0" err="1" smtClean="0"/>
                  <a:t>normals</a:t>
                </a:r>
                <a:r>
                  <a:rPr lang="en-US" dirty="0" smtClean="0"/>
                  <a:t> (1981-2010) using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Moving Window Regression </a:t>
                </a:r>
                <a:r>
                  <a:rPr lang="en-US" b="1" dirty="0" err="1" smtClean="0">
                    <a:solidFill>
                      <a:srgbClr val="FF0000"/>
                    </a:solidFill>
                  </a:rPr>
                  <a:t>Kriging</a:t>
                </a:r>
                <a:endParaRPr lang="en-US" b="1" dirty="0" smtClean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e>
                    </m:acc>
                    <m:r>
                      <a:rPr lang="en-US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𝑓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𝑧</m:t>
                    </m:r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𝑙𝑠𝑡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b="1" dirty="0" smtClean="0">
                    <a:solidFill>
                      <a:srgbClr val="FF0000"/>
                    </a:solidFill>
                  </a:rPr>
                  <a:t>Step 2</a:t>
                </a:r>
                <a:r>
                  <a:rPr lang="en-US" dirty="0" smtClean="0"/>
                  <a:t>: Interpolate daily </a:t>
                </a:r>
                <a:r>
                  <a:rPr lang="en-US" dirty="0" err="1" smtClean="0"/>
                  <a:t>Tmin</a:t>
                </a:r>
                <a:r>
                  <a:rPr lang="en-US" dirty="0" smtClean="0"/>
                  <a:t>/</a:t>
                </a:r>
                <a:r>
                  <a:rPr lang="en-US" dirty="0" err="1" smtClean="0"/>
                  <a:t>Tmax</a:t>
                </a:r>
                <a:r>
                  <a:rPr lang="en-US" dirty="0" smtClean="0"/>
                  <a:t> anomalies around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e>
                    </m:acc>
                  </m:oMath>
                </a14:m>
                <a:r>
                  <a:rPr lang="en-US" dirty="0" smtClean="0"/>
                  <a:t> normals using a daily-varying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Geographically Weighted Regression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b="0" i="1" smtClean="0">
                        <a:latin typeface="Cambria Math"/>
                      </a:rPr>
                      <m:t>𝑇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𝑓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𝑧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𝑙𝑠𝑡</m:t>
                    </m:r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𝑡𝑑𝑖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64843"/>
                <a:ext cx="8229600" cy="3995526"/>
              </a:xfrm>
              <a:blipFill rotWithShape="1">
                <a:blip r:embed="rId2"/>
                <a:stretch>
                  <a:fillRect l="-889" r="-1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0368" y="5119927"/>
                <a:ext cx="42920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𝑙𝑠𝑡</m:t>
                    </m:r>
                  </m:oMath>
                </a14:m>
                <a:r>
                  <a:rPr lang="en-US" dirty="0" smtClean="0"/>
                  <a:t> = MODIS 2003-2012 10 year monthly mean land skin temperature (1-km resolution)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68" y="5119927"/>
                <a:ext cx="4292065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1278"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76462" y="4981428"/>
                <a:ext cx="366753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𝑡𝑑𝑖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= topographic </a:t>
                </a:r>
                <a:r>
                  <a:rPr lang="en-US" dirty="0" smtClean="0"/>
                  <a:t>dissection index* 0 = deep valley; 5 = ridge/peak. Indicator of cold air drainage potential.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462" y="4981428"/>
                <a:ext cx="3667538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1329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/>
          <p:nvPr/>
        </p:nvCxnSpPr>
        <p:spPr>
          <a:xfrm>
            <a:off x="5046348" y="4981428"/>
            <a:ext cx="0" cy="12003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-1" y="6352190"/>
            <a:ext cx="90636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*Holden</a:t>
            </a:r>
            <a:r>
              <a:rPr lang="en-US" sz="1100" dirty="0"/>
              <a:t>, Z.A., </a:t>
            </a:r>
            <a:r>
              <a:rPr lang="en-US" sz="1100" dirty="0" err="1"/>
              <a:t>Abatzoglou</a:t>
            </a:r>
            <a:r>
              <a:rPr lang="en-US" sz="1100" dirty="0"/>
              <a:t>, J.T., Luce, C.H., Baggett, L.S., 2011. Empirical downscaling of daily minimum air temperature at very fine resolutions in complex terrain. Agric. For. </a:t>
            </a:r>
            <a:r>
              <a:rPr lang="en-US" sz="1100" dirty="0" err="1"/>
              <a:t>Meteorol</a:t>
            </a:r>
            <a:r>
              <a:rPr lang="en-US" sz="1100" dirty="0"/>
              <a:t>. 151, 1066–1073.</a:t>
            </a:r>
            <a:endParaRPr lang="en-US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06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605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Results: Homogenization</a:t>
            </a:r>
            <a:br>
              <a:rPr lang="en-US" sz="2800" dirty="0" smtClean="0"/>
            </a:br>
            <a:r>
              <a:rPr lang="en-US" sz="2800" dirty="0" smtClean="0"/>
              <a:t>CONUS Annual Anomalies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967" y="1090857"/>
            <a:ext cx="7223391" cy="551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006032" y="1043835"/>
            <a:ext cx="68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Tmin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6221" y="104383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Tmax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832" y="125605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Results: Homogenization</a:t>
            </a:r>
            <a:br>
              <a:rPr lang="en-US" sz="2800" dirty="0" smtClean="0"/>
            </a:br>
            <a:r>
              <a:rPr lang="en-US" sz="2800" dirty="0" smtClean="0"/>
              <a:t>1981-2012 Western U.S. </a:t>
            </a:r>
            <a:r>
              <a:rPr lang="en-US" sz="2800" dirty="0" err="1" smtClean="0"/>
              <a:t>Tmin</a:t>
            </a:r>
            <a:r>
              <a:rPr lang="en-US" sz="2800" dirty="0" smtClean="0"/>
              <a:t> Trends</a:t>
            </a:r>
            <a:endParaRPr lang="en-US" sz="2800" dirty="0"/>
          </a:p>
        </p:txBody>
      </p:sp>
      <p:pic>
        <p:nvPicPr>
          <p:cNvPr id="3" name="Picture 2" descr="westus_tmin_trend_1981_201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526" y="1898316"/>
            <a:ext cx="8783053" cy="3221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1147825" y="152898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TopoWx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60536" y="1496718"/>
            <a:ext cx="85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PRISM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39567" y="1464452"/>
            <a:ext cx="98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Daymet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45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556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Results: Monthly Normal Predictors</a:t>
            </a:r>
            <a:br>
              <a:rPr lang="en-US" sz="2800" dirty="0" smtClean="0"/>
            </a:br>
            <a:r>
              <a:rPr lang="en-US" sz="2800" dirty="0" smtClean="0"/>
              <a:t>Western U.S.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578" y="1152904"/>
            <a:ext cx="6901613" cy="2657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578" y="3810383"/>
            <a:ext cx="6901613" cy="2687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778762" y="3732099"/>
            <a:ext cx="68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Tmin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45478" y="373209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Tmax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4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7364" y="1394410"/>
            <a:ext cx="3095105" cy="5183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1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Results: Land Skin Temperature Predictor</a:t>
            </a:r>
            <a:br>
              <a:rPr lang="en-US" sz="2800" dirty="0" smtClean="0"/>
            </a:br>
            <a:r>
              <a:rPr lang="en-US" sz="2800" dirty="0" smtClean="0"/>
              <a:t>Western U.S.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7744" y="1394410"/>
            <a:ext cx="3829620" cy="5183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fig6_line_bias_by_ls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252" y="3251859"/>
            <a:ext cx="1937004" cy="377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9504" y="1324563"/>
            <a:ext cx="68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Tmin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6220" y="132456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Tmax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3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846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Results: Uncertainty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1939" y="1680587"/>
            <a:ext cx="6491234" cy="4980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863780" y="1211945"/>
            <a:ext cx="364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Uncertainty in August Normal </a:t>
            </a:r>
            <a:r>
              <a:rPr lang="en-US" dirty="0" err="1" smtClean="0"/>
              <a:t>Tmin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7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3866"/>
          </a:xfrm>
        </p:spPr>
        <p:txBody>
          <a:bodyPr>
            <a:noAutofit/>
          </a:bodyPr>
          <a:lstStyle/>
          <a:p>
            <a:r>
              <a:rPr lang="en-US" sz="2800" dirty="0" smtClean="0"/>
              <a:t>Results: Example CONUS Output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71" y="513962"/>
            <a:ext cx="7802545" cy="6220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728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967" y="2532183"/>
            <a:ext cx="3361174" cy="708409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Results:</a:t>
            </a:r>
            <a:br>
              <a:rPr lang="en-US" sz="2400" dirty="0" smtClean="0"/>
            </a:br>
            <a:r>
              <a:rPr lang="en-US" sz="2400" dirty="0" smtClean="0"/>
              <a:t>Western U.S. Comparison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266" y="95706"/>
            <a:ext cx="6347298" cy="6691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447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531" y="82899"/>
            <a:ext cx="6840746" cy="6689690"/>
          </a:xfrm>
          <a:prstGeom prst="roundRect">
            <a:avLst>
              <a:gd name="adj" fmla="val 499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532183"/>
            <a:ext cx="2177531" cy="7084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400" dirty="0" smtClean="0"/>
              <a:t>Results:</a:t>
            </a:r>
            <a:br>
              <a:rPr lang="en-US" sz="2400" dirty="0" smtClean="0"/>
            </a:br>
            <a:r>
              <a:rPr lang="en-US" sz="2400" dirty="0" smtClean="0"/>
              <a:t>Nevada northeastern</a:t>
            </a:r>
          </a:p>
          <a:p>
            <a:pPr algn="l"/>
            <a:r>
              <a:rPr lang="en-US" sz="2400" dirty="0"/>
              <a:t>c</a:t>
            </a:r>
            <a:r>
              <a:rPr lang="en-US" sz="2400" dirty="0" smtClean="0"/>
              <a:t>limate division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208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6888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788" y="1592664"/>
            <a:ext cx="8315011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Review of gridded </a:t>
            </a:r>
            <a:r>
              <a:rPr lang="en-US" dirty="0" err="1" smtClean="0"/>
              <a:t>topoclimatic</a:t>
            </a:r>
            <a:r>
              <a:rPr lang="en-US" dirty="0" smtClean="0"/>
              <a:t> datasets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TopoWx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(“Topographical Weather/Climate”) Product          </a:t>
            </a:r>
          </a:p>
          <a:p>
            <a:r>
              <a:rPr lang="en-US" dirty="0" smtClean="0"/>
              <a:t>30-arscec (~800m) 1948-present </a:t>
            </a:r>
            <a:r>
              <a:rPr lang="en-US" dirty="0"/>
              <a:t>daily </a:t>
            </a:r>
            <a:r>
              <a:rPr lang="en-US" dirty="0" err="1" smtClean="0"/>
              <a:t>Tmin</a:t>
            </a:r>
            <a:r>
              <a:rPr lang="en-US" dirty="0" smtClean="0"/>
              <a:t>/</a:t>
            </a:r>
            <a:r>
              <a:rPr lang="en-US" dirty="0" err="1" smtClean="0"/>
              <a:t>Tmax</a:t>
            </a:r>
            <a:r>
              <a:rPr lang="en-US" dirty="0" smtClean="0"/>
              <a:t> dataset for the CONUS</a:t>
            </a:r>
          </a:p>
          <a:p>
            <a:pPr lvl="1"/>
            <a:r>
              <a:rPr lang="en-US" dirty="0" smtClean="0"/>
              <a:t>Processing steps</a:t>
            </a:r>
          </a:p>
          <a:p>
            <a:pPr lvl="1"/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Example output and comparisons</a:t>
            </a:r>
          </a:p>
          <a:p>
            <a:pPr lvl="1"/>
            <a:r>
              <a:rPr lang="en-US" dirty="0" smtClean="0"/>
              <a:t>Technical details and data availability</a:t>
            </a:r>
          </a:p>
        </p:txBody>
      </p:sp>
    </p:spTree>
    <p:extLst>
      <p:ext uri="{BB962C8B-B14F-4D97-AF65-F5344CB8AC3E}">
        <p14:creationId xmlns:p14="http://schemas.microsoft.com/office/powerpoint/2010/main" val="52133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158" y="133141"/>
            <a:ext cx="5549778" cy="6602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0482" y="2532182"/>
            <a:ext cx="2883877" cy="7084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400" dirty="0" smtClean="0"/>
              <a:t>Results:</a:t>
            </a:r>
            <a:br>
              <a:rPr lang="en-US" sz="2400" dirty="0" smtClean="0"/>
            </a:br>
            <a:r>
              <a:rPr lang="en-US" sz="2400" dirty="0" smtClean="0"/>
              <a:t>California</a:t>
            </a:r>
          </a:p>
          <a:p>
            <a:pPr algn="l"/>
            <a:r>
              <a:rPr lang="en-US" sz="2400" dirty="0"/>
              <a:t>n</a:t>
            </a:r>
            <a:r>
              <a:rPr lang="en-US" sz="2400" dirty="0" smtClean="0"/>
              <a:t>orth coast drainage</a:t>
            </a:r>
          </a:p>
          <a:p>
            <a:pPr algn="l"/>
            <a:r>
              <a:rPr lang="en-US" sz="2400" dirty="0"/>
              <a:t>c</a:t>
            </a:r>
            <a:r>
              <a:rPr lang="en-US" sz="2400" dirty="0" smtClean="0"/>
              <a:t>limate division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424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528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5684"/>
            <a:ext cx="8229600" cy="564147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TopoWx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contributes </a:t>
            </a:r>
            <a:r>
              <a:rPr lang="en-US" b="1" dirty="0" smtClean="0">
                <a:solidFill>
                  <a:srgbClr val="FF0000"/>
                </a:solidFill>
              </a:rPr>
              <a:t>3 main </a:t>
            </a:r>
            <a:r>
              <a:rPr lang="en-US" b="1" dirty="0">
                <a:solidFill>
                  <a:srgbClr val="FF0000"/>
                </a:solidFill>
              </a:rPr>
              <a:t>advancements to </a:t>
            </a:r>
            <a:r>
              <a:rPr lang="en-US" b="1" dirty="0" err="1">
                <a:solidFill>
                  <a:srgbClr val="FF0000"/>
                </a:solidFill>
              </a:rPr>
              <a:t>topoclimatic</a:t>
            </a:r>
            <a:r>
              <a:rPr lang="en-US" b="1" dirty="0">
                <a:solidFill>
                  <a:srgbClr val="FF0000"/>
                </a:solidFill>
              </a:rPr>
              <a:t> temperature </a:t>
            </a:r>
            <a:r>
              <a:rPr lang="en-US" b="1" dirty="0" smtClean="0">
                <a:solidFill>
                  <a:srgbClr val="FF0000"/>
                </a:solidFill>
              </a:rPr>
              <a:t>interpolation: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/>
              <a:t>improved representation of </a:t>
            </a:r>
            <a:r>
              <a:rPr lang="en-US" dirty="0" err="1"/>
              <a:t>interdecadal</a:t>
            </a:r>
            <a:r>
              <a:rPr lang="en-US" dirty="0"/>
              <a:t> and long-term temperature </a:t>
            </a:r>
            <a:r>
              <a:rPr lang="en-US" dirty="0" smtClean="0"/>
              <a:t>trends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/>
              <a:t>improved representation of complex temperature spatial patterns, particularly for </a:t>
            </a:r>
            <a:r>
              <a:rPr lang="en-US" dirty="0" err="1" smtClean="0"/>
              <a:t>Tmin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spatial representation of uncertainty that accounts for both model goodness of fit and the geographical arrangement of </a:t>
            </a:r>
            <a:r>
              <a:rPr lang="en-US" dirty="0" smtClean="0"/>
              <a:t>stations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These </a:t>
            </a:r>
            <a:r>
              <a:rPr lang="en-US" b="1" dirty="0">
                <a:solidFill>
                  <a:srgbClr val="FF0000"/>
                </a:solidFill>
              </a:rPr>
              <a:t>advancements were made </a:t>
            </a:r>
            <a:r>
              <a:rPr lang="en-US" b="1" dirty="0" smtClean="0">
                <a:solidFill>
                  <a:srgbClr val="FF0000"/>
                </a:solidFill>
              </a:rPr>
              <a:t>through: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use of previously developed homogenization procedures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Remotely </a:t>
            </a:r>
            <a:r>
              <a:rPr lang="en-US" dirty="0"/>
              <a:t>sensed land skin temperature as an auxiliary predictor of </a:t>
            </a:r>
            <a:r>
              <a:rPr lang="en-US" dirty="0" err="1"/>
              <a:t>topoclimatic</a:t>
            </a:r>
            <a:r>
              <a:rPr lang="en-US" dirty="0"/>
              <a:t> air </a:t>
            </a:r>
            <a:r>
              <a:rPr lang="en-US" dirty="0" smtClean="0"/>
              <a:t>temperature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 </a:t>
            </a:r>
            <a:r>
              <a:rPr lang="en-US" dirty="0"/>
              <a:t>unique implementation of moving window regression </a:t>
            </a:r>
            <a:r>
              <a:rPr lang="en-US" dirty="0" err="1" smtClean="0"/>
              <a:t>kriging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05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4013"/>
            <a:ext cx="8229600" cy="6023987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TopoWx</a:t>
            </a:r>
            <a:r>
              <a:rPr lang="en-US" b="1" dirty="0" smtClean="0">
                <a:solidFill>
                  <a:srgbClr val="FF0000"/>
                </a:solidFill>
              </a:rPr>
              <a:t> open source code (Python, R) will be available on </a:t>
            </a:r>
            <a:r>
              <a:rPr lang="en-US" b="1" dirty="0" err="1" smtClean="0">
                <a:solidFill>
                  <a:srgbClr val="FF0000"/>
                </a:solidFill>
              </a:rPr>
              <a:t>GitHub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License: GNU GPL </a:t>
            </a:r>
          </a:p>
          <a:p>
            <a:pPr lvl="1"/>
            <a:r>
              <a:rPr lang="en-US" dirty="0" smtClean="0"/>
              <a:t>Built </a:t>
            </a:r>
            <a:r>
              <a:rPr lang="en-US" dirty="0"/>
              <a:t>for HPC </a:t>
            </a:r>
            <a:r>
              <a:rPr lang="en-US" dirty="0" smtClean="0"/>
              <a:t>environments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NetCDF4 CONUS Dataset</a:t>
            </a:r>
          </a:p>
          <a:p>
            <a:pPr lvl="1"/>
            <a:r>
              <a:rPr lang="en-US" dirty="0" smtClean="0"/>
              <a:t>1948-2012 30-arcsec daily </a:t>
            </a:r>
            <a:r>
              <a:rPr lang="en-US" dirty="0" err="1" smtClean="0"/>
              <a:t>Tmin</a:t>
            </a:r>
            <a:r>
              <a:rPr lang="en-US" dirty="0" smtClean="0"/>
              <a:t>/</a:t>
            </a:r>
            <a:r>
              <a:rPr lang="en-US" dirty="0" err="1" smtClean="0"/>
              <a:t>Tmax</a:t>
            </a:r>
            <a:endParaRPr lang="en-US" dirty="0" smtClean="0"/>
          </a:p>
          <a:p>
            <a:pPr lvl="1"/>
            <a:r>
              <a:rPr lang="en-US" dirty="0" smtClean="0"/>
              <a:t>1981-2010 </a:t>
            </a:r>
            <a:r>
              <a:rPr lang="en-US" dirty="0"/>
              <a:t>30-arcsec </a:t>
            </a:r>
            <a:r>
              <a:rPr lang="en-US" dirty="0" smtClean="0"/>
              <a:t>monthly </a:t>
            </a:r>
            <a:r>
              <a:rPr lang="en-US" dirty="0" err="1" smtClean="0"/>
              <a:t>Tmin</a:t>
            </a:r>
            <a:r>
              <a:rPr lang="en-US" dirty="0" smtClean="0"/>
              <a:t>/</a:t>
            </a:r>
            <a:r>
              <a:rPr lang="en-US" dirty="0" err="1" smtClean="0"/>
              <a:t>Tmax</a:t>
            </a:r>
            <a:r>
              <a:rPr lang="en-US" dirty="0" smtClean="0"/>
              <a:t> </a:t>
            </a:r>
            <a:r>
              <a:rPr lang="en-US" dirty="0" err="1" smtClean="0"/>
              <a:t>normals</a:t>
            </a:r>
            <a:r>
              <a:rPr lang="en-US" dirty="0" smtClean="0"/>
              <a:t> with corresponding uncertainty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USGS THREDDS Data Server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cida.usgs.gov</a:t>
            </a:r>
            <a:r>
              <a:rPr lang="en-US" dirty="0"/>
              <a:t>/</a:t>
            </a:r>
            <a:r>
              <a:rPr lang="en-US" dirty="0" err="1"/>
              <a:t>thredds</a:t>
            </a:r>
            <a:r>
              <a:rPr lang="en-US" dirty="0"/>
              <a:t>/</a:t>
            </a:r>
            <a:r>
              <a:rPr lang="en-US" dirty="0" err="1" smtClean="0"/>
              <a:t>catalog.html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ArcGIS-based web data services in development for Montana Climate Office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www.climate.umt.edu</a:t>
            </a:r>
            <a:r>
              <a:rPr lang="en-US" dirty="0"/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Corresponding publication in review</a:t>
            </a:r>
          </a:p>
          <a:p>
            <a:pPr lvl="1"/>
            <a:r>
              <a:rPr lang="en-US" sz="2200" dirty="0"/>
              <a:t>Oyler JW, </a:t>
            </a:r>
            <a:r>
              <a:rPr lang="en-US" sz="2200" dirty="0" err="1"/>
              <a:t>Ballantyne</a:t>
            </a:r>
            <a:r>
              <a:rPr lang="en-US" sz="2200" dirty="0"/>
              <a:t> A, </a:t>
            </a:r>
            <a:r>
              <a:rPr lang="en-US" sz="2200" dirty="0" err="1"/>
              <a:t>Jencso</a:t>
            </a:r>
            <a:r>
              <a:rPr lang="en-US" sz="2200" dirty="0"/>
              <a:t> K, Sweet M, Running S. Creating a </a:t>
            </a:r>
            <a:r>
              <a:rPr lang="en-US" sz="2200" dirty="0" err="1" smtClean="0"/>
              <a:t>topoclimatic</a:t>
            </a:r>
            <a:r>
              <a:rPr lang="en-US" sz="2200" dirty="0" smtClean="0"/>
              <a:t> </a:t>
            </a:r>
            <a:r>
              <a:rPr lang="en-US" sz="2200" dirty="0"/>
              <a:t>daily air temperature dataset for the conterminous United States using homogenized station data and remotely sensed land skin temperature. International Journal of Climatology. In Review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756886" y="1609048"/>
            <a:ext cx="1397692" cy="539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21" y="1599193"/>
            <a:ext cx="1397693" cy="573054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50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Technical Details and Data Availability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6505" y="1597578"/>
            <a:ext cx="546066" cy="572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465" y="1626257"/>
            <a:ext cx="551689" cy="419101"/>
          </a:xfrm>
          <a:prstGeom prst="rect">
            <a:avLst/>
          </a:prstGeom>
        </p:spPr>
      </p:pic>
      <p:pic>
        <p:nvPicPr>
          <p:cNvPr id="1026" name="Picture 2" descr="NetC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056" y="2350222"/>
            <a:ext cx="476250" cy="476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7" descr="cida_logo_4c-300_notex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898" y="3672305"/>
            <a:ext cx="1403685" cy="781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ounded Rectangle 9"/>
          <p:cNvSpPr/>
          <p:nvPr/>
        </p:nvSpPr>
        <p:spPr>
          <a:xfrm>
            <a:off x="6055887" y="3672305"/>
            <a:ext cx="1136330" cy="781385"/>
          </a:xfrm>
          <a:prstGeom prst="roundRect">
            <a:avLst>
              <a:gd name="adj" fmla="val 6402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SC-finalLogo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761" y="3672305"/>
            <a:ext cx="1208098" cy="78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5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259" y="256232"/>
            <a:ext cx="82296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5" name="Picture 4" descr="IMG_146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778" y="1600200"/>
            <a:ext cx="6870563" cy="4580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3404774" y="3321818"/>
            <a:ext cx="2192421" cy="755550"/>
          </a:xfrm>
          <a:prstGeom prst="rect">
            <a:avLst/>
          </a:prstGeom>
          <a:solidFill>
            <a:srgbClr val="FF0000">
              <a:alpha val="5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31510" y="3321818"/>
            <a:ext cx="2203097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b="1" dirty="0" smtClean="0">
                <a:solidFill>
                  <a:schemeClr val="bg1"/>
                </a:solidFill>
              </a:rPr>
              <a:t>Questions or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Comments?</a:t>
            </a:r>
          </a:p>
        </p:txBody>
      </p:sp>
      <p:sp>
        <p:nvSpPr>
          <p:cNvPr id="7" name="Rectangle 6"/>
          <p:cNvSpPr/>
          <p:nvPr/>
        </p:nvSpPr>
        <p:spPr>
          <a:xfrm>
            <a:off x="3876843" y="5402121"/>
            <a:ext cx="3926142" cy="639128"/>
          </a:xfrm>
          <a:prstGeom prst="rect">
            <a:avLst/>
          </a:prstGeom>
          <a:solidFill>
            <a:srgbClr val="FF0000">
              <a:alpha val="5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29559" y="5521514"/>
            <a:ext cx="4947078" cy="5922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000" b="1" dirty="0" smtClean="0">
                <a:solidFill>
                  <a:srgbClr val="000000"/>
                </a:solidFill>
              </a:rPr>
              <a:t>Email: </a:t>
            </a:r>
            <a:r>
              <a:rPr lang="en-US" sz="2000" b="1" dirty="0" err="1" smtClean="0">
                <a:solidFill>
                  <a:srgbClr val="000000"/>
                </a:solidFill>
              </a:rPr>
              <a:t>jared.oyler@ntsg.umt.edu</a:t>
            </a:r>
            <a:endParaRPr lang="en-US" sz="20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0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0833" y="2205711"/>
            <a:ext cx="2139696" cy="1367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088"/>
            <a:ext cx="8229600" cy="1143000"/>
          </a:xfrm>
        </p:spPr>
        <p:txBody>
          <a:bodyPr>
            <a:noAutofit/>
          </a:bodyPr>
          <a:lstStyle/>
          <a:p>
            <a:r>
              <a:rPr lang="en-US" sz="4400" dirty="0" err="1" smtClean="0"/>
              <a:t>Topoclimatic</a:t>
            </a:r>
            <a:r>
              <a:rPr lang="en-US" sz="4400" dirty="0" smtClean="0"/>
              <a:t> Datasets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039" y="1240025"/>
            <a:ext cx="4611793" cy="48554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Interpolated </a:t>
            </a:r>
            <a:r>
              <a:rPr lang="en-US" b="1" dirty="0" err="1" smtClean="0">
                <a:solidFill>
                  <a:srgbClr val="FF0000"/>
                </a:solidFill>
              </a:rPr>
              <a:t>Topoclimatic</a:t>
            </a:r>
            <a:r>
              <a:rPr lang="en-US" b="1" dirty="0" smtClean="0">
                <a:solidFill>
                  <a:srgbClr val="FF0000"/>
                </a:solidFill>
              </a:rPr>
              <a:t> Datasets</a:t>
            </a:r>
            <a:r>
              <a:rPr lang="en-US" dirty="0" smtClean="0"/>
              <a:t>: </a:t>
            </a:r>
            <a:r>
              <a:rPr lang="en-US" dirty="0"/>
              <a:t>use point-source weather station data and a </a:t>
            </a:r>
            <a:r>
              <a:rPr lang="en-US" dirty="0" smtClean="0"/>
              <a:t>DEM </a:t>
            </a:r>
            <a:r>
              <a:rPr lang="en-US" dirty="0"/>
              <a:t>to incorporate the effects of </a:t>
            </a:r>
            <a:r>
              <a:rPr lang="en-US" dirty="0" err="1"/>
              <a:t>topoclimatic</a:t>
            </a:r>
            <a:r>
              <a:rPr lang="en-US" dirty="0"/>
              <a:t> factors and statistically </a:t>
            </a:r>
            <a:r>
              <a:rPr lang="en-US" dirty="0" smtClean="0"/>
              <a:t>interpolate climate </a:t>
            </a:r>
            <a:r>
              <a:rPr lang="en-US" dirty="0"/>
              <a:t>variables to a regular grid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PRISM</a:t>
            </a:r>
          </a:p>
          <a:p>
            <a:r>
              <a:rPr lang="en-US" dirty="0" smtClean="0"/>
              <a:t>DAYMET</a:t>
            </a:r>
          </a:p>
          <a:p>
            <a:r>
              <a:rPr lang="en-US" dirty="0" smtClean="0"/>
              <a:t>Maurer et al. and </a:t>
            </a:r>
            <a:r>
              <a:rPr lang="en-US" dirty="0" err="1" smtClean="0"/>
              <a:t>Livneh</a:t>
            </a:r>
            <a:r>
              <a:rPr lang="en-US" dirty="0" smtClean="0"/>
              <a:t> et al. 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0257" y="5168362"/>
            <a:ext cx="1111398" cy="334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04960" y="1420880"/>
            <a:ext cx="1051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Weather </a:t>
            </a:r>
          </a:p>
          <a:p>
            <a:pPr algn="ctr"/>
            <a:r>
              <a:rPr lang="en-US" dirty="0" smtClean="0"/>
              <a:t>Stations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30681" y="4243839"/>
            <a:ext cx="2210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Interpolated </a:t>
            </a:r>
          </a:p>
          <a:p>
            <a:pPr algn="ctr"/>
            <a:r>
              <a:rPr lang="en-US" dirty="0" err="1" smtClean="0"/>
              <a:t>Topoclimatic</a:t>
            </a:r>
            <a:r>
              <a:rPr lang="en-US" dirty="0" smtClean="0"/>
              <a:t> Dataset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900529" y="3672675"/>
            <a:ext cx="0" cy="57354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979" y="4486644"/>
            <a:ext cx="936315" cy="435335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0529" y="2205711"/>
            <a:ext cx="2139696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1494" y="4901044"/>
            <a:ext cx="2139696" cy="1723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7207187" y="1282381"/>
            <a:ext cx="1526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DEM and</a:t>
            </a:r>
          </a:p>
          <a:p>
            <a:pPr algn="ctr"/>
            <a:r>
              <a:rPr lang="en-US" dirty="0" smtClean="0"/>
              <a:t>DEM-Derived</a:t>
            </a:r>
          </a:p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0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701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err="1" smtClean="0"/>
              <a:t>Topoclimatic</a:t>
            </a:r>
            <a:r>
              <a:rPr lang="en-US" sz="4400" dirty="0" smtClean="0"/>
              <a:t> Datasets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5416"/>
            <a:ext cx="8229600" cy="554669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Since there are existing CONUS </a:t>
            </a:r>
            <a:r>
              <a:rPr lang="en-US" dirty="0" err="1" smtClean="0"/>
              <a:t>topoclimatic</a:t>
            </a:r>
            <a:r>
              <a:rPr lang="en-US" dirty="0"/>
              <a:t> </a:t>
            </a:r>
            <a:r>
              <a:rPr lang="en-US" dirty="0" smtClean="0"/>
              <a:t>datasets, why not use what is already available? Why reinvent the wheel?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Main motivations for creating </a:t>
            </a:r>
            <a:r>
              <a:rPr lang="en-US" dirty="0" err="1" smtClean="0"/>
              <a:t>TopoWx</a:t>
            </a:r>
            <a:r>
              <a:rPr lang="en-US" dirty="0"/>
              <a:t>: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</a:t>
            </a:r>
            <a:r>
              <a:rPr lang="en-US" dirty="0" err="1" smtClean="0"/>
              <a:t>topoclimatic</a:t>
            </a:r>
            <a:r>
              <a:rPr lang="en-US" dirty="0"/>
              <a:t> </a:t>
            </a:r>
            <a:r>
              <a:rPr lang="en-US" dirty="0" smtClean="0"/>
              <a:t>datasets make use of </a:t>
            </a:r>
            <a:r>
              <a:rPr lang="en-US" b="1" dirty="0" smtClean="0">
                <a:solidFill>
                  <a:srgbClr val="FF0000"/>
                </a:solidFill>
              </a:rPr>
              <a:t>remote sensing data </a:t>
            </a:r>
            <a:r>
              <a:rPr lang="en-US" dirty="0" smtClean="0"/>
              <a:t>that have potential to improve spatial representations of </a:t>
            </a:r>
            <a:r>
              <a:rPr lang="en-US" dirty="0" err="1" smtClean="0"/>
              <a:t>topoclimatic</a:t>
            </a:r>
            <a:r>
              <a:rPr lang="en-US" dirty="0" smtClean="0"/>
              <a:t> air temperature.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</a:t>
            </a:r>
            <a:r>
              <a:rPr lang="en-US" dirty="0" err="1" smtClean="0"/>
              <a:t>topoclimatic</a:t>
            </a:r>
            <a:r>
              <a:rPr lang="en-US" dirty="0" smtClean="0"/>
              <a:t> datasets currently </a:t>
            </a:r>
            <a:r>
              <a:rPr lang="en-US" b="1" dirty="0" smtClean="0">
                <a:solidFill>
                  <a:srgbClr val="FF0000"/>
                </a:solidFill>
              </a:rPr>
              <a:t>homogenize</a:t>
            </a:r>
            <a:r>
              <a:rPr lang="en-US" dirty="0" smtClean="0"/>
              <a:t> input station data.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</a:t>
            </a:r>
            <a:r>
              <a:rPr lang="en-US" dirty="0" err="1" smtClean="0"/>
              <a:t>topoclimatic</a:t>
            </a:r>
            <a:r>
              <a:rPr lang="en-US" dirty="0" smtClean="0"/>
              <a:t> datasets provide </a:t>
            </a:r>
            <a:r>
              <a:rPr lang="en-US" b="1" dirty="0" smtClean="0">
                <a:solidFill>
                  <a:srgbClr val="FF0000"/>
                </a:solidFill>
              </a:rPr>
              <a:t>estimates of spatial uncertainty.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Most </a:t>
            </a:r>
            <a:r>
              <a:rPr lang="en-US" dirty="0" err="1" smtClean="0"/>
              <a:t>topoclimatic</a:t>
            </a:r>
            <a:r>
              <a:rPr lang="en-US" dirty="0" smtClean="0"/>
              <a:t> datasets are </a:t>
            </a:r>
            <a:r>
              <a:rPr lang="en-US" b="1" dirty="0" smtClean="0">
                <a:solidFill>
                  <a:srgbClr val="FF0000"/>
                </a:solidFill>
              </a:rPr>
              <a:t>proprietary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and closed source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TopoWx</a:t>
            </a:r>
            <a:r>
              <a:rPr lang="en-US" dirty="0" smtClean="0"/>
              <a:t> Process 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95" y="1600200"/>
            <a:ext cx="7934211" cy="4667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473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026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Input Weather Station Data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429445" y="1193720"/>
            <a:ext cx="7061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14,087 input stations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Each station has &gt;= 5 years of raw data, 1948 – 2012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GHCN-D QA procedures (</a:t>
            </a:r>
            <a:r>
              <a:rPr lang="en-US" sz="2400" dirty="0" err="1" smtClean="0"/>
              <a:t>Durre</a:t>
            </a:r>
            <a:r>
              <a:rPr lang="en-US" sz="2400" dirty="0" smtClean="0"/>
              <a:t> </a:t>
            </a:r>
            <a:r>
              <a:rPr lang="en-US" sz="2400" i="1" dirty="0" smtClean="0"/>
              <a:t>et al. </a:t>
            </a:r>
            <a:r>
              <a:rPr lang="en-US" sz="2400" dirty="0" smtClean="0"/>
              <a:t>2010)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100" y="2431709"/>
            <a:ext cx="6184220" cy="3949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0" y="6421972"/>
            <a:ext cx="88657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Durre</a:t>
            </a:r>
            <a:r>
              <a:rPr lang="en-US" sz="1100" dirty="0"/>
              <a:t>, I., </a:t>
            </a:r>
            <a:r>
              <a:rPr lang="en-US" sz="1100" dirty="0" err="1"/>
              <a:t>Menne</a:t>
            </a:r>
            <a:r>
              <a:rPr lang="en-US" sz="1100" dirty="0"/>
              <a:t>, M.J., Gleason, B.E., Houston, T.G., </a:t>
            </a:r>
            <a:r>
              <a:rPr lang="en-US" sz="1100" dirty="0" err="1"/>
              <a:t>Vose</a:t>
            </a:r>
            <a:r>
              <a:rPr lang="en-US" sz="1100" dirty="0"/>
              <a:t>, R.S., 2010. Comprehensive Automated Quality Assurance of Daily Surface Observations. Journal of Applied Meteorology and Climatology 49, 1615–1633.</a:t>
            </a:r>
            <a:endParaRPr lang="en-US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510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412" y="103257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Homogenization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843" y="1408173"/>
            <a:ext cx="4731026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Inhomogeneity</a:t>
            </a:r>
            <a:r>
              <a:rPr lang="en-US" dirty="0" smtClean="0"/>
              <a:t>: an artificial climate trend/jump at a station caused by changes in reporting practices, instrumentation, station location, etc.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Homogenization</a:t>
            </a:r>
            <a:r>
              <a:rPr lang="en-US" dirty="0" smtClean="0"/>
              <a:t>: removal of </a:t>
            </a:r>
            <a:r>
              <a:rPr lang="en-US" dirty="0" err="1" smtClean="0"/>
              <a:t>inhomogeneities</a:t>
            </a:r>
            <a:r>
              <a:rPr lang="en-US" dirty="0" smtClean="0"/>
              <a:t> through advanced statistical procedures.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Apply the </a:t>
            </a:r>
            <a:r>
              <a:rPr lang="en-US" b="1" dirty="0" smtClean="0">
                <a:solidFill>
                  <a:srgbClr val="FF0000"/>
                </a:solidFill>
              </a:rPr>
              <a:t>Pairwise Homogenization Algorithm </a:t>
            </a:r>
            <a:r>
              <a:rPr lang="en-US" dirty="0" smtClean="0"/>
              <a:t>(PHA; </a:t>
            </a:r>
            <a:r>
              <a:rPr lang="en-US" dirty="0" err="1" smtClean="0"/>
              <a:t>Menne</a:t>
            </a:r>
            <a:r>
              <a:rPr lang="en-US" dirty="0" smtClean="0"/>
              <a:t> and Williams 2009).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8843" y="6442864"/>
            <a:ext cx="86967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Menne</a:t>
            </a:r>
            <a:r>
              <a:rPr lang="en-US" sz="1100" dirty="0"/>
              <a:t>, M.J., Williams, C.N., 2009. Homogenization of Temperature Series via Pairwise Comparisons. Journal of Climate 22, 1700–1717.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4325" y="2151598"/>
            <a:ext cx="3978950" cy="2998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64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33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Missing Observation Infilling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088" y="1739348"/>
            <a:ext cx="5017612" cy="500932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Simply interpolating raw incomplete data could produce </a:t>
            </a:r>
            <a:r>
              <a:rPr lang="en-US" dirty="0" err="1"/>
              <a:t>inhomogeneities</a:t>
            </a:r>
            <a:r>
              <a:rPr lang="en-US" dirty="0"/>
              <a:t> in the gridded output as the number of stations and station spatial coverage vary during the 1948-2012 time </a:t>
            </a:r>
            <a:r>
              <a:rPr lang="en-US" dirty="0" smtClean="0"/>
              <a:t>period</a:t>
            </a:r>
          </a:p>
          <a:p>
            <a:r>
              <a:rPr lang="en-US" dirty="0" smtClean="0"/>
              <a:t>Don’t want to throw away key observations, though (i.e.—SNOTEL, RAWS)</a:t>
            </a:r>
          </a:p>
          <a:p>
            <a:r>
              <a:rPr lang="en-US" dirty="0"/>
              <a:t>Expectation maximization and principal component analysis-based </a:t>
            </a:r>
            <a:r>
              <a:rPr lang="en-US" dirty="0" smtClean="0"/>
              <a:t>infilling of </a:t>
            </a:r>
            <a:r>
              <a:rPr lang="en-US" dirty="0"/>
              <a:t>missing station </a:t>
            </a:r>
            <a:r>
              <a:rPr lang="en-US" dirty="0" smtClean="0"/>
              <a:t>observations using:</a:t>
            </a:r>
          </a:p>
          <a:p>
            <a:pPr lvl="1"/>
            <a:r>
              <a:rPr lang="en-US" dirty="0" smtClean="0"/>
              <a:t>Long-term stations</a:t>
            </a:r>
          </a:p>
          <a:p>
            <a:pPr lvl="1"/>
            <a:r>
              <a:rPr lang="en-US" dirty="0"/>
              <a:t>NCEP/NCAR Reanalysis: temperature, thickness, </a:t>
            </a:r>
            <a:r>
              <a:rPr lang="en-US" dirty="0" err="1"/>
              <a:t>geopotential</a:t>
            </a:r>
            <a:r>
              <a:rPr lang="en-US" dirty="0"/>
              <a:t> height, wind, sea level pressure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9088" y="1031462"/>
            <a:ext cx="4709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How to handle incomplete 1948-2012 data records and </a:t>
            </a:r>
            <a:r>
              <a:rPr lang="en-US" sz="2000" b="1" dirty="0">
                <a:solidFill>
                  <a:srgbClr val="FF0000"/>
                </a:solidFill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</a:rPr>
              <a:t>issing data?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739" y="2554351"/>
            <a:ext cx="3538338" cy="2653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5267739" y="1631021"/>
            <a:ext cx="2758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Stuart Peak SNOTEL </a:t>
            </a:r>
            <a:r>
              <a:rPr lang="en-US" dirty="0" err="1" smtClean="0"/>
              <a:t>Tmax</a:t>
            </a:r>
            <a:r>
              <a:rPr lang="en-US" dirty="0" smtClean="0"/>
              <a:t> </a:t>
            </a:r>
          </a:p>
          <a:p>
            <a:r>
              <a:rPr lang="en-US" dirty="0"/>
              <a:t>N</a:t>
            </a:r>
            <a:r>
              <a:rPr lang="en-US" dirty="0" smtClean="0"/>
              <a:t>ear Missoula, MT.</a:t>
            </a:r>
          </a:p>
          <a:p>
            <a:r>
              <a:rPr lang="en-US" dirty="0" smtClean="0"/>
              <a:t>Observing since 1994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55895" y="4558632"/>
            <a:ext cx="534736" cy="302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35581" y="4478424"/>
            <a:ext cx="7486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Observed</a:t>
            </a:r>
          </a:p>
          <a:p>
            <a:r>
              <a:rPr lang="en-US" sz="1100" dirty="0" err="1" smtClean="0">
                <a:solidFill>
                  <a:srgbClr val="000000"/>
                </a:solidFill>
              </a:rPr>
              <a:t>Infilled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24" y="1920532"/>
            <a:ext cx="3104942" cy="1475811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Auxiliary 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Predictors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of Temperature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137" y="70340"/>
            <a:ext cx="1462034" cy="1112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4252" y="1245828"/>
            <a:ext cx="5968588" cy="5400840"/>
          </a:xfrm>
          <a:prstGeom prst="roundRect">
            <a:avLst>
              <a:gd name="adj" fmla="val 482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3808541"/>
            <a:ext cx="2853732" cy="18482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Elevation</a:t>
            </a:r>
          </a:p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MODIS Land Skin Temperature</a:t>
            </a:r>
          </a:p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Topographic Dissection Index</a:t>
            </a:r>
            <a:br>
              <a:rPr lang="en-US" sz="20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010" y="70340"/>
            <a:ext cx="2713711" cy="11128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400" dirty="0" smtClean="0"/>
              <a:t>Interpolation </a:t>
            </a:r>
          </a:p>
          <a:p>
            <a:pPr algn="l"/>
            <a:r>
              <a:rPr lang="en-US" sz="4400" dirty="0" smtClean="0"/>
              <a:t>Methods</a:t>
            </a:r>
            <a:endParaRPr lang="en-US" sz="4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52558" y="203290"/>
            <a:ext cx="4671829" cy="11128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 dirty="0" smtClean="0"/>
              <a:t>Crown of the Continent Ecosystem, Montana</a:t>
            </a:r>
            <a:endParaRPr lang="en-US" sz="28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783721" y="45499"/>
            <a:ext cx="0" cy="66011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7-Point Star 10"/>
          <p:cNvSpPr/>
          <p:nvPr/>
        </p:nvSpPr>
        <p:spPr>
          <a:xfrm>
            <a:off x="1964452" y="4652224"/>
            <a:ext cx="150725" cy="160882"/>
          </a:xfrm>
          <a:prstGeom prst="star7">
            <a:avLst/>
          </a:prstGeom>
          <a:solidFill>
            <a:srgbClr val="FFFF00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1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4865</TotalTime>
  <Words>1024</Words>
  <Application>Microsoft Office PowerPoint</Application>
  <PresentationFormat>On-screen Show (4:3)</PresentationFormat>
  <Paragraphs>163</Paragraphs>
  <Slides>23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Twilight</vt:lpstr>
      <vt:lpstr>A Topoclimatic Air Temperature Dataset for the Conterminous U.S.</vt:lpstr>
      <vt:lpstr>Outline</vt:lpstr>
      <vt:lpstr>Topoclimatic Datasets</vt:lpstr>
      <vt:lpstr>Topoclimatic Datasets</vt:lpstr>
      <vt:lpstr>TopoWx Process Flow</vt:lpstr>
      <vt:lpstr>Input Weather Station Data</vt:lpstr>
      <vt:lpstr>Homogenization</vt:lpstr>
      <vt:lpstr>Missing Observation Infilling</vt:lpstr>
      <vt:lpstr>Auxiliary  Predictors of Temperature    </vt:lpstr>
      <vt:lpstr>Interpolation Methods: MODIS Land Skin Temperature</vt:lpstr>
      <vt:lpstr>Interpolation Methods  Basic Model</vt:lpstr>
      <vt:lpstr>Results: Homogenization CONUS Annual Anomalies</vt:lpstr>
      <vt:lpstr>Results: Homogenization 1981-2012 Western U.S. Tmin Trends</vt:lpstr>
      <vt:lpstr>Results: Monthly Normal Predictors Western U.S.</vt:lpstr>
      <vt:lpstr>Results: Land Skin Temperature Predictor Western U.S.</vt:lpstr>
      <vt:lpstr>Results: Uncertainty</vt:lpstr>
      <vt:lpstr>Results: Example CONUS Output</vt:lpstr>
      <vt:lpstr>Results: Western U.S. Comparison</vt:lpstr>
      <vt:lpstr>PowerPoint Presentation</vt:lpstr>
      <vt:lpstr>PowerPoint Presentation</vt:lpstr>
      <vt:lpstr>Conclusions</vt:lpstr>
      <vt:lpstr>Technical Details and Data Availability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Chapt. 2: Energy and Radiation</dc:title>
  <dc:creator>Jared Oyler</dc:creator>
  <cp:lastModifiedBy>Jared Oyler</cp:lastModifiedBy>
  <cp:revision>279</cp:revision>
  <dcterms:created xsi:type="dcterms:W3CDTF">2012-01-30T00:10:13Z</dcterms:created>
  <dcterms:modified xsi:type="dcterms:W3CDTF">2015-03-24T22:48:54Z</dcterms:modified>
</cp:coreProperties>
</file>