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8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2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3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5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6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7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8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9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0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1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2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43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4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5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4357" r:id="rId3"/>
    <p:sldMasterId id="2147484405" r:id="rId4"/>
    <p:sldMasterId id="2147484630" r:id="rId5"/>
    <p:sldMasterId id="2147484938" r:id="rId6"/>
    <p:sldMasterId id="2147485712" r:id="rId7"/>
    <p:sldMasterId id="2147485724" r:id="rId8"/>
    <p:sldMasterId id="2147485748" r:id="rId9"/>
    <p:sldMasterId id="2147485760" r:id="rId10"/>
    <p:sldMasterId id="2147485772" r:id="rId11"/>
    <p:sldMasterId id="2147485820" r:id="rId12"/>
    <p:sldMasterId id="2147485883" r:id="rId13"/>
    <p:sldMasterId id="2147485895" r:id="rId14"/>
    <p:sldMasterId id="2147486920" r:id="rId15"/>
    <p:sldMasterId id="2147487437" r:id="rId16"/>
    <p:sldMasterId id="2147487981" r:id="rId17"/>
    <p:sldMasterId id="2147488479" r:id="rId18"/>
    <p:sldMasterId id="2147488492" r:id="rId19"/>
    <p:sldMasterId id="2147488505" r:id="rId20"/>
    <p:sldMasterId id="2147488512" r:id="rId21"/>
    <p:sldMasterId id="2147488548" r:id="rId22"/>
    <p:sldMasterId id="2147488572" r:id="rId23"/>
    <p:sldMasterId id="2147488584" r:id="rId24"/>
    <p:sldMasterId id="2147488596" r:id="rId25"/>
    <p:sldMasterId id="2147488620" r:id="rId26"/>
    <p:sldMasterId id="2147488648" r:id="rId27"/>
    <p:sldMasterId id="2147488673" r:id="rId28"/>
    <p:sldMasterId id="2147488686" r:id="rId29"/>
    <p:sldMasterId id="2147488698" r:id="rId30"/>
    <p:sldMasterId id="2147488710" r:id="rId31"/>
    <p:sldMasterId id="2147488723" r:id="rId32"/>
    <p:sldMasterId id="2147488735" r:id="rId33"/>
    <p:sldMasterId id="2147488771" r:id="rId34"/>
    <p:sldMasterId id="2147488783" r:id="rId35"/>
    <p:sldMasterId id="2147488819" r:id="rId36"/>
    <p:sldMasterId id="2147489645" r:id="rId37"/>
    <p:sldMasterId id="2147490490" r:id="rId38"/>
    <p:sldMasterId id="2147490502" r:id="rId39"/>
    <p:sldMasterId id="2147490514" r:id="rId40"/>
    <p:sldMasterId id="2147491364" r:id="rId41"/>
    <p:sldMasterId id="2147491376" r:id="rId42"/>
    <p:sldMasterId id="2147491388" r:id="rId43"/>
    <p:sldMasterId id="2147491398" r:id="rId44"/>
    <p:sldMasterId id="2147491422" r:id="rId45"/>
    <p:sldMasterId id="2147491435" r:id="rId46"/>
  </p:sldMasterIdLst>
  <p:notesMasterIdLst>
    <p:notesMasterId r:id="rId110"/>
  </p:notesMasterIdLst>
  <p:sldIdLst>
    <p:sldId id="310" r:id="rId47"/>
    <p:sldId id="454" r:id="rId48"/>
    <p:sldId id="491" r:id="rId49"/>
    <p:sldId id="455" r:id="rId50"/>
    <p:sldId id="511" r:id="rId51"/>
    <p:sldId id="478" r:id="rId52"/>
    <p:sldId id="479" r:id="rId53"/>
    <p:sldId id="466" r:id="rId54"/>
    <p:sldId id="476" r:id="rId55"/>
    <p:sldId id="474" r:id="rId56"/>
    <p:sldId id="484" r:id="rId57"/>
    <p:sldId id="501" r:id="rId58"/>
    <p:sldId id="486" r:id="rId59"/>
    <p:sldId id="488" r:id="rId60"/>
    <p:sldId id="485" r:id="rId61"/>
    <p:sldId id="487" r:id="rId62"/>
    <p:sldId id="401" r:id="rId63"/>
    <p:sldId id="376" r:id="rId64"/>
    <p:sldId id="504" r:id="rId65"/>
    <p:sldId id="505" r:id="rId66"/>
    <p:sldId id="506" r:id="rId67"/>
    <p:sldId id="508" r:id="rId68"/>
    <p:sldId id="509" r:id="rId69"/>
    <p:sldId id="510" r:id="rId70"/>
    <p:sldId id="483" r:id="rId71"/>
    <p:sldId id="481" r:id="rId72"/>
    <p:sldId id="321" r:id="rId73"/>
    <p:sldId id="262" r:id="rId74"/>
    <p:sldId id="431" r:id="rId75"/>
    <p:sldId id="415" r:id="rId76"/>
    <p:sldId id="380" r:id="rId77"/>
    <p:sldId id="275" r:id="rId78"/>
    <p:sldId id="379" r:id="rId79"/>
    <p:sldId id="278" r:id="rId80"/>
    <p:sldId id="496" r:id="rId81"/>
    <p:sldId id="381" r:id="rId82"/>
    <p:sldId id="322" r:id="rId83"/>
    <p:sldId id="497" r:id="rId84"/>
    <p:sldId id="403" r:id="rId85"/>
    <p:sldId id="453" r:id="rId86"/>
    <p:sldId id="467" r:id="rId87"/>
    <p:sldId id="468" r:id="rId88"/>
    <p:sldId id="493" r:id="rId89"/>
    <p:sldId id="469" r:id="rId90"/>
    <p:sldId id="490" r:id="rId91"/>
    <p:sldId id="470" r:id="rId92"/>
    <p:sldId id="446" r:id="rId93"/>
    <p:sldId id="418" r:id="rId94"/>
    <p:sldId id="503" r:id="rId95"/>
    <p:sldId id="513" r:id="rId96"/>
    <p:sldId id="514" r:id="rId97"/>
    <p:sldId id="515" r:id="rId98"/>
    <p:sldId id="518" r:id="rId99"/>
    <p:sldId id="519" r:id="rId100"/>
    <p:sldId id="521" r:id="rId101"/>
    <p:sldId id="387" r:id="rId102"/>
    <p:sldId id="458" r:id="rId103"/>
    <p:sldId id="388" r:id="rId104"/>
    <p:sldId id="382" r:id="rId105"/>
    <p:sldId id="512" r:id="rId106"/>
    <p:sldId id="489" r:id="rId107"/>
    <p:sldId id="520" r:id="rId108"/>
    <p:sldId id="492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7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1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63" Type="http://schemas.openxmlformats.org/officeDocument/2006/relationships/slide" Target="slides/slide17.xml"/><Relationship Id="rId68" Type="http://schemas.openxmlformats.org/officeDocument/2006/relationships/slide" Target="slides/slide22.xml"/><Relationship Id="rId84" Type="http://schemas.openxmlformats.org/officeDocument/2006/relationships/slide" Target="slides/slide38.xml"/><Relationship Id="rId89" Type="http://schemas.openxmlformats.org/officeDocument/2006/relationships/slide" Target="slides/slide43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7.xml"/><Relationship Id="rId58" Type="http://schemas.openxmlformats.org/officeDocument/2006/relationships/slide" Target="slides/slide12.xml"/><Relationship Id="rId74" Type="http://schemas.openxmlformats.org/officeDocument/2006/relationships/slide" Target="slides/slide28.xml"/><Relationship Id="rId79" Type="http://schemas.openxmlformats.org/officeDocument/2006/relationships/slide" Target="slides/slide33.xml"/><Relationship Id="rId102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4.xml"/><Relationship Id="rId95" Type="http://schemas.openxmlformats.org/officeDocument/2006/relationships/slide" Target="slides/slide4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64" Type="http://schemas.openxmlformats.org/officeDocument/2006/relationships/slide" Target="slides/slide18.xml"/><Relationship Id="rId69" Type="http://schemas.openxmlformats.org/officeDocument/2006/relationships/slide" Target="slides/slide23.xml"/><Relationship Id="rId113" Type="http://schemas.openxmlformats.org/officeDocument/2006/relationships/theme" Target="theme/theme1.xml"/><Relationship Id="rId80" Type="http://schemas.openxmlformats.org/officeDocument/2006/relationships/slide" Target="slides/slide34.xml"/><Relationship Id="rId85" Type="http://schemas.openxmlformats.org/officeDocument/2006/relationships/slide" Target="slides/slide3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3.xml"/><Relationship Id="rId103" Type="http://schemas.openxmlformats.org/officeDocument/2006/relationships/slide" Target="slides/slide57.xml"/><Relationship Id="rId108" Type="http://schemas.openxmlformats.org/officeDocument/2006/relationships/slide" Target="slides/slide62.xml"/><Relationship Id="rId54" Type="http://schemas.openxmlformats.org/officeDocument/2006/relationships/slide" Target="slides/slide8.xml"/><Relationship Id="rId70" Type="http://schemas.openxmlformats.org/officeDocument/2006/relationships/slide" Target="slides/slide24.xml"/><Relationship Id="rId75" Type="http://schemas.openxmlformats.org/officeDocument/2006/relationships/slide" Target="slides/slide29.xml"/><Relationship Id="rId91" Type="http://schemas.openxmlformats.org/officeDocument/2006/relationships/slide" Target="slides/slide45.xml"/><Relationship Id="rId96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106" Type="http://schemas.openxmlformats.org/officeDocument/2006/relationships/slide" Target="slides/slide60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slide" Target="slides/slide14.xml"/><Relationship Id="rId65" Type="http://schemas.openxmlformats.org/officeDocument/2006/relationships/slide" Target="slides/slide19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81" Type="http://schemas.openxmlformats.org/officeDocument/2006/relationships/slide" Target="slides/slide35.xml"/><Relationship Id="rId86" Type="http://schemas.openxmlformats.org/officeDocument/2006/relationships/slide" Target="slides/slide40.xml"/><Relationship Id="rId94" Type="http://schemas.openxmlformats.org/officeDocument/2006/relationships/slide" Target="slides/slide48.xml"/><Relationship Id="rId99" Type="http://schemas.openxmlformats.org/officeDocument/2006/relationships/slide" Target="slides/slide53.xml"/><Relationship Id="rId101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04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0.xml"/><Relationship Id="rId87" Type="http://schemas.openxmlformats.org/officeDocument/2006/relationships/slide" Target="slides/slide41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0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105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6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7ADAAE-DF83-4056-8829-5E477BBDEE6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EDD3C5-D3D4-472E-8F80-26C9E87EF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3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468298-8F59-4C43-894A-7BF05C3A0E1B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790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79AE1D-CB40-483E-843B-87234D095063}" type="slidenum">
              <a:rPr lang="en-AU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88005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5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F563E2-8BBE-4ACE-8B9E-93BCFC18C5F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30D45CF9-8548-47C6-AC0D-E5369047D39B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02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C310498-8DEA-4FFD-9E3C-E98F666AB6BC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06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8F981-953B-42E7-B8AE-EE31130F1F71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24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516B979-642D-455C-ACAD-2C4B41C0E097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8806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9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DA9483-4167-4589-93D7-37A2243552C5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4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27C727B-50CB-4A92-8407-72B5E7B00DCC}" type="slidenum">
              <a:rPr lang="en-US" altLang="en-US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28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5960F37-1EBF-4AAD-9B4D-58FD6297C5C9}" type="slidenum">
              <a:rPr lang="en-AU" altLang="en-US" b="1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AU" altLang="en-US" b="1" smtClean="0">
              <a:solidFill>
                <a:srgbClr val="000000"/>
              </a:solidFill>
            </a:endParaRPr>
          </a:p>
        </p:txBody>
      </p:sp>
      <p:sp>
        <p:nvSpPr>
          <p:cNvPr id="482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1330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3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CC537-F5EC-4856-B2FD-149BE37D0D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6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The photo in the background shows the Mauna Loa Observatory at dusk (courtesy Forrest Mims).  This is where, in 1958, Charles David Keeling began his now-famous atmospheric carbon dioxide data set – sometimes called “the Keeling Curve.”  The data trend shows carbon dioxide has risen from about 318 parts per million in 1958 to about 388 ppm in 2008.  The gray “saw-toothed” line shows actual measurements and the red line shows the running mean value. 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(Data courtesy NOAA Earth System Research Laboratory)  </a:t>
            </a: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9BFD8F-E7F0-473D-ACDE-983CAFC46C3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76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 MA projected potential future water problems. Now the GRACE satellite confirms them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6202C-61E4-44CF-962A-1A6E34AEEA7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700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5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9D22B-A962-48FA-B2CE-B4D5DADD3CE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26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614978-840D-47B8-A8E4-83EB7ACCEF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1502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7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3E406-F8DA-4631-8C7E-5AD7C2230B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0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BBA16-D26F-486D-B8E8-1EE8D48F00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4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F392B-8180-4350-B204-4FD96689F404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5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8D4AD-8D6B-4A63-ABBA-C7043878746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90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1879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3EB39F-9740-44F1-83DF-51ACE36005F4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19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374D49F-D5EA-4CB6-B776-4FB60E291062}" type="slidenum">
              <a:rPr lang="en-GB" alt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60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5B5E28B-6922-4A1B-A581-C0047D358C53}" type="slidenum">
              <a:rPr lang="en-GB" alt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3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4F643C-DD31-4C59-828C-ACAE90AB8A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70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38A1BBFB-B96D-4D6C-AF6D-6544E2CEC33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5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defTabSz="930275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fld id="{8BE48DB0-2B91-43DC-A62A-3DEBDF31C7CF}" type="slidenum"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pPr>
                <a:defRPr/>
              </a:pPr>
              <a:t>45</a:t>
            </a:fld>
            <a:endParaRPr 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20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Gritsevskyi, A., Schrattenholzer, L., 2003: Costs of reducing carbon emissions: An integrated modeling framework approach. Climatic Change 56(1): 167-184.</a:t>
            </a:r>
          </a:p>
          <a:p>
            <a:endParaRPr lang="en-US" altLang="en-US" smtClean="0"/>
          </a:p>
          <a:p>
            <a:r>
              <a:rPr lang="en-US" altLang="en-US" smtClean="0"/>
              <a:t>Link to the article:</a:t>
            </a:r>
          </a:p>
          <a:p>
            <a:r>
              <a:rPr lang="en-US" altLang="en-US" smtClean="0"/>
              <a:t>http://www.springerlink.com/content/q0121u571t0w0t87/fulltext.pdf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313709-44BC-46DE-B541-5987AE4623CB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59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ea typeface="MS PGothic" pitchFamily="3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56" indent="-28571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55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996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138" indent="-2285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279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421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563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704" indent="-228571" defTabSz="4571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753C0677-D105-437B-B0E8-696473E11148}" type="slidenum">
              <a:rPr lang="en-GB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>
                <a:defRPr/>
              </a:pPr>
              <a:t>50</a:t>
            </a:fld>
            <a:endParaRPr lang="en-GB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C2662-F90F-485E-AD81-6B8ACD2D38B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0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2599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E08A79-EFB4-41A2-B601-3DF4FF156A0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4918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5B19E-68D3-4F93-A854-7E6D857E04E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721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96C4D-F8EC-4FA4-9AEC-38BCBA69EC92}" type="slidenum">
              <a:rPr lang="en-US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3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DCEE8BD-2EEB-49D2-816D-314CBD4820AD}" type="slidenum">
              <a:rPr lang="en-US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8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B242E3D-45BE-4AAB-9626-EAF8C15F3209}" type="slidenum">
              <a:rPr lang="en-US" altLang="en-US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2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1575A92B-3276-4B10-817C-561485B7030E}" type="slidenum">
              <a:rPr lang="en-US" altLang="en-US">
                <a:solidFill>
                  <a:srgbClr val="000000"/>
                </a:solidFill>
              </a:rPr>
              <a:pPr eaLnBrk="1" hangingPunct="1"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587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EB1DDAE9-5B8D-4BE5-A85E-91DD6253F924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94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6C992-32C6-48F8-9B22-57357119E995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9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8CD6943D-54CE-4811-B638-28C6452F20DD}" type="slidenum">
              <a:rPr lang="en-AU" alt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13</a:t>
            </a:fld>
            <a:endParaRPr lang="en-AU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970317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17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35C3F7C-965A-4F39-BFA0-F1C5CE71D951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4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269B-88FB-4B84-8A18-5AED13C370E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2258-595F-49B3-B59C-F8F2BFB6C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4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FEA65-C2EE-4D38-AEC3-6B4F69C1413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63B0-D914-476F-ADE3-CFE300BF8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93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F4F8A1-9F8B-4677-A028-F33E7EB13CC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258336-9103-4B93-9560-D359EF1A7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66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FACC12-4B53-406F-965E-BCE5A2392B2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386993-86E6-402B-937D-42C2F907E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97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C7650A-75DC-482E-A83A-36D491D6747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02897D-9C6A-435B-AD9A-F59CEF3E4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54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ED00B8-F676-420B-9B98-2E62E37E7A8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AAEFD8-900F-48B3-B038-FA169E1E6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28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5BC840-30FB-4AC7-9EC7-91E1ACF2EA5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02BA65-4F22-4EA2-846A-2317D2411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21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0D73DAF-6EFB-424D-86C9-B6CD1A18D52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E250C6-FFC3-49E6-B1B8-93BCD4F20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C48557-9A02-4C46-ADD1-28775472F8F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251B1D-135A-4732-A10D-87B4D56A3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934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F65EFB-81AA-4651-9994-4E959808B14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037CF2-5A81-4D17-A084-25CFE6821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86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6E39FA-0B56-4197-A1AC-6BE6C97A0A6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DCD3BD-C519-49BE-8969-D02D54CE9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D6B7B3-EADC-42CE-9316-6AE8905E4C3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8C7584-8422-4DDB-8E87-CFD7652D4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1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AB832-ACC4-4460-93A6-A9B67F0A6DF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1D361-08FA-453A-BA8B-072FDB4AC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96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21F598-5018-4250-8C0E-5C771211802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394B7E-2537-40B0-B5B4-8F2B19E00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405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FBECBF-530B-4082-A45A-2E108BD1782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CC5C3E-4985-4FB1-B8F8-3AB1DCEF3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467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2A5739-8473-4CA6-9F48-0FF7B2CE818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D8E10E-5B3B-4770-BA4E-CF688BC44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5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ED2255-ED8C-48E8-90E4-DF4C88116B8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8523CE-D131-4063-A296-9E7A60356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40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C31AFE-B07E-408E-83D9-50610026CB8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CB2095-C2B8-457B-B8DC-E511F280E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75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24D639-74B4-4AC2-A317-0B66C915BC2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499509-4FD6-4464-B593-F38640B36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726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B3A59D-2B66-4128-A12C-7DBC2813C7D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325E9F-25CA-4219-872C-B8F472E6C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352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357C6A-090D-4C04-B483-46B5EFF395B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5BC5F2-2A58-40F9-9F1D-AF28F399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36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DED443A-D0E3-4718-BD86-F8CA2793D7B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FE0874-0C35-4D43-8FAC-DC2ED2698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033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B41E0B8-BD95-4B65-9C0B-1B01F1AB5C0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A5CEDC-158A-41FD-B98C-ECE0F49A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827D-CC5A-4A93-9C19-5619D695224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C1E54-1003-4EFC-A68E-A435AABF7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106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98BDAC-B84C-45F6-A068-BEC27F75B57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B9228C-5016-4CF5-99EF-0F7EA33A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0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77010D-A754-4F15-B90A-191464B798B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89C769-724F-42F2-8258-79C00988F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9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6EA039-F391-4CEF-9D24-CDF0C689932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0E7A2B-527F-460F-A5A6-6F334869F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24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D9D9BA-E177-421B-8FD2-6B4B2A94B26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822223-62BA-4A19-9AB5-87AEA9CD2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985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48498C-2F0C-43C6-81A9-834C3AD4F1A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5C5C8E-C245-43B2-9BFB-F33908341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413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7D8D-E433-4F78-928F-9910A74AD72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A132-3752-4983-9E41-D87A794E5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62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1A1B9-2D88-43AB-A9EF-253015CF8FE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7F16C-B460-476B-84D6-4488C3D0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94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2A98-0E55-4AD0-9559-9E6184E8F98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D4F68-7C8D-4221-994A-7B147676B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53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D63CA-79F1-4909-B47F-217E6141A66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B5C61-107F-43A6-9905-70CF9DD2F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78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3F41-CF35-43ED-9EDF-BE6489972A0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A279-423B-438F-B961-91B087ABB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1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E247B-B002-457A-98F1-437538E8B12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B8906-1FE8-4B42-8731-2716FB5CE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BF1C5-357F-4FD2-BBAA-C3B3964BB2E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E499-1E58-4D9F-AF9E-1ED1CE810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49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90CD8-C12E-4E33-941E-7D8B97B52D5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97CCC-0AA7-4CCD-A3AB-661340233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16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FCEDF-64FB-4FC4-97FA-48221A7B17F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ABEE6-C02E-46FA-97D0-6415F79C1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2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7F4E-D9CB-4515-B5E0-D2D9D1D7988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6D19-434F-4D27-9E74-1F34A9D2B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964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847A-8C2F-4DC5-964C-2AA027A1911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13CB5-0F25-4A2D-8725-3B2E21C52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720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769BB-7935-4E6D-AC6A-9741C0BB964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15DA1-2DA2-4E89-BF28-887B9E53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80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27B79-BE11-41D6-BB38-6F7516AB304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63B7-3D96-4879-8DB7-C07D41A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49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9AA5C-B651-4108-A7B2-670BCF03DA7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62B4-58EB-4C4C-99DB-FD2D09CA6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18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539F-6B92-4AC7-A7BF-ED07A7D4901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E03D2-0F0D-4F75-BFC0-1C084E6D0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664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28B6-D0BD-4A11-AF9F-D9A3EBDF44E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5195-BBF6-41FB-82AC-FD6A3197D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6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6CC7F-EDA2-4545-8920-81979A69853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C856-A8FB-46B0-AFD5-D9E0D8B67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781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96807-0867-4B08-B5BD-7848A704705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9998-919E-4457-A528-9FD0F7BE1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74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FC65-20B2-4E8B-8832-7CB2ACB7515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A6848-4132-4FE8-8423-AAE685B90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49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B060B-60A0-4F2F-BB94-E8EB008FDA1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D76C2-3DB5-4D30-9C51-3C7F37E94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3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F87F-7C8F-4385-8D12-45BA80000B4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4983-11F0-4332-9CB2-3B7A71342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66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9031-337F-46C6-A94D-0ED3C2BDCBE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CFC6-76A2-4939-858F-57A508DB5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44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0A06-1F37-41DB-9D13-B7513E1ADDD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B16A-4590-48D5-8DF3-33D0E9BEB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02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55B3-2782-4D3E-909A-9B3E9BDC1A4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7DCE7-1B57-4F6E-87FC-A91F49F2E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44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E42A2D9-9F1D-454C-B560-752E43EC3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59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7E7104B-8E04-4E6D-B174-F82B40DF8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014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7B7C9AA8-A781-4321-AAEB-473489C6A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2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197EE-F43D-4DB3-9639-1852A6857EF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0A316-6390-4C72-AE44-BDF54AC24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857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B25EA976-2B41-4D02-B142-29366551E7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332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B2327227-1B6F-4AED-A21C-6823CB49A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2778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F46D8528-96B5-44DF-A263-DA321C8C7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2798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44009EA-C7ED-480E-86E4-AD3EA27F9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3354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CA6438A-9A3B-4DEB-973A-490B81BFA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5476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59BEA012-594F-433A-A5D5-7921AAF7CE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7984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073E61B-34AD-4C4B-943B-C804323A5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319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D580177-C92F-4971-91AB-63ACD0C91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667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10388AA-3DAB-4484-8E5C-1D1B029D7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3960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C2DA5D-6BBA-41A6-A3DC-146C3964118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279DCF-B3E3-46F4-A431-5C38B0426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E6F80-EC20-4BDB-9915-2E1971B9BAA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6D5F-633F-4627-80EC-5399A9A3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886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8A9627-6693-4D79-A707-97F9DDC4938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BA9BBD-CD4D-438A-A635-AEC3439A0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931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D2CC04-D6AF-4CF7-9112-2095B548B2D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FAB904-3A39-4B0F-A33B-C926B3C61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02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DE0007B-D172-4F1A-8F6F-9FA6DBC551F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1C0108-3593-4516-8250-F6EB35A53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44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2D02F8-6A8B-4F5F-8048-12A5B658C10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CA52F5B-898D-47EE-8DF8-3143AC247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376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F27789-0560-4701-A8BD-B33F4418907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784F3B-0B37-4D57-8F08-D18BCA932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0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3279E1-CB87-460B-8D94-7828E09F20B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30B83ED-22E7-41A6-BEE2-E0A17E320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71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D11271-37AE-43BF-8CB4-79DB14589EF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DE08D2-1D9C-4BC4-A8A5-A08882129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35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D06082D-0184-4449-9ECE-F979FDDBE1D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5E80EB-86B9-424E-82FF-066BB2004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86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B57F4E-9124-44BE-9EF3-2B6B6237C10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7007E4-00ED-463F-B022-FA51EC6B0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622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0D24EA-2518-4125-A05F-C6E114D3D91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BBE0E5-A1E2-434F-8750-87377809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4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C0F1F-1471-4439-9E42-D7D85C441BD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B9806-ED96-44A1-914F-C1DCF1E0E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84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6" descr="GECAFS Mont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0"/>
            <a:ext cx="6662737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6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19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000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12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1" name="Picture 77" descr="GECAFS montag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-63500"/>
            <a:ext cx="67151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0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72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800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745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983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036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951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74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659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0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2376B-B629-4C81-A6C1-27D7741935B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0A63C-9C0F-4C66-8C90-BC001AA5C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15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376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53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1099F9C4-C8F3-4D5E-841B-355C10DD1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059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A87AABB-24B0-4205-81E2-6F563255F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421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45AC320-579B-4BFE-AF1A-3CE5923A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727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586DCA75-88EA-42E1-A6EF-E555D87C8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8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CC45155-93AD-49E3-9663-2A82566F5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31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865BD546-7672-4061-9244-46AC96AAA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895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B2F47F2-5AD4-4D5B-8FD1-DDFC33C0F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957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D84375CB-A8B4-4CCD-8D40-9FD62F409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9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99856-A67C-41A4-B2DB-5C999BE42CA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D7525-2F27-4BB8-930A-16E2A6CFC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123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B7610C9-D4B0-4D9B-8120-28BD92002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740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D07A67D-30A9-4B8C-8475-ED52A3FEA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620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09BC838-C022-4E5B-8210-6B215BAFF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23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98E8FF-1657-4156-AA65-6716D2E8E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331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64FF3F-CF5F-4B08-ADA0-009570318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349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6501D4-898A-4218-B92B-24C343BCC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677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1DBCBD-FB1A-4DC6-962E-5B560EE31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960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89480B-76D2-4C19-86FF-5BEBB7576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23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56DCBC-B8B9-4856-9B65-16A71191C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45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A97AB8-2AA3-4D6F-9CD3-48A2C7C7B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40A08-5A25-494F-945E-7E9F1DA3CCE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0EA5-A025-4DAF-9CBE-5A486D9D1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92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26307-7AE1-4FC6-AE74-A49F15AC0DF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949-BB94-4CBD-924B-D89B727AD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92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24FAE9-213E-477E-A395-B0B7E05EB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070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ECAC3C-0E76-4C4C-9B60-DDB94C8C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6280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E9BAD6-9F4F-47A5-8FA2-BAE6DF91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765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D4C987-72AC-413F-8A4D-DAB39BC6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95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1E270A-62E9-44F7-B58E-5487D68DB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5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29B930-DABE-42A6-BEC3-17492FD17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203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2AEA5A-9187-44C7-87BB-BC2EB0755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607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3CB71C-875F-44A7-B6D6-32AD1532E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808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78CA2D-94BE-47EA-81AE-4A92ABFE2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066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E75441-DD5D-4A0D-B9EE-76567C7D4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7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99F5D-D1DE-47BC-B400-FB55B8B2214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58AF-1EB1-4EBF-B9FB-BF2147329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508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BD146E-F542-48A1-B282-C5D6B68E1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340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6C23A7-0A2A-4C59-A5D2-5491E1698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59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146F24-BBB8-484E-B6DD-D40327DBA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828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DD18BD-8128-408E-AB46-0498AD47F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893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1B4FB6-B914-42B8-947F-4945F5512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06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437979-42A9-43D8-8B7E-91E3A7179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129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E82978-FF4B-4038-A9BD-C04E5297F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272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31765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646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7225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02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29B3-C323-4AA4-94A7-E672F7BEA71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1FDB-ECF5-4CC2-B139-E8B2D1CE5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0588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8847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09502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274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7CF6-C923-4879-9589-27A6D2A2C4D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7FC8-94D0-45F8-ADE4-96B87E91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491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C5F85-3564-480C-A1FE-90803EB8BA7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9BC3-C1D7-4EDA-8415-DBB32B984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785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B978-5A22-44F6-8608-A4379629735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459E-79A6-4677-A770-66678EAE4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389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9F647-8ED1-4C21-A001-D5485D38783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DDB91-C103-4EC5-BD59-1F6910F93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25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6C2DD-35EE-4CFC-8759-A9FAC42EC93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5D32-03ED-4C6A-9B0A-D704586C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391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C99FD-AA74-418B-A488-6389DB2D45F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138FB-560D-4610-9172-A816DAA6A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15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445B-A501-4A47-A065-604E8F13383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95185-4B9A-4A40-80AA-83EDD1C4B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9DED7B-A643-425E-A420-C7D99BE8D49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A63874-F4A6-44DF-8422-265CE938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09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51448-7C75-4F23-B819-7A6C8EC9F01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93324-0297-406A-9709-4B59691BB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785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B19B-C696-43F6-8C11-2393960107D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B6679-E1BB-4ACB-B902-BC86FE6CF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661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A604-F7E3-4D34-A3F2-6CA153056C9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F2367-38DC-4551-A099-AF22310C9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026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71CB4-8050-4196-B24C-6C9013CE319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1A537-E418-45E1-B8F4-05D0B9F97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071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9AB0E8-70F3-4316-BEB2-8D47E47CDE3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977529-E59D-4701-A505-1353D2577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915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000F42-98BB-4B68-88A0-D2A233C566F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C80CCC-6400-4514-B40D-E95D91E6E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0128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C4573E-A952-46FC-B217-9E0EC3AA7A0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A24661-C4B4-480B-ABFE-D53026E0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122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AEC352-D5AA-4554-8E3B-1BAD910F271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F51C70-8CF4-4BB7-A16F-A8C964C4A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555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265FD3-81B0-4379-A027-557878EAF4D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E602D9-FF94-4776-B4F5-B0C0A6B7B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7196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EC8A27-5D1F-4330-A007-B912A60FE2F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A09947-6410-426B-8834-EE375AC75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75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EDF8B8-099D-43F8-8B3E-50232C0A9F1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B2B281-625A-4A6B-9B09-497FA9C4D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73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1A1112-17EC-4842-A096-81EE7511E72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A2AD26-66A7-483D-9284-B11F379E0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2044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78B4212-7D12-499F-8E01-717B1597D9F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25872B-2C87-44C0-ACDC-435000A07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66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74F5B8-1F72-4C05-9C35-65806809DB2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C11B43-5929-4C4E-AD16-27BEFBD76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887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743DEB-8037-4969-833C-98ED93A697D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3F394D-1363-43E5-BBAA-5BC31BA98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262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69219F-A9CF-4527-A5E6-5D642A7FE05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82AA70-8D1E-4A45-875A-E94E0ABD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33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54DE00-A4A8-4735-9654-158BBD58C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401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0A3DEAC-B066-42C6-912C-B02C764FC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5628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E8DCB80-B848-4353-8144-0EF2083F4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059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4E9283E-083E-4E51-88E2-D9CA1D106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2938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B0B5922-D4A1-4D0C-8105-6F8449748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095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2313E3-E50A-4FB0-BE87-D5BD0CF1488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41DFB7-980B-40D5-A479-894E97864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969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D956E3D-3CD4-4426-A495-0E30B01F3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8782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5F2BA77-B541-4737-8153-A816877DE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0538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CA3EDC6-1B18-4C70-964C-74ABE9E6B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568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689A5AF-1145-4932-880B-A46117837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532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91472EE-E0E6-4EB1-9005-5439BD5FC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4085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234C1FE-5A1E-41EF-A40C-F39F4A3AF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74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D2256C-86CF-400C-8BD9-3128EF7C26D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65328E-1947-484F-9EB5-742B3860D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698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2BEE4E-52C5-49C0-856B-512C8B21365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D99771-46B2-47E9-B05C-32263C536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501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4B4F-C0D1-458C-AB21-ED5D773FDD5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2CEE16-4C1F-4726-9D3D-20A8B1337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532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BA0125-457B-4E1F-9832-0DD9BD4C9E0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EB0CB5-582B-4F6F-B87F-18BF2FB75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38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DF4A8F-A91C-45D1-9D40-43FF0C2EA40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813E95-929A-4E46-BD35-CB9B130B6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0268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E510E6-E733-4B1A-BD7B-E4425D9E286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4959127-C9A9-4BAB-BC81-2886F011E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41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3C0620-562B-4C32-82F6-FC45FE186B0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1F7F08B-A782-4B8C-B5DA-D5DE131C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867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660B72-324A-4EA3-A16E-3100A854C3C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F15C55-61E9-4AC6-ADA4-CE22A1E1B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057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3EC8F5-346D-45C9-A7BF-D0A0CE0E42C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4ABB43-E930-4BA7-B369-E04DCEA99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82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157EF4-0B9A-4C2F-A24E-3D49E8B0FF0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7C1032-009F-42C5-B880-41990806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32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84D341-4312-4D1C-AB4F-F967BD8E1FC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D9B5B7-BBC7-4ACE-BB52-0F45A2DFE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16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6DEE4C-CF7A-4F81-BCE4-2C1093F90BB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5CA511-D767-4C11-B2BA-9DCC1B7A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3936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55D4393F-2224-49CE-B0BB-A5D120235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790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4A7D9F47-5331-4EA7-90E9-19FF7B31D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293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9DD95108-BFAF-48B1-89D5-0903F0388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87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484BBE3-5929-4800-A637-EC69E6B89AB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518954-9C43-4F34-83CB-C57C14F44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279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733155ED-380D-4801-A0DE-D687FE0EB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575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0F4C2C91-70B1-484E-811A-BAF4452A4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520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D8C35503-6752-43BF-AC05-BEF0F826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4235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4ED9AD1E-F238-4F5B-89EB-3C49A325B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800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E4333B49-9103-4446-B559-37280A692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5591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39DAE83-71B8-46DF-965B-0706C38A7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5326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37BC5FB-1734-47C6-81B7-38C44A2DA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9993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0AF6DB58-98AC-4E56-A253-225A88F9F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77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8669C9C-A7A2-4145-B45B-B6C9CA2CE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8066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F11915-4816-48FF-BB7B-2CB6993E0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73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FCB682-A1A0-4323-8E10-3151C5EB384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8D88DF-8226-42A7-8FE9-3A1A7C65B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780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F901BF-74A7-4FF5-BAA2-4CB7FDA5B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1741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18144CB-0B2A-411C-B0E4-AE2BA4EA5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51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96EC74-91F4-4830-A236-317CFF157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2567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38FCB8-A690-4574-9538-0682FF838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19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A51D45-2A93-49A3-975C-9591E575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674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25BC1A-318D-4E93-84C9-90332F79D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5677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AB6EEE-37F8-4208-B3A9-4B9FD5D38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448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402277-C29C-4B20-B765-DA642804B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669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912C13-A8FD-407B-B013-8C0A453E8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871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13E6DF-5016-4D07-912E-7BCFE177D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95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4BBA91-9D1C-4CFE-A5FA-3BDED2795B8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A8EB02-1011-4D81-BE98-F634AACE3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6020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230D30-1E32-4FB4-8EF2-BF8F8EB9C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885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E7FD3-66BA-43BD-A417-4818FB0A249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B35F-5AED-4ED8-8249-B8C850BC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579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FF93-A9D6-4F2C-9E2C-8565BA9ED4E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AC343-3521-4F4C-B9BD-9DAF02C3E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5445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ADB5C-9E40-47AD-9471-D6471012D3F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1988-19BD-4D33-A6D0-2E66E7C4E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4415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CB2B-84DD-4DA3-A1CD-29F57020C12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BEF1-B093-489E-B43B-7868F493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9790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24B05-5975-4158-BE3F-EBBB437624D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5A233-C314-4AD2-AA04-56A87B5E5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491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5523B-CD6F-4E72-8B3F-8F999610961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0ED64-436D-435E-A99B-6C89D8F84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534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46A5F-5CFC-42BC-8CA2-7B4B9955AFF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7F43-76B9-4A71-AD58-4BC7DA28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6092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974F-3F37-4293-83F2-AD62E384DA0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CFCC-F126-4756-9B9F-BD82A2E0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076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8F9A9-4690-4CD7-90CD-649E8FA2D25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F74D-498E-4FE2-B96F-C47338306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8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47E3-3BF2-49BF-AA80-BDD249267A0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C0D0C-0653-4C4A-AEFE-05643EAB3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C3B15B-A2C3-483F-8239-508FF9E1ED3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2A2070-5729-4119-B778-24CF528E4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936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1E84-669A-41C2-B1AA-F68CED75599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3A57-08A3-4842-A61E-8516A7277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8872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A8E-0CC6-434E-8B5D-205FF8AB58A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80F0-847F-47AE-AF58-2B997F43E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5471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49244D4-3B69-4DA1-9CCA-B986BD87B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228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F04C9029-3B03-4060-B675-E6C33B448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703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DBDAAAF8-6CC7-4BBD-942E-C63BBEB5B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099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4E318FAF-BFD6-4802-9F17-C4997068B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837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976E895E-0308-4F98-B5C8-F73AF1006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1270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4B986DF0-4E79-4866-8AEB-37CA97015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38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3B69D05-9522-499B-908E-69FB38D9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8318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22E8DA2C-9D83-460E-B69B-AE93E9DFB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0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A29E28-EDFC-47E3-9D30-A7216A6A5CF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1E505B-C8AC-453C-B956-822E0371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566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BC12DB55-915A-442A-9704-070481EA7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8977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37C580FA-0B15-413F-96AA-9C81E292E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945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228600"/>
            <a:ext cx="22098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4770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5D7541CD-4037-4288-B627-6DB7F9A29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809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4343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3434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/>
            </a:lvl1pPr>
          </a:lstStyle>
          <a:p>
            <a:pPr>
              <a:defRPr/>
            </a:pPr>
            <a:fld id="{68706F22-9C67-46C3-8B78-280CA693D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472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A740AF-A87B-4D98-B3CB-742BD4035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15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41683F-95B7-4A64-9504-6FF2D88F2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7519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8DF68A-5B3D-459C-935F-243B61C42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0693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A44CDA-1BFC-4A87-A3E9-07A703753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9167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7AC166-5FD0-4955-BE34-D0239B4D5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9177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42EFFA-838D-4821-85C6-1A8726867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8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56408E-6C90-45BC-979A-66C9335AA20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839800-9A06-46C6-9DF5-C91AACB69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960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E04DFEE-86C5-4235-A875-246B4D59B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6038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7E405-02D6-4C52-99FF-551A64617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359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7C516C-253D-4805-A815-65EE763F5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87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C89B12-EBC7-4F88-A207-9144CB040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375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0F07DB0-0EC5-4259-B03E-C97E1AF6B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6187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2BC156-E78A-4450-9451-07BF80761FB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3B3ABD-57AE-425A-9E4B-AC7248942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47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E078C5-8653-4549-AE59-36ECE03E38C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87BE18-580D-435C-A9A9-18497019E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31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CB90D8-1920-4632-8687-3500CFB3456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974C8B-30BB-41ED-AB86-07175B475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0243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0E0C51-1EF0-4132-BE43-B3990ADAB6C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283E0-6885-4F09-A987-6DACFD47F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8175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1BA722-481C-477A-ADFD-7B6D3C4E301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F7F647-0F33-4611-93BE-D4B58F834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8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78B937-4FCA-48BE-9358-7E17A99C44B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D350CA-2342-4C5F-9153-7D956738D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876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B8AADA-0B3F-4D06-9F8C-C6905BA2B96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80903B-B6C0-4F72-B6FF-8BB914C7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772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6E1A02-BD9F-44D9-8FE2-FD39B5F44E0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79B1F2-A14F-4574-B17E-917B6BB8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6996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407696-91CF-4A75-A35E-E34451C6C1F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486B7-C74E-4E6B-8FB3-170B01D9C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1869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2AD0EB-4CD4-48C7-B941-3E2A86F2D62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3E97E94-B6A3-4ACE-BB59-690242864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642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4ECCAC-C8C0-4278-BB69-7D400FB445F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23ABACA-BBD8-4C5C-948F-ACF3C034C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157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03498A-B0E0-47EA-BB16-13784A4DCBB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DF0442-D4FD-45E4-BDDE-535A8A926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7668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7D01E-BD33-4EA2-AC63-74E02DD94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379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1AA48-51A0-485E-983C-8A3E060B5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486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BAFE0-C754-4A17-B12A-9FE06FBFC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070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2531A-207F-4781-BE59-3E7BEBCF7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36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F63BA9B-56E9-4F22-98AA-ADB0A39C6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6825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314A1-BA71-4828-8A73-865D12BB0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1487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B636-D4B4-4878-9044-2D080B591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373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FA8A3-5034-4475-BBB0-ABC722B5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4830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24DA-828B-4FE1-B9E8-772F2CB52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3563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32C9B-7628-4B9E-B82E-B65CBAA6D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0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5EF8-FA31-4414-8918-6244AE330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0119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5DA-2A7C-473E-AEAB-78CABABEC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60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7B858-F4E3-4191-9EE4-02864C6C9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755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D46F1CF-196C-47CC-A1AD-147FC950BA1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AAC753-21C6-4530-A61B-32DB70DE6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685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1F17198-7775-4E2B-B158-D76FF9548AF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189C9FE-73B4-4151-8C48-9241B8AC8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2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18E2D13-ECF3-4EC1-A2B1-2BD6F5158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54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2F625C-E681-491C-89FD-EA99B39A698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0DB2BD-DB64-4FEC-B04D-3A723D6C9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7512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E2D4D33-101B-46E0-9AC0-03AEC1B83B8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CD8C37-95FE-4F16-9BE8-5788B0EC8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2366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ADCA2B8-4A4C-45C7-B982-4536E007C6A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E405A4-9935-4EA8-B462-B9BF45D16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772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FDEAD96-5C65-465F-86C9-D66F3577CA8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C4112A3-0F15-44BA-A5C4-BA8B89340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567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E45054-459D-41C2-9AA3-21982E2D766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87DAE9-44C0-4A8E-8EDD-EA18DA1BE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3872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E430A8-29AF-43E8-A3BB-09F155BA822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C7402F-B444-49A5-8DB1-F980296F3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6529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81BC53-1E6D-45D9-8D2B-57A6DC89299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7199A0D-47CC-47BD-9212-9BD04567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9316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E97D28-8B73-4612-9953-FFDF436259C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55E1B9-3EDA-4FE5-9CB4-558780A7A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698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3F2214-D901-4538-8E7A-1D5EBAB3837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6CFFD6-80A0-45C4-AD9B-4494D7832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386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032D-DFDE-4F74-961B-FCB297213B9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B0C2-F685-4AC6-ADEF-DBD470F9A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745DC3C-1BDB-4BFE-AD6F-DADE4BCE8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4503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37A1B-4BF6-4443-BFCE-15411B3A171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D6B0-7EB9-4EAB-A69D-39DE78CB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651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AABF-FC02-4EAE-B8BD-5FCAAAFB15D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BEC3-AEF1-4982-9FF0-BD62E3DBF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049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28645-7BB3-4EDF-9BBB-C4F29B3C0EF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756A9-B06D-4904-AE06-867B5EF7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333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00F54-98E4-4376-A386-0015920CE33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12C61-7DCA-4554-B5F1-BAEB17D3F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61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DEF5-3793-4271-8181-05F96A0B97C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145EF-B408-4E5C-8D1D-5F3AB156C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7891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0B35-88D6-429F-B286-A0CE8A09DF5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265F5-28FD-4EA2-AF3F-7A2F0BC55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5446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EA90-8CE8-4896-9B7E-456308C5DC6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807F-7CF6-4883-9259-78860ED6F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0829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F44DC-EBCD-4AA9-8E1F-0EAF067C4EB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60688-6D43-41EA-BDFB-D0B351FA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4360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BD97F-B646-4A4B-8A47-F66EE6FB87D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E0894-8802-4B17-8770-CB0E07B45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122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C4072-2E25-4605-854C-7A90F3DAEBC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F142-5079-48BC-863D-DF76D4D57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13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A7485B5-0FB9-4764-852F-000B9EF63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807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6857F6-5C83-4883-BAEF-985FB08760D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E6B457-1649-4905-9326-38DDB6B0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7668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937201-5F64-4C2F-A17B-CFC99EDBAC9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5FF874-B2FC-4016-A8F4-36FE13412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1392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E66179B-509F-497A-B4AD-B2A874E86D4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6D25C6-5732-4D5C-8BDE-D918805B4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3021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A53CEA-587C-4571-B267-E47D20F5D39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3CD1860-5B38-4C83-A9D7-BD69584F1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51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7B4D65F-5CEB-4D0E-8EE6-66EE54BAC88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2C44AB-AABE-4091-973B-7C099216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414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2E7F8A-6DD6-4551-8BC4-400CFACD86C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5D7AD6-CABD-4DD7-BAB8-8A90F748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224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7A8783-5267-4A5B-9460-2B58665A194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E7555CC-1EB6-4C56-A4EE-ECB3B5D4F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976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19BFC8-BD53-4023-B658-7E80E9A4A8F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CC8C9B-3311-4D85-A67B-023119EC4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179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FADB75-7146-4ABE-90C1-342A4ED4F94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B218FA-B0CD-4FD7-96D0-54BD2A95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7331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77FF466-682F-4401-B02B-BC840797E8C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810C18-5402-423F-A00A-29AFAB542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4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E510D02-2F0A-4FB4-A890-7F352FED9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311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5FEE85-ACC0-409C-9DAE-8DE6D0A3D6E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1BF4B4-EF32-4984-990F-44A0365F5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551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C6B6C1-BA52-469E-9DB5-0461F1B2F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55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1D47A8-F219-4B3D-97DB-290008EC4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9619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FC82C1-F548-4F22-949C-1E0202AF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28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9DA155-9B9D-4E6E-A7BD-B69C211E2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802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439BAB-1ECD-44CA-9FED-942D524B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1754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70F60-EC91-4037-9D82-D40F270C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1809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7DFAF9-2DBF-4F9D-8F93-1FB7F6485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0048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66AB4F-56AD-43C0-B270-1B2FA353E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0964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46FCA9-534F-4A64-8421-E225E0976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60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BEF526-1BA5-4FCE-829F-30537CBB5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7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8292CA-5962-4E7C-9386-8076B04D1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5216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C15069-275C-4503-A7E3-9FEB91E31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524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7656F-672B-40E8-8D85-C1068B4958B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652B3-8E19-434F-8357-61051C73B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3210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F9AF6-A68F-42E1-A7CF-89767063977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CAE8-EB70-4694-BF07-9C00DC639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5179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B4A35-CF4A-4CBC-9E98-FCA96D59712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181D-EEC2-4D30-BD69-FB4572721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165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EE7E-35C3-444C-998B-92CC511817C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5E26F-7B97-4AF0-8FA9-DDE0E1145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9819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89205-DCF2-47B9-8B41-6230605BDF7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4F905-BB5E-4131-83A5-A34E765C1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0778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3E9C6-02F3-4035-B0E0-5F1C8C3F711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D8EA6-447D-48FD-B280-546D13FEA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1928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A60A-E784-4918-B57B-4F22FEF6A62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D39F9-9DE6-4E2A-AF2F-12E92666F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0885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0BF37-F43C-4F7E-821A-2FE1624E459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89A16-8F0E-461E-B121-722DCBC0B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5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AF7FF-D628-4DE7-880A-6049992639B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0FDD2-0F96-4567-940F-20D9A061A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07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06875C-1EF3-4786-A020-BCC2912BD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8982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625F-BCE0-4B23-ADD5-525E64BF9A7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58D4-5701-4CE7-8E08-135F1D8DE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341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020FC-940D-4C75-A63B-969502E16AC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F7FE-EB16-43A8-AE72-C75867EBA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0444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A06D-ED9D-49CB-B8AE-EDF67F757DD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0619-2775-4628-8732-95CBBF2E0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6742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31765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63853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74150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2628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92893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63728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5707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12D3478-4B0E-442D-B6BC-1DA2A98E0D7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EE25B73-01C5-4694-843E-EEF66B2C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16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4DE6346-1D32-4F9C-98A3-F46F9006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871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85D5D7-188F-4DCF-9BD0-6ECE02D4B18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A4D734-CD67-423F-9426-4AF60ACFB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6798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E8F8CE-9FBE-4865-A1CF-17448724AC4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06A2E6-10D2-4E84-B8C6-7A83AE974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4651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990538-746B-4286-AF31-4737DD537AF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2B1B98-839D-4BE0-A18E-0E481FC88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443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939CA34-D44C-430A-BDFE-05D921B5D3E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276A4C-FE91-4EEF-9957-1D32FFBF3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015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41F1F0-33A7-485B-8961-4AA1E24F9C1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B73344-A574-43E5-B04B-E120CDE6C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3711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F60E88-6FA6-4054-BC36-0401F8F8BEB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28E2CD-B736-41B0-8094-D15A89AA4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678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BD4F4A-1DFF-4C93-9ACC-34F9FCF6F95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7A6DCC-8D61-4AC4-AD32-1BA65F398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581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77B458D-1DE9-4410-BF52-D3696B846E9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1B5B1E-FD25-46E8-A267-4BE01C14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911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ACEED4-F701-4CB4-B88D-BD0A25D37D0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F4426B-B1D0-4192-A24C-EB2C34B2F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429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AC73BAF-1F1D-4FB4-A973-6862304F2DF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7C02D5-56E9-46BC-B17C-1107CD27D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4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8E5D75B-2AAE-4E0E-B3F1-8048274A2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532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72331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29355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57111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186506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97697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076763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761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97826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3488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9706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FCF7B76-DAD0-4131-8C32-C584FAECE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317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92114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609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F93D71-5512-4665-9547-C6271B54B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6334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088A12-B8DD-4A88-99DF-890530CD9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9133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C3F961-C24F-4626-9818-05D0AC80B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5104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78131-8872-429E-9F34-3796D652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6226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FA6F81-429E-4E35-9D15-EB4A58200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0629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F56ADD-BBD0-4A69-9334-E7B3B058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5077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FD0BB3-BA10-414D-91DA-0BDCC97C9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747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EE6D48-4529-49EE-A939-2E057B859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116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6B152C-758E-4FB5-B32B-2F6C2ABD7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42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4CE3AC-823C-4240-ABB7-8BD0B4BFA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445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EA794A-798A-45BC-893D-F2D3B20C7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5994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3A7919-A331-4CAF-BF7D-37CC573C5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4579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4282A4-0831-49C7-B510-756204553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5336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A5AFB1-9D47-4D0A-B7EB-776839B64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5601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6413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6058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1527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409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442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23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DBD7-318D-4EEA-B507-41F06CEEFF3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6413-DAC6-4EC2-A9E3-BD24DE16D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831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8986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245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8085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7932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2485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SE_New_Log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03345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6D97-0EA4-44DC-968F-593CCD6ABD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7873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E8E69-48D0-40F3-B28B-1EDDEDB73C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5351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SE_New_Log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97B29-432B-4D32-906E-133DB167F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53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B427-4D2B-49B3-8608-565AF5FB00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62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F862-2EAB-4EB5-B16A-775380C72F5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CCC2A-39E3-4B48-9B52-D39A17454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914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51B7-1899-4E5F-BFFB-3DCC2441F7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747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1605-CEEF-4934-9E09-9DD3F9F329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3186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748F-053D-4672-9F07-9F073004B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2377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9CF2-15F1-4249-9056-62815E733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0433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D717-0949-491E-BFDB-3F6CC8B078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2739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9609-9328-43E3-8ADE-876CCA4484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1961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31765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58063" y="1934633"/>
            <a:ext cx="8229600" cy="1143000"/>
          </a:xfrm>
        </p:spPr>
        <p:txBody>
          <a:bodyPr/>
          <a:lstStyle>
            <a:lvl1pPr>
              <a:defRPr b="0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175726" y="5781121"/>
            <a:ext cx="4994275" cy="558800"/>
          </a:xfrm>
        </p:spPr>
        <p:txBody>
          <a:bodyPr/>
          <a:lstStyle>
            <a:lvl1pPr marL="0" indent="0" algn="ctr" defTabSz="457200" rtl="0" eaLnBrk="1" latinLnBrk="0" hangingPunct="1">
              <a:buNone/>
              <a:defRPr lang="en-GB" sz="16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176645" y="2930241"/>
            <a:ext cx="2992437" cy="2211388"/>
          </a:xfrm>
        </p:spPr>
        <p:txBody>
          <a:bodyPr/>
          <a:lstStyle>
            <a:lvl1pPr marL="0" indent="0" algn="ctr">
              <a:buFontTx/>
              <a:buNone/>
              <a:defRPr sz="13000">
                <a:latin typeface="Arial Narrow"/>
                <a:cs typeface="Arial Narrow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2175726" y="6087164"/>
            <a:ext cx="4994275" cy="386742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GB" sz="1000" kern="1200" dirty="0" smtClean="0">
                <a:solidFill>
                  <a:schemeClr val="tx1"/>
                </a:solidFill>
                <a:latin typeface="Arial Narrow"/>
                <a:ea typeface="ＭＳ Ｐゴシック" pitchFamily="34" charset="-128"/>
                <a:cs typeface="Arial Narrow"/>
              </a:defRPr>
            </a:lvl1pPr>
            <a:lvl2pPr marL="457200" indent="0" algn="ctr">
              <a:buFontTx/>
              <a:buNone/>
              <a:defRPr sz="1000">
                <a:latin typeface="Arial Narrow"/>
                <a:cs typeface="Arial Narrow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51431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>
            <a:lvl1pPr>
              <a:defRPr b="1">
                <a:latin typeface="Arial Narrow"/>
                <a:cs typeface="Arial Narrow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4440238"/>
            <a:ext cx="8229600" cy="163353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9313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3923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6242539"/>
            <a:ext cx="8765451" cy="5524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177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45B4A-D5FA-4713-BDAF-D9657ECD229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EECF-0561-40E5-AFC2-39B4A8FE3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7666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rtlCol="0" anchor="ctr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000" y="823853"/>
            <a:ext cx="8280000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89275" y="5692792"/>
            <a:ext cx="8765451" cy="1077321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latin typeface="Arial Narrow"/>
                <a:cs typeface="Arial Narrow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64497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6858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9035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CProject-white-CMJ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latin typeface="Arial Narrow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9990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28C2F0-F5A6-49C7-816F-08B5795D0BB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7078D1-E671-406F-AF96-D3F36521F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5330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0CA4AF-CF48-47AC-94CD-F195E189E42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50C01B-249F-449A-B567-A8665C06C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522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AC34C8-AD77-4963-881A-5F071AA9CB3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F409D1-DC79-4078-ABDA-AE55CF4D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464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4F8E17-DEC4-4D90-8EF1-D4E8C338A0E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AA6B1A-9CB1-4D5D-8102-6527D46EC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1113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93C9D8-432B-4951-BD64-721587962CC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21D8FA3-A048-4EC5-8B12-6D5455029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494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D0039B-3A55-41C0-A01C-A1571DB9326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60FD9D-1520-4AF4-8D4A-327C2E8FE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10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D0868-8819-44BF-B551-3231F19A1A9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C25B7-92AD-4751-81BA-DDCFE551B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6403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4F9E7F7-D1B5-407F-8294-23B017BA54C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A37AB6-5937-424D-AE11-12887648B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348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CAD054-8D6C-4C73-B6BD-3E2D3513ED1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1745B0-16E7-46FB-9FD3-6C3E94630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4689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DD573E-F6C1-4B76-8975-44D6AE7DFDB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33883B-EE06-4D0B-84E1-137582E0D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7801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53C0C8-2EA3-406B-8C14-2C37CE30D7F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52787-FBB1-46EA-872F-0A8E55A0C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0630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41722B8-2A42-4835-A90C-375043F0F84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D2570A-CAD4-49AC-BBD4-8A08A2BF3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363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40EE0B-741D-4BBA-A85E-1832E4D5986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8789A6-7224-42CA-86E9-A286B4CB0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021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009EA5-54CB-4844-8A96-A40EF2889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169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C3E2A3-CAB7-47A5-B229-DFEDD95A5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17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C21642-A4C3-4FB9-8638-16A8BC8A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217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4813A2-0B6C-4628-882C-F3D3941B6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30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54B0A-309B-41C4-B358-561560E2F5C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6870-F884-4F19-8C88-B47D6022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2343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1A3CC2-3825-489A-978C-21D935244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413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F1EDC2-C758-417B-9B21-C85D9D11E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3471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BC498C-74A8-45D6-A0E5-183EB1EE0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790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8717D2-1D13-43E2-AE7F-C39E1BF4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8560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6DDDCB-0C60-4A19-8E37-7B97F835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286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8E3B9D-1C8A-4782-B812-4ED943702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3259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036EB9-29F3-4035-9DFB-CC94CDEB6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086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F85BA3-709B-4F30-91C3-B672A5897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8459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58CF97-1D68-47CE-B007-8039EA65C0F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31DB2-082D-4A8D-B592-639C2E6CC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009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66ECA4-1387-4820-AED8-1CFCD52708D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FD57F3-358D-43E5-B765-E803E0C26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2F7A4-C837-4A5F-A787-43E06F7EBE7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D75E-DD1A-4B06-A855-BCA0A0604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530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0B4D2-233E-4DDF-A195-EDC8157B31C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C96F9-91BD-4E5C-8493-9B74BEA66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115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19785A-9947-4635-82F7-696DB689A5E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4C292B-9A9B-4B76-B0D3-1163DD51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718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BF13A3-1726-42A7-A4B5-616659ADD17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AFF07-11D4-4A8F-BCA1-13C05F294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5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3CDFFE-1987-4671-B68A-958426B3B44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2BE86F-B9A5-4E11-AC33-729F3DB9E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4412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355A87-E966-4D4C-80CE-431BF96D7C2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E0171F-33DF-415F-B7C2-CD09E96F9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310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0AEC96-6FF2-42D6-BA86-988D8D24E66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C8E0A5-C89D-4680-A032-9D6269B91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667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1538E1B-78FA-461D-BF1E-5BD91A01DE6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B5BA63-D6CB-4887-B58F-82C363643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0548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E32DB5-6496-4482-A1A2-66E3D0D1BC4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8AE5B7-D97D-41A8-B50D-BCA45989B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96795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724728-0510-4C8F-AEB6-13E90536CE0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D8FE27-7942-436B-AF02-7D770310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225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0E0DEB5-ECA2-4193-9DE2-A82E87465ED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lac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5DF330-684C-4475-9CA3-8AB8A75C9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84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6DE0-3F90-4A18-97E5-0B9B9FAD92A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9969B-1DBC-43C3-84AA-9444288C3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925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1896-3FF7-4138-86F3-BFCCD479600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BF4C6-A48A-40E0-9D01-6664F60EB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6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CCC95-5EBE-487A-A99C-C95F883C365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CCA97-59D2-4C19-83A6-D4FE55497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27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2CF12-0562-4DE8-B005-11D18EA64E6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300E-BDF8-4C4E-BC2F-D844E9C50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1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73BF-17BD-4C48-A417-DE01B806533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7E9B-75A9-49CC-930A-ABA4578C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1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B1B94-73B9-48C2-BA51-3598BF2B2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78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99DA0-3979-4819-9DF1-EAF0CB1FC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86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4F93-62E0-438C-8796-0E0C4FD5E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20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E88C2-254A-4AB1-84E8-A93CA91FE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6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1EE44-C338-4891-A3D9-1CE67477894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F7D2-456B-4F71-8DDC-D82DC0CAA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597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B04E-8484-4241-B257-3E4B9CB04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09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DAD3F-0AF3-4B31-892B-54C76BAE0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82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32DFB-07DF-4CA0-927D-BD6F82DB2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85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A76BD-BE0B-4AB6-9C28-8C9AFF4CB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76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C937E-BA11-4D26-A4C2-883E7FE07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50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63AB3-66BC-459D-B44E-1DC14A3E0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1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4E22B-AB52-4B8B-A462-CEC0F28FA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2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49A04-41EF-491B-933A-94711C450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6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467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75438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2484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48400"/>
            <a:ext cx="350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E79A3-284B-4A0C-9636-077008ABD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40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EE0C-29C2-41E1-B2E5-28AA43793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9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ED151-CCEF-43CE-8233-D6E339DECB3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7388-2FB4-45BF-831C-C20D8E78F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70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A6B318-E6F1-4448-8742-EB5B3C4A370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EE31E1-5FA0-44DD-A687-91021F520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9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081B65D-05E0-429B-A74E-43E5F7424CA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135463-A198-4EE2-8DA3-BE4EE4F69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74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DEF73E-6B31-4921-9B80-9F5DD816F73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F9D8F7-5DE2-4ED9-A909-6621FF72C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40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8B498C-1FD2-4683-A12D-E41E8C04992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28D768-EA94-40CB-B174-6DB9873E6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1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4BAC00-E747-4EF2-BEA4-27CE77C657F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9CC8EE-E5E7-420E-B6BD-54C18F3E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1C0292-866C-4F1D-AEDF-D84B6A0C9EC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AEA929-367F-4EB4-B78D-4F0A6C98F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94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D12112-F891-4F13-948C-811030E393F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32B0A3-04B6-46DA-9125-08856053B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290562-133B-4E4F-A46D-CB05BC28B75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234D47-89E2-4E6F-9741-9635BB50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A8A2515-8C80-4775-9BB7-14D5F8EB196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AA5ADF-8B04-4993-8449-186E0DFE2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6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20E6EE-B005-4E01-966A-02A8528F7E2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19ACB5-0B35-4EC8-BEA2-5A1B0700A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9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7523-7C40-4D2F-8945-AACB6BD4090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EC9F-4339-4844-B4F0-AD56EC85E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62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65AA99C-47BD-4117-B71F-0ACAFBDE473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444889-BE7D-4C13-BEF0-FF75243BF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8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2D5E6C-7BE7-43AB-BDA5-E5795F67624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B53F0E-49F6-4A1C-B151-4F8956194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0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ACEC20-26BE-4C45-9491-EB1DB5872D7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14C1B61-8BA1-4913-9714-8FC600435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64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BA2057-3BA6-49BB-B3D4-C56C3898E6E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E9BE7A-02BF-4B32-B690-31FF7E655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102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AC0049-471F-4EE8-A870-EEFC1955DB6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FDD4FBD-CCDA-4A97-A7A4-B2EA72822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11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E1FE16-07DB-4561-A983-1D7AC8101F2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62799D-7B5A-4136-AC02-DB4185E0F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70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F7FDDF-DAE5-4BEA-8190-79A74C6F7781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F24554-89B0-47A5-A44D-66FDAC9C2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34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4224C0-D48C-4BD2-8C68-219B52D517A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2ABE0D-FBAC-4F02-943C-51FCF2B8A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24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D156AB-AAEE-49F7-A522-79EACC0283D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0B3B9C9-989F-415B-B31B-024C74819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28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990DE1-E34D-4B02-9F48-EA43EEEF0ED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7944546-7F6A-4BEB-A412-A7D4E259E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4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3DC3-B9CB-40AE-97B7-358DE72CDF52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2B2CE-0210-42EE-AA30-527EF34A8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730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8C3D1C-0C5A-46EE-BF6F-72FDADA4463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88140E-BE05-48E1-89D8-1DD46AD39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880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B5D24C-F857-4BFD-8453-437472BBA9D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DC2EB3-B171-4D66-9E7B-379D7E751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6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CCBCEC-375F-4760-B5C9-E4D027F7DAC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5195BE-3548-488B-AD31-1AAD4355A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11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63D531-566A-4841-9856-9B7DDF4A798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7F82A7-6363-4AA5-91D7-0F281B636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18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342904-3896-468C-9643-96703B71584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98C73C-BBCE-4D19-A039-61EBF836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178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DEE7D7-65EA-4B00-AA58-1192223F380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1FBF0E5-12B9-4E41-9CDC-06E6A6FAF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07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EA7A33-8F6B-45C0-9B5B-21C231A4469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6D46AA-AA31-495F-A80C-5F20FBF1F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92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2BD2FD-85A3-4E2E-A436-5AB54EA92FA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5E043D-165F-4874-BCAE-57BEA5330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16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4E7078-146C-4FA5-833B-C0A704644A1E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69746F-3C72-4420-B77A-3C8F766EB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35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69F791-201A-4BE3-9583-E5C9F898C14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120334-5455-42C2-9B76-701FDF086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9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9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5.xml"/><Relationship Id="rId7" Type="http://schemas.openxmlformats.org/officeDocument/2006/relationships/theme" Target="../theme/theme37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image" Target="../media/image8.jpeg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theme" Target="../theme/theme39.xml"/><Relationship Id="rId17" Type="http://schemas.openxmlformats.org/officeDocument/2006/relationships/hyperlink" Target="http://www.ihdp.uni-bonn.de/" TargetMode="External"/><Relationship Id="rId2" Type="http://schemas.openxmlformats.org/officeDocument/2006/relationships/slideLayout" Target="../slideLayouts/slideLayout42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9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70.xml"/><Relationship Id="rId10" Type="http://schemas.openxmlformats.org/officeDocument/2006/relationships/theme" Target="../theme/theme43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8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75.xml"/><Relationship Id="rId6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78.xml"/><Relationship Id="rId9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497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2552AD-9A5A-433F-96F6-8A90E20BA57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414D53-6111-47C9-B036-EE02DD952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73" r:id="rId1"/>
    <p:sldLayoutId id="2147490874" r:id="rId2"/>
    <p:sldLayoutId id="2147490875" r:id="rId3"/>
    <p:sldLayoutId id="2147490876" r:id="rId4"/>
    <p:sldLayoutId id="2147490877" r:id="rId5"/>
    <p:sldLayoutId id="2147490878" r:id="rId6"/>
    <p:sldLayoutId id="2147490879" r:id="rId7"/>
    <p:sldLayoutId id="2147490880" r:id="rId8"/>
    <p:sldLayoutId id="2147490881" r:id="rId9"/>
    <p:sldLayoutId id="2147490882" r:id="rId10"/>
    <p:sldLayoutId id="21474908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9AD9B73-A1DD-4EBC-9981-E9AB7386DF4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EBE42E1-513E-407C-9C75-E2CBB26BC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75" r:id="rId1"/>
    <p:sldLayoutId id="2147491076" r:id="rId2"/>
    <p:sldLayoutId id="2147491077" r:id="rId3"/>
    <p:sldLayoutId id="2147491078" r:id="rId4"/>
    <p:sldLayoutId id="2147491079" r:id="rId5"/>
    <p:sldLayoutId id="2147491080" r:id="rId6"/>
    <p:sldLayoutId id="2147491081" r:id="rId7"/>
    <p:sldLayoutId id="2147491082" r:id="rId8"/>
    <p:sldLayoutId id="2147491083" r:id="rId9"/>
    <p:sldLayoutId id="2147491084" r:id="rId10"/>
    <p:sldLayoutId id="21474910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1F0F2-D010-4ACA-9BFC-61B92E350590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9EDA3A-3B7B-450A-A4F6-3707F3CA9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86" r:id="rId1"/>
    <p:sldLayoutId id="2147491087" r:id="rId2"/>
    <p:sldLayoutId id="2147491088" r:id="rId3"/>
    <p:sldLayoutId id="2147491089" r:id="rId4"/>
    <p:sldLayoutId id="2147491090" r:id="rId5"/>
    <p:sldLayoutId id="2147491091" r:id="rId6"/>
    <p:sldLayoutId id="2147491092" r:id="rId7"/>
    <p:sldLayoutId id="2147491093" r:id="rId8"/>
    <p:sldLayoutId id="2147491094" r:id="rId9"/>
    <p:sldLayoutId id="2147491095" r:id="rId10"/>
    <p:sldLayoutId id="2147491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85F18F-DC2E-40D8-98EF-C77A4B82E38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99AC9D-DB4F-43BD-8655-03DD55B1A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19" r:id="rId1"/>
    <p:sldLayoutId id="2147490920" r:id="rId2"/>
    <p:sldLayoutId id="2147490921" r:id="rId3"/>
    <p:sldLayoutId id="2147490922" r:id="rId4"/>
    <p:sldLayoutId id="2147490923" r:id="rId5"/>
    <p:sldLayoutId id="2147490924" r:id="rId6"/>
    <p:sldLayoutId id="2147490925" r:id="rId7"/>
    <p:sldLayoutId id="2147490926" r:id="rId8"/>
    <p:sldLayoutId id="2147490927" r:id="rId9"/>
    <p:sldLayoutId id="2147490928" r:id="rId10"/>
    <p:sldLayoutId id="21474909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9D26C3-CA51-44AB-81AE-DA02EFE98C9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DD4FFF-B5E1-43C4-BE2C-C7AB6C369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30" r:id="rId1"/>
    <p:sldLayoutId id="2147490931" r:id="rId2"/>
    <p:sldLayoutId id="2147490932" r:id="rId3"/>
    <p:sldLayoutId id="2147490933" r:id="rId4"/>
    <p:sldLayoutId id="2147490934" r:id="rId5"/>
    <p:sldLayoutId id="2147490935" r:id="rId6"/>
    <p:sldLayoutId id="2147490936" r:id="rId7"/>
    <p:sldLayoutId id="2147490937" r:id="rId8"/>
    <p:sldLayoutId id="2147490938" r:id="rId9"/>
    <p:sldLayoutId id="2147490939" r:id="rId10"/>
    <p:sldLayoutId id="2147490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0F317D9D-B679-4C73-BCC1-0E678747B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10" r:id="rId1"/>
    <p:sldLayoutId id="2147491111" r:id="rId2"/>
    <p:sldLayoutId id="2147491112" r:id="rId3"/>
    <p:sldLayoutId id="2147491113" r:id="rId4"/>
    <p:sldLayoutId id="2147491114" r:id="rId5"/>
    <p:sldLayoutId id="2147491115" r:id="rId6"/>
    <p:sldLayoutId id="2147491116" r:id="rId7"/>
    <p:sldLayoutId id="2147491117" r:id="rId8"/>
    <p:sldLayoutId id="2147491118" r:id="rId9"/>
    <p:sldLayoutId id="2147491119" r:id="rId10"/>
    <p:sldLayoutId id="2147491120" r:id="rId11"/>
    <p:sldLayoutId id="21474911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137C67C-1E6A-44C2-ADC5-6049005641E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E448B79-BB91-4602-A6D8-CAD1DB195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22" r:id="rId1"/>
    <p:sldLayoutId id="2147491123" r:id="rId2"/>
    <p:sldLayoutId id="2147491124" r:id="rId3"/>
    <p:sldLayoutId id="2147491125" r:id="rId4"/>
    <p:sldLayoutId id="2147491126" r:id="rId5"/>
    <p:sldLayoutId id="2147491127" r:id="rId6"/>
    <p:sldLayoutId id="2147491128" r:id="rId7"/>
    <p:sldLayoutId id="2147491129" r:id="rId8"/>
    <p:sldLayoutId id="2147491130" r:id="rId9"/>
    <p:sldLayoutId id="2147491131" r:id="rId10"/>
    <p:sldLayoutId id="21474911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9" descr="text_slide_nolines_0706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r="476"/>
          <a:stretch>
            <a:fillRect/>
          </a:stretch>
        </p:blipFill>
        <p:spPr bwMode="auto">
          <a:xfrm>
            <a:off x="0" y="0"/>
            <a:ext cx="91440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21"/>
          <p:cNvGrpSpPr>
            <a:grpSpLocks/>
          </p:cNvGrpSpPr>
          <p:nvPr/>
        </p:nvGrpSpPr>
        <p:grpSpPr bwMode="auto">
          <a:xfrm>
            <a:off x="133350" y="-19050"/>
            <a:ext cx="411163" cy="6889750"/>
            <a:chOff x="409" y="-1"/>
            <a:chExt cx="259" cy="4331"/>
          </a:xfrm>
        </p:grpSpPr>
        <p:sp>
          <p:nvSpPr>
            <p:cNvPr id="17416" name="Line 22"/>
            <p:cNvSpPr>
              <a:spLocks noChangeShapeType="1"/>
            </p:cNvSpPr>
            <p:nvPr/>
          </p:nvSpPr>
          <p:spPr bwMode="auto">
            <a:xfrm rot="286749" flipH="1">
              <a:off x="651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23"/>
            <p:cNvSpPr>
              <a:spLocks noChangeShapeType="1"/>
            </p:cNvSpPr>
            <p:nvPr/>
          </p:nvSpPr>
          <p:spPr bwMode="auto">
            <a:xfrm rot="286749" flipH="1">
              <a:off x="56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24"/>
            <p:cNvSpPr>
              <a:spLocks noChangeShapeType="1"/>
            </p:cNvSpPr>
            <p:nvPr/>
          </p:nvSpPr>
          <p:spPr bwMode="auto">
            <a:xfrm rot="286749" flipH="1">
              <a:off x="60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25"/>
            <p:cNvSpPr>
              <a:spLocks noChangeShapeType="1"/>
            </p:cNvSpPr>
            <p:nvPr/>
          </p:nvSpPr>
          <p:spPr bwMode="auto">
            <a:xfrm rot="286749" flipH="1">
              <a:off x="52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26"/>
            <p:cNvSpPr>
              <a:spLocks noChangeShapeType="1"/>
            </p:cNvSpPr>
            <p:nvPr/>
          </p:nvSpPr>
          <p:spPr bwMode="auto">
            <a:xfrm rot="286749" flipH="1">
              <a:off x="447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27"/>
            <p:cNvSpPr>
              <a:spLocks noChangeShapeType="1"/>
            </p:cNvSpPr>
            <p:nvPr/>
          </p:nvSpPr>
          <p:spPr bwMode="auto">
            <a:xfrm rot="286749" flipH="1">
              <a:off x="487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28"/>
            <p:cNvSpPr>
              <a:spLocks noChangeShapeType="1"/>
            </p:cNvSpPr>
            <p:nvPr/>
          </p:nvSpPr>
          <p:spPr bwMode="auto">
            <a:xfrm rot="286749" flipH="1">
              <a:off x="40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412" name="Picture 36" descr="20070618_csiro70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6332538"/>
            <a:ext cx="3238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1" i="1">
                <a:solidFill>
                  <a:srgbClr val="0099CC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33" r:id="rId1"/>
    <p:sldLayoutId id="2147490941" r:id="rId2"/>
    <p:sldLayoutId id="2147490942" r:id="rId3"/>
    <p:sldLayoutId id="2147490943" r:id="rId4"/>
    <p:sldLayoutId id="2147490944" r:id="rId5"/>
    <p:sldLayoutId id="2147490945" r:id="rId6"/>
    <p:sldLayoutId id="2147490946" r:id="rId7"/>
    <p:sldLayoutId id="2147490947" r:id="rId8"/>
    <p:sldLayoutId id="2147490948" r:id="rId9"/>
    <p:sldLayoutId id="2147490949" r:id="rId10"/>
    <p:sldLayoutId id="2147490950" r:id="rId11"/>
    <p:sldLayoutId id="214749095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Times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A9A2C36-8EF4-48B6-BC71-5E5A392F0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134" r:id="rId1"/>
    <p:sldLayoutId id="2147491135" r:id="rId2"/>
    <p:sldLayoutId id="2147491136" r:id="rId3"/>
    <p:sldLayoutId id="2147491137" r:id="rId4"/>
    <p:sldLayoutId id="2147491138" r:id="rId5"/>
    <p:sldLayoutId id="2147491139" r:id="rId6"/>
    <p:sldLayoutId id="2147491140" r:id="rId7"/>
    <p:sldLayoutId id="2147491141" r:id="rId8"/>
    <p:sldLayoutId id="2147491142" r:id="rId9"/>
    <p:sldLayoutId id="2147491143" r:id="rId10"/>
    <p:sldLayoutId id="21474911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34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8A442FC-271A-44F2-9E74-2680DAE83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45" r:id="rId1"/>
    <p:sldLayoutId id="2147491146" r:id="rId2"/>
    <p:sldLayoutId id="2147491147" r:id="rId3"/>
    <p:sldLayoutId id="2147491148" r:id="rId4"/>
    <p:sldLayoutId id="2147491149" r:id="rId5"/>
    <p:sldLayoutId id="2147491150" r:id="rId6"/>
    <p:sldLayoutId id="2147491151" r:id="rId7"/>
    <p:sldLayoutId id="2147491152" r:id="rId8"/>
    <p:sldLayoutId id="2147491153" r:id="rId9"/>
    <p:sldLayoutId id="2147491154" r:id="rId10"/>
    <p:sldLayoutId id="2147491155" r:id="rId11"/>
    <p:sldLayoutId id="21474911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1504EBB-EA25-4793-864A-7679E2E0E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57" r:id="rId1"/>
    <p:sldLayoutId id="2147491158" r:id="rId2"/>
    <p:sldLayoutId id="2147491159" r:id="rId3"/>
    <p:sldLayoutId id="2147491160" r:id="rId4"/>
    <p:sldLayoutId id="2147491161" r:id="rId5"/>
    <p:sldLayoutId id="2147491162" r:id="rId6"/>
    <p:sldLayoutId id="2147491163" r:id="rId7"/>
    <p:sldLayoutId id="2147491164" r:id="rId8"/>
    <p:sldLayoutId id="2147491165" r:id="rId9"/>
    <p:sldLayoutId id="2147491166" r:id="rId10"/>
    <p:sldLayoutId id="2147491167" r:id="rId11"/>
    <p:sldLayoutId id="21474911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E6874E-FEF6-4193-BF7E-98391447F897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CB1B9E-2C3E-4C42-BAF6-0B0D3A720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84" r:id="rId1"/>
    <p:sldLayoutId id="2147490885" r:id="rId2"/>
    <p:sldLayoutId id="2147490886" r:id="rId3"/>
    <p:sldLayoutId id="2147490887" r:id="rId4"/>
    <p:sldLayoutId id="2147490888" r:id="rId5"/>
    <p:sldLayoutId id="2147490889" r:id="rId6"/>
    <p:sldLayoutId id="2147490890" r:id="rId7"/>
    <p:sldLayoutId id="2147490891" r:id="rId8"/>
    <p:sldLayoutId id="2147490892" r:id="rId9"/>
    <p:sldLayoutId id="2147490893" r:id="rId10"/>
    <p:sldLayoutId id="2147490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4EF061-46E0-4EDE-B49D-1FCEAA35C1C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F04476-D104-44A8-834B-B3908F38C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69" r:id="rId1"/>
    <p:sldLayoutId id="2147491170" r:id="rId2"/>
    <p:sldLayoutId id="2147491171" r:id="rId3"/>
    <p:sldLayoutId id="2147491172" r:id="rId4"/>
    <p:sldLayoutId id="2147491173" r:id="rId5"/>
    <p:sldLayoutId id="2147491174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17141DA-5C29-4308-A19B-8B50D976063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A3D5450-88B0-43E5-88D3-67127E37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52" r:id="rId1"/>
    <p:sldLayoutId id="2147490953" r:id="rId2"/>
    <p:sldLayoutId id="2147490954" r:id="rId3"/>
    <p:sldLayoutId id="2147490955" r:id="rId4"/>
    <p:sldLayoutId id="2147490956" r:id="rId5"/>
    <p:sldLayoutId id="2147490957" r:id="rId6"/>
    <p:sldLayoutId id="2147490958" r:id="rId7"/>
    <p:sldLayoutId id="2147490959" r:id="rId8"/>
    <p:sldLayoutId id="2147490960" r:id="rId9"/>
    <p:sldLayoutId id="2147490961" r:id="rId10"/>
    <p:sldLayoutId id="2147490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C60ED6C-07F4-44B5-8C2C-89F164637D0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0E6B90A-7B10-459B-8E92-E4A83A56F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75" r:id="rId1"/>
    <p:sldLayoutId id="2147491176" r:id="rId2"/>
    <p:sldLayoutId id="2147491177" r:id="rId3"/>
    <p:sldLayoutId id="2147491178" r:id="rId4"/>
    <p:sldLayoutId id="2147491179" r:id="rId5"/>
    <p:sldLayoutId id="2147491180" r:id="rId6"/>
    <p:sldLayoutId id="2147491181" r:id="rId7"/>
    <p:sldLayoutId id="2147491182" r:id="rId8"/>
    <p:sldLayoutId id="2147491183" r:id="rId9"/>
    <p:sldLayoutId id="2147491184" r:id="rId10"/>
    <p:sldLayoutId id="21474911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D109AEF-E575-4B1C-B30C-9A78FBB5BC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86" r:id="rId1"/>
    <p:sldLayoutId id="2147491187" r:id="rId2"/>
    <p:sldLayoutId id="2147491188" r:id="rId3"/>
    <p:sldLayoutId id="2147491189" r:id="rId4"/>
    <p:sldLayoutId id="2147491190" r:id="rId5"/>
    <p:sldLayoutId id="2147491191" r:id="rId6"/>
    <p:sldLayoutId id="2147491192" r:id="rId7"/>
    <p:sldLayoutId id="2147491193" r:id="rId8"/>
    <p:sldLayoutId id="2147491194" r:id="rId9"/>
    <p:sldLayoutId id="2147491195" r:id="rId10"/>
    <p:sldLayoutId id="2147491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BE8F7F5-9931-41D7-96D6-C0B1F942C97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2759975-4F35-41FF-AB53-45906FFC4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97" r:id="rId1"/>
    <p:sldLayoutId id="2147491198" r:id="rId2"/>
    <p:sldLayoutId id="2147491199" r:id="rId3"/>
    <p:sldLayoutId id="2147491200" r:id="rId4"/>
    <p:sldLayoutId id="2147491201" r:id="rId5"/>
    <p:sldLayoutId id="2147491202" r:id="rId6"/>
    <p:sldLayoutId id="2147491203" r:id="rId7"/>
    <p:sldLayoutId id="2147491204" r:id="rId8"/>
    <p:sldLayoutId id="2147491205" r:id="rId9"/>
    <p:sldLayoutId id="2147491206" r:id="rId10"/>
    <p:sldLayoutId id="21474912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FF0877D-9324-45B4-9B38-1C31BE8E9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08" r:id="rId1"/>
    <p:sldLayoutId id="2147491209" r:id="rId2"/>
    <p:sldLayoutId id="2147491210" r:id="rId3"/>
    <p:sldLayoutId id="2147491211" r:id="rId4"/>
    <p:sldLayoutId id="2147491212" r:id="rId5"/>
    <p:sldLayoutId id="2147491213" r:id="rId6"/>
    <p:sldLayoutId id="2147491214" r:id="rId7"/>
    <p:sldLayoutId id="2147491215" r:id="rId8"/>
    <p:sldLayoutId id="2147491216" r:id="rId9"/>
    <p:sldLayoutId id="2147491217" r:id="rId10"/>
    <p:sldLayoutId id="21474912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27656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04 w 2780"/>
                <a:gd name="T1" fmla="*/ 18 h 953"/>
                <a:gd name="T2" fmla="*/ 2714 w 2780"/>
                <a:gd name="T3" fmla="*/ 24 h 953"/>
                <a:gd name="T4" fmla="*/ 2647 w 2780"/>
                <a:gd name="T5" fmla="*/ 102 h 953"/>
                <a:gd name="T6" fmla="*/ 2543 w 2780"/>
                <a:gd name="T7" fmla="*/ 156 h 953"/>
                <a:gd name="T8" fmla="*/ 2537 w 2780"/>
                <a:gd name="T9" fmla="*/ 222 h 953"/>
                <a:gd name="T10" fmla="*/ 2519 w 2780"/>
                <a:gd name="T11" fmla="*/ 246 h 953"/>
                <a:gd name="T12" fmla="*/ 2501 w 2780"/>
                <a:gd name="T13" fmla="*/ 252 h 953"/>
                <a:gd name="T14" fmla="*/ 2429 w 2780"/>
                <a:gd name="T15" fmla="*/ 210 h 953"/>
                <a:gd name="T16" fmla="*/ 2288 w 2780"/>
                <a:gd name="T17" fmla="*/ 192 h 953"/>
                <a:gd name="T18" fmla="*/ 2264 w 2780"/>
                <a:gd name="T19" fmla="*/ 186 h 953"/>
                <a:gd name="T20" fmla="*/ 2246 w 2780"/>
                <a:gd name="T21" fmla="*/ 192 h 953"/>
                <a:gd name="T22" fmla="*/ 2174 w 2780"/>
                <a:gd name="T23" fmla="*/ 228 h 953"/>
                <a:gd name="T24" fmla="*/ 2138 w 2780"/>
                <a:gd name="T25" fmla="*/ 240 h 953"/>
                <a:gd name="T26" fmla="*/ 2114 w 2780"/>
                <a:gd name="T27" fmla="*/ 246 h 953"/>
                <a:gd name="T28" fmla="*/ 2102 w 2780"/>
                <a:gd name="T29" fmla="*/ 258 h 953"/>
                <a:gd name="T30" fmla="*/ 2102 w 2780"/>
                <a:gd name="T31" fmla="*/ 276 h 953"/>
                <a:gd name="T32" fmla="*/ 2079 w 2780"/>
                <a:gd name="T33" fmla="*/ 300 h 953"/>
                <a:gd name="T34" fmla="*/ 2061 w 2780"/>
                <a:gd name="T35" fmla="*/ 312 h 953"/>
                <a:gd name="T36" fmla="*/ 2049 w 2780"/>
                <a:gd name="T37" fmla="*/ 324 h 953"/>
                <a:gd name="T38" fmla="*/ 2037 w 2780"/>
                <a:gd name="T39" fmla="*/ 336 h 953"/>
                <a:gd name="T40" fmla="*/ 2003 w 2780"/>
                <a:gd name="T41" fmla="*/ 342 h 953"/>
                <a:gd name="T42" fmla="*/ 1937 w 2780"/>
                <a:gd name="T43" fmla="*/ 336 h 953"/>
                <a:gd name="T44" fmla="*/ 1901 w 2780"/>
                <a:gd name="T45" fmla="*/ 330 h 953"/>
                <a:gd name="T46" fmla="*/ 1889 w 2780"/>
                <a:gd name="T47" fmla="*/ 342 h 953"/>
                <a:gd name="T48" fmla="*/ 1877 w 2780"/>
                <a:gd name="T49" fmla="*/ 354 h 953"/>
                <a:gd name="T50" fmla="*/ 1847 w 2780"/>
                <a:gd name="T51" fmla="*/ 360 h 953"/>
                <a:gd name="T52" fmla="*/ 1788 w 2780"/>
                <a:gd name="T53" fmla="*/ 342 h 953"/>
                <a:gd name="T54" fmla="*/ 1764 w 2780"/>
                <a:gd name="T55" fmla="*/ 342 h 953"/>
                <a:gd name="T56" fmla="*/ 1740 w 2780"/>
                <a:gd name="T57" fmla="*/ 354 h 953"/>
                <a:gd name="T58" fmla="*/ 1676 w 2780"/>
                <a:gd name="T59" fmla="*/ 425 h 953"/>
                <a:gd name="T60" fmla="*/ 1634 w 2780"/>
                <a:gd name="T61" fmla="*/ 569 h 953"/>
                <a:gd name="T62" fmla="*/ 1634 w 2780"/>
                <a:gd name="T63" fmla="*/ 593 h 953"/>
                <a:gd name="T64" fmla="*/ 1640 w 2780"/>
                <a:gd name="T65" fmla="*/ 641 h 953"/>
                <a:gd name="T66" fmla="*/ 1658 w 2780"/>
                <a:gd name="T67" fmla="*/ 659 h 953"/>
                <a:gd name="T68" fmla="*/ 1652 w 2780"/>
                <a:gd name="T69" fmla="*/ 671 h 953"/>
                <a:gd name="T70" fmla="*/ 1640 w 2780"/>
                <a:gd name="T71" fmla="*/ 683 h 953"/>
                <a:gd name="T72" fmla="*/ 1562 w 2780"/>
                <a:gd name="T73" fmla="*/ 689 h 953"/>
                <a:gd name="T74" fmla="*/ 1485 w 2780"/>
                <a:gd name="T75" fmla="*/ 629 h 953"/>
                <a:gd name="T76" fmla="*/ 1349 w 2780"/>
                <a:gd name="T77" fmla="*/ 587 h 953"/>
                <a:gd name="T78" fmla="*/ 1200 w 2780"/>
                <a:gd name="T79" fmla="*/ 671 h 953"/>
                <a:gd name="T80" fmla="*/ 1028 w 2780"/>
                <a:gd name="T81" fmla="*/ 731 h 953"/>
                <a:gd name="T82" fmla="*/ 825 w 2780"/>
                <a:gd name="T83" fmla="*/ 743 h 953"/>
                <a:gd name="T84" fmla="*/ 636 w 2780"/>
                <a:gd name="T85" fmla="*/ 701 h 953"/>
                <a:gd name="T86" fmla="*/ 576 w 2780"/>
                <a:gd name="T87" fmla="*/ 695 h 953"/>
                <a:gd name="T88" fmla="*/ 564 w 2780"/>
                <a:gd name="T89" fmla="*/ 701 h 953"/>
                <a:gd name="T90" fmla="*/ 528 w 2780"/>
                <a:gd name="T91" fmla="*/ 731 h 953"/>
                <a:gd name="T92" fmla="*/ 440 w 2780"/>
                <a:gd name="T93" fmla="*/ 809 h 953"/>
                <a:gd name="T94" fmla="*/ 410 w 2780"/>
                <a:gd name="T95" fmla="*/ 821 h 953"/>
                <a:gd name="T96" fmla="*/ 386 w 2780"/>
                <a:gd name="T97" fmla="*/ 821 h 953"/>
                <a:gd name="T98" fmla="*/ 339 w 2780"/>
                <a:gd name="T99" fmla="*/ 827 h 953"/>
                <a:gd name="T100" fmla="*/ 213 w 2780"/>
                <a:gd name="T101" fmla="*/ 851 h 953"/>
                <a:gd name="T102" fmla="*/ 177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16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 pitchFamily="34" charset="0"/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C6382AEA-75B2-418F-93C5-430E21CE3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219" r:id="rId1"/>
    <p:sldLayoutId id="2147491220" r:id="rId2"/>
    <p:sldLayoutId id="2147491221" r:id="rId3"/>
    <p:sldLayoutId id="2147491222" r:id="rId4"/>
    <p:sldLayoutId id="2147491223" r:id="rId5"/>
    <p:sldLayoutId id="2147491224" r:id="rId6"/>
    <p:sldLayoutId id="2147491225" r:id="rId7"/>
    <p:sldLayoutId id="2147491226" r:id="rId8"/>
    <p:sldLayoutId id="2147491227" r:id="rId9"/>
    <p:sldLayoutId id="2147491228" r:id="rId10"/>
    <p:sldLayoutId id="2147491229" r:id="rId11"/>
    <p:sldLayoutId id="2147491230" r:id="rId12"/>
    <p:sldLayoutId id="21474912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F53CBE-0F8E-4270-B03B-C0F7B5250E7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2C24D7-0883-46A5-A65A-59407AE4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63" r:id="rId1"/>
    <p:sldLayoutId id="2147490964" r:id="rId2"/>
    <p:sldLayoutId id="2147490965" r:id="rId3"/>
    <p:sldLayoutId id="2147490966" r:id="rId4"/>
    <p:sldLayoutId id="2147490967" r:id="rId5"/>
    <p:sldLayoutId id="2147490968" r:id="rId6"/>
    <p:sldLayoutId id="2147490969" r:id="rId7"/>
    <p:sldLayoutId id="2147490970" r:id="rId8"/>
    <p:sldLayoutId id="2147490971" r:id="rId9"/>
    <p:sldLayoutId id="2147490972" r:id="rId10"/>
    <p:sldLayoutId id="2147490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0000CC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CDD699-2593-43B9-97BB-9C759BD6E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45" r:id="rId1"/>
    <p:sldLayoutId id="2147491246" r:id="rId2"/>
    <p:sldLayoutId id="2147491247" r:id="rId3"/>
    <p:sldLayoutId id="2147491248" r:id="rId4"/>
    <p:sldLayoutId id="2147491249" r:id="rId5"/>
    <p:sldLayoutId id="2147491250" r:id="rId6"/>
    <p:sldLayoutId id="2147491251" r:id="rId7"/>
    <p:sldLayoutId id="2147491252" r:id="rId8"/>
    <p:sldLayoutId id="2147491253" r:id="rId9"/>
    <p:sldLayoutId id="2147491254" r:id="rId10"/>
    <p:sldLayoutId id="2147491255" r:id="rId11"/>
    <p:sldLayoutId id="2147491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rgbClr val="00FFFF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B1F6596-FA18-4257-91AA-2DFF6D8B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57" r:id="rId1"/>
    <p:sldLayoutId id="2147491258" r:id="rId2"/>
    <p:sldLayoutId id="2147491259" r:id="rId3"/>
    <p:sldLayoutId id="2147491260" r:id="rId4"/>
    <p:sldLayoutId id="2147491261" r:id="rId5"/>
    <p:sldLayoutId id="2147491262" r:id="rId6"/>
    <p:sldLayoutId id="2147491263" r:id="rId7"/>
    <p:sldLayoutId id="2147491264" r:id="rId8"/>
    <p:sldLayoutId id="2147491265" r:id="rId9"/>
    <p:sldLayoutId id="2147491266" r:id="rId10"/>
    <p:sldLayoutId id="2147491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C71248-E7ED-4326-A546-425C2A9FEEB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CEF133-F6A2-49BE-9814-CB500722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19" r:id="rId1"/>
    <p:sldLayoutId id="2147491020" r:id="rId2"/>
    <p:sldLayoutId id="2147491021" r:id="rId3"/>
    <p:sldLayoutId id="2147491022" r:id="rId4"/>
    <p:sldLayoutId id="2147491023" r:id="rId5"/>
    <p:sldLayoutId id="2147491024" r:id="rId6"/>
    <p:sldLayoutId id="2147491025" r:id="rId7"/>
    <p:sldLayoutId id="2147491026" r:id="rId8"/>
    <p:sldLayoutId id="2147491027" r:id="rId9"/>
    <p:sldLayoutId id="2147491028" r:id="rId10"/>
    <p:sldLayoutId id="2147491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0306B4B-19FC-43C4-A1A6-20AB5DCC3AF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1218ED-930D-4900-880D-8CD28BED5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68" r:id="rId1"/>
    <p:sldLayoutId id="2147491269" r:id="rId2"/>
    <p:sldLayoutId id="2147491270" r:id="rId3"/>
    <p:sldLayoutId id="2147491271" r:id="rId4"/>
    <p:sldLayoutId id="2147491272" r:id="rId5"/>
    <p:sldLayoutId id="2147491273" r:id="rId6"/>
    <p:sldLayoutId id="2147491274" r:id="rId7"/>
    <p:sldLayoutId id="2147491275" r:id="rId8"/>
    <p:sldLayoutId id="2147491276" r:id="rId9"/>
    <p:sldLayoutId id="2147491277" r:id="rId10"/>
    <p:sldLayoutId id="21474912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988DAC7-74B2-44A8-B665-A4B7E9000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74" r:id="rId1"/>
    <p:sldLayoutId id="2147490975" r:id="rId2"/>
    <p:sldLayoutId id="2147490976" r:id="rId3"/>
    <p:sldLayoutId id="2147490977" r:id="rId4"/>
    <p:sldLayoutId id="2147490978" r:id="rId5"/>
    <p:sldLayoutId id="2147490979" r:id="rId6"/>
    <p:sldLayoutId id="2147490980" r:id="rId7"/>
    <p:sldLayoutId id="2147490981" r:id="rId8"/>
    <p:sldLayoutId id="2147490982" r:id="rId9"/>
    <p:sldLayoutId id="2147490983" r:id="rId10"/>
    <p:sldLayoutId id="2147490984" r:id="rId11"/>
    <p:sldLayoutId id="21474909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59549E4-C0AA-49B8-B36B-7B6B5B16D065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BD04426-EB97-4DA3-B4BF-940780129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79" r:id="rId1"/>
    <p:sldLayoutId id="2147491280" r:id="rId2"/>
    <p:sldLayoutId id="2147491281" r:id="rId3"/>
    <p:sldLayoutId id="2147491282" r:id="rId4"/>
    <p:sldLayoutId id="2147491283" r:id="rId5"/>
    <p:sldLayoutId id="2147491284" r:id="rId6"/>
    <p:sldLayoutId id="2147491285" r:id="rId7"/>
    <p:sldLayoutId id="2147491286" r:id="rId8"/>
    <p:sldLayoutId id="2147491287" r:id="rId9"/>
    <p:sldLayoutId id="2147491288" r:id="rId10"/>
    <p:sldLayoutId id="21474912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2AF964-21B7-447A-8229-ECA670536A24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81728E-1558-4762-9EDE-1549E697B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86" r:id="rId1"/>
    <p:sldLayoutId id="2147490987" r:id="rId2"/>
    <p:sldLayoutId id="2147490988" r:id="rId3"/>
    <p:sldLayoutId id="2147490989" r:id="rId4"/>
    <p:sldLayoutId id="2147490990" r:id="rId5"/>
    <p:sldLayoutId id="2147490991" r:id="rId6"/>
    <p:sldLayoutId id="2147490992" r:id="rId7"/>
    <p:sldLayoutId id="2147490993" r:id="rId8"/>
    <p:sldLayoutId id="2147490994" r:id="rId9"/>
    <p:sldLayoutId id="2147490995" r:id="rId10"/>
    <p:sldLayoutId id="2147490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5FFF4EC-15A6-4C64-820C-43B8ED007B5C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3DECCD8-0110-4212-AF8E-70C9D7BB6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90" r:id="rId1"/>
    <p:sldLayoutId id="2147491291" r:id="rId2"/>
    <p:sldLayoutId id="2147491292" r:id="rId3"/>
    <p:sldLayoutId id="2147491293" r:id="rId4"/>
    <p:sldLayoutId id="2147491294" r:id="rId5"/>
    <p:sldLayoutId id="2147491295" r:id="rId6"/>
    <p:sldLayoutId id="2147491296" r:id="rId7"/>
    <p:sldLayoutId id="2147491297" r:id="rId8"/>
    <p:sldLayoutId id="2147491298" r:id="rId9"/>
    <p:sldLayoutId id="2147491299" r:id="rId10"/>
    <p:sldLayoutId id="214749130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CA70508-794E-4C60-A3F2-C6529D81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01" r:id="rId1"/>
    <p:sldLayoutId id="2147491302" r:id="rId2"/>
    <p:sldLayoutId id="2147491303" r:id="rId3"/>
    <p:sldLayoutId id="2147491304" r:id="rId4"/>
    <p:sldLayoutId id="2147491305" r:id="rId5"/>
    <p:sldLayoutId id="2147491306" r:id="rId6"/>
    <p:sldLayoutId id="2147491307" r:id="rId7"/>
    <p:sldLayoutId id="2147491308" r:id="rId8"/>
    <p:sldLayoutId id="2147491309" r:id="rId9"/>
    <p:sldLayoutId id="2147491310" r:id="rId10"/>
    <p:sldLayoutId id="2147491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E52334-FB8A-408F-BA40-8AC453E91CE6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7F5E45D-7CA5-49C9-93DF-1EEE4F8F2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97" r:id="rId1"/>
    <p:sldLayoutId id="2147490998" r:id="rId2"/>
    <p:sldLayoutId id="2147490999" r:id="rId3"/>
    <p:sldLayoutId id="2147491000" r:id="rId4"/>
    <p:sldLayoutId id="2147491001" r:id="rId5"/>
    <p:sldLayoutId id="2147491002" r:id="rId6"/>
    <p:sldLayoutId id="2147491003" r:id="rId7"/>
    <p:sldLayoutId id="2147491004" r:id="rId8"/>
    <p:sldLayoutId id="2147491005" r:id="rId9"/>
    <p:sldLayoutId id="2147491006" r:id="rId10"/>
    <p:sldLayoutId id="2147491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41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832462-3973-4C5B-9FF4-9D828365AD0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C32BA-D6E4-4252-B675-9C82A0CD5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34" r:id="rId1"/>
    <p:sldLayoutId id="2147491335" r:id="rId2"/>
    <p:sldLayoutId id="2147491336" r:id="rId3"/>
    <p:sldLayoutId id="2147491337" r:id="rId4"/>
    <p:sldLayoutId id="2147491338" r:id="rId5"/>
    <p:sldLayoutId id="2147491339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9689B6C-8A8A-4BEA-9151-7CF4FB6D67D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F7F8886-BF5B-4108-8635-80C93145F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340" r:id="rId1"/>
    <p:sldLayoutId id="2147491341" r:id="rId2"/>
    <p:sldLayoutId id="2147491342" r:id="rId3"/>
    <p:sldLayoutId id="2147491343" r:id="rId4"/>
    <p:sldLayoutId id="2147491344" r:id="rId5"/>
    <p:sldLayoutId id="2147491345" r:id="rId6"/>
    <p:sldLayoutId id="2147491346" r:id="rId7"/>
    <p:sldLayoutId id="2147491347" r:id="rId8"/>
    <p:sldLayoutId id="2147491348" r:id="rId9"/>
    <p:sldLayoutId id="2147491349" r:id="rId10"/>
    <p:sldLayoutId id="21474913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7"/>
          <p:cNvGrpSpPr>
            <a:grpSpLocks/>
          </p:cNvGrpSpPr>
          <p:nvPr userDrawn="1"/>
        </p:nvGrpSpPr>
        <p:grpSpPr bwMode="auto">
          <a:xfrm>
            <a:off x="34925" y="6213475"/>
            <a:ext cx="9037638" cy="671513"/>
            <a:chOff x="22" y="1253"/>
            <a:chExt cx="5693" cy="423"/>
          </a:xfrm>
        </p:grpSpPr>
        <p:pic>
          <p:nvPicPr>
            <p:cNvPr id="44036" name="Picture 8" descr="4COLOR"/>
            <p:cNvPicPr>
              <a:picLocks noChangeAspect="1" noChangeArrowheads="1"/>
            </p:cNvPicPr>
            <p:nvPr/>
          </p:nvPicPr>
          <p:blipFill>
            <a:blip r:embed="rId13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1" t="70857" r="33333"/>
            <a:stretch>
              <a:fillRect/>
            </a:stretch>
          </p:blipFill>
          <p:spPr bwMode="auto">
            <a:xfrm>
              <a:off x="22" y="1253"/>
              <a:ext cx="431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7" name="Line 9"/>
            <p:cNvSpPr>
              <a:spLocks noChangeShapeType="1"/>
            </p:cNvSpPr>
            <p:nvPr/>
          </p:nvSpPr>
          <p:spPr bwMode="auto">
            <a:xfrm>
              <a:off x="431" y="1616"/>
              <a:ext cx="33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4038" name="Picture 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364"/>
              <a:ext cx="33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364"/>
              <a:ext cx="29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2" descr="wcrpnewlogo_for_images_pag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1376"/>
              <a:ext cx="476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3" descr="IHDP Logo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344"/>
              <a:ext cx="294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339"/>
              <a:ext cx="318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Line 15"/>
            <p:cNvSpPr>
              <a:spLocks noChangeShapeType="1"/>
            </p:cNvSpPr>
            <p:nvPr/>
          </p:nvSpPr>
          <p:spPr bwMode="auto">
            <a:xfrm>
              <a:off x="4082" y="1548"/>
              <a:ext cx="16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Line 16"/>
            <p:cNvSpPr>
              <a:spLocks noChangeShapeType="1"/>
            </p:cNvSpPr>
            <p:nvPr/>
          </p:nvSpPr>
          <p:spPr bwMode="auto">
            <a:xfrm>
              <a:off x="4082" y="154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5" name="Line 18"/>
          <p:cNvSpPr>
            <a:spLocks noChangeShapeType="1"/>
          </p:cNvSpPr>
          <p:nvPr userDrawn="1"/>
        </p:nvSpPr>
        <p:spPr bwMode="auto">
          <a:xfrm>
            <a:off x="368300" y="577850"/>
            <a:ext cx="83105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08" r:id="rId1"/>
    <p:sldLayoutId id="2147491009" r:id="rId2"/>
    <p:sldLayoutId id="2147491010" r:id="rId3"/>
    <p:sldLayoutId id="2147491011" r:id="rId4"/>
    <p:sldLayoutId id="2147491012" r:id="rId5"/>
    <p:sldLayoutId id="2147491013" r:id="rId6"/>
    <p:sldLayoutId id="2147491014" r:id="rId7"/>
    <p:sldLayoutId id="2147491015" r:id="rId8"/>
    <p:sldLayoutId id="2147491016" r:id="rId9"/>
    <p:sldLayoutId id="2147491017" r:id="rId10"/>
    <p:sldLayoutId id="2147491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33F8BD-B0CB-4242-9094-004B2DA85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30" r:id="rId1"/>
    <p:sldLayoutId id="2147491031" r:id="rId2"/>
    <p:sldLayoutId id="2147491032" r:id="rId3"/>
    <p:sldLayoutId id="2147491033" r:id="rId4"/>
    <p:sldLayoutId id="2147491034" r:id="rId5"/>
    <p:sldLayoutId id="2147491035" r:id="rId6"/>
    <p:sldLayoutId id="2147491036" r:id="rId7"/>
    <p:sldLayoutId id="2147491037" r:id="rId8"/>
    <p:sldLayoutId id="2147491038" r:id="rId9"/>
    <p:sldLayoutId id="2147491039" r:id="rId10"/>
    <p:sldLayoutId id="2147491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45064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  <p:sp>
          <p:nvSpPr>
            <p:cNvPr id="450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EAEAEA"/>
                </a:solidFill>
                <a:latin typeface="Verdana"/>
              </a:endParaRPr>
            </a:p>
          </p:txBody>
        </p:sp>
      </p:grp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13FBE0C-961C-4B63-992E-26C1B7B3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1" r:id="rId1"/>
    <p:sldLayoutId id="2147491352" r:id="rId2"/>
    <p:sldLayoutId id="2147491353" r:id="rId3"/>
    <p:sldLayoutId id="2147491354" r:id="rId4"/>
    <p:sldLayoutId id="2147491355" r:id="rId5"/>
    <p:sldLayoutId id="2147491356" r:id="rId6"/>
    <p:sldLayoutId id="2147491357" r:id="rId7"/>
    <p:sldLayoutId id="2147491358" r:id="rId8"/>
    <p:sldLayoutId id="2147491359" r:id="rId9"/>
    <p:sldLayoutId id="2147491360" r:id="rId10"/>
    <p:sldLayoutId id="2147491361" r:id="rId11"/>
    <p:sldLayoutId id="2147491362" r:id="rId12"/>
    <p:sldLayoutId id="21474913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27017B-CF0E-4893-A462-B17FBBFED7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13FB7CD-F8C1-4E3C-BF3E-1EB60D2CB7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7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365" r:id="rId1"/>
    <p:sldLayoutId id="2147491366" r:id="rId2"/>
    <p:sldLayoutId id="2147491367" r:id="rId3"/>
    <p:sldLayoutId id="2147491368" r:id="rId4"/>
    <p:sldLayoutId id="2147491369" r:id="rId5"/>
    <p:sldLayoutId id="2147491370" r:id="rId6"/>
    <p:sldLayoutId id="2147491371" r:id="rId7"/>
    <p:sldLayoutId id="2147491372" r:id="rId8"/>
    <p:sldLayoutId id="2147491373" r:id="rId9"/>
    <p:sldLayoutId id="2147491374" r:id="rId10"/>
    <p:sldLayoutId id="21474913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white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9B81EE-40BD-40CD-A055-6D4B97E5F6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80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1377" r:id="rId1"/>
    <p:sldLayoutId id="2147491378" r:id="rId2"/>
    <p:sldLayoutId id="2147491379" r:id="rId3"/>
    <p:sldLayoutId id="2147491380" r:id="rId4"/>
    <p:sldLayoutId id="2147491381" r:id="rId5"/>
    <p:sldLayoutId id="2147491382" r:id="rId6"/>
    <p:sldLayoutId id="2147491383" r:id="rId7"/>
    <p:sldLayoutId id="2147491384" r:id="rId8"/>
    <p:sldLayoutId id="2147491385" r:id="rId9"/>
    <p:sldLayoutId id="2147491386" r:id="rId10"/>
    <p:sldLayoutId id="21474913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6244E50-40D0-43BB-8B0A-045045DE8AFF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32A33E2-A894-4FA1-8BA7-9E1404DE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3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389" r:id="rId1"/>
    <p:sldLayoutId id="2147491390" r:id="rId2"/>
    <p:sldLayoutId id="2147491391" r:id="rId3"/>
    <p:sldLayoutId id="2147491392" r:id="rId4"/>
    <p:sldLayoutId id="2147491393" r:id="rId5"/>
    <p:sldLayoutId id="2147491394" r:id="rId6"/>
    <p:sldLayoutId id="2147491395" r:id="rId7"/>
    <p:sldLayoutId id="2147491396" r:id="rId8"/>
    <p:sldLayoutId id="2147491397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DE38E-91E1-458D-A03A-26BEA22D2098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96F413-0AE8-4943-B287-195883894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9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399" r:id="rId1"/>
    <p:sldLayoutId id="2147491400" r:id="rId2"/>
    <p:sldLayoutId id="2147491401" r:id="rId3"/>
    <p:sldLayoutId id="2147491402" r:id="rId4"/>
    <p:sldLayoutId id="2147491403" r:id="rId5"/>
    <p:sldLayoutId id="2147491404" r:id="rId6"/>
    <p:sldLayoutId id="2147491405" r:id="rId7"/>
    <p:sldLayoutId id="2147491406" r:id="rId8"/>
    <p:sldLayoutId id="2147491407" r:id="rId9"/>
    <p:sldLayoutId id="2147491408" r:id="rId10"/>
    <p:sldLayoutId id="21474914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422D240-3C17-483F-AD14-E827E275F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23" r:id="rId1"/>
    <p:sldLayoutId id="2147491424" r:id="rId2"/>
    <p:sldLayoutId id="2147491425" r:id="rId3"/>
    <p:sldLayoutId id="2147491426" r:id="rId4"/>
    <p:sldLayoutId id="2147491427" r:id="rId5"/>
    <p:sldLayoutId id="2147491428" r:id="rId6"/>
    <p:sldLayoutId id="2147491429" r:id="rId7"/>
    <p:sldLayoutId id="2147491430" r:id="rId8"/>
    <p:sldLayoutId id="2147491431" r:id="rId9"/>
    <p:sldLayoutId id="2147491432" r:id="rId10"/>
    <p:sldLayoutId id="2147491433" r:id="rId11"/>
    <p:sldLayoutId id="21474914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FF90B13-9608-4C94-8B72-E065D01A3A3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096AC5D-5C9C-489C-AF31-CD27621FA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7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436" r:id="rId1"/>
    <p:sldLayoutId id="2147491437" r:id="rId2"/>
    <p:sldLayoutId id="2147491438" r:id="rId3"/>
    <p:sldLayoutId id="2147491439" r:id="rId4"/>
    <p:sldLayoutId id="2147491440" r:id="rId5"/>
    <p:sldLayoutId id="2147491441" r:id="rId6"/>
    <p:sldLayoutId id="2147491442" r:id="rId7"/>
    <p:sldLayoutId id="2147491443" r:id="rId8"/>
    <p:sldLayoutId id="2147491444" r:id="rId9"/>
    <p:sldLayoutId id="2147491445" r:id="rId10"/>
    <p:sldLayoutId id="21474914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4D9ACD-2B5D-4E2E-87D0-10062EEC5789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2BFF0-CDBD-45B6-BCF9-AE1066636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95" r:id="rId1"/>
    <p:sldLayoutId id="2147490896" r:id="rId2"/>
    <p:sldLayoutId id="2147490897" r:id="rId3"/>
    <p:sldLayoutId id="2147490898" r:id="rId4"/>
    <p:sldLayoutId id="2147490899" r:id="rId5"/>
    <p:sldLayoutId id="2147490900" r:id="rId6"/>
    <p:sldLayoutId id="2147490901" r:id="rId7"/>
    <p:sldLayoutId id="2147490902" r:id="rId8"/>
    <p:sldLayoutId id="2147490903" r:id="rId9"/>
    <p:sldLayoutId id="2147490904" r:id="rId10"/>
    <p:sldLayoutId id="21474909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DE1D21-F6E3-4D8E-9A75-8BC25F617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906" r:id="rId1"/>
    <p:sldLayoutId id="2147490907" r:id="rId2"/>
    <p:sldLayoutId id="2147490908" r:id="rId3"/>
    <p:sldLayoutId id="2147490909" r:id="rId4"/>
    <p:sldLayoutId id="2147490910" r:id="rId5"/>
    <p:sldLayoutId id="2147490911" r:id="rId6"/>
    <p:sldLayoutId id="2147490912" r:id="rId7"/>
    <p:sldLayoutId id="2147490913" r:id="rId8"/>
    <p:sldLayoutId id="2147490914" r:id="rId9"/>
    <p:sldLayoutId id="2147490915" r:id="rId10"/>
    <p:sldLayoutId id="2147490916" r:id="rId11"/>
    <p:sldLayoutId id="2147490917" r:id="rId12"/>
    <p:sldLayoutId id="2147491041" r:id="rId13"/>
    <p:sldLayoutId id="21474909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77AD2-B554-4F5D-A733-F60D10F4298A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6D4BFF-9C1E-4E60-9381-EE73CE0A5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42" r:id="rId1"/>
    <p:sldLayoutId id="2147491043" r:id="rId2"/>
    <p:sldLayoutId id="2147491044" r:id="rId3"/>
    <p:sldLayoutId id="2147491045" r:id="rId4"/>
    <p:sldLayoutId id="2147491046" r:id="rId5"/>
    <p:sldLayoutId id="2147491047" r:id="rId6"/>
    <p:sldLayoutId id="2147491048" r:id="rId7"/>
    <p:sldLayoutId id="2147491049" r:id="rId8"/>
    <p:sldLayoutId id="2147491050" r:id="rId9"/>
    <p:sldLayoutId id="2147491051" r:id="rId10"/>
    <p:sldLayoutId id="21474910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DD6F47-75B3-4EEB-8763-90BE3800BBDB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36F8CE-88E0-4CCD-A2DA-0D01A869F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53" r:id="rId1"/>
    <p:sldLayoutId id="2147491054" r:id="rId2"/>
    <p:sldLayoutId id="2147491055" r:id="rId3"/>
    <p:sldLayoutId id="2147491056" r:id="rId4"/>
    <p:sldLayoutId id="2147491057" r:id="rId5"/>
    <p:sldLayoutId id="2147491058" r:id="rId6"/>
    <p:sldLayoutId id="2147491059" r:id="rId7"/>
    <p:sldLayoutId id="2147491060" r:id="rId8"/>
    <p:sldLayoutId id="2147491061" r:id="rId9"/>
    <p:sldLayoutId id="2147491062" r:id="rId10"/>
    <p:sldLayoutId id="2147491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51FDB11-3EBC-4830-8648-6C326B3ED97D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49BA233-79D5-4F3F-ABD3-BDA3BA1B8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064" r:id="rId1"/>
    <p:sldLayoutId id="2147491065" r:id="rId2"/>
    <p:sldLayoutId id="2147491066" r:id="rId3"/>
    <p:sldLayoutId id="2147491067" r:id="rId4"/>
    <p:sldLayoutId id="2147491068" r:id="rId5"/>
    <p:sldLayoutId id="2147491069" r:id="rId6"/>
    <p:sldLayoutId id="2147491070" r:id="rId7"/>
    <p:sldLayoutId id="2147491071" r:id="rId8"/>
    <p:sldLayoutId id="2147491072" r:id="rId9"/>
    <p:sldLayoutId id="2147491073" r:id="rId10"/>
    <p:sldLayoutId id="2147491074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www.earth-syst-sci-data-discuss.net/6/689/2013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48.png"/><Relationship Id="rId5" Type="http://schemas.openxmlformats.org/officeDocument/2006/relationships/hyperlink" Target="http://www.globalcarbonproject.org" TargetMode="External"/><Relationship Id="rId10" Type="http://schemas.openxmlformats.org/officeDocument/2006/relationships/image" Target="../media/image52.jpeg"/><Relationship Id="rId4" Type="http://schemas.openxmlformats.org/officeDocument/2006/relationships/hyperlink" Target="http://cdiac.ornl.gov/trends/emis/meth_reg.html" TargetMode="External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13" Type="http://schemas.openxmlformats.org/officeDocument/2006/relationships/image" Target="../media/image54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8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431.xml"/><Relationship Id="rId16" Type="http://schemas.openxmlformats.org/officeDocument/2006/relationships/image" Target="../media/image6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62.jpe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53.emf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6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1.xml"/><Relationship Id="rId6" Type="http://schemas.openxmlformats.org/officeDocument/2006/relationships/hyperlink" Target="http://www.globalcarbonproject.org" TargetMode="External"/><Relationship Id="rId5" Type="http://schemas.openxmlformats.org/officeDocument/2006/relationships/hyperlink" Target="http://cdiac.ornl.gov/trends/emis/meth_reg.html" TargetMode="External"/><Relationship Id="rId4" Type="http://schemas.openxmlformats.org/officeDocument/2006/relationships/hyperlink" Target="http://www.earth-syst-sci-data-discuss.net/6/689/201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diac.ornl.gov/trends/emis/meth_reg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85.png"/><Relationship Id="rId5" Type="http://schemas.openxmlformats.org/officeDocument/2006/relationships/hyperlink" Target="http://www.globalcarbonproject.org" TargetMode="External"/><Relationship Id="rId4" Type="http://schemas.openxmlformats.org/officeDocument/2006/relationships/hyperlink" Target="http://www.earth-syst-sci-data-discuss.net/6/689/2013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5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doifinder/10.1038/nclimate239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0.xml"/><Relationship Id="rId6" Type="http://schemas.openxmlformats.org/officeDocument/2006/relationships/image" Target="../media/image93.png"/><Relationship Id="rId5" Type="http://schemas.openxmlformats.org/officeDocument/2006/relationships/hyperlink" Target="http://www.globalcarbonproject.org/carbonbudget/" TargetMode="External"/><Relationship Id="rId4" Type="http://schemas.openxmlformats.org/officeDocument/2006/relationships/hyperlink" Target="http://cdiac.ornl.gov/trends/emis/meth_reg.html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7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76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8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9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106.jpeg"/><Relationship Id="rId4" Type="http://schemas.openxmlformats.org/officeDocument/2006/relationships/hyperlink" Target="http://www.amazon.com/gp/reader/1595585192/ref=sib_dp_pt#reader-li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5.xml"/><Relationship Id="rId5" Type="http://schemas.openxmlformats.org/officeDocument/2006/relationships/image" Target="../media/image108.jpeg"/><Relationship Id="rId4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8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7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25146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  <a:t>Global Change: Its about more than just climate</a:t>
            </a:r>
            <a:b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  <a:t> (</a:t>
            </a:r>
            <a:r>
              <a:rPr lang="en-US" altLang="en-US" sz="2400" smtClean="0">
                <a:solidFill>
                  <a:schemeClr val="bg1"/>
                </a:solidFill>
                <a:latin typeface="Arial Black" pitchFamily="34" charset="0"/>
              </a:rPr>
              <a:t>Global limits to biological productivity and planetary resource boundaries</a:t>
            </a:r>
            <a:r>
              <a:rPr lang="en-US" altLang="en-US" sz="3200" smtClean="0">
                <a:solidFill>
                  <a:schemeClr val="bg1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399363" name="TextBox 1"/>
          <p:cNvSpPr txBox="1">
            <a:spLocks noChangeArrowheads="1"/>
          </p:cNvSpPr>
          <p:nvPr/>
        </p:nvSpPr>
        <p:spPr bwMode="auto">
          <a:xfrm>
            <a:off x="1944688" y="4724400"/>
            <a:ext cx="5137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itchFamily="34" charset="0"/>
              </a:rPr>
              <a:t>Steven W. Running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itchFamily="34" charset="0"/>
              </a:rPr>
              <a:t>NTSG, University of Montana</a:t>
            </a:r>
          </a:p>
        </p:txBody>
      </p:sp>
      <p:sp>
        <p:nvSpPr>
          <p:cNvPr id="399364" name="TextBox 1"/>
          <p:cNvSpPr txBox="1">
            <a:spLocks noChangeArrowheads="1"/>
          </p:cNvSpPr>
          <p:nvPr/>
        </p:nvSpPr>
        <p:spPr bwMode="auto">
          <a:xfrm flipH="1">
            <a:off x="1447800" y="3810000"/>
            <a:ext cx="6354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22</a:t>
            </a:r>
            <a:r>
              <a:rPr lang="en-US" altLang="en-US" sz="1800" b="1" baseline="30000">
                <a:solidFill>
                  <a:schemeClr val="bg1"/>
                </a:solidFill>
                <a:latin typeface="Arial" pitchFamily="34" charset="0"/>
              </a:rPr>
              <a:t>nd</a:t>
            </a: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 Annual Gregory Lecture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University of Southampton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February 12,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 descr="H:\1-SWR\GlobalHabitability1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19700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Modis-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91440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Arial Black" pitchFamily="34" charset="0"/>
              </a:rPr>
              <a:t>Driving ecosystem models with satellite data, concept for NASA Global Habitability, 1983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1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1652" name="Picture 2" descr="Potential limits to vegetation net primary production based on fundamental physiological limits by solar radiation, water balance, and temperature (from Churkina &amp; Running, 1998; Nemani et al., 2003; Running et al., 2004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3" name="Rectangle 3"/>
          <p:cNvSpPr>
            <a:spLocks noChangeArrowheads="1"/>
          </p:cNvSpPr>
          <p:nvPr/>
        </p:nvSpPr>
        <p:spPr bwMode="auto">
          <a:xfrm>
            <a:off x="34925" y="5943600"/>
            <a:ext cx="90805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Arial" pitchFamily="34" charset="0"/>
              </a:rPr>
              <a:t>Potential limits to vegetation net primary production based on fundamental physiological limits by solar radiation, water balance, and temperature  (from Churkina &amp; Running, 1998; Nemani et al., 2003; Running et al., 2004).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1654" name="Rectangle 4"/>
          <p:cNvSpPr>
            <a:spLocks noChangeArrowheads="1"/>
          </p:cNvSpPr>
          <p:nvPr/>
        </p:nvSpPr>
        <p:spPr bwMode="auto">
          <a:xfrm>
            <a:off x="3235325" y="4295775"/>
            <a:ext cx="594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EAEAEA"/>
                </a:solidFill>
                <a:latin typeface="Arial" pitchFamily="34" charset="0"/>
              </a:rPr>
              <a:t>Water = 40%, Temperature = 33%, Radiation = 27%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MEAN_NPP_G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57225"/>
            <a:ext cx="92202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3" name="Rectangle 2"/>
          <p:cNvSpPr>
            <a:spLocks noChangeArrowheads="1"/>
          </p:cNvSpPr>
          <p:nvPr/>
        </p:nvSpPr>
        <p:spPr bwMode="auto">
          <a:xfrm>
            <a:off x="241300" y="152400"/>
            <a:ext cx="8534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000000"/>
                </a:solidFill>
                <a:latin typeface="Arial Black" pitchFamily="34" charset="0"/>
              </a:rPr>
              <a:t>Terrestrial NPP = Planetary Boundary??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32300" y="6561138"/>
            <a:ext cx="4686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200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Zhao and Running.  </a:t>
            </a:r>
            <a:r>
              <a:rPr lang="en-US" sz="1200" i="1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Science</a:t>
            </a:r>
            <a:r>
              <a:rPr lang="en-US" sz="1200" kern="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 329: 940-043 (2009)</a:t>
            </a:r>
            <a:endParaRPr lang="en-US" sz="1200" i="1" kern="0" dirty="0">
              <a:solidFill>
                <a:srgbClr val="000000"/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Content Placeholder 2"/>
          <p:cNvSpPr>
            <a:spLocks noGrp="1"/>
          </p:cNvSpPr>
          <p:nvPr>
            <p:ph idx="1"/>
          </p:nvPr>
        </p:nvSpPr>
        <p:spPr>
          <a:xfrm>
            <a:off x="5311775" y="300038"/>
            <a:ext cx="4397375" cy="35877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1400" b="1" smtClean="0"/>
              <a:t>From Running, SW. </a:t>
            </a:r>
            <a:r>
              <a:rPr lang="en-US" altLang="en-US" sz="1400" b="1" i="1" smtClean="0"/>
              <a:t>Science</a:t>
            </a:r>
            <a:r>
              <a:rPr lang="en-US" altLang="en-US" sz="1400" b="1" smtClean="0"/>
              <a:t> 337 p1458-1459, 2012</a:t>
            </a:r>
          </a:p>
        </p:txBody>
      </p:sp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9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6772" name="Picture 2" descr="C:\Users\steve.running\Documents\1-PendingPapers\ERL Talking Point\Figure3SRun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09650"/>
            <a:ext cx="6111875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altLang="en-US" smtClean="0"/>
              <a:t>PLANETARY BOUNDARIES</a:t>
            </a:r>
            <a:br>
              <a:rPr lang="en-US" altLang="en-US" smtClean="0"/>
            </a:br>
            <a:r>
              <a:rPr lang="en-US" altLang="en-US" sz="2000" smtClean="0"/>
              <a:t>Rockstrom et al. </a:t>
            </a:r>
            <a:r>
              <a:rPr lang="en-US" altLang="en-US" sz="2000" i="1" smtClean="0"/>
              <a:t>Nature</a:t>
            </a:r>
            <a:r>
              <a:rPr lang="en-US" altLang="en-US" sz="2000" smtClean="0"/>
              <a:t> 2009</a:t>
            </a:r>
          </a:p>
        </p:txBody>
      </p:sp>
      <p:pic>
        <p:nvPicPr>
          <p:cNvPr id="413699" name="Content Placeholder 3" descr="planetarybounda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610600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15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5748" name="Picture 2" descr="C:\Users\steve.running\Documents\1-PendingPapers\SciencePersp2012\Figure1aSRun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975"/>
            <a:ext cx="89916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762000" y="152400"/>
            <a:ext cx="754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b="1">
                <a:solidFill>
                  <a:srgbClr val="000000"/>
                </a:solidFill>
                <a:latin typeface="Arial Narrow" pitchFamily="34" charset="0"/>
              </a:rPr>
              <a:t>Global  Terrestrial Net Primary Production  (1982-2012)</a:t>
            </a:r>
            <a:endParaRPr lang="en-GB" altLang="en-US" b="1" baseline="-250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17795" name="TextBox 1"/>
          <p:cNvSpPr txBox="1">
            <a:spLocks noChangeArrowheads="1"/>
          </p:cNvSpPr>
          <p:nvPr/>
        </p:nvSpPr>
        <p:spPr bwMode="auto">
          <a:xfrm>
            <a:off x="1676400" y="5715000"/>
            <a:ext cx="63896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latin typeface="Verdana" pitchFamily="34" charset="0"/>
              </a:rPr>
              <a:t>+/- 1Pg or about 2%</a:t>
            </a:r>
          </a:p>
        </p:txBody>
      </p:sp>
      <p:pic>
        <p:nvPicPr>
          <p:cNvPr id="4177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28600"/>
            <a:ext cx="63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7" name="TextBox 4"/>
          <p:cNvSpPr txBox="1">
            <a:spLocks noChangeArrowheads="1"/>
          </p:cNvSpPr>
          <p:nvPr/>
        </p:nvSpPr>
        <p:spPr bwMode="auto">
          <a:xfrm>
            <a:off x="3843338" y="6488113"/>
            <a:ext cx="5294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itchFamily="34" charset="0"/>
              </a:rPr>
              <a:t>Nemani et al 2003, Zhao and Running 2010</a:t>
            </a:r>
          </a:p>
        </p:txBody>
      </p:sp>
      <p:pic>
        <p:nvPicPr>
          <p:cNvPr id="417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4275"/>
            <a:ext cx="906145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-6350" y="-76200"/>
            <a:ext cx="9144000" cy="741363"/>
          </a:xfrm>
        </p:spPr>
        <p:txBody>
          <a:bodyPr/>
          <a:lstStyle/>
          <a:p>
            <a:r>
              <a:rPr lang="en-US" altLang="en-US" sz="3200" b="1" i="1" u="sng" smtClean="0"/>
              <a:t>DRIVERS HAVE LITTLE INTERANNUAL VARIABILITY</a:t>
            </a:r>
          </a:p>
        </p:txBody>
      </p:sp>
      <p:sp>
        <p:nvSpPr>
          <p:cNvPr id="418819" name="Content Placeholder 2"/>
          <p:cNvSpPr>
            <a:spLocks noGrp="1"/>
          </p:cNvSpPr>
          <p:nvPr>
            <p:ph idx="1"/>
          </p:nvPr>
        </p:nvSpPr>
        <p:spPr>
          <a:xfrm>
            <a:off x="-152400" y="3962400"/>
            <a:ext cx="9144000" cy="6397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2400" b="1" smtClean="0">
                <a:latin typeface="Verdana" pitchFamily="34" charset="0"/>
              </a:rPr>
              <a:t>Global average precip = 2.6 +/- .1mm/Day or 4%</a:t>
            </a:r>
          </a:p>
        </p:txBody>
      </p:sp>
      <p:pic>
        <p:nvPicPr>
          <p:cNvPr id="418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66643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8821" name="TextBox 3"/>
          <p:cNvSpPr txBox="1">
            <a:spLocks noChangeArrowheads="1"/>
          </p:cNvSpPr>
          <p:nvPr/>
        </p:nvSpPr>
        <p:spPr bwMode="auto">
          <a:xfrm>
            <a:off x="-25400" y="609600"/>
            <a:ext cx="582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Verdana" pitchFamily="34" charset="0"/>
              </a:rPr>
              <a:t>Solar Energy Input = +/- 0.1%</a:t>
            </a:r>
          </a:p>
        </p:txBody>
      </p:sp>
      <p:pic>
        <p:nvPicPr>
          <p:cNvPr id="418822" name="Picture 2" descr="http://cagw.mythicalunderworld.com/wp-content/plugins/rss-poster/cache/2213e_Fig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30288"/>
            <a:ext cx="66389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CMIP5 Projections of Global NPP</a:t>
            </a:r>
            <a:br>
              <a:rPr lang="en-US" altLang="en-US" dirty="0" smtClean="0"/>
            </a:br>
            <a:r>
              <a:rPr lang="en-US" altLang="en-US" dirty="0" smtClean="0"/>
              <a:t>with RCP = 8.5, </a:t>
            </a:r>
            <a:r>
              <a:rPr lang="en-US" altLang="en-US" dirty="0" smtClean="0">
                <a:solidFill>
                  <a:srgbClr val="FF0000"/>
                </a:solidFill>
              </a:rPr>
              <a:t>Really???</a:t>
            </a:r>
          </a:p>
        </p:txBody>
      </p:sp>
      <p:pic>
        <p:nvPicPr>
          <p:cNvPr id="419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8E5EC675-364E-48C3-8C97-B4E9DE77E88E}" type="slidenum">
              <a:rPr lang="en-US" altLang="en-US" sz="140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en-US" altLang="en-US" sz="140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00387" name="Picture 7" descr="MLO_1_18_IMG_4212_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r="6015"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7F7F7F">
              <a:alpha val="39999"/>
            </a:srgbClr>
          </a:solidFill>
          <a:effectLst>
            <a:outerShdw dist="38100" dir="2700000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 </a:t>
            </a:r>
            <a:r>
              <a:rPr lang="en-US" sz="3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Carbon dioxide </a:t>
            </a:r>
            <a: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has risen by 36% since </a:t>
            </a:r>
            <a:b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</a:br>
            <a:r>
              <a:rPr lang="en-US" sz="3000" dirty="0" smtClean="0">
                <a:solidFill>
                  <a:srgbClr val="FBD77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</a:rPr>
              <a:t> accurate measurements began in 1958</a:t>
            </a:r>
          </a:p>
        </p:txBody>
      </p:sp>
      <p:sp>
        <p:nvSpPr>
          <p:cNvPr id="400389" name="Rectangle 3"/>
          <p:cNvSpPr txBox="1">
            <a:spLocks noChangeArrowheads="1"/>
          </p:cNvSpPr>
          <p:nvPr/>
        </p:nvSpPr>
        <p:spPr bwMode="auto">
          <a:xfrm>
            <a:off x="60198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600">
                <a:solidFill>
                  <a:srgbClr val="D9D9D9"/>
                </a:solidFill>
                <a:latin typeface="Arial Narrow" pitchFamily="34" charset="0"/>
              </a:rPr>
              <a:t>Mauna Loa Observatory on Hawai’i </a:t>
            </a:r>
          </a:p>
          <a:p>
            <a:pPr>
              <a:buFontTx/>
              <a:buNone/>
            </a:pPr>
            <a:endParaRPr lang="en-US" altLang="en-US" sz="1600">
              <a:solidFill>
                <a:srgbClr val="D9D9D9"/>
              </a:solidFill>
              <a:latin typeface="Arial Narrow" pitchFamily="34" charset="0"/>
            </a:endParaRPr>
          </a:p>
          <a:p>
            <a:pPr>
              <a:buFontTx/>
              <a:buNone/>
            </a:pPr>
            <a:endParaRPr lang="en-US" altLang="en-US" sz="1600" b="1">
              <a:solidFill>
                <a:srgbClr val="D9D9D9"/>
              </a:solidFill>
              <a:latin typeface="Arial Narrow" pitchFamily="34" charset="0"/>
            </a:endParaRPr>
          </a:p>
          <a:p>
            <a:pPr>
              <a:buFontTx/>
              <a:buNone/>
            </a:pPr>
            <a:r>
              <a:rPr lang="en-US" altLang="en-US" sz="1600">
                <a:solidFill>
                  <a:srgbClr val="D9D9D9"/>
                </a:solidFill>
                <a:latin typeface="Arial Narrow" pitchFamily="34" charset="0"/>
              </a:rPr>
              <a:t/>
            </a:r>
            <a:br>
              <a:rPr lang="en-US" altLang="en-US" sz="1600">
                <a:solidFill>
                  <a:srgbClr val="D9D9D9"/>
                </a:solidFill>
                <a:latin typeface="Arial Narrow" pitchFamily="34" charset="0"/>
              </a:rPr>
            </a:br>
            <a:endParaRPr lang="en-US" altLang="en-US" sz="1600">
              <a:solidFill>
                <a:srgbClr val="D9D9D9"/>
              </a:solidFill>
              <a:latin typeface="Arial Narrow" pitchFamily="34" charset="0"/>
            </a:endParaRPr>
          </a:p>
          <a:p>
            <a:pPr>
              <a:buFontTx/>
              <a:buNone/>
            </a:pPr>
            <a:endParaRPr lang="en-US" altLang="en-US" sz="1600">
              <a:solidFill>
                <a:srgbClr val="D9D9D9"/>
              </a:solidFill>
              <a:latin typeface="Arial Narrow" pitchFamily="34" charset="0"/>
            </a:endParaRPr>
          </a:p>
        </p:txBody>
      </p:sp>
      <p:pic>
        <p:nvPicPr>
          <p:cNvPr id="400390" name="Picture 7" descr="CO2graph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1" name="TextBox 9"/>
          <p:cNvSpPr txBox="1">
            <a:spLocks noChangeArrowheads="1"/>
          </p:cNvSpPr>
          <p:nvPr/>
        </p:nvSpPr>
        <p:spPr bwMode="auto">
          <a:xfrm>
            <a:off x="381000" y="6376988"/>
            <a:ext cx="175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2F2F2"/>
                </a:solidFill>
                <a:latin typeface="Arial Narrow" pitchFamily="34" charset="0"/>
              </a:rPr>
              <a:t>318 ppm (1958)</a:t>
            </a:r>
          </a:p>
        </p:txBody>
      </p:sp>
      <p:sp>
        <p:nvSpPr>
          <p:cNvPr id="400392" name="TextBox 12"/>
          <p:cNvSpPr txBox="1">
            <a:spLocks noChangeArrowheads="1"/>
          </p:cNvSpPr>
          <p:nvPr/>
        </p:nvSpPr>
        <p:spPr bwMode="auto">
          <a:xfrm>
            <a:off x="5943600" y="1262063"/>
            <a:ext cx="2362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2F2F2"/>
                </a:solidFill>
                <a:latin typeface="Arial Narrow" pitchFamily="34" charset="0"/>
              </a:rPr>
              <a:t>388 ppm (2008)</a:t>
            </a:r>
          </a:p>
        </p:txBody>
      </p:sp>
      <p:cxnSp>
        <p:nvCxnSpPr>
          <p:cNvPr id="400393" name="Straight Connector 25"/>
          <p:cNvCxnSpPr>
            <a:cxnSpLocks noChangeShapeType="1"/>
          </p:cNvCxnSpPr>
          <p:nvPr/>
        </p:nvCxnSpPr>
        <p:spPr bwMode="auto">
          <a:xfrm>
            <a:off x="8229600" y="1371600"/>
            <a:ext cx="457200" cy="1588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2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342901" y="6362700"/>
            <a:ext cx="228600" cy="3175"/>
          </a:xfrm>
          <a:prstGeom prst="line">
            <a:avLst/>
          </a:prstGeom>
          <a:noFill/>
          <a:ln w="9525">
            <a:solidFill>
              <a:schemeClr val="tx1">
                <a:lumMod val="65000"/>
              </a:schemeClr>
            </a:solidFill>
            <a:round/>
            <a:headEnd/>
            <a:tailEnd/>
          </a:ln>
        </p:spPr>
      </p:cxnSp>
      <p:pic>
        <p:nvPicPr>
          <p:cNvPr id="400395" name="Picture 4" descr="KeelingChairli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4290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Global NPP has been </a:t>
            </a:r>
            <a:r>
              <a:rPr lang="en-US" altLang="en-US" smtClean="0">
                <a:solidFill>
                  <a:srgbClr val="C00000"/>
                </a:solidFill>
              </a:rPr>
              <a:t>reduced</a:t>
            </a:r>
            <a:r>
              <a:rPr lang="en-US" altLang="en-US" smtClean="0"/>
              <a:t> by 7% from agricultural conversion</a:t>
            </a:r>
          </a:p>
        </p:txBody>
      </p:sp>
      <p:pic>
        <p:nvPicPr>
          <p:cNvPr id="420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95400"/>
            <a:ext cx="89916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868" name="TextBox 3"/>
          <p:cNvSpPr txBox="1">
            <a:spLocks noChangeArrowheads="1"/>
          </p:cNvSpPr>
          <p:nvPr/>
        </p:nvSpPr>
        <p:spPr bwMode="auto">
          <a:xfrm>
            <a:off x="228600" y="6248400"/>
            <a:ext cx="469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Smith W.K. et al 2014 Geophys Res Letters.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4664075" cy="1470025"/>
          </a:xfrm>
        </p:spPr>
        <p:txBody>
          <a:bodyPr/>
          <a:lstStyle/>
          <a:p>
            <a:r>
              <a:rPr lang="en-US" altLang="en-US" sz="2800" b="1" smtClean="0"/>
              <a:t>CO2 Fertilization</a:t>
            </a:r>
            <a:br>
              <a:rPr lang="en-US" altLang="en-US" sz="2800" b="1" smtClean="0"/>
            </a:br>
            <a:r>
              <a:rPr lang="en-US" altLang="en-US" sz="2800" b="1" smtClean="0"/>
              <a:t>5 Flux towers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21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295400"/>
            <a:ext cx="4640263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1893" name="TextBox 3"/>
          <p:cNvSpPr txBox="1">
            <a:spLocks noChangeArrowheads="1"/>
          </p:cNvSpPr>
          <p:nvPr/>
        </p:nvSpPr>
        <p:spPr bwMode="auto">
          <a:xfrm>
            <a:off x="-33338" y="4221163"/>
            <a:ext cx="262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Keenan et al. Nature 2013</a:t>
            </a:r>
          </a:p>
        </p:txBody>
      </p:sp>
      <p:pic>
        <p:nvPicPr>
          <p:cNvPr id="4218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505200"/>
            <a:ext cx="4646612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1895" name="Rectangle 4"/>
          <p:cNvSpPr>
            <a:spLocks noChangeArrowheads="1"/>
          </p:cNvSpPr>
          <p:nvPr/>
        </p:nvSpPr>
        <p:spPr bwMode="auto">
          <a:xfrm>
            <a:off x="5033963" y="2881313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latin typeface="Calibri" pitchFamily="34" charset="0"/>
              </a:rPr>
              <a:t>CO2 Amplitude Increase</a:t>
            </a:r>
            <a:endParaRPr lang="en-US" altLang="en-US" sz="2800" b="1"/>
          </a:p>
        </p:txBody>
      </p:sp>
      <p:sp>
        <p:nvSpPr>
          <p:cNvPr id="421896" name="Rectangle 5"/>
          <p:cNvSpPr>
            <a:spLocks noChangeArrowheads="1"/>
          </p:cNvSpPr>
          <p:nvPr/>
        </p:nvSpPr>
        <p:spPr bwMode="auto">
          <a:xfrm>
            <a:off x="4497388" y="6540500"/>
            <a:ext cx="259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Graven et al Science 2013</a:t>
            </a:r>
          </a:p>
        </p:txBody>
      </p:sp>
      <p:sp>
        <p:nvSpPr>
          <p:cNvPr id="421897" name="TextBox 6"/>
          <p:cNvSpPr txBox="1">
            <a:spLocks noChangeArrowheads="1"/>
          </p:cNvSpPr>
          <p:nvPr/>
        </p:nvSpPr>
        <p:spPr bwMode="auto">
          <a:xfrm>
            <a:off x="5392738" y="152400"/>
            <a:ext cx="32940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</a:rPr>
              <a:t>BUT,</a:t>
            </a:r>
          </a:p>
          <a:p>
            <a:pPr algn="ctr" eaLnBrk="1" hangingPunct="1"/>
            <a:r>
              <a:rPr lang="en-US" altLang="en-US" sz="4000">
                <a:solidFill>
                  <a:srgbClr val="FFFF00"/>
                </a:solidFill>
              </a:rPr>
              <a:t>Contradictory</a:t>
            </a:r>
          </a:p>
          <a:p>
            <a:pPr algn="ctr" eaLnBrk="1" hangingPunct="1"/>
            <a:r>
              <a:rPr lang="en-US" altLang="en-US" sz="4000">
                <a:solidFill>
                  <a:srgbClr val="FFFF00"/>
                </a:solidFill>
              </a:rPr>
              <a:t> Evidence???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pic>
        <p:nvPicPr>
          <p:cNvPr id="422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1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itle 5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Fate of Anthropogenic CO</a:t>
            </a:r>
            <a:r>
              <a:rPr lang="en-GB" altLang="en-US" baseline="-25000" smtClean="0"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2</a:t>
            </a:r>
            <a:r>
              <a:rPr lang="en-GB" altLang="en-US" smtClean="0"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 Emissions (2003-2012 average)</a:t>
            </a:r>
            <a:endParaRPr lang="en-US" altLang="en-US" smtClean="0"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sp>
        <p:nvSpPr>
          <p:cNvPr id="42393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8913" y="6242050"/>
            <a:ext cx="8766175" cy="552450"/>
          </a:xfrm>
        </p:spPr>
        <p:txBody>
          <a:bodyPr/>
          <a:lstStyle/>
          <a:p>
            <a:pPr eaLnBrk="1" hangingPunct="1"/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Source: 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3"/>
              </a:rPr>
              <a:t>Le Quéré et al 2013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 </a:t>
            </a:r>
            <a:r>
              <a:rPr lang="en-AU" altLang="en-US" sz="140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4"/>
              </a:rPr>
              <a:t>CDIAC Data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5"/>
              </a:rPr>
              <a:t>Global Carbon Project 2013</a:t>
            </a:r>
            <a:endParaRPr lang="en-AU" altLang="en-US" sz="1400" smtClean="0"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pic>
        <p:nvPicPr>
          <p:cNvPr id="42394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841750"/>
            <a:ext cx="2830513" cy="1838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41" name="Text Box 20"/>
          <p:cNvSpPr txBox="1">
            <a:spLocks noChangeArrowheads="1"/>
          </p:cNvSpPr>
          <p:nvPr/>
        </p:nvSpPr>
        <p:spPr bwMode="auto">
          <a:xfrm>
            <a:off x="4184650" y="2973388"/>
            <a:ext cx="2005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2.6 ± 0.5 GtC/yr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27%</a:t>
            </a:r>
          </a:p>
        </p:txBody>
      </p:sp>
      <p:pic>
        <p:nvPicPr>
          <p:cNvPr id="423942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247775"/>
            <a:ext cx="2844800" cy="1847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833438"/>
            <a:ext cx="244792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44" name="Text Box 5"/>
          <p:cNvSpPr txBox="1">
            <a:spLocks noChangeArrowheads="1"/>
          </p:cNvSpPr>
          <p:nvPr/>
        </p:nvSpPr>
        <p:spPr bwMode="auto">
          <a:xfrm>
            <a:off x="277813" y="727075"/>
            <a:ext cx="307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8.6 ± 0.4 GtC/yr      92%</a:t>
            </a:r>
          </a:p>
        </p:txBody>
      </p:sp>
      <p:sp>
        <p:nvSpPr>
          <p:cNvPr id="423945" name="Text Box 7"/>
          <p:cNvSpPr txBox="1">
            <a:spLocks noChangeArrowheads="1"/>
          </p:cNvSpPr>
          <p:nvPr/>
        </p:nvSpPr>
        <p:spPr bwMode="auto">
          <a:xfrm>
            <a:off x="3273425" y="2892425"/>
            <a:ext cx="6207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66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+</a:t>
            </a:r>
          </a:p>
        </p:txBody>
      </p:sp>
      <p:sp>
        <p:nvSpPr>
          <p:cNvPr id="423946" name="Text Box 8"/>
          <p:cNvSpPr txBox="1">
            <a:spLocks noChangeArrowheads="1"/>
          </p:cNvSpPr>
          <p:nvPr/>
        </p:nvSpPr>
        <p:spPr bwMode="auto">
          <a:xfrm>
            <a:off x="277813" y="3282950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0.8 ± 0.5 GtC/yr      8%</a:t>
            </a:r>
            <a:endParaRPr lang="en-AU" altLang="en-US" sz="2400" baseline="3000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sp>
        <p:nvSpPr>
          <p:cNvPr id="423947" name="Text Box 12"/>
          <p:cNvSpPr txBox="1">
            <a:spLocks noChangeArrowheads="1"/>
          </p:cNvSpPr>
          <p:nvPr/>
        </p:nvSpPr>
        <p:spPr bwMode="auto">
          <a:xfrm>
            <a:off x="4049713" y="5295900"/>
            <a:ext cx="21399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2.6 ± 0.8 GtC/yr</a:t>
            </a:r>
            <a:endParaRPr lang="en-AU" altLang="en-US" sz="2400" baseline="3000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27%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Calculated as the residual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of all other flux components</a:t>
            </a:r>
            <a:endParaRPr lang="en-AU" altLang="en-US" sz="100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sp>
        <p:nvSpPr>
          <p:cNvPr id="423948" name="Line 13"/>
          <p:cNvSpPr>
            <a:spLocks noChangeShapeType="1"/>
          </p:cNvSpPr>
          <p:nvPr/>
        </p:nvSpPr>
        <p:spPr bwMode="auto">
          <a:xfrm flipV="1">
            <a:off x="3859213" y="3462338"/>
            <a:ext cx="1038225" cy="14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9" name="Text Box 16"/>
          <p:cNvSpPr txBox="1">
            <a:spLocks noChangeArrowheads="1"/>
          </p:cNvSpPr>
          <p:nvPr/>
        </p:nvSpPr>
        <p:spPr bwMode="auto">
          <a:xfrm>
            <a:off x="4191000" y="831850"/>
            <a:ext cx="1998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4.3±0.1 GtC/yr</a:t>
            </a:r>
            <a:endParaRPr lang="en-AU" altLang="en-US" sz="2400" baseline="3000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45%</a:t>
            </a:r>
          </a:p>
        </p:txBody>
      </p:sp>
      <p:sp>
        <p:nvSpPr>
          <p:cNvPr id="423950" name="Line 21"/>
          <p:cNvSpPr>
            <a:spLocks noChangeShapeType="1"/>
          </p:cNvSpPr>
          <p:nvPr/>
        </p:nvSpPr>
        <p:spPr bwMode="auto">
          <a:xfrm>
            <a:off x="3859213" y="3692525"/>
            <a:ext cx="103822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3951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762250"/>
            <a:ext cx="2473325" cy="1611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52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710113"/>
            <a:ext cx="2430462" cy="1666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53" name="Line 21"/>
          <p:cNvSpPr>
            <a:spLocks noChangeShapeType="1"/>
          </p:cNvSpPr>
          <p:nvPr/>
        </p:nvSpPr>
        <p:spPr bwMode="auto">
          <a:xfrm flipV="1">
            <a:off x="3870325" y="1628775"/>
            <a:ext cx="1038225" cy="1585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0"/>
            <a:ext cx="6400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u="sng" smtClean="0">
                <a:latin typeface="Arial Black" pitchFamily="34" charset="0"/>
              </a:rPr>
              <a:t>Terrestrial Carbon Monitor</a:t>
            </a:r>
          </a:p>
        </p:txBody>
      </p:sp>
      <p:pic>
        <p:nvPicPr>
          <p:cNvPr id="424963" name="Picture 3" descr="ranga-gimms"/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lum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1779588" cy="1296988"/>
          </a:xfrm>
        </p:spPr>
      </p:pic>
      <p:sp>
        <p:nvSpPr>
          <p:cNvPr id="424964" name="Text Box 16"/>
          <p:cNvSpPr txBox="1">
            <a:spLocks noChangeArrowheads="1"/>
          </p:cNvSpPr>
          <p:nvPr/>
        </p:nvSpPr>
        <p:spPr bwMode="auto">
          <a:xfrm>
            <a:off x="0" y="4797425"/>
            <a:ext cx="209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u="sng">
                <a:solidFill>
                  <a:srgbClr val="EAEAEA"/>
                </a:solidFill>
              </a:rPr>
              <a:t>GROUND DATA</a:t>
            </a:r>
          </a:p>
        </p:txBody>
      </p:sp>
      <p:sp>
        <p:nvSpPr>
          <p:cNvPr id="424965" name="Text Box 17"/>
          <p:cNvSpPr txBox="1">
            <a:spLocks noChangeArrowheads="1"/>
          </p:cNvSpPr>
          <p:nvPr/>
        </p:nvSpPr>
        <p:spPr bwMode="auto">
          <a:xfrm>
            <a:off x="0" y="1520825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>
                <a:solidFill>
                  <a:srgbClr val="EAEAEA"/>
                </a:solidFill>
              </a:rPr>
              <a:t>SATELLITE DATA</a:t>
            </a:r>
          </a:p>
        </p:txBody>
      </p:sp>
      <p:sp>
        <p:nvSpPr>
          <p:cNvPr id="424966" name="Line 20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4967" name="Group 25"/>
          <p:cNvGrpSpPr>
            <a:grpSpLocks/>
          </p:cNvGrpSpPr>
          <p:nvPr/>
        </p:nvGrpSpPr>
        <p:grpSpPr bwMode="auto">
          <a:xfrm>
            <a:off x="457200" y="381000"/>
            <a:ext cx="8534400" cy="6392863"/>
            <a:chOff x="288" y="207"/>
            <a:chExt cx="5376" cy="4027"/>
          </a:xfrm>
        </p:grpSpPr>
        <p:pic>
          <p:nvPicPr>
            <p:cNvPr id="424969" name="Picture 4" descr="lowfig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12"/>
              <a:ext cx="1200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970" name="Picture 5" descr="NAModisLand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4"/>
              <a:ext cx="1008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4971" name="Picture 6" descr="Disturbance_concept_dia_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4"/>
              <a:ext cx="1056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24972" name="Object 7"/>
            <p:cNvGraphicFramePr>
              <a:graphicFrameLocks noChangeAspect="1"/>
            </p:cNvGraphicFramePr>
            <p:nvPr/>
          </p:nvGraphicFramePr>
          <p:xfrm>
            <a:off x="4656" y="1296"/>
            <a:ext cx="1008" cy="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004" name="Chart" r:id="rId8" imgW="5988960" imgH="2247840" progId="Excel.Sheet.8">
                    <p:embed/>
                  </p:oleObj>
                </mc:Choice>
                <mc:Fallback>
                  <p:oleObj name="Chart" r:id="rId8" imgW="5988960" imgH="2247840" progId="Excel.Sheet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6" y="1296"/>
                          <a:ext cx="1008" cy="7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24973" name="Picture 8" descr="MOD17A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304"/>
              <a:ext cx="100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974" name="Line 9"/>
            <p:cNvSpPr>
              <a:spLocks noChangeShapeType="1"/>
            </p:cNvSpPr>
            <p:nvPr/>
          </p:nvSpPr>
          <p:spPr bwMode="auto">
            <a:xfrm flipV="1">
              <a:off x="1104" y="768"/>
              <a:ext cx="110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975" name="Line 10"/>
            <p:cNvSpPr>
              <a:spLocks noChangeShapeType="1"/>
            </p:cNvSpPr>
            <p:nvPr/>
          </p:nvSpPr>
          <p:spPr bwMode="auto">
            <a:xfrm>
              <a:off x="1152" y="1584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976" name="Line 11"/>
            <p:cNvSpPr>
              <a:spLocks noChangeShapeType="1"/>
            </p:cNvSpPr>
            <p:nvPr/>
          </p:nvSpPr>
          <p:spPr bwMode="auto">
            <a:xfrm>
              <a:off x="1056" y="1920"/>
              <a:ext cx="672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4977" name="Picture 12" descr="2003_npp_month_anomaly_sd_0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2304"/>
              <a:ext cx="912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978" name="Text Box 13"/>
            <p:cNvSpPr txBox="1">
              <a:spLocks noChangeArrowheads="1"/>
            </p:cNvSpPr>
            <p:nvPr/>
          </p:nvSpPr>
          <p:spPr bwMode="auto">
            <a:xfrm>
              <a:off x="2198" y="614"/>
              <a:ext cx="9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rgbClr val="EAEAEA"/>
                  </a:solidFill>
                </a:rPr>
                <a:t>LANDCOVER</a:t>
              </a:r>
            </a:p>
          </p:txBody>
        </p:sp>
        <p:sp>
          <p:nvSpPr>
            <p:cNvPr id="424979" name="Text Box 14"/>
            <p:cNvSpPr txBox="1">
              <a:spLocks noChangeArrowheads="1"/>
            </p:cNvSpPr>
            <p:nvPr/>
          </p:nvSpPr>
          <p:spPr bwMode="auto">
            <a:xfrm>
              <a:off x="1920" y="1455"/>
              <a:ext cx="13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rgbClr val="EAEAEA"/>
                  </a:solidFill>
                </a:rPr>
                <a:t>GROWING SEASON</a:t>
              </a:r>
            </a:p>
          </p:txBody>
        </p:sp>
        <p:sp>
          <p:nvSpPr>
            <p:cNvPr id="424980" name="Text Box 15"/>
            <p:cNvSpPr txBox="1">
              <a:spLocks noChangeArrowheads="1"/>
            </p:cNvSpPr>
            <p:nvPr/>
          </p:nvSpPr>
          <p:spPr bwMode="auto">
            <a:xfrm>
              <a:off x="1584" y="2511"/>
              <a:ext cx="16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rgbClr val="EAEAEA"/>
                  </a:solidFill>
                </a:rPr>
                <a:t>PRIMARY PRODUCTION</a:t>
              </a:r>
            </a:p>
          </p:txBody>
        </p:sp>
        <p:graphicFrame>
          <p:nvGraphicFramePr>
            <p:cNvPr id="424981" name="Object 19"/>
            <p:cNvGraphicFramePr>
              <a:graphicFrameLocks noChangeAspect="1"/>
            </p:cNvGraphicFramePr>
            <p:nvPr/>
          </p:nvGraphicFramePr>
          <p:xfrm>
            <a:off x="4080" y="3167"/>
            <a:ext cx="1488" cy="10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005" r:id="rId12" imgW="6398057" imgH="4307738" progId="">
                    <p:embed/>
                  </p:oleObj>
                </mc:Choice>
                <mc:Fallback>
                  <p:oleObj r:id="rId12" imgW="6398057" imgH="4307738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3167"/>
                          <a:ext cx="1488" cy="10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24982" name="Picture 21" descr="globalegsl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344"/>
              <a:ext cx="9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983" name="Text Box 22"/>
            <p:cNvSpPr txBox="1">
              <a:spLocks noChangeArrowheads="1"/>
            </p:cNvSpPr>
            <p:nvPr/>
          </p:nvSpPr>
          <p:spPr bwMode="auto">
            <a:xfrm>
              <a:off x="4800" y="207"/>
              <a:ext cx="5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u="sng">
                  <a:solidFill>
                    <a:srgbClr val="EAEAEA"/>
                  </a:solidFill>
                </a:rPr>
                <a:t>Change</a:t>
              </a:r>
            </a:p>
          </p:txBody>
        </p:sp>
        <p:sp>
          <p:nvSpPr>
            <p:cNvPr id="424984" name="Text Box 23"/>
            <p:cNvSpPr txBox="1">
              <a:spLocks noChangeArrowheads="1"/>
            </p:cNvSpPr>
            <p:nvPr/>
          </p:nvSpPr>
          <p:spPr bwMode="auto">
            <a:xfrm>
              <a:off x="3600" y="207"/>
              <a:ext cx="4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u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u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0000"/>
                <a:buFont typeface="Wingdings" pitchFamily="2" charset="2"/>
                <a:buChar char="u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u="sng">
                  <a:solidFill>
                    <a:srgbClr val="EAEAEA"/>
                  </a:solidFill>
                </a:rPr>
                <a:t>State</a:t>
              </a:r>
            </a:p>
          </p:txBody>
        </p:sp>
        <p:pic>
          <p:nvPicPr>
            <p:cNvPr id="424985" name="Picture 24" descr="igbp-fluxnet-networks200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68"/>
              <a:ext cx="1920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4968" name="Picture 26" descr="fluxnet_networks_country_small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30432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4" descr="Camelina at Springwater Col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002060"/>
                </a:solidFill>
              </a:rPr>
              <a:t>IS OUR CURRENT CONSUMPTION OF Biospheric NPP Sustainable*?</a:t>
            </a:r>
          </a:p>
        </p:txBody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648200"/>
            <a:ext cx="8991600" cy="2971800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z="2400" smtClean="0"/>
              <a:t>*Meeting needs and values of today’s generation, while preserving the planet’s life-support systems for the needs and values of future generations.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28036" name="Picture 4" descr="1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038"/>
            <a:ext cx="8975725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C:\My Documents\1-SWR\My Pictures\Winter05\DSC01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3200" b="1" u="sng" smtClean="0"/>
              <a:t>How will Biospheric Production meet  a population increase of 40% </a:t>
            </a:r>
            <a:r>
              <a:rPr lang="en-US" altLang="en-US" sz="3200" b="1" i="1" u="sng" smtClean="0">
                <a:solidFill>
                  <a:srgbClr val="C00000"/>
                </a:solidFill>
              </a:rPr>
              <a:t>and</a:t>
            </a:r>
            <a:r>
              <a:rPr lang="en-US" altLang="en-US" sz="3200" b="1" u="sng" smtClean="0"/>
              <a:t> multiple new demands from</a:t>
            </a:r>
            <a:br>
              <a:rPr lang="en-US" altLang="en-US" sz="3200" b="1" u="sng" smtClean="0"/>
            </a:br>
            <a:r>
              <a:rPr lang="en-US" altLang="en-US" sz="3200" b="1" u="sng" smtClean="0"/>
              <a:t> 2011 - 2050?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819400"/>
            <a:ext cx="6400800" cy="37338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Agricultural Production is normally increased by: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- Engaging more land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- Irrigation/fertilization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- Genetic improvements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Land area is NOT increasing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42905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29060" name="Picture 5" descr="http://danielschellenberg.com/blog/wp-content/uploads/2012/06/Arable-Lan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106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1" name="TextBox 2"/>
          <p:cNvSpPr txBox="1">
            <a:spLocks noChangeArrowheads="1"/>
          </p:cNvSpPr>
          <p:nvPr/>
        </p:nvSpPr>
        <p:spPr bwMode="auto">
          <a:xfrm>
            <a:off x="228600" y="6369050"/>
            <a:ext cx="1373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UNEP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025650"/>
            <a:ext cx="7135813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57300" y="122238"/>
            <a:ext cx="7564438" cy="731837"/>
          </a:xfrm>
        </p:spPr>
        <p:txBody>
          <a:bodyPr/>
          <a:lstStyle/>
          <a:p>
            <a:pPr eaLnBrk="1" hangingPunct="1"/>
            <a:r>
              <a:rPr lang="en-AU" altLang="en-US" sz="3200" smtClean="0"/>
              <a:t>Food security: yield growth rate declining</a:t>
            </a:r>
          </a:p>
        </p:txBody>
      </p:sp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5576888" y="2797175"/>
            <a:ext cx="16462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800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430085" name="Text Box 5"/>
          <p:cNvSpPr txBox="1">
            <a:spLocks noChangeArrowheads="1"/>
          </p:cNvSpPr>
          <p:nvPr/>
        </p:nvSpPr>
        <p:spPr bwMode="auto">
          <a:xfrm>
            <a:off x="650875" y="6789738"/>
            <a:ext cx="7764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430086" name="Line 9"/>
          <p:cNvSpPr>
            <a:spLocks noChangeShapeType="1"/>
          </p:cNvSpPr>
          <p:nvPr/>
        </p:nvSpPr>
        <p:spPr bwMode="auto">
          <a:xfrm>
            <a:off x="2917825" y="3446463"/>
            <a:ext cx="2165350" cy="9858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7" name="Line 10"/>
          <p:cNvSpPr>
            <a:spLocks noChangeShapeType="1"/>
          </p:cNvSpPr>
          <p:nvPr/>
        </p:nvSpPr>
        <p:spPr bwMode="auto">
          <a:xfrm>
            <a:off x="5103813" y="4437063"/>
            <a:ext cx="1250950" cy="550862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8" name="Text Box 14"/>
          <p:cNvSpPr txBox="1">
            <a:spLocks noChangeArrowheads="1"/>
          </p:cNvSpPr>
          <p:nvPr/>
        </p:nvSpPr>
        <p:spPr bwMode="auto">
          <a:xfrm>
            <a:off x="838200" y="5995988"/>
            <a:ext cx="60658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b="1">
                <a:solidFill>
                  <a:srgbClr val="000000"/>
                </a:solidFill>
              </a:rPr>
              <a:t>FAO wheat yield data: Analysis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sz="1600" b="1">
                <a:solidFill>
                  <a:srgbClr val="000000"/>
                </a:solidFill>
              </a:rPr>
              <a:t>From Mark Howden, CSIRO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1411" name="Picture 2" descr="C:\Users\steve.running\Documents\A-graphics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400"/>
            <a:ext cx="8534400" cy="683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219200"/>
            <a:ext cx="9207500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07" name="TextBox 1"/>
          <p:cNvSpPr txBox="1">
            <a:spLocks noChangeArrowheads="1"/>
          </p:cNvSpPr>
          <p:nvPr/>
        </p:nvSpPr>
        <p:spPr bwMode="auto">
          <a:xfrm>
            <a:off x="3662363" y="6438900"/>
            <a:ext cx="561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Licker et al. (2010) </a:t>
            </a:r>
            <a:r>
              <a:rPr lang="en-US" altLang="en-US" sz="1800" i="1">
                <a:latin typeface="Arial" pitchFamily="34" charset="0"/>
              </a:rPr>
              <a:t>Global Ecol. Biogeog</a:t>
            </a:r>
            <a:r>
              <a:rPr lang="en-US" altLang="en-US" sz="1800">
                <a:latin typeface="Arial" pitchFamily="34" charset="0"/>
              </a:rPr>
              <a:t>. 19:769-782</a:t>
            </a:r>
          </a:p>
        </p:txBody>
      </p:sp>
      <p:sp>
        <p:nvSpPr>
          <p:cNvPr id="431108" name="TextBox 2"/>
          <p:cNvSpPr txBox="1">
            <a:spLocks noChangeArrowheads="1"/>
          </p:cNvSpPr>
          <p:nvPr/>
        </p:nvSpPr>
        <p:spPr bwMode="auto">
          <a:xfrm>
            <a:off x="1828800" y="0"/>
            <a:ext cx="5514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itchFamily="34" charset="0"/>
              </a:rPr>
              <a:t>Yield Gap Fraction (Wheat)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FFFF00"/>
                </a:solidFill>
                <a:latin typeface="Arial" pitchFamily="34" charset="0"/>
              </a:rPr>
              <a:t>Irrigation and Fertilizer use can be more efficient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r>
              <a:rPr lang="en-US" altLang="en-US" smtClean="0"/>
              <a:t>Global Water Supply Threat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018088"/>
            <a:ext cx="8229600" cy="4525962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i="1" dirty="0">
                <a:solidFill>
                  <a:prstClr val="black"/>
                </a:solidFill>
                <a:latin typeface="AdvTT182ff89e"/>
              </a:rPr>
              <a:t>The global percentage of dry areas has increased by about 1.74% (of global land area) per decade (11%) from 1950 to 2008</a:t>
            </a:r>
            <a:r>
              <a:rPr lang="en-US" dirty="0">
                <a:solidFill>
                  <a:prstClr val="black"/>
                </a:solidFill>
                <a:latin typeface="AdvTT182ff89e"/>
              </a:rPr>
              <a:t>.      </a:t>
            </a:r>
            <a:r>
              <a:rPr lang="en-US" sz="1800" i="1" dirty="0" err="1" smtClean="0">
                <a:solidFill>
                  <a:prstClr val="black"/>
                </a:solidFill>
                <a:latin typeface="AdvTT182ff89e"/>
              </a:rPr>
              <a:t>Aiguo</a:t>
            </a:r>
            <a:r>
              <a:rPr lang="en-US" sz="1800" i="1" dirty="0" smtClean="0">
                <a:solidFill>
                  <a:prstClr val="black"/>
                </a:solidFill>
                <a:latin typeface="AdvTT182ff89e"/>
              </a:rPr>
              <a:t> Dai</a:t>
            </a:r>
            <a:r>
              <a:rPr lang="en-US" sz="1800" i="1" dirty="0">
                <a:solidFill>
                  <a:prstClr val="black"/>
                </a:solidFill>
                <a:latin typeface="AdvTT182ff89e"/>
              </a:rPr>
              <a:t>. </a:t>
            </a:r>
            <a:r>
              <a:rPr lang="en-US" sz="1800" i="1" dirty="0" err="1" smtClean="0">
                <a:solidFill>
                  <a:prstClr val="black"/>
                </a:solidFill>
                <a:latin typeface="AdvTT182ff89e"/>
              </a:rPr>
              <a:t>J.Geophysical</a:t>
            </a:r>
            <a:r>
              <a:rPr lang="en-US" sz="1800" i="1" dirty="0" smtClean="0">
                <a:solidFill>
                  <a:prstClr val="black"/>
                </a:solidFill>
                <a:latin typeface="AdvTT182ff89e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AdvTT182ff89e"/>
              </a:rPr>
              <a:t>Res 2011</a:t>
            </a:r>
            <a:endParaRPr lang="en-US" sz="1800" i="1" dirty="0">
              <a:solidFill>
                <a:prstClr val="black"/>
              </a:solidFill>
              <a:latin typeface="Verdana" pitchFamily="34" charset="0"/>
            </a:endParaRPr>
          </a:p>
          <a:p>
            <a:pPr marL="342860" indent="-342860"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32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3" name="TextBox 5"/>
          <p:cNvSpPr txBox="1">
            <a:spLocks noChangeArrowheads="1"/>
          </p:cNvSpPr>
          <p:nvPr/>
        </p:nvSpPr>
        <p:spPr bwMode="auto">
          <a:xfrm>
            <a:off x="5940425" y="4832350"/>
            <a:ext cx="319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Vorosmarty et al </a:t>
            </a:r>
            <a:r>
              <a:rPr lang="en-US" altLang="en-US" sz="1400" b="1" i="1">
                <a:solidFill>
                  <a:srgbClr val="000000"/>
                </a:solidFill>
                <a:latin typeface="Verdana" pitchFamily="34" charset="0"/>
              </a:rPr>
              <a:t>Nature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mtClean="0"/>
              <a:t>Unsustainable groundwater withdrawal</a:t>
            </a:r>
            <a:br>
              <a:rPr lang="en-US" altLang="en-US" smtClean="0"/>
            </a:br>
            <a:r>
              <a:rPr lang="en-US" altLang="en-US" b="1" smtClean="0"/>
              <a:t> </a:t>
            </a:r>
            <a:r>
              <a:rPr lang="en-US" altLang="en-US" sz="2800" b="1" smtClean="0"/>
              <a:t>Depletion rate   4cm/yr </a:t>
            </a:r>
            <a:endParaRPr lang="en-US" altLang="en-US" sz="2800" smtClean="0"/>
          </a:p>
        </p:txBody>
      </p:sp>
      <p:pic>
        <p:nvPicPr>
          <p:cNvPr id="433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81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56" name="TextBox 5"/>
          <p:cNvSpPr txBox="1">
            <a:spLocks noChangeArrowheads="1"/>
          </p:cNvSpPr>
          <p:nvPr/>
        </p:nvSpPr>
        <p:spPr bwMode="auto">
          <a:xfrm>
            <a:off x="304800" y="6324600"/>
            <a:ext cx="9067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Groundwater withdrawals as % of recharge, 2002-2008.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Rodell et al Nature 2009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33157" name="Picture 6" descr="378066main_indiagroundh2o_viz_540x3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3"/>
            <a:ext cx="54102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rtlCol="0">
            <a:normAutofit/>
          </a:bodyPr>
          <a:lstStyle/>
          <a:p>
            <a:pPr defTabSz="914293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contribution of irrigation to NPP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4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3410" r="4814"/>
          <a:stretch>
            <a:fillRect/>
          </a:stretch>
        </p:blipFill>
        <p:spPr>
          <a:xfrm>
            <a:off x="1447800" y="838200"/>
            <a:ext cx="76962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67400"/>
            <a:ext cx="9144000" cy="954088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The total contribution of irrigation was estimated to be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~6% of total agricultural productivity.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4883150"/>
            <a:ext cx="1979613" cy="646113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Ozdogan</a:t>
            </a: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, GBC (2011)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117850"/>
            <a:ext cx="3505200" cy="2368550"/>
          </a:xfrm>
          <a:prstGeom prst="rect">
            <a:avLst/>
          </a:prstGeom>
          <a:noFill/>
          <a:ln>
            <a:noFill/>
          </a:ln>
          <a:effectLst>
            <a:outerShdw blurRad="254000" dist="38100" dir="18900000" sx="102000" sy="102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altLang="en-US" smtClean="0"/>
              <a:t>Nitrogen Loading is already</a:t>
            </a:r>
            <a:br>
              <a:rPr lang="en-US" altLang="en-US" smtClean="0"/>
            </a:br>
            <a:r>
              <a:rPr lang="en-US" altLang="en-US" smtClean="0"/>
              <a:t> damaging the biosphere</a:t>
            </a:r>
            <a:br>
              <a:rPr lang="en-US" altLang="en-US" smtClean="0"/>
            </a:br>
            <a:r>
              <a:rPr lang="en-US" altLang="en-US" sz="1600" smtClean="0"/>
              <a:t>N Deposition rates ( 0 – 60kg/ha/yr )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435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9753600" cy="4876800"/>
          </a:xfrm>
        </p:spPr>
      </p:pic>
      <p:sp>
        <p:nvSpPr>
          <p:cNvPr id="435204" name="TextBox 4"/>
          <p:cNvSpPr txBox="1">
            <a:spLocks noChangeArrowheads="1"/>
          </p:cNvSpPr>
          <p:nvPr/>
        </p:nvSpPr>
        <p:spPr bwMode="auto">
          <a:xfrm>
            <a:off x="152400" y="6396038"/>
            <a:ext cx="292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Galloway et al.  </a:t>
            </a:r>
            <a:r>
              <a:rPr lang="en-US" altLang="en-US" sz="1800" b="1" i="1"/>
              <a:t>Science</a:t>
            </a:r>
            <a:r>
              <a:rPr lang="en-US" altLang="en-US" sz="1800" b="1"/>
              <a:t>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7" name="TextBox 2"/>
          <p:cNvSpPr txBox="1">
            <a:spLocks noChangeArrowheads="1"/>
          </p:cNvSpPr>
          <p:nvPr/>
        </p:nvSpPr>
        <p:spPr bwMode="auto">
          <a:xfrm>
            <a:off x="6019800" y="6507163"/>
            <a:ext cx="300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Gilbert (2009) Nature 461:716</a:t>
            </a:r>
          </a:p>
        </p:txBody>
      </p:sp>
      <p:pic>
        <p:nvPicPr>
          <p:cNvPr id="4362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225425"/>
            <a:ext cx="52197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22825" y="6556375"/>
            <a:ext cx="4319588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GB" sz="1200" b="1" dirty="0" smtClean="0">
                <a:latin typeface="Arial" charset="0"/>
              </a:rPr>
              <a:t>R J Diaz, R Rosenberg </a:t>
            </a:r>
            <a:r>
              <a:rPr lang="en-GB" sz="1200" b="1" i="1" dirty="0" smtClean="0">
                <a:latin typeface="Arial" charset="0"/>
              </a:rPr>
              <a:t>Science</a:t>
            </a:r>
            <a:r>
              <a:rPr lang="en-GB" sz="1200" b="1" dirty="0" smtClean="0">
                <a:latin typeface="Arial" charset="0"/>
              </a:rPr>
              <a:t> 2008;321:926-929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7088"/>
            <a:ext cx="9144000" cy="55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-111125" y="88900"/>
            <a:ext cx="9363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r>
              <a:rPr lang="en-GB" b="1" dirty="0" smtClean="0">
                <a:latin typeface="Arial" charset="0"/>
              </a:rPr>
              <a:t>Global distribution of 400-plus systems with reported accounts of eutrophication-associated dead zones</a:t>
            </a:r>
            <a:r>
              <a:rPr lang="en-GB" sz="1600" b="1" dirty="0" smtClean="0"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295400"/>
          </a:xfrm>
        </p:spPr>
        <p:txBody>
          <a:bodyPr/>
          <a:lstStyle/>
          <a:p>
            <a:r>
              <a:rPr lang="en-US" altLang="en-US" sz="2800" b="1" smtClean="0"/>
              <a:t>Per Capita Agricultural Production trends.</a:t>
            </a:r>
            <a:br>
              <a:rPr lang="en-US" altLang="en-US" sz="2800" b="1" smtClean="0"/>
            </a:br>
            <a:r>
              <a:rPr lang="en-US" altLang="en-US" sz="2800" i="1" smtClean="0">
                <a:solidFill>
                  <a:srgbClr val="FFFF00"/>
                </a:solidFill>
              </a:rPr>
              <a:t>Global 14% Per capita </a:t>
            </a:r>
            <a:r>
              <a:rPr lang="en-US" altLang="en-US" sz="2800" i="1" u="sng" smtClean="0">
                <a:solidFill>
                  <a:srgbClr val="FFFF00"/>
                </a:solidFill>
              </a:rPr>
              <a:t>reduction</a:t>
            </a:r>
            <a:r>
              <a:rPr lang="en-US" altLang="en-US" sz="2800" i="1" smtClean="0">
                <a:solidFill>
                  <a:srgbClr val="FFFF00"/>
                </a:solidFill>
              </a:rPr>
              <a:t> projected by 2030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en-US" altLang="en-US" sz="2800" b="1" smtClean="0"/>
          </a:p>
        </p:txBody>
      </p:sp>
      <p:pic>
        <p:nvPicPr>
          <p:cNvPr id="438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438276" name="TextBox 6"/>
          <p:cNvSpPr txBox="1">
            <a:spLocks noChangeArrowheads="1"/>
          </p:cNvSpPr>
          <p:nvPr/>
        </p:nvSpPr>
        <p:spPr bwMode="auto">
          <a:xfrm>
            <a:off x="3200400" y="838200"/>
            <a:ext cx="445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</a:rPr>
              <a:t>Funk and Brown. </a:t>
            </a:r>
            <a:r>
              <a:rPr lang="en-US" altLang="en-US" sz="1800" b="1" i="1">
                <a:solidFill>
                  <a:srgbClr val="000000"/>
                </a:solidFill>
                <a:latin typeface="Arial" pitchFamily="34" charset="0"/>
              </a:rPr>
              <a:t>Food Security  </a:t>
            </a: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</a:rPr>
              <a:t>(2009)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9300" name="Picture 4" descr="DSC0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1" name="Text Box 5"/>
          <p:cNvSpPr txBox="1">
            <a:spLocks noChangeArrowheads="1"/>
          </p:cNvSpPr>
          <p:nvPr/>
        </p:nvSpPr>
        <p:spPr bwMode="auto">
          <a:xfrm>
            <a:off x="-76200" y="2090738"/>
            <a:ext cx="92519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00"/>
                </a:solidFill>
                <a:latin typeface="Verdana" pitchFamily="34" charset="0"/>
              </a:rPr>
              <a:t>IF MORE LAND AREA IS NOT AVAILABLE,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00"/>
                </a:solidFill>
                <a:latin typeface="Verdana" pitchFamily="34" charset="0"/>
              </a:rPr>
              <a:t>MORE IRRIGATION WATER IS NOT AVAILABLE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00"/>
                </a:solidFill>
                <a:latin typeface="Verdana" pitchFamily="34" charset="0"/>
              </a:rPr>
              <a:t>MORE FERTILIZER USE POLLUTES THE BIOSPHERE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00"/>
                </a:solidFill>
                <a:latin typeface="Verdana" pitchFamily="34" charset="0"/>
              </a:rPr>
              <a:t>AMD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00"/>
                </a:solidFill>
                <a:latin typeface="Verdana" pitchFamily="34" charset="0"/>
              </a:rPr>
              <a:t>BIOENERGY CONSUMES ANY “EXCESS” NPP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i="1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FF00"/>
                </a:solidFill>
                <a:latin typeface="Verdana" pitchFamily="34" charset="0"/>
              </a:rPr>
              <a:t>THEN NPP MAY BE A PLANETARY BOUNDARY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FFFF00"/>
                </a:solidFill>
                <a:latin typeface="Verdana" pitchFamily="34" charset="0"/>
              </a:rPr>
              <a:t>THAT IS BEING APPROACHED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sv-SE" altLang="sv-SE" smtClean="0">
                <a:solidFill>
                  <a:schemeClr val="bg1"/>
                </a:solidFill>
                <a:latin typeface="Helvetica" pitchFamily="34" charset="0"/>
              </a:rPr>
              <a:t>The Anthropocene Era</a:t>
            </a:r>
            <a:endParaRPr lang="sv-SE" altLang="sv-SE" smtClean="0">
              <a:latin typeface="Helvetica" pitchFamily="34" charset="0"/>
            </a:endParaRPr>
          </a:p>
        </p:txBody>
      </p:sp>
      <p:pic>
        <p:nvPicPr>
          <p:cNvPr id="440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3300"/>
            <a:ext cx="594995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2435" name="Content Placeholder 2"/>
          <p:cNvSpPr>
            <a:spLocks noGrp="1"/>
          </p:cNvSpPr>
          <p:nvPr>
            <p:ph idx="1"/>
          </p:nvPr>
        </p:nvSpPr>
        <p:spPr>
          <a:xfrm>
            <a:off x="152400" y="4800600"/>
            <a:ext cx="8763000" cy="2057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“</a:t>
            </a:r>
            <a:r>
              <a:rPr lang="en-US" altLang="en-US" i="1" smtClean="0"/>
              <a:t>The rise in CO</a:t>
            </a:r>
            <a:r>
              <a:rPr lang="en-US" altLang="en-US" i="1" baseline="-25000" smtClean="0"/>
              <a:t>2</a:t>
            </a:r>
            <a:r>
              <a:rPr lang="en-US" altLang="en-US" i="1" smtClean="0"/>
              <a:t> is proceeding so slowly that most of us today will, very likely, live out our lives without perceiving that a problem may exist” </a:t>
            </a:r>
          </a:p>
          <a:p>
            <a:pPr>
              <a:buFontTx/>
              <a:buNone/>
            </a:pPr>
            <a:r>
              <a:rPr lang="en-US" altLang="en-US" sz="1600" i="1" smtClean="0"/>
              <a:t>Keeling CD, Harris TB, Wilkins EM, 1968. Concentration of atmospheric carbon dioxide at 500 and 700 millibars. J. Geophys. Res. 73:4511-28</a:t>
            </a:r>
            <a:endParaRPr lang="en-US" altLang="en-US" sz="1600" smtClean="0"/>
          </a:p>
          <a:p>
            <a:endParaRPr lang="en-US" altLang="en-US" smtClean="0"/>
          </a:p>
        </p:txBody>
      </p:sp>
      <p:pic>
        <p:nvPicPr>
          <p:cNvPr id="40243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4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2855913"/>
            <a:ext cx="1662112" cy="1079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395" name="Title 4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Arial Narrow Bold" pitchFamily="34" charset="0"/>
                <a:ea typeface="Arial Narrow Bold" pitchFamily="34" charset="0"/>
                <a:cs typeface="Arial Narrow Bold" pitchFamily="34" charset="0"/>
              </a:rPr>
              <a:t>Fossil Fuel and Cement Emissions</a:t>
            </a:r>
            <a:endParaRPr lang="en-US" altLang="en-US" smtClean="0">
              <a:latin typeface="Arial Narrow Bold" pitchFamily="34" charset="0"/>
              <a:ea typeface="Arial Narrow Bold" pitchFamily="34" charset="0"/>
              <a:cs typeface="Arial Narrow Bold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31800" y="823913"/>
            <a:ext cx="8280400" cy="6842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Global fossil fuel and cement emissions: 9.7 ± 0.5 </a:t>
            </a:r>
            <a:r>
              <a:rPr lang="en-GB" altLang="en-US" dirty="0" err="1">
                <a:solidFill>
                  <a:srgbClr val="000000"/>
                </a:solidFill>
                <a:ea typeface="ＭＳ Ｐゴシック" pitchFamily="34" charset="-128"/>
              </a:rPr>
              <a:t>GtC</a:t>
            </a: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 in 2012, 58% over 1990 </a:t>
            </a:r>
            <a:endParaRPr lang="en-GB" altLang="en-US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altLang="en-US" dirty="0" smtClean="0">
                <a:solidFill>
                  <a:srgbClr val="000000"/>
                </a:solidFill>
                <a:ea typeface="ＭＳ Ｐゴシック" pitchFamily="34" charset="-128"/>
              </a:rPr>
              <a:t>Projection </a:t>
            </a: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for </a:t>
            </a:r>
            <a:r>
              <a:rPr lang="en-GB" altLang="en-US" dirty="0" smtClean="0">
                <a:solidFill>
                  <a:srgbClr val="000000"/>
                </a:solidFill>
                <a:ea typeface="ＭＳ Ｐゴシック" pitchFamily="34" charset="-128"/>
              </a:rPr>
              <a:t>2013 : </a:t>
            </a: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9.9 ± 0.5 </a:t>
            </a:r>
            <a:r>
              <a:rPr lang="en-GB" altLang="en-US" dirty="0" err="1">
                <a:solidFill>
                  <a:srgbClr val="000000"/>
                </a:solidFill>
                <a:ea typeface="ＭＳ Ｐゴシック" pitchFamily="34" charset="-128"/>
              </a:rPr>
              <a:t>GtC</a:t>
            </a: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en-GB" altLang="en-US" dirty="0" smtClean="0">
                <a:solidFill>
                  <a:srgbClr val="000000"/>
                </a:solidFill>
                <a:ea typeface="ＭＳ Ｐゴシック" pitchFamily="34" charset="-128"/>
              </a:rPr>
              <a:t>61% over 1990</a:t>
            </a:r>
            <a:endParaRPr lang="en-US" dirty="0"/>
          </a:p>
        </p:txBody>
      </p:sp>
      <p:sp>
        <p:nvSpPr>
          <p:cNvPr id="443397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88913" y="5692775"/>
            <a:ext cx="8766175" cy="1077913"/>
          </a:xfrm>
        </p:spPr>
        <p:txBody>
          <a:bodyPr/>
          <a:lstStyle/>
          <a:p>
            <a:pPr eaLnBrk="1" hangingPunct="1"/>
            <a:endParaRPr lang="en-GB" altLang="en-US" sz="1600" smtClean="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  <a:p>
            <a:pPr eaLnBrk="1" hangingPunct="1"/>
            <a: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With leap year adjustment: 2012 growth rate is 1.9% and 2013 is 2.4%</a:t>
            </a:r>
          </a:p>
          <a:p>
            <a:pPr eaLnBrk="1" hangingPunct="1"/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Source: 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4"/>
              </a:rPr>
              <a:t>Le Quéré et al 2013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5"/>
              </a:rPr>
              <a:t>CDIAC Data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6"/>
              </a:rPr>
              <a:t>Global Carbon Project 2013</a:t>
            </a:r>
            <a:endParaRPr lang="en-AU" altLang="en-US" sz="1400" smtClean="0"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12975" y="1254125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43399" name="TextBox 3"/>
          <p:cNvSpPr txBox="1">
            <a:spLocks noChangeArrowheads="1"/>
          </p:cNvSpPr>
          <p:nvPr/>
        </p:nvSpPr>
        <p:spPr bwMode="auto">
          <a:xfrm>
            <a:off x="6932613" y="4105275"/>
            <a:ext cx="2022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</a:rPr>
              <a:t>Uncertainty is ±5% for one standard deviation (IPCC “likely” range)</a:t>
            </a:r>
          </a:p>
        </p:txBody>
      </p:sp>
      <p:pic>
        <p:nvPicPr>
          <p:cNvPr id="443400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>
            <a:fillRect/>
          </a:stretch>
        </p:blipFill>
        <p:spPr>
          <a:xfrm>
            <a:off x="-762000" y="1439863"/>
            <a:ext cx="9382125" cy="467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itle 1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Arial Narrow Bold" pitchFamily="34" charset="0"/>
                <a:ea typeface="Arial Narrow Bold" pitchFamily="34" charset="0"/>
                <a:cs typeface="Arial Narrow Bold" pitchFamily="34" charset="0"/>
              </a:rPr>
              <a:t>Emissions from Coal, Oil, Gas, Cement</a:t>
            </a:r>
            <a:endParaRPr lang="en-US" altLang="en-US" smtClean="0">
              <a:latin typeface="Arial Narrow Bold" pitchFamily="34" charset="0"/>
              <a:ea typeface="Arial Narrow Bold" pitchFamily="34" charset="0"/>
              <a:cs typeface="Arial Narrow Bold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1800" y="823913"/>
            <a:ext cx="8280400" cy="6842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Share of global emissions in 2012: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altLang="en-US" dirty="0">
                <a:solidFill>
                  <a:srgbClr val="000000"/>
                </a:solidFill>
                <a:ea typeface="ＭＳ Ｐゴシック" pitchFamily="34" charset="-128"/>
              </a:rPr>
              <a:t>coal (43%), oil (33%), gas (18%), cement (5%), flaring (1%, not shown</a:t>
            </a:r>
            <a:r>
              <a:rPr lang="en-GB" altLang="en-US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GB" alt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442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88913" y="5692775"/>
            <a:ext cx="8766175" cy="1077913"/>
          </a:xfrm>
        </p:spPr>
        <p:txBody>
          <a:bodyPr/>
          <a:lstStyle/>
          <a:p>
            <a:pPr eaLnBrk="1" hangingPunct="1"/>
            <a: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With leap year adjustment in 2012 growth rates are: coal 2.5%, oil 0.9%, gas 2.2%, cement 2.2%.</a:t>
            </a:r>
          </a:p>
          <a:p>
            <a:pPr eaLnBrk="1" hangingPunct="1"/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Source: </a:t>
            </a:r>
            <a:r>
              <a:rPr lang="en-AU" altLang="en-US" sz="140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3"/>
              </a:rPr>
              <a:t>CDIAC Data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4"/>
              </a:rPr>
              <a:t> Le Quéré et al 2013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ＭＳ Ｐゴシック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latin typeface="Arial Narrow" pitchFamily="34" charset="0"/>
                <a:ea typeface="ＭＳ Ｐゴシック" pitchFamily="34" charset="-128"/>
                <a:cs typeface="Arial Narrow" pitchFamily="34" charset="0"/>
                <a:hlinkClick r:id="rId5"/>
              </a:rPr>
              <a:t>Global Carbon Project 2013</a:t>
            </a:r>
            <a:endParaRPr lang="en-AU" altLang="en-US" sz="1400" smtClean="0">
              <a:latin typeface="Arial Narrow" pitchFamily="34" charset="0"/>
              <a:ea typeface="ＭＳ Ｐゴシック" pitchFamily="34" charset="-128"/>
              <a:cs typeface="Arial Narrow" pitchFamily="34" charset="0"/>
            </a:endParaRPr>
          </a:p>
        </p:txBody>
      </p:sp>
      <p:pic>
        <p:nvPicPr>
          <p:cNvPr id="444421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>
            <a:fillRect/>
          </a:stretch>
        </p:blipFill>
        <p:spPr>
          <a:xfrm>
            <a:off x="-838200" y="1439863"/>
            <a:ext cx="10744200" cy="5189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Alberta Tar Sands… Is This next?</a:t>
            </a:r>
          </a:p>
        </p:txBody>
      </p:sp>
      <p:sp>
        <p:nvSpPr>
          <p:cNvPr id="445443" name="Content Placeholder 2"/>
          <p:cNvSpPr>
            <a:spLocks noGrp="1"/>
          </p:cNvSpPr>
          <p:nvPr>
            <p:ph idx="1"/>
          </p:nvPr>
        </p:nvSpPr>
        <p:spPr>
          <a:xfrm>
            <a:off x="8077200" y="5105400"/>
            <a:ext cx="152400" cy="3048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445444" name="Picture 4" descr="http://cdn.lightgalleries.net/4bd5ec0174be3/images/web-Alberta-Tar-Sands-8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304800" y="6172200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Arial Black" pitchFamily="34" charset="0"/>
              </a:rPr>
              <a:t>But they wouldn’t dig it, if we didn’t buy it</a:t>
            </a:r>
            <a:endParaRPr lang="en-US" altLang="en-US" sz="280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6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47625"/>
            <a:ext cx="9083675" cy="679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447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8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8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6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Future </a:t>
            </a:r>
            <a:r>
              <a:rPr lang="en-US" b="1" dirty="0" err="1" smtClean="0"/>
              <a:t>Bioenergy</a:t>
            </a:r>
            <a:r>
              <a:rPr lang="en-US" b="1" dirty="0" smtClean="0"/>
              <a:t> Potential</a:t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sz="3600" b="1" dirty="0" smtClean="0"/>
              <a:t>estimated by economists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449540" name="TextBox 15"/>
          <p:cNvSpPr txBox="1">
            <a:spLocks noChangeArrowheads="1"/>
          </p:cNvSpPr>
          <p:nvPr/>
        </p:nvSpPr>
        <p:spPr bwMode="auto">
          <a:xfrm>
            <a:off x="309563" y="6462713"/>
            <a:ext cx="823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</a:rPr>
              <a:t>Gritsevskyi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 &amp;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</a:rPr>
              <a:t>Schrattenholzer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, 2003)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65475" y="1447800"/>
            <a:ext cx="28956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008000"/>
                </a:solidFill>
              </a:rPr>
              <a:t>Bioenergy Potential: </a:t>
            </a:r>
          </a:p>
          <a:p>
            <a:pPr algn="ctr" eaLnBrk="0" hangingPunct="0">
              <a:defRPr/>
            </a:pPr>
            <a:r>
              <a:rPr lang="en-US" sz="2400" b="1" dirty="0">
                <a:solidFill>
                  <a:srgbClr val="008000"/>
                </a:solidFill>
              </a:rPr>
              <a:t>~ 425 EJ yr</a:t>
            </a:r>
            <a:r>
              <a:rPr lang="en-US" sz="2400" b="1" baseline="30000" dirty="0">
                <a:solidFill>
                  <a:srgbClr val="008000"/>
                </a:solidFill>
              </a:rPr>
              <a:t>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219200"/>
            <a:ext cx="9259888" cy="56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13" y="15875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Capacity for Bioenergy Production </a:t>
            </a:r>
            <a:br>
              <a:rPr lang="en-US" sz="40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n-US" sz="40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(estimated by ecologists)</a:t>
            </a:r>
            <a:endParaRPr lang="en-US" sz="4000" kern="0" dirty="0">
              <a:solidFill>
                <a:sysClr val="windowText" lastClr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51587" name="TextBox 3"/>
          <p:cNvSpPr txBox="1">
            <a:spLocks noChangeArrowheads="1"/>
          </p:cNvSpPr>
          <p:nvPr/>
        </p:nvSpPr>
        <p:spPr bwMode="auto">
          <a:xfrm>
            <a:off x="6477000" y="6515100"/>
            <a:ext cx="2544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From Haberl et al 2013</a:t>
            </a:r>
          </a:p>
        </p:txBody>
      </p:sp>
      <p:pic>
        <p:nvPicPr>
          <p:cNvPr id="4515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3" y="0"/>
            <a:ext cx="9220200" cy="6515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114800"/>
            <a:ext cx="4451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COMPETITION FOR THE </a:t>
            </a:r>
          </a:p>
          <a:p>
            <a:r>
              <a:rPr lang="en-US" sz="2800" b="1" dirty="0" smtClean="0"/>
              <a:t>GLOBAL CARBON PIE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8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1855788" y="119063"/>
            <a:ext cx="7288212" cy="508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 Narrow Bold" pitchFamily="34" charset="0"/>
                <a:ea typeface="MS PGothic" pitchFamily="34" charset="-128"/>
                <a:cs typeface="Arial Narrow" pitchFamily="34" charset="0"/>
              </a:rPr>
              <a:t>Observed Emissions and Emissions Scenarios</a:t>
            </a:r>
            <a:endParaRPr lang="en-US" altLang="en-US" smtClean="0">
              <a:latin typeface="Arial Narrow" pitchFamily="34" charset="0"/>
              <a:ea typeface="MS PGothic" pitchFamily="34" charset="-128"/>
              <a:cs typeface="Arial Narrow" pitchFamily="34" charset="0"/>
            </a:endParaRPr>
          </a:p>
        </p:txBody>
      </p:sp>
      <p:sp>
        <p:nvSpPr>
          <p:cNvPr id="2048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7650" y="882650"/>
            <a:ext cx="8528050" cy="68421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Our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knowledge,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modeling and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monitoring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is now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good enough </a:t>
            </a:r>
            <a:r>
              <a:rPr lang="en-US" altLang="en-US" sz="2800" b="1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for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policy</a:t>
            </a:r>
            <a:endParaRPr lang="en-US" altLang="en-US" sz="2800" b="1" dirty="0">
              <a:solidFill>
                <a:srgbClr val="FF0000"/>
              </a:solidFill>
              <a:latin typeface="Arial Narrow" pitchFamily="34" charset="0"/>
              <a:ea typeface="ＭＳ Ｐゴシック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GB" altLang="en-US" dirty="0" smtClean="0">
              <a:solidFill>
                <a:srgbClr val="000000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2595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88913" y="5692775"/>
            <a:ext cx="8766175" cy="1077913"/>
          </a:xfrm>
        </p:spPr>
        <p:txBody>
          <a:bodyPr/>
          <a:lstStyle/>
          <a:p>
            <a:pPr eaLnBrk="1" hangingPunct="1"/>
            <a: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Over 1000 scenarios from the IPCC Fifth Assessment Report are shown</a:t>
            </a:r>
            <a:br>
              <a:rPr lang="en-GB" altLang="en-US" sz="16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</a:b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Source: </a:t>
            </a: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  <a:hlinkClick r:id="rId3"/>
              </a:rPr>
              <a:t>Fuss et al 2014</a:t>
            </a:r>
            <a:r>
              <a:rPr lang="en-GB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;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 </a:t>
            </a:r>
            <a:r>
              <a:rPr lang="en-AU" altLang="en-US" sz="1400" smtClean="0">
                <a:solidFill>
                  <a:srgbClr val="FF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  <a:hlinkClick r:id="rId4"/>
              </a:rPr>
              <a:t>CDIAC</a:t>
            </a:r>
            <a:r>
              <a:rPr lang="en-US" altLang="en-US" sz="140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  <a:cs typeface="Arial Narrow" pitchFamily="34" charset="0"/>
              </a:rPr>
              <a:t>; </a:t>
            </a:r>
            <a:r>
              <a:rPr lang="en-AU" altLang="en-US" sz="1400" smtClean="0">
                <a:latin typeface="Arial Narrow" pitchFamily="34" charset="0"/>
                <a:ea typeface="MS PGothic" pitchFamily="34" charset="-128"/>
                <a:cs typeface="Arial Narrow" pitchFamily="34" charset="0"/>
                <a:hlinkClick r:id="rId5"/>
              </a:rPr>
              <a:t>Global Carbon Budget 2014</a:t>
            </a:r>
            <a:endParaRPr lang="en-AU" altLang="en-US" sz="1400" smtClean="0">
              <a:latin typeface="Arial Narrow" pitchFamily="34" charset="0"/>
              <a:ea typeface="MS PGothic" pitchFamily="34" charset="-128"/>
              <a:cs typeface="Arial Narrow" pitchFamily="34" charset="0"/>
            </a:endParaRPr>
          </a:p>
        </p:txBody>
      </p:sp>
      <p:pic>
        <p:nvPicPr>
          <p:cNvPr id="125957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r="-7063"/>
          <a:stretch>
            <a:fillRect/>
          </a:stretch>
        </p:blipFill>
        <p:spPr>
          <a:xfrm>
            <a:off x="-533400" y="1735138"/>
            <a:ext cx="10134600" cy="4513262"/>
          </a:xfrm>
        </p:spPr>
      </p:pic>
      <p:sp>
        <p:nvSpPr>
          <p:cNvPr id="6" name="TextBox 5"/>
          <p:cNvSpPr txBox="1"/>
          <p:nvPr/>
        </p:nvSpPr>
        <p:spPr>
          <a:xfrm>
            <a:off x="2054225" y="1550988"/>
            <a:ext cx="4916488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050" dirty="0">
                <a:solidFill>
                  <a:srgbClr val="808080"/>
                </a:solidFill>
                <a:latin typeface="Helvetica" pitchFamily="50" charset="0"/>
              </a:rPr>
              <a:t>Data: CDIAC/GCP/IPCC/Fuss et al 2014</a:t>
            </a:r>
          </a:p>
        </p:txBody>
      </p:sp>
    </p:spTree>
    <p:extLst>
      <p:ext uri="{BB962C8B-B14F-4D97-AF65-F5344CB8AC3E}">
        <p14:creationId xmlns:p14="http://schemas.microsoft.com/office/powerpoint/2010/main" val="39429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0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-76200"/>
            <a:ext cx="9150350" cy="7035800"/>
          </a:xfrm>
        </p:spPr>
      </p:pic>
    </p:spTree>
    <p:extLst>
      <p:ext uri="{BB962C8B-B14F-4D97-AF65-F5344CB8AC3E}">
        <p14:creationId xmlns:p14="http://schemas.microsoft.com/office/powerpoint/2010/main" val="38258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WHY DO WE ALLOW THIS WASTE??</a:t>
            </a:r>
          </a:p>
        </p:txBody>
      </p:sp>
      <p:pic>
        <p:nvPicPr>
          <p:cNvPr id="141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662238"/>
            <a:ext cx="4572000" cy="2400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522446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9138"/>
            <a:ext cx="4800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00"/>
            <a:ext cx="9144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The new US - China Deal</a:t>
            </a:r>
          </a:p>
        </p:txBody>
      </p:sp>
      <p:pic>
        <p:nvPicPr>
          <p:cNvPr id="144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09600"/>
            <a:ext cx="8763000" cy="6176963"/>
          </a:xfrm>
        </p:spPr>
      </p:pic>
    </p:spTree>
    <p:extLst>
      <p:ext uri="{BB962C8B-B14F-4D97-AF65-F5344CB8AC3E}">
        <p14:creationId xmlns:p14="http://schemas.microsoft.com/office/powerpoint/2010/main" val="25152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5411" name="Picture 2" descr="C:\Users\steve.running\Documents\A-graphics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0"/>
            <a:ext cx="90678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8678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143000"/>
          </a:xfrm>
        </p:spPr>
        <p:txBody>
          <a:bodyPr/>
          <a:lstStyle/>
          <a:p>
            <a:r>
              <a:rPr lang="en-US" altLang="en-US" smtClean="0"/>
              <a:t>IF SOCIETY IS NOT WILLING TO STOP BURNING COAL, THERE IS </a:t>
            </a:r>
            <a:r>
              <a:rPr lang="en-US" altLang="en-US" smtClean="0">
                <a:solidFill>
                  <a:srgbClr val="FFFF00"/>
                </a:solidFill>
              </a:rPr>
              <a:t>NO</a:t>
            </a:r>
            <a:r>
              <a:rPr lang="en-US" altLang="en-US" smtClean="0"/>
              <a:t> CHANCE THAT GLOBAL TEMP CHANGE CAN STAY &lt;2.0 DEG</a:t>
            </a:r>
          </a:p>
        </p:txBody>
      </p:sp>
      <p:pic>
        <p:nvPicPr>
          <p:cNvPr id="1474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08275"/>
            <a:ext cx="6299200" cy="4114800"/>
          </a:xfrm>
        </p:spPr>
      </p:pic>
    </p:spTree>
    <p:extLst>
      <p:ext uri="{BB962C8B-B14F-4D97-AF65-F5344CB8AC3E}">
        <p14:creationId xmlns:p14="http://schemas.microsoft.com/office/powerpoint/2010/main" val="38645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apollo08_earthr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76200" y="0"/>
            <a:ext cx="8915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FF00"/>
                </a:solidFill>
                <a:latin typeface="Arial" pitchFamily="34" charset="0"/>
              </a:rPr>
              <a:t>The “Climate Problem” cannot be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FF00"/>
                </a:solidFill>
                <a:latin typeface="Arial" pitchFamily="34" charset="0"/>
              </a:rPr>
              <a:t>solved without a re-orientation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FFFF00"/>
                </a:solidFill>
                <a:latin typeface="Arial" pitchFamily="34" charset="0"/>
              </a:rPr>
              <a:t>of society goals and priorities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i="1">
              <a:solidFill>
                <a:srgbClr val="FFFF0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i="1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56708" name="TextBox 4"/>
          <p:cNvSpPr txBox="1">
            <a:spLocks noChangeArrowheads="1"/>
          </p:cNvSpPr>
          <p:nvPr/>
        </p:nvSpPr>
        <p:spPr bwMode="auto">
          <a:xfrm>
            <a:off x="860425" y="3733800"/>
            <a:ext cx="7570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</a:rPr>
              <a:t>When will global economic growth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</a:rPr>
              <a:t>hit a “Planetary Boundary”?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C:\Users\steve.running\Documents\A-graphics\Seppo_FinitePla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Arial Black" pitchFamily="34" charset="0"/>
              </a:rPr>
              <a:t>Human Ecological Footprint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57732" name="Picture 4" descr="footprint-1960-2003-graph_jpg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33" name="Line 5"/>
          <p:cNvSpPr>
            <a:spLocks noChangeShapeType="1"/>
          </p:cNvSpPr>
          <p:nvPr/>
        </p:nvSpPr>
        <p:spPr bwMode="auto">
          <a:xfrm>
            <a:off x="381000" y="38862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838200" y="6211888"/>
            <a:ext cx="682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00"/>
                </a:solidFill>
              </a:rPr>
              <a:t> http://www.footprintnetwork.org/en/index.php/GFN/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itle 1"/>
          <p:cNvSpPr>
            <a:spLocks noGrp="1"/>
          </p:cNvSpPr>
          <p:nvPr>
            <p:ph type="title"/>
          </p:nvPr>
        </p:nvSpPr>
        <p:spPr>
          <a:xfrm>
            <a:off x="4979988" y="152400"/>
            <a:ext cx="4191000" cy="2971800"/>
          </a:xfrm>
        </p:spPr>
        <p:txBody>
          <a:bodyPr/>
          <a:lstStyle/>
          <a:p>
            <a:r>
              <a:rPr lang="en-US" altLang="en-US" sz="3200" smtClean="0"/>
              <a:t>Gross Domestic Product (GDP) measures everything….. “</a:t>
            </a:r>
            <a:r>
              <a:rPr lang="en-US" altLang="en-US" sz="3200" smtClean="0">
                <a:solidFill>
                  <a:srgbClr val="FFFF00"/>
                </a:solidFill>
              </a:rPr>
              <a:t>Except that which makes life worthwhile</a:t>
            </a:r>
            <a:r>
              <a:rPr lang="en-US" altLang="en-US" sz="3200" smtClean="0"/>
              <a:t>. “</a:t>
            </a:r>
            <a:br>
              <a:rPr lang="en-US" altLang="en-US" sz="3200" smtClean="0"/>
            </a:br>
            <a:r>
              <a:rPr lang="en-US" altLang="en-US" sz="3200" smtClean="0"/>
              <a:t>Robert F. Kennedy, 1968</a:t>
            </a:r>
          </a:p>
        </p:txBody>
      </p:sp>
      <p:pic>
        <p:nvPicPr>
          <p:cNvPr id="4587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770688"/>
          </a:xfrm>
        </p:spPr>
      </p:pic>
      <p:pic>
        <p:nvPicPr>
          <p:cNvPr id="458756" name="Picture 2" descr="Mismeasuring Our Lives: Why GDP Doesn't Add U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8862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3459" name="Picture 3" descr="Scan002.jpg"/>
          <p:cNvPicPr>
            <a:picLocks noGrp="1" noChangeAspect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5249" r="7777" b="22461"/>
          <a:stretch>
            <a:fillRect/>
          </a:stretch>
        </p:blipFill>
        <p:spPr>
          <a:xfrm>
            <a:off x="-31750" y="0"/>
            <a:ext cx="4797425" cy="5867400"/>
          </a:xfrm>
        </p:spPr>
      </p:pic>
      <p:sp>
        <p:nvSpPr>
          <p:cNvPr id="6" name="TextBox 5"/>
          <p:cNvSpPr txBox="1"/>
          <p:nvPr/>
        </p:nvSpPr>
        <p:spPr>
          <a:xfrm rot="19148284">
            <a:off x="2611438" y="3967163"/>
            <a:ext cx="1422400" cy="823912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+mn-cs"/>
              </a:rPr>
              <a:t>1972</a:t>
            </a:r>
          </a:p>
        </p:txBody>
      </p:sp>
      <p:pic>
        <p:nvPicPr>
          <p:cNvPr id="403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0"/>
            <a:ext cx="438626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34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5788"/>
            <a:ext cx="91440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:\Users\CASSE\AppData\Local\Microsoft\Windows\Temporary Internet Files\Content.IE5\NMWM5YQ5\MPj0387741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7" r="27048"/>
          <a:stretch>
            <a:fillRect/>
          </a:stretch>
        </p:blipFill>
        <p:spPr bwMode="auto">
          <a:xfrm>
            <a:off x="0" y="3667125"/>
            <a:ext cx="42322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extBox 5"/>
          <p:cNvSpPr txBox="1">
            <a:spLocks noChangeArrowheads="1"/>
          </p:cNvSpPr>
          <p:nvPr/>
        </p:nvSpPr>
        <p:spPr bwMode="auto">
          <a:xfrm>
            <a:off x="3962400" y="18288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 smtClean="0">
                <a:solidFill>
                  <a:srgbClr val="FFFFFF"/>
                </a:solidFill>
              </a:rPr>
              <a:t>www.steadystate.org</a:t>
            </a:r>
          </a:p>
        </p:txBody>
      </p:sp>
      <p:sp>
        <p:nvSpPr>
          <p:cNvPr id="253956" name="Rectangle 3"/>
          <p:cNvSpPr>
            <a:spLocks noChangeArrowheads="1"/>
          </p:cNvSpPr>
          <p:nvPr/>
        </p:nvSpPr>
        <p:spPr bwMode="auto">
          <a:xfrm>
            <a:off x="3556000" y="0"/>
            <a:ext cx="586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The Center </a:t>
            </a:r>
            <a:r>
              <a:rPr lang="en-US" altLang="en-US" sz="24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for the</a:t>
            </a:r>
          </a:p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Advancement </a:t>
            </a:r>
            <a:r>
              <a:rPr lang="en-US" altLang="en-US" sz="24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of the</a:t>
            </a:r>
          </a:p>
          <a:p>
            <a:pPr eaLnBrk="1" hangingPunct="1"/>
            <a:r>
              <a:rPr lang="en-US" altLang="en-US" sz="4000" b="1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Steady State Economy</a:t>
            </a:r>
          </a:p>
        </p:txBody>
      </p:sp>
      <p:pic>
        <p:nvPicPr>
          <p:cNvPr id="253957" name="Picture 4" descr="CASSE_New_Logo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6588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656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2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6330950" cy="6313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9779" name="TextBox 3"/>
          <p:cNvSpPr txBox="1">
            <a:spLocks noChangeArrowheads="1"/>
          </p:cNvSpPr>
          <p:nvPr/>
        </p:nvSpPr>
        <p:spPr bwMode="auto">
          <a:xfrm>
            <a:off x="0" y="6488113"/>
            <a:ext cx="413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Constanza et al., Nature January 2014</a:t>
            </a:r>
          </a:p>
        </p:txBody>
      </p:sp>
      <p:pic>
        <p:nvPicPr>
          <p:cNvPr id="4597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62363"/>
            <a:ext cx="2819400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THERES HOPE WITH THE POPE</a:t>
            </a:r>
          </a:p>
        </p:txBody>
      </p:sp>
      <p:pic>
        <p:nvPicPr>
          <p:cNvPr id="146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533400"/>
            <a:ext cx="9166225" cy="477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6200" y="6291263"/>
            <a:ext cx="5368925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From Andrew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Revkin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NY Times Dot Earth, April 10,2015</a:t>
            </a:r>
          </a:p>
        </p:txBody>
      </p:sp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4557713"/>
            <a:ext cx="43418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  <p:pic>
        <p:nvPicPr>
          <p:cNvPr id="460804" name="Content Placeholder 3" descr="saturn_cas_l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295400"/>
            <a:ext cx="18135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5" name="TextBox 4"/>
          <p:cNvSpPr txBox="1">
            <a:spLocks noChangeArrowheads="1"/>
          </p:cNvSpPr>
          <p:nvPr/>
        </p:nvSpPr>
        <p:spPr bwMode="auto">
          <a:xfrm>
            <a:off x="457200" y="228600"/>
            <a:ext cx="76914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Arial" pitchFamily="34" charset="0"/>
              </a:rPr>
              <a:t>THE MOST DISTANT IMAGE OF EARTH EVER TAKEN, </a:t>
            </a:r>
            <a:r>
              <a:rPr lang="en-US" altLang="en-US" sz="1800" b="1" i="1">
                <a:solidFill>
                  <a:srgbClr val="FFFFFF"/>
                </a:solidFill>
                <a:latin typeface="Arial" pitchFamily="34" charset="0"/>
              </a:rPr>
              <a:t>1 BILLION 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Arial" pitchFamily="34" charset="0"/>
              </a:rPr>
              <a:t>WE BETTER NOT SCREW THIS PLANET 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60806" name="TextBox 6"/>
          <p:cNvSpPr txBox="1">
            <a:spLocks noChangeArrowheads="1"/>
          </p:cNvSpPr>
          <p:nvPr/>
        </p:nvSpPr>
        <p:spPr bwMode="auto">
          <a:xfrm>
            <a:off x="4724400" y="3352800"/>
            <a:ext cx="4968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FFFFFF"/>
                </a:solidFill>
              </a:rPr>
              <a:t>Earth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atin typeface="Arial Black" pitchFamily="34" charset="0"/>
              </a:rPr>
              <a:t>“Limits </a:t>
            </a:r>
            <a:r>
              <a:rPr lang="en-US" sz="4000" dirty="0">
                <a:latin typeface="Arial Black" pitchFamily="34" charset="0"/>
              </a:rPr>
              <a:t>to </a:t>
            </a:r>
            <a:r>
              <a:rPr lang="en-US" sz="4000" dirty="0" smtClean="0">
                <a:latin typeface="Arial Black" pitchFamily="34" charset="0"/>
              </a:rPr>
              <a:t>Growth” Scenario </a:t>
            </a:r>
            <a:r>
              <a:rPr lang="en-US" sz="4000" dirty="0">
                <a:latin typeface="Arial Black" pitchFamily="34" charset="0"/>
              </a:rPr>
              <a:t>in 1972 for </a:t>
            </a:r>
            <a:r>
              <a:rPr lang="en-US" sz="4000" dirty="0" smtClean="0">
                <a:latin typeface="Arial Black" pitchFamily="34" charset="0"/>
              </a:rPr>
              <a:t>2012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4484" name="Picture 5" descr="LTGScenar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5" name="Line 7"/>
          <p:cNvSpPr>
            <a:spLocks noChangeShapeType="1"/>
          </p:cNvSpPr>
          <p:nvPr/>
        </p:nvSpPr>
        <p:spPr bwMode="auto">
          <a:xfrm>
            <a:off x="4953000" y="106680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486" name="TextBox 5"/>
          <p:cNvSpPr txBox="1">
            <a:spLocks noChangeArrowheads="1"/>
          </p:cNvSpPr>
          <p:nvPr/>
        </p:nvSpPr>
        <p:spPr bwMode="auto">
          <a:xfrm>
            <a:off x="381000" y="6488113"/>
            <a:ext cx="513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From G. Turner, Global Env Change 18:397-411.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Arial Black" panose="020B0A04020102020204" pitchFamily="34" charset="0"/>
              </a:rPr>
              <a:t>Global NPP 1983 version</a:t>
            </a:r>
          </a:p>
        </p:txBody>
      </p:sp>
      <p:pic>
        <p:nvPicPr>
          <p:cNvPr id="405507" name="Picture 2" descr="C:\Users\steve.running\Documents\1-PendingPapers\KeelingMemorial\TerrMonitoringFigures\FIGURE 2tif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533400"/>
            <a:ext cx="9067800" cy="632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08580" name="Picture 4" descr="Modis-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81" name="Picture 5" descr="DSC00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81500"/>
            <a:ext cx="2971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82" name="Picture 6" descr="Science_Cover_NDVI_300d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9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_GCP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24090</TotalTime>
  <Words>1260</Words>
  <Application>Microsoft Office PowerPoint</Application>
  <PresentationFormat>On-screen Show (4:3)</PresentationFormat>
  <Paragraphs>204</Paragraphs>
  <Slides>63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46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110" baseType="lpstr">
      <vt:lpstr>1_Office Theme</vt:lpstr>
      <vt:lpstr>2_Office Theme</vt:lpstr>
      <vt:lpstr>5_Office Theme</vt:lpstr>
      <vt:lpstr>1_Default Design</vt:lpstr>
      <vt:lpstr>14_Office Theme</vt:lpstr>
      <vt:lpstr>9_Default Design</vt:lpstr>
      <vt:lpstr>10_Office Theme</vt:lpstr>
      <vt:lpstr>11_Office Theme</vt:lpstr>
      <vt:lpstr>13_Office Theme</vt:lpstr>
      <vt:lpstr>15_Office Theme</vt:lpstr>
      <vt:lpstr>16_Office Theme</vt:lpstr>
      <vt:lpstr>20_Office Theme</vt:lpstr>
      <vt:lpstr>12_Office Theme</vt:lpstr>
      <vt:lpstr>1_Blank Presentation</vt:lpstr>
      <vt:lpstr>8_Office Theme</vt:lpstr>
      <vt:lpstr>Default Design</vt:lpstr>
      <vt:lpstr>2_Blank Presentation</vt:lpstr>
      <vt:lpstr>10_Default Design</vt:lpstr>
      <vt:lpstr>13_Default Design</vt:lpstr>
      <vt:lpstr>GCP slide</vt:lpstr>
      <vt:lpstr>21_Office Theme</vt:lpstr>
      <vt:lpstr>18_Office Theme</vt:lpstr>
      <vt:lpstr>6_Default Design</vt:lpstr>
      <vt:lpstr>6_Office Theme</vt:lpstr>
      <vt:lpstr>7_Default Design</vt:lpstr>
      <vt:lpstr>9_Cliff</vt:lpstr>
      <vt:lpstr>Office Theme</vt:lpstr>
      <vt:lpstr>8_Default Design</vt:lpstr>
      <vt:lpstr>14_Default Design</vt:lpstr>
      <vt:lpstr>7_Office Theme</vt:lpstr>
      <vt:lpstr>15_Default Design</vt:lpstr>
      <vt:lpstr>9_Office Theme</vt:lpstr>
      <vt:lpstr>17_Office Theme</vt:lpstr>
      <vt:lpstr>22_Office Theme</vt:lpstr>
      <vt:lpstr>4_Default Design</vt:lpstr>
      <vt:lpstr>19_Office Theme</vt:lpstr>
      <vt:lpstr>1_GCP slide</vt:lpstr>
      <vt:lpstr>25_Office Theme</vt:lpstr>
      <vt:lpstr>16_Default Design</vt:lpstr>
      <vt:lpstr>2_Cliff</vt:lpstr>
      <vt:lpstr>26_Office Theme</vt:lpstr>
      <vt:lpstr>4_Office Theme</vt:lpstr>
      <vt:lpstr>2_GCP slide</vt:lpstr>
      <vt:lpstr>23_Office Theme</vt:lpstr>
      <vt:lpstr>11_Default Design</vt:lpstr>
      <vt:lpstr>27_Office Theme</vt:lpstr>
      <vt:lpstr>Chart</vt:lpstr>
      <vt:lpstr>Global Change: Its about more than just climate   (Global limits to biological productivity and planetary resource boundaries)</vt:lpstr>
      <vt:lpstr> Carbon dioxide has risen by 36% since   accurate measurements began in 1958</vt:lpstr>
      <vt:lpstr>PowerPoint Presentation</vt:lpstr>
      <vt:lpstr>PowerPoint Presentation</vt:lpstr>
      <vt:lpstr>PowerPoint Presentation</vt:lpstr>
      <vt:lpstr>PowerPoint Presentation</vt:lpstr>
      <vt:lpstr>“Limits to Growth” Scenario in 1972 for 2012</vt:lpstr>
      <vt:lpstr>Global NPP 1983 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PLANETARY BOUNDARIES Rockstrom et al. Nature 2009</vt:lpstr>
      <vt:lpstr>PowerPoint Presentation</vt:lpstr>
      <vt:lpstr>PowerPoint Presentation</vt:lpstr>
      <vt:lpstr>DRIVERS HAVE LITTLE INTERANNUAL VARIABILITY</vt:lpstr>
      <vt:lpstr>CMIP5 Projections of Global NPP with RCP = 8.5, Really???</vt:lpstr>
      <vt:lpstr>Global NPP has been reduced by 7% from agricultural conversion</vt:lpstr>
      <vt:lpstr>CO2 Fertilization 5 Flux towers</vt:lpstr>
      <vt:lpstr>PowerPoint Presentation</vt:lpstr>
      <vt:lpstr>Fate of Anthropogenic CO2 Emissions (2003-2012 average)</vt:lpstr>
      <vt:lpstr>PowerPoint Presentation</vt:lpstr>
      <vt:lpstr>IS OUR CURRENT CONSUMPTION OF Biospheric NPP Sustainable*?</vt:lpstr>
      <vt:lpstr>PowerPoint Presentation</vt:lpstr>
      <vt:lpstr>How will Biospheric Production meet  a population increase of 40% and multiple new demands from  2011 - 2050? </vt:lpstr>
      <vt:lpstr>Land area is NOT increasing </vt:lpstr>
      <vt:lpstr>Food security: yield growth rate declining</vt:lpstr>
      <vt:lpstr>PowerPoint Presentation</vt:lpstr>
      <vt:lpstr>Global Water Supply Threat</vt:lpstr>
      <vt:lpstr>Unsustainable groundwater withdrawal  Depletion rate   4cm/yr </vt:lpstr>
      <vt:lpstr>The contribution of irrigation to NPP</vt:lpstr>
      <vt:lpstr>Nitrogen Loading is already  damaging the biosphere N Deposition rates ( 0 – 60kg/ha/yr ) </vt:lpstr>
      <vt:lpstr>PowerPoint Presentation</vt:lpstr>
      <vt:lpstr>PowerPoint Presentation</vt:lpstr>
      <vt:lpstr>Per Capita Agricultural Production trends. Global 14% Per capita reduction projected by 2030 </vt:lpstr>
      <vt:lpstr>PowerPoint Presentation</vt:lpstr>
      <vt:lpstr>The Anthropocene Era</vt:lpstr>
      <vt:lpstr>PowerPoint Presentation</vt:lpstr>
      <vt:lpstr>Fossil Fuel and Cement Emissions</vt:lpstr>
      <vt:lpstr>Emissions from Coal, Oil, Gas, Cement</vt:lpstr>
      <vt:lpstr>Alberta Tar Sands… Is This next?</vt:lpstr>
      <vt:lpstr>PowerPoint Presentation</vt:lpstr>
      <vt:lpstr>PowerPoint Presentation</vt:lpstr>
      <vt:lpstr>PowerPoint Presentation</vt:lpstr>
      <vt:lpstr>Future Bioenergy Potential (estimated by economists)</vt:lpstr>
      <vt:lpstr>PowerPoint Presentation</vt:lpstr>
      <vt:lpstr>PowerPoint Presentation</vt:lpstr>
      <vt:lpstr>Observed Emissions and Emissions Scenarios</vt:lpstr>
      <vt:lpstr>PowerPoint Presentation</vt:lpstr>
      <vt:lpstr>WHY DO WE ALLOW THIS WASTE??</vt:lpstr>
      <vt:lpstr>The new US - China Deal</vt:lpstr>
      <vt:lpstr>PowerPoint Presentation</vt:lpstr>
      <vt:lpstr>IF SOCIETY IS NOT WILLING TO STOP BURNING COAL, THERE IS NO CHANCE THAT GLOBAL TEMP CHANGE CAN STAY &lt;2.0 DEG</vt:lpstr>
      <vt:lpstr>PowerPoint Presentation</vt:lpstr>
      <vt:lpstr>PowerPoint Presentation</vt:lpstr>
      <vt:lpstr>Human Ecological Footprint</vt:lpstr>
      <vt:lpstr>Gross Domestic Product (GDP) measures everything….. “Except that which makes life worthwhile. “ Robert F. Kennedy, 1968</vt:lpstr>
      <vt:lpstr>PowerPoint Presentation</vt:lpstr>
      <vt:lpstr>PowerPoint Presentation</vt:lpstr>
      <vt:lpstr>THERES HOPE WITH THE POPE</vt:lpstr>
      <vt:lpstr>PowerPoint Presentation</vt:lpstr>
    </vt:vector>
  </TitlesOfParts>
  <Company>The University of Montana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W. Running</dc:creator>
  <cp:lastModifiedBy>Steve Running</cp:lastModifiedBy>
  <cp:revision>361</cp:revision>
  <dcterms:created xsi:type="dcterms:W3CDTF">2009-09-08T18:49:06Z</dcterms:created>
  <dcterms:modified xsi:type="dcterms:W3CDTF">2015-05-04T16:47:21Z</dcterms:modified>
</cp:coreProperties>
</file>