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08"/>
    <p:restoredTop sz="65913"/>
  </p:normalViewPr>
  <p:slideViewPr>
    <p:cSldViewPr snapToGrid="0" snapToObjects="1">
      <p:cViewPr varScale="1">
        <p:scale>
          <a:sx n="57" d="100"/>
          <a:sy n="57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2229-3034-0F45-BE4D-33CFC7374E0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0056-5DFA-3743-A3B3-0371D097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Wildfires,</a:t>
            </a:r>
            <a:r>
              <a:rPr lang="en-US" baseline="0" dirty="0" smtClean="0"/>
              <a:t> prescribed burns, agricultural </a:t>
            </a:r>
            <a:r>
              <a:rPr lang="en-US" baseline="0" dirty="0" smtClean="0"/>
              <a:t>burns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series of assumptions of how the fuel is burning – what proportion is being oxidized and what is creating particulates? This all depends on the specific model</a:t>
            </a:r>
          </a:p>
          <a:p>
            <a:r>
              <a:rPr lang="en-US" baseline="0" dirty="0" smtClean="0"/>
              <a:t>Emissions model inside </a:t>
            </a:r>
            <a:r>
              <a:rPr lang="en-US" baseline="0" dirty="0" err="1" smtClean="0"/>
              <a:t>BlueSky</a:t>
            </a:r>
            <a:r>
              <a:rPr lang="en-US" baseline="0" dirty="0" smtClean="0"/>
              <a:t> is called FEPS – assumption is that this model works (same with CONSUME)</a:t>
            </a:r>
          </a:p>
          <a:p>
            <a:r>
              <a:rPr lang="en-US" baseline="0" dirty="0" smtClean="0"/>
              <a:t>Can apply your own model and ”turn off” FEPS and CONSUME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 fuel consumed and emissions by consumption phase (CONSUME)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 Emissions Production Simulator model: model of fire consumption and emissions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(replaces EPM) 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www.fs.fed.us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FOFEM First Order Fire Effects Model: modeling system containing fire consumption and emissions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 (BURNUP)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0056-5DFA-3743-A3B3-0371D097C6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Designed to answer a sequence</a:t>
            </a:r>
            <a:r>
              <a:rPr lang="en-US" baseline="0" dirty="0" smtClean="0"/>
              <a:t> of questions that end with smoke impacts:</a:t>
            </a:r>
          </a:p>
          <a:p>
            <a:r>
              <a:rPr lang="en-US" baseline="0" dirty="0" smtClean="0"/>
              <a:t>1.) Where and how big are the fires?</a:t>
            </a:r>
          </a:p>
          <a:p>
            <a:r>
              <a:rPr lang="en-US" baseline="0" dirty="0" smtClean="0"/>
              <a:t>2.) What is the fuel available to be burned?</a:t>
            </a:r>
          </a:p>
          <a:p>
            <a:r>
              <a:rPr lang="en-US" baseline="0" dirty="0" smtClean="0"/>
              <a:t>3.) How much fuel is consumed?</a:t>
            </a:r>
          </a:p>
          <a:p>
            <a:r>
              <a:rPr lang="en-US" baseline="0" dirty="0" smtClean="0"/>
              <a:t>4.) What emissions are produced?</a:t>
            </a:r>
          </a:p>
          <a:p>
            <a:r>
              <a:rPr lang="en-US" baseline="0" dirty="0" smtClean="0"/>
              <a:t>5.) Where do the emissions go?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-Includes automatic connection to prescribed-burn reporting systems across PAC NW, and some agricultural burns; not all prescribed burns are lit, however</a:t>
            </a:r>
          </a:p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0056-5DFA-3743-A3B3-0371D097C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0056-5DFA-3743-A3B3-0371D097C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irfire.org/bluesk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169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BlueSky</a:t>
            </a:r>
            <a:r>
              <a:rPr lang="en-US" sz="2400" b="1" dirty="0" smtClean="0"/>
              <a:t> Smoke Modeling Framework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79294"/>
            <a:ext cx="10233800" cy="4997669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Developed by the U.S. Forest Service Pacific Northwest Research Station – </a:t>
            </a:r>
            <a:r>
              <a:rPr lang="en-US" sz="2600" dirty="0" err="1" smtClean="0"/>
              <a:t>Airfire</a:t>
            </a:r>
            <a:r>
              <a:rPr lang="en-US" sz="2600" dirty="0" smtClean="0"/>
              <a:t> Team</a:t>
            </a:r>
          </a:p>
          <a:p>
            <a:r>
              <a:rPr lang="en-US" sz="2600" dirty="0">
                <a:hlinkClick r:id="rId3"/>
              </a:rPr>
              <a:t>https://www.airfire.org/bluesky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r>
              <a:rPr lang="en-US" sz="2600" b="1" dirty="0" smtClean="0"/>
              <a:t>Objective:</a:t>
            </a:r>
          </a:p>
          <a:p>
            <a:pPr lvl="1"/>
            <a:r>
              <a:rPr lang="en-US" sz="2600" dirty="0" smtClean="0"/>
              <a:t>A user-friendly smoke modeling framework to enable simulations of smoke impacts from fires</a:t>
            </a:r>
          </a:p>
          <a:p>
            <a:pPr lvl="1"/>
            <a:r>
              <a:rPr lang="en-US" sz="2600" dirty="0" smtClean="0"/>
              <a:t>Used across the U.S. in prediction systems by land managers, air-quality regulators, incident command teams and general public</a:t>
            </a:r>
          </a:p>
          <a:p>
            <a:pPr lvl="1"/>
            <a:r>
              <a:rPr lang="en-US" sz="2600" dirty="0" smtClean="0"/>
              <a:t>Web-based platform (</a:t>
            </a:r>
            <a:r>
              <a:rPr lang="en-US" sz="2600" dirty="0" err="1" smtClean="0"/>
              <a:t>BlueSky</a:t>
            </a:r>
            <a:r>
              <a:rPr lang="en-US" sz="2600" dirty="0" smtClean="0"/>
              <a:t> Playground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Key Assumptions:</a:t>
            </a:r>
          </a:p>
          <a:p>
            <a:pPr lvl="1"/>
            <a:r>
              <a:rPr lang="en-US" sz="2200" dirty="0"/>
              <a:t>Fuels:</a:t>
            </a:r>
          </a:p>
          <a:p>
            <a:pPr lvl="2"/>
            <a:r>
              <a:rPr lang="en-US" sz="2200" dirty="0"/>
              <a:t>Type, loading (volume), distribution, moisture, arrangement (density)</a:t>
            </a:r>
          </a:p>
          <a:p>
            <a:pPr lvl="1"/>
            <a:r>
              <a:rPr lang="en-US" sz="2200" dirty="0"/>
              <a:t>Wind</a:t>
            </a:r>
          </a:p>
          <a:p>
            <a:pPr lvl="1"/>
            <a:r>
              <a:rPr lang="en-US" sz="2200" dirty="0"/>
              <a:t>Temperature</a:t>
            </a:r>
          </a:p>
          <a:p>
            <a:pPr lvl="1"/>
            <a:r>
              <a:rPr lang="en-US" sz="2200" dirty="0"/>
              <a:t>Moisture</a:t>
            </a:r>
          </a:p>
          <a:p>
            <a:pPr lvl="2"/>
            <a:r>
              <a:rPr lang="en-US" sz="2200" dirty="0"/>
              <a:t>Humidity, Precipitation</a:t>
            </a:r>
          </a:p>
          <a:p>
            <a:pPr lvl="1"/>
            <a:r>
              <a:rPr lang="en-US" sz="2200" dirty="0"/>
              <a:t>Topography</a:t>
            </a:r>
          </a:p>
          <a:p>
            <a:pPr lvl="1"/>
            <a:r>
              <a:rPr lang="en-US" sz="2200" dirty="0"/>
              <a:t>Fuel consumption model (CONSUME)</a:t>
            </a:r>
          </a:p>
          <a:p>
            <a:pPr lvl="1"/>
            <a:r>
              <a:rPr lang="en-US" sz="2200" dirty="0"/>
              <a:t>Emissions model (</a:t>
            </a:r>
            <a:r>
              <a:rPr lang="en-US" sz="2200" dirty="0" smtClean="0"/>
              <a:t>FEPS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9351" y="6176963"/>
            <a:ext cx="1036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/>
              <a:t>Larkin </a:t>
            </a:r>
            <a:r>
              <a:rPr lang="en-US" sz="1200" dirty="0" err="1"/>
              <a:t>Narasimhan</a:t>
            </a:r>
            <a:r>
              <a:rPr lang="en-US" sz="1200" dirty="0"/>
              <a:t> K., O’Neill Susan M., Solomon Robert, </a:t>
            </a:r>
            <a:r>
              <a:rPr lang="en-US" sz="1200" dirty="0" err="1"/>
              <a:t>Raffuse</a:t>
            </a:r>
            <a:r>
              <a:rPr lang="en-US" sz="1200" dirty="0"/>
              <a:t> Sean, Strand Tara, Sullivan Dana C., </a:t>
            </a:r>
            <a:r>
              <a:rPr lang="en-US" sz="1200" dirty="0" err="1"/>
              <a:t>Krull</a:t>
            </a:r>
            <a:r>
              <a:rPr lang="en-US" sz="1200" dirty="0"/>
              <a:t> Candace, </a:t>
            </a:r>
            <a:r>
              <a:rPr lang="en-US" sz="1200" dirty="0" err="1"/>
              <a:t>Rorig</a:t>
            </a:r>
            <a:r>
              <a:rPr lang="en-US" sz="1200" dirty="0"/>
              <a:t> Miriam, Peterson Janice, Ferguson Sue A. (2009) The </a:t>
            </a:r>
            <a:r>
              <a:rPr lang="en-US" sz="1200" dirty="0" err="1"/>
              <a:t>BlueSky</a:t>
            </a:r>
            <a:r>
              <a:rPr lang="en-US" sz="1200" dirty="0"/>
              <a:t> smoke modeling framework. </a:t>
            </a:r>
            <a:r>
              <a:rPr lang="en-US" sz="1200" i="1" dirty="0"/>
              <a:t>International Journal of Wildland Fire</a:t>
            </a:r>
            <a:r>
              <a:rPr lang="en-US" sz="1200" dirty="0"/>
              <a:t> </a:t>
            </a:r>
            <a:r>
              <a:rPr lang="en-US" sz="1200" b="1" dirty="0"/>
              <a:t>18</a:t>
            </a:r>
            <a:r>
              <a:rPr lang="en-US" sz="1200" dirty="0"/>
              <a:t>, 906-920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ww.airfire.org</a:t>
            </a:r>
            <a:r>
              <a:rPr lang="en-US" sz="1200" dirty="0" smtClean="0"/>
              <a:t>/</a:t>
            </a:r>
            <a:r>
              <a:rPr lang="en-US" sz="1200" dirty="0" err="1" smtClean="0"/>
              <a:t>bluesky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7467" y="829733"/>
            <a:ext cx="4351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Inputs (minimum):</a:t>
            </a:r>
          </a:p>
          <a:p>
            <a:r>
              <a:rPr lang="en-US" dirty="0" smtClean="0"/>
              <a:t>-Fire location</a:t>
            </a:r>
          </a:p>
          <a:p>
            <a:r>
              <a:rPr lang="en-US" dirty="0" smtClean="0"/>
              <a:t>-Daily fire growth (size)</a:t>
            </a:r>
          </a:p>
          <a:p>
            <a:r>
              <a:rPr lang="en-US" dirty="0" smtClean="0"/>
              <a:t>-Fuel loadings (default: FCCS)</a:t>
            </a:r>
          </a:p>
          <a:p>
            <a:r>
              <a:rPr lang="en-US" dirty="0" smtClean="0"/>
              <a:t>-Consumption</a:t>
            </a:r>
          </a:p>
          <a:p>
            <a:r>
              <a:rPr lang="en-US" dirty="0"/>
              <a:t>	</a:t>
            </a:r>
            <a:r>
              <a:rPr lang="en-US" dirty="0" smtClean="0"/>
              <a:t>-Total consumption</a:t>
            </a:r>
          </a:p>
          <a:p>
            <a:r>
              <a:rPr lang="en-US" dirty="0"/>
              <a:t>	</a:t>
            </a:r>
            <a:r>
              <a:rPr lang="en-US" dirty="0" smtClean="0"/>
              <a:t>-Time-rate consumption</a:t>
            </a:r>
          </a:p>
          <a:p>
            <a:r>
              <a:rPr lang="en-US" dirty="0" smtClean="0"/>
              <a:t>-Emissions by species</a:t>
            </a:r>
          </a:p>
          <a:p>
            <a:endParaRPr lang="en-US" dirty="0"/>
          </a:p>
          <a:p>
            <a:r>
              <a:rPr lang="en-US" b="1" u="sng" dirty="0" smtClean="0"/>
              <a:t>Outputs:</a:t>
            </a:r>
          </a:p>
          <a:p>
            <a:r>
              <a:rPr lang="en-US" dirty="0" smtClean="0"/>
              <a:t>-Daily (or 12-hour) predictions of surface PM 2.5 for wildfires, prescribed burns and agricultural burns</a:t>
            </a:r>
          </a:p>
          <a:p>
            <a:r>
              <a:rPr lang="en-US" dirty="0" smtClean="0"/>
              <a:t>-Plume height</a:t>
            </a:r>
          </a:p>
          <a:p>
            <a:r>
              <a:rPr lang="en-US" dirty="0" smtClean="0"/>
              <a:t>-Plume collapse? Beta 3.0?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1" y="0"/>
            <a:ext cx="463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73" y="2687444"/>
            <a:ext cx="6538527" cy="4170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2803" cy="42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Implications For Public Health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the ability of public health and planners to use publicly-available modeling systems for public health planning (e.g. built environment, parks and recreation)</a:t>
            </a:r>
          </a:p>
          <a:p>
            <a:r>
              <a:rPr lang="en-US" dirty="0" smtClean="0"/>
              <a:t>Identify and predict potential economic impacts of exposure to particulate matter based on modeling framework</a:t>
            </a:r>
          </a:p>
          <a:p>
            <a:pPr lvl="1"/>
            <a:r>
              <a:rPr lang="en-US" dirty="0" smtClean="0"/>
              <a:t>Effect on health care costs among vulnerable populations based on age, pre-existing conditions, etc. and tailor mitigation interventions</a:t>
            </a:r>
          </a:p>
          <a:p>
            <a:pPr lvl="1"/>
            <a:r>
              <a:rPr lang="en-US" dirty="0" smtClean="0"/>
              <a:t>Policy: Inform health care workforce decisions based on predictable health impacts (e.g. cardiovascular, respiratory, etc.)</a:t>
            </a:r>
          </a:p>
          <a:p>
            <a:r>
              <a:rPr lang="en-US" dirty="0" smtClean="0"/>
              <a:t>Others?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485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981</TotalTime>
  <Words>463</Words>
  <Application>Microsoft Macintosh PowerPoint</Application>
  <PresentationFormat>Widescreen</PresentationFormat>
  <Paragraphs>60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Corbel</vt:lpstr>
      <vt:lpstr>Arial</vt:lpstr>
      <vt:lpstr>Depth</vt:lpstr>
      <vt:lpstr>BlueSky Smoke Modeling Framework</vt:lpstr>
      <vt:lpstr>PowerPoint Presentation</vt:lpstr>
      <vt:lpstr>PowerPoint Presentation</vt:lpstr>
      <vt:lpstr>Potential Implications For Public Health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BlueSky smoke modeling framework</dc:title>
  <dc:creator>Coyle, Emily</dc:creator>
  <cp:lastModifiedBy>Coyle, Emily</cp:lastModifiedBy>
  <cp:revision>15</cp:revision>
  <dcterms:created xsi:type="dcterms:W3CDTF">2017-02-14T01:51:48Z</dcterms:created>
  <dcterms:modified xsi:type="dcterms:W3CDTF">2017-02-22T18:49:17Z</dcterms:modified>
</cp:coreProperties>
</file>