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54933C-1952-45AC-9E6D-26AD1FEC5A0B}" type="datetimeFigureOut">
              <a:rPr lang="en-US" smtClean="0"/>
              <a:t>2/21/2017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9E30E6-E6D4-462F-B5E1-6A44C63F19F7}" type="slidenum">
              <a:rPr lang="en-US" smtClean="0"/>
              <a:t>‹#›</a:t>
            </a:fld>
            <a:endParaRPr lang="en-US"/>
          </a:p>
        </p:txBody>
      </p:sp>
    </p:spTree>
    <p:extLst>
      <p:ext uri="{BB962C8B-B14F-4D97-AF65-F5344CB8AC3E}">
        <p14:creationId xmlns:p14="http://schemas.microsoft.com/office/powerpoint/2010/main" val="2285342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Hydrological</a:t>
            </a:r>
            <a:r>
              <a:rPr lang="en-US" baseline="0" dirty="0" smtClean="0"/>
              <a:t> output is verified from field inspections, independently computed values and function testing</a:t>
            </a:r>
            <a:endParaRPr lang="en-US" dirty="0"/>
          </a:p>
        </p:txBody>
      </p:sp>
      <p:sp>
        <p:nvSpPr>
          <p:cNvPr id="4" name="Slide Number Placeholder 3"/>
          <p:cNvSpPr>
            <a:spLocks noGrp="1"/>
          </p:cNvSpPr>
          <p:nvPr>
            <p:ph type="sldNum" sz="quarter" idx="10"/>
          </p:nvPr>
        </p:nvSpPr>
        <p:spPr/>
        <p:txBody>
          <a:bodyPr/>
          <a:lstStyle/>
          <a:p>
            <a:fld id="{0F9E30E6-E6D4-462F-B5E1-6A44C63F19F7}" type="slidenum">
              <a:rPr lang="en-US" smtClean="0"/>
              <a:t>3</a:t>
            </a:fld>
            <a:endParaRPr lang="en-US"/>
          </a:p>
        </p:txBody>
      </p:sp>
    </p:spTree>
    <p:extLst>
      <p:ext uri="{BB962C8B-B14F-4D97-AF65-F5344CB8AC3E}">
        <p14:creationId xmlns:p14="http://schemas.microsoft.com/office/powerpoint/2010/main" val="3505452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55013E-1BCF-43B9-AFF3-E0FEBB3C94C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3631461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5013E-1BCF-43B9-AFF3-E0FEBB3C94C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770960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5013E-1BCF-43B9-AFF3-E0FEBB3C94C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225879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5013E-1BCF-43B9-AFF3-E0FEBB3C94C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3065172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55013E-1BCF-43B9-AFF3-E0FEBB3C94C9}" type="datetimeFigureOut">
              <a:rPr lang="en-US" smtClean="0"/>
              <a:t>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22496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55013E-1BCF-43B9-AFF3-E0FEBB3C94C9}"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1612974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55013E-1BCF-43B9-AFF3-E0FEBB3C94C9}" type="datetimeFigureOut">
              <a:rPr lang="en-US" smtClean="0"/>
              <a:t>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2819495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55013E-1BCF-43B9-AFF3-E0FEBB3C94C9}" type="datetimeFigureOut">
              <a:rPr lang="en-US" smtClean="0"/>
              <a:t>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3203926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55013E-1BCF-43B9-AFF3-E0FEBB3C94C9}" type="datetimeFigureOut">
              <a:rPr lang="en-US" smtClean="0"/>
              <a:t>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80820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5013E-1BCF-43B9-AFF3-E0FEBB3C94C9}"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108312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55013E-1BCF-43B9-AFF3-E0FEBB3C94C9}" type="datetimeFigureOut">
              <a:rPr lang="en-US" smtClean="0"/>
              <a:t>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4A9A4-06A9-46EF-9AB0-B77F7A88BDE9}" type="slidenum">
              <a:rPr lang="en-US" smtClean="0"/>
              <a:t>‹#›</a:t>
            </a:fld>
            <a:endParaRPr lang="en-US"/>
          </a:p>
        </p:txBody>
      </p:sp>
    </p:spTree>
    <p:extLst>
      <p:ext uri="{BB962C8B-B14F-4D97-AF65-F5344CB8AC3E}">
        <p14:creationId xmlns:p14="http://schemas.microsoft.com/office/powerpoint/2010/main" val="4212896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55013E-1BCF-43B9-AFF3-E0FEBB3C94C9}" type="datetimeFigureOut">
              <a:rPr lang="en-US" smtClean="0"/>
              <a:t>2/21/2017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4A9A4-06A9-46EF-9AB0-B77F7A88BDE9}" type="slidenum">
              <a:rPr lang="en-US" smtClean="0"/>
              <a:t>‹#›</a:t>
            </a:fld>
            <a:endParaRPr lang="en-US"/>
          </a:p>
        </p:txBody>
      </p:sp>
    </p:spTree>
    <p:extLst>
      <p:ext uri="{BB962C8B-B14F-4D97-AF65-F5344CB8AC3E}">
        <p14:creationId xmlns:p14="http://schemas.microsoft.com/office/powerpoint/2010/main" val="20261349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sz="3600" b="1" dirty="0"/>
              <a:t>Across Trophic Level System Simulation (ATLSS</a:t>
            </a:r>
            <a:r>
              <a:rPr lang="en-US" sz="3600" b="1" dirty="0" smtClean="0"/>
              <a:t>)</a:t>
            </a:r>
            <a:endParaRPr lang="en-US" sz="3600" u="sng" dirty="0"/>
          </a:p>
        </p:txBody>
      </p:sp>
      <p:sp>
        <p:nvSpPr>
          <p:cNvPr id="5" name="Content Placeholder 4"/>
          <p:cNvSpPr>
            <a:spLocks noGrp="1"/>
          </p:cNvSpPr>
          <p:nvPr>
            <p:ph idx="1"/>
          </p:nvPr>
        </p:nvSpPr>
        <p:spPr>
          <a:xfrm>
            <a:off x="457200" y="685800"/>
            <a:ext cx="8229600" cy="5440363"/>
          </a:xfrm>
        </p:spPr>
        <p:txBody>
          <a:bodyPr>
            <a:normAutofit fontScale="77500" lnSpcReduction="20000"/>
          </a:bodyPr>
          <a:lstStyle/>
          <a:p>
            <a:r>
              <a:rPr lang="en-US" dirty="0" smtClean="0"/>
              <a:t>USGS and University of Tennessee at Knoxville Institute for Environmental Modeling</a:t>
            </a:r>
          </a:p>
          <a:p>
            <a:pPr lvl="1"/>
            <a:r>
              <a:rPr lang="en-US" dirty="0" smtClean="0"/>
              <a:t>atlss.org</a:t>
            </a:r>
            <a:endParaRPr lang="en-US" dirty="0" smtClean="0"/>
          </a:p>
          <a:p>
            <a:r>
              <a:rPr lang="en-US" b="1" dirty="0" smtClean="0"/>
              <a:t>Objective</a:t>
            </a:r>
            <a:endParaRPr lang="en-US" b="1" dirty="0" smtClean="0"/>
          </a:p>
          <a:p>
            <a:pPr marL="0" indent="0">
              <a:buNone/>
            </a:pPr>
            <a:r>
              <a:rPr lang="en-US" dirty="0" smtClean="0"/>
              <a:t>ATLSS projects the outcomes of future hydrologic scenarios on the biological components of south Florida terrestrial and wetland upper trophic systems.  It is based on surface and groundwater hydrological models and biological </a:t>
            </a:r>
            <a:r>
              <a:rPr lang="en-US" dirty="0" err="1" smtClean="0"/>
              <a:t>submodels</a:t>
            </a:r>
            <a:r>
              <a:rPr lang="en-US" dirty="0" smtClean="0"/>
              <a:t> for plants and animals.  It was designed to evaluate Everglades restoration strategies. </a:t>
            </a:r>
          </a:p>
          <a:p>
            <a:r>
              <a:rPr lang="en-US" b="1" dirty="0" smtClean="0"/>
              <a:t>Key Assumptions of Hydrologic Model</a:t>
            </a:r>
            <a:endParaRPr lang="en-US" b="1" dirty="0" smtClean="0"/>
          </a:p>
          <a:p>
            <a:pPr marL="0" indent="0">
              <a:buNone/>
            </a:pPr>
            <a:r>
              <a:rPr lang="en-US" dirty="0" err="1" smtClean="0"/>
              <a:t>Hydroperiod</a:t>
            </a:r>
            <a:r>
              <a:rPr lang="en-US" dirty="0" smtClean="0"/>
              <a:t> ranges estimated from published literature and expert opinion, </a:t>
            </a:r>
            <a:endParaRPr lang="en-US" dirty="0" smtClean="0"/>
          </a:p>
          <a:p>
            <a:r>
              <a:rPr lang="en-US" b="1" dirty="0" smtClean="0"/>
              <a:t>Temporal/Spatial Scale</a:t>
            </a:r>
          </a:p>
          <a:p>
            <a:pPr marL="0" indent="0">
              <a:buNone/>
            </a:pPr>
            <a:r>
              <a:rPr lang="en-US" dirty="0" smtClean="0"/>
              <a:t>5-day </a:t>
            </a:r>
            <a:r>
              <a:rPr lang="en-US" dirty="0" err="1" smtClean="0"/>
              <a:t>timestep</a:t>
            </a:r>
            <a:r>
              <a:rPr lang="en-US" dirty="0" smtClean="0"/>
              <a:t>/spatially defined at 500 x 500m </a:t>
            </a:r>
            <a:endParaRPr lang="en-US" dirty="0" smtClean="0"/>
          </a:p>
        </p:txBody>
      </p:sp>
    </p:spTree>
    <p:extLst>
      <p:ext uri="{BB962C8B-B14F-4D97-AF65-F5344CB8AC3E}">
        <p14:creationId xmlns:p14="http://schemas.microsoft.com/office/powerpoint/2010/main" val="910317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0"/>
            <a:ext cx="8229600" cy="3048000"/>
          </a:xfrm>
        </p:spPr>
        <p:txBody>
          <a:bodyPr>
            <a:normAutofit fontScale="40000" lnSpcReduction="20000"/>
          </a:bodyPr>
          <a:lstStyle/>
          <a:p>
            <a:pPr marL="0" indent="0">
              <a:buNone/>
            </a:pPr>
            <a:endParaRPr lang="en-US" dirty="0" smtClean="0"/>
          </a:p>
          <a:p>
            <a:pPr marL="0" indent="0">
              <a:buNone/>
            </a:pPr>
            <a:r>
              <a:rPr lang="en-US" sz="7400" b="1" dirty="0" smtClean="0"/>
              <a:t>Input </a:t>
            </a:r>
            <a:r>
              <a:rPr lang="en-US" sz="7400" b="1" dirty="0" smtClean="0"/>
              <a:t>Drivers</a:t>
            </a:r>
            <a:endParaRPr lang="en-US" sz="7400" b="1" dirty="0" smtClean="0"/>
          </a:p>
          <a:p>
            <a:pPr>
              <a:buFontTx/>
              <a:buChar char="-"/>
            </a:pPr>
            <a:r>
              <a:rPr lang="en-US" b="1" dirty="0" smtClean="0"/>
              <a:t>MESH CELL IS THE UNIT OF THE LANDSCAPE HYDROLOGY MODEL</a:t>
            </a:r>
          </a:p>
          <a:p>
            <a:r>
              <a:rPr lang="en-US" b="1" dirty="0" smtClean="0"/>
              <a:t>Evapotranspiration</a:t>
            </a:r>
            <a:endParaRPr lang="en-US" dirty="0"/>
          </a:p>
          <a:p>
            <a:r>
              <a:rPr lang="en-US" b="1" dirty="0" smtClean="0"/>
              <a:t>Rainfall</a:t>
            </a:r>
            <a:endParaRPr lang="en-US" dirty="0"/>
          </a:p>
          <a:p>
            <a:r>
              <a:rPr lang="en-US" b="1" dirty="0" smtClean="0"/>
              <a:t>Wind Sheltering</a:t>
            </a:r>
            <a:endParaRPr lang="en-US" dirty="0"/>
          </a:p>
          <a:p>
            <a:r>
              <a:rPr lang="en-US" b="1" dirty="0" smtClean="0"/>
              <a:t>Effect of Vegetation and Microtopography on Overland Flow</a:t>
            </a:r>
            <a:endParaRPr lang="en-US" dirty="0"/>
          </a:p>
          <a:p>
            <a:pPr marL="0" indent="0">
              <a:buNone/>
            </a:pPr>
            <a:endParaRPr lang="en-US" dirty="0" smtClean="0"/>
          </a:p>
          <a:p>
            <a:pPr marL="0" indent="0">
              <a:buNone/>
            </a:pPr>
            <a:r>
              <a:rPr lang="en-US" sz="7400" b="1" dirty="0" smtClean="0"/>
              <a:t>Key Outputs</a:t>
            </a:r>
          </a:p>
          <a:p>
            <a:r>
              <a:rPr lang="en-US" b="1" dirty="0" smtClean="0"/>
              <a:t>Spatial and temporal distribution of animals</a:t>
            </a:r>
            <a:endParaRPr lang="en-US" b="1" dirty="0" smtClean="0"/>
          </a:p>
          <a:p>
            <a:r>
              <a:rPr lang="en-US" b="1" dirty="0" smtClean="0"/>
              <a:t>Produces population relative mortality, reproduction, individual movement, territory size</a:t>
            </a:r>
            <a:endParaRPr lang="en-US" b="1" dirty="0" smtClean="0"/>
          </a:p>
          <a:p>
            <a:r>
              <a:rPr lang="en-US" b="1" dirty="0"/>
              <a:t>Predict fish biomass to assess prey availability for wading birds</a:t>
            </a:r>
          </a:p>
          <a:p>
            <a:endParaRPr lang="en-US" dirty="0"/>
          </a:p>
        </p:txBody>
      </p:sp>
      <p:pic>
        <p:nvPicPr>
          <p:cNvPr id="2" name="Picture 1"/>
          <p:cNvPicPr>
            <a:picLocks noChangeAspect="1"/>
          </p:cNvPicPr>
          <p:nvPr/>
        </p:nvPicPr>
        <p:blipFill>
          <a:blip r:embed="rId2"/>
          <a:stretch>
            <a:fillRect/>
          </a:stretch>
        </p:blipFill>
        <p:spPr>
          <a:xfrm>
            <a:off x="3048000" y="762000"/>
            <a:ext cx="5105400" cy="3445724"/>
          </a:xfrm>
          <a:prstGeom prst="rect">
            <a:avLst/>
          </a:prstGeom>
        </p:spPr>
      </p:pic>
    </p:spTree>
    <p:extLst>
      <p:ext uri="{BB962C8B-B14F-4D97-AF65-F5344CB8AC3E}">
        <p14:creationId xmlns:p14="http://schemas.microsoft.com/office/powerpoint/2010/main" val="5661336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3" descr="C:\palmer\FHBCMYFR.GIF"/>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52400"/>
            <a:ext cx="8077200" cy="624182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680029" y="4011"/>
            <a:ext cx="8229600" cy="4983163"/>
          </a:xfrm>
        </p:spPr>
        <p:txBody>
          <a:bodyPr/>
          <a:lstStyle/>
          <a:p>
            <a:pPr marL="0" indent="0">
              <a:buNone/>
            </a:pPr>
            <a:r>
              <a:rPr lang="en-US" sz="2400" b="1" u="sng" dirty="0" smtClean="0"/>
              <a:t>Cape Sable Seaside Sparrow Breeding Potential</a:t>
            </a:r>
            <a:endParaRPr lang="en-US" sz="2400" b="1" u="sng" dirty="0" smtClean="0"/>
          </a:p>
          <a:p>
            <a:endParaRPr lang="en-US" dirty="0"/>
          </a:p>
        </p:txBody>
      </p:sp>
    </p:spTree>
    <p:extLst>
      <p:ext uri="{BB962C8B-B14F-4D97-AF65-F5344CB8AC3E}">
        <p14:creationId xmlns:p14="http://schemas.microsoft.com/office/powerpoint/2010/main" val="5448189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10066</TotalTime>
  <Words>168</Words>
  <Application>Microsoft Office PowerPoint</Application>
  <PresentationFormat>On-screen Show (4:3)</PresentationFormat>
  <Paragraphs>24</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Across Trophic Level System Simulation (ATLSS)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ECOSYSTEM MODEL EVALUATION TEMPLATE</dc:title>
  <dc:creator>Steve Running</dc:creator>
  <cp:lastModifiedBy>Herman, Kenda</cp:lastModifiedBy>
  <cp:revision>23</cp:revision>
  <dcterms:created xsi:type="dcterms:W3CDTF">2014-01-22T21:27:55Z</dcterms:created>
  <dcterms:modified xsi:type="dcterms:W3CDTF">2017-02-22T04:37:26Z</dcterms:modified>
</cp:coreProperties>
</file>