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6"/>
    <p:restoredTop sz="85978"/>
  </p:normalViewPr>
  <p:slideViewPr>
    <p:cSldViewPr>
      <p:cViewPr>
        <p:scale>
          <a:sx n="160" d="100"/>
          <a:sy n="160" d="100"/>
        </p:scale>
        <p:origin x="-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1478F-A888-C047-AFCF-A4C92C07F95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CBE34-589C-CA4D-925B-8AFAD090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order fire effects: immediate consequences of a fire</a:t>
            </a:r>
          </a:p>
          <a:p>
            <a:r>
              <a:rPr lang="en-US" dirty="0" smtClean="0"/>
              <a:t>Developed in the 1980s</a:t>
            </a:r>
          </a:p>
          <a:p>
            <a:r>
              <a:rPr lang="en-US" dirty="0" smtClean="0"/>
              <a:t>Uses 4 metrics: tree mortality, fuel consumption, emissions or smoke production, soil heating</a:t>
            </a:r>
          </a:p>
          <a:p>
            <a:r>
              <a:rPr lang="en-US" dirty="0" smtClean="0"/>
              <a:t>Model can be run in either prediction or planning mode – expected fire effects vs. range of conditions that may lead to a specified set of desired effects</a:t>
            </a:r>
          </a:p>
          <a:p>
            <a:r>
              <a:rPr lang="en-US" dirty="0" smtClean="0"/>
              <a:t>Point model predicts fuel consumption and smoke emissions for a 1-5 </a:t>
            </a:r>
            <a:r>
              <a:rPr lang="en-US" dirty="0" err="1" smtClean="0"/>
              <a:t>sq</a:t>
            </a:r>
            <a:r>
              <a:rPr lang="en-US" dirty="0" smtClean="0"/>
              <a:t> m point on the landscape</a:t>
            </a:r>
          </a:p>
          <a:p>
            <a:r>
              <a:rPr lang="en-US" dirty="0" smtClean="0"/>
              <a:t>- Can miss the variability in fuel</a:t>
            </a:r>
            <a:r>
              <a:rPr lang="en-US" baseline="0" dirty="0" smtClean="0"/>
              <a:t> and moisture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CBE34-589C-CA4D-925B-8AFAD09068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0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 inputs vary according to which of the four outputs you are targeting</a:t>
            </a:r>
          </a:p>
          <a:p>
            <a:r>
              <a:rPr lang="en-US" dirty="0" smtClean="0"/>
              <a:t>Default values are provided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CBE34-589C-CA4D-925B-8AFAD09068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63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 left: inputs for the two target categories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See things like cover type, species, fuel load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Bottom</a:t>
            </a:r>
            <a:r>
              <a:rPr lang="en-US" baseline="0" dirty="0" smtClean="0"/>
              <a:t> left: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Summary of fuel consumption results: </a:t>
            </a:r>
            <a:r>
              <a:rPr lang="en-US" baseline="0" dirty="0" err="1" smtClean="0"/>
              <a:t>preburn</a:t>
            </a:r>
            <a:r>
              <a:rPr lang="en-US" baseline="0" dirty="0" smtClean="0"/>
              <a:t> load, consumed load, </a:t>
            </a:r>
            <a:r>
              <a:rPr lang="en-US" baseline="0" dirty="0" err="1" smtClean="0"/>
              <a:t>postburn</a:t>
            </a:r>
            <a:r>
              <a:rPr lang="en-US" baseline="0" dirty="0" smtClean="0"/>
              <a:t> load, percent reduced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Top right: soil heating graph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Bottom right: smoke emissions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CBE34-589C-CA4D-925B-8AFAD09068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0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6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2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5013E-1BCF-43B9-AFF3-E0FEBB3C94C9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3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firelab.org/project/fofe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Lacey Hankin</a:t>
            </a:r>
            <a:endParaRPr lang="en-US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61" y="460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latin typeface="Cambria" charset="0"/>
                <a:ea typeface="Cambria" charset="0"/>
                <a:cs typeface="Cambria" charset="0"/>
              </a:rPr>
              <a:t>Model Evaluation: FOFEM</a:t>
            </a:r>
            <a:endParaRPr lang="en-US" sz="3600" u="sng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Cambria" charset="0"/>
                <a:ea typeface="Cambria" charset="0"/>
                <a:cs typeface="Cambria" charset="0"/>
              </a:rPr>
              <a:t>First Order Fire Effects Model (FOFEM)</a:t>
            </a:r>
          </a:p>
          <a:p>
            <a:pPr lvl="1"/>
            <a:r>
              <a:rPr lang="en-US" dirty="0" smtClean="0">
                <a:latin typeface="Cambria" charset="0"/>
                <a:ea typeface="Cambria" charset="0"/>
                <a:cs typeface="Cambria" charset="0"/>
              </a:rPr>
              <a:t>USDA Forest Service &amp; Rocky Mountain Research Station</a:t>
            </a:r>
          </a:p>
          <a:p>
            <a:pPr lvl="1"/>
            <a:r>
              <a:rPr lang="en-US" dirty="0">
                <a:latin typeface="Cambria" charset="0"/>
                <a:ea typeface="Cambria" charset="0"/>
                <a:cs typeface="Cambria" charset="0"/>
                <a:hlinkClick r:id="rId3"/>
              </a:rPr>
              <a:t>https://</a:t>
            </a:r>
            <a:r>
              <a:rPr lang="en-US" dirty="0" smtClean="0">
                <a:latin typeface="Cambria" charset="0"/>
                <a:ea typeface="Cambria" charset="0"/>
                <a:cs typeface="Cambria" charset="0"/>
                <a:hlinkClick r:id="rId3"/>
              </a:rPr>
              <a:t>www.firelab.org/project/fofem</a:t>
            </a:r>
            <a:endParaRPr lang="en-US" dirty="0" smtClean="0">
              <a:latin typeface="Cambria" charset="0"/>
              <a:ea typeface="Cambria" charset="0"/>
              <a:cs typeface="Cambria" charset="0"/>
            </a:endParaRPr>
          </a:p>
          <a:p>
            <a:pPr lvl="1"/>
            <a:endParaRPr lang="en-US" dirty="0" smtClean="0">
              <a:latin typeface="Cambria" charset="0"/>
              <a:ea typeface="Cambria" charset="0"/>
              <a:cs typeface="Cambria" charset="0"/>
            </a:endParaRPr>
          </a:p>
          <a:p>
            <a:r>
              <a:rPr lang="en-US" b="1" dirty="0" smtClean="0">
                <a:latin typeface="Cambria" charset="0"/>
                <a:ea typeface="Cambria" charset="0"/>
                <a:cs typeface="Cambria" charset="0"/>
              </a:rPr>
              <a:t>Domain/Objective</a:t>
            </a:r>
          </a:p>
          <a:p>
            <a:pPr lvl="1"/>
            <a:r>
              <a:rPr lang="en-US" dirty="0" smtClean="0">
                <a:latin typeface="Cambria" charset="0"/>
                <a:ea typeface="Cambria" charset="0"/>
                <a:cs typeface="Cambria" charset="0"/>
              </a:rPr>
              <a:t>FOFEM is a model that predicts first-order fire effects including tree mortality, fuel consumption, emissions production, and soil heating caused by wildland fires at the stand to small watershed scale. </a:t>
            </a:r>
          </a:p>
          <a:p>
            <a:pPr lvl="1"/>
            <a:endParaRPr lang="en-US" dirty="0" smtClean="0">
              <a:latin typeface="Cambria" charset="0"/>
              <a:ea typeface="Cambria" charset="0"/>
              <a:cs typeface="Cambria" charset="0"/>
            </a:endParaRPr>
          </a:p>
          <a:p>
            <a:r>
              <a:rPr lang="en-US" b="1" dirty="0" smtClean="0">
                <a:latin typeface="Cambria" charset="0"/>
                <a:ea typeface="Cambria" charset="0"/>
                <a:cs typeface="Cambria" charset="0"/>
              </a:rPr>
              <a:t>Key Assumptions</a:t>
            </a:r>
          </a:p>
          <a:p>
            <a:pPr lvl="1"/>
            <a:r>
              <a:rPr lang="en-US" dirty="0" smtClean="0">
                <a:latin typeface="Cambria" charset="0"/>
                <a:ea typeface="Cambria" charset="0"/>
                <a:cs typeface="Cambria" charset="0"/>
              </a:rPr>
              <a:t>Point model: Extrapolating single points to a larger area can introduce significant bias</a:t>
            </a:r>
          </a:p>
          <a:p>
            <a:pPr lvl="1"/>
            <a:r>
              <a:rPr lang="en-US" dirty="0" smtClean="0">
                <a:latin typeface="Cambria" charset="0"/>
                <a:ea typeface="Cambria" charset="0"/>
                <a:cs typeface="Cambria" charset="0"/>
              </a:rPr>
              <a:t>Require accurate fuel loading and fuel moisture inputs</a:t>
            </a:r>
          </a:p>
          <a:p>
            <a:endParaRPr lang="en-US" b="1" dirty="0" smtClean="0">
              <a:latin typeface="Cambria" charset="0"/>
              <a:ea typeface="Cambria" charset="0"/>
              <a:cs typeface="Cambria" charset="0"/>
            </a:endParaRPr>
          </a:p>
          <a:p>
            <a:r>
              <a:rPr lang="en-US" b="1" dirty="0" smtClean="0">
                <a:latin typeface="Cambria" charset="0"/>
                <a:ea typeface="Cambria" charset="0"/>
                <a:cs typeface="Cambria" charset="0"/>
              </a:rPr>
              <a:t>Temporal/Spatial Scale</a:t>
            </a:r>
          </a:p>
          <a:p>
            <a:pPr lvl="1"/>
            <a:r>
              <a:rPr lang="en-US" dirty="0" smtClean="0">
                <a:latin typeface="Cambria" charset="0"/>
                <a:ea typeface="Cambria" charset="0"/>
                <a:cs typeface="Cambria" charset="0"/>
              </a:rPr>
              <a:t>Forest stands to small watersheds</a:t>
            </a:r>
          </a:p>
          <a:p>
            <a:pPr lvl="1"/>
            <a:r>
              <a:rPr lang="en-US" dirty="0" smtClean="0">
                <a:latin typeface="Cambria" charset="0"/>
                <a:ea typeface="Cambria" charset="0"/>
                <a:cs typeface="Cambria" charset="0"/>
              </a:rPr>
              <a:t>National scope: divides U.S. into four separate regions</a:t>
            </a:r>
          </a:p>
          <a:p>
            <a:pPr lvl="1"/>
            <a:r>
              <a:rPr lang="en-US" dirty="0" smtClean="0">
                <a:latin typeface="Cambria" charset="0"/>
                <a:ea typeface="Cambria" charset="0"/>
                <a:cs typeface="Cambria" charset="0"/>
              </a:rPr>
              <a:t>Immediate effects</a:t>
            </a:r>
          </a:p>
        </p:txBody>
      </p:sp>
    </p:spTree>
    <p:extLst>
      <p:ext uri="{BB962C8B-B14F-4D97-AF65-F5344CB8AC3E}">
        <p14:creationId xmlns:p14="http://schemas.microsoft.com/office/powerpoint/2010/main" val="9103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4339" y="97328"/>
            <a:ext cx="66530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ambria" charset="0"/>
                <a:ea typeface="Cambria" charset="0"/>
                <a:cs typeface="Cambria" charset="0"/>
              </a:rPr>
              <a:t>Fuel </a:t>
            </a:r>
            <a:r>
              <a:rPr lang="en-US" sz="2400" b="1" dirty="0">
                <a:latin typeface="Cambria" charset="0"/>
                <a:ea typeface="Cambria" charset="0"/>
                <a:cs typeface="Cambria" charset="0"/>
              </a:rPr>
              <a:t>consumption, emissions, and soil heating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61161" y="4122057"/>
            <a:ext cx="22393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Cambria" charset="0"/>
                <a:ea typeface="Cambria" charset="0"/>
                <a:cs typeface="Cambria" charset="0"/>
              </a:rPr>
              <a:t>Tree </a:t>
            </a:r>
            <a:r>
              <a:rPr lang="en-US" sz="2400" b="1" dirty="0">
                <a:latin typeface="Cambria" charset="0"/>
                <a:ea typeface="Cambria" charset="0"/>
                <a:cs typeface="Cambria" charset="0"/>
              </a:rPr>
              <a:t>mortality</a:t>
            </a:r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354172"/>
              </p:ext>
            </p:extLst>
          </p:nvPr>
        </p:nvGraphicFramePr>
        <p:xfrm>
          <a:off x="181429" y="570396"/>
          <a:ext cx="8798860" cy="354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71"/>
                <a:gridCol w="5017889"/>
              </a:tblGrid>
              <a:tr h="36870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Inputs</a:t>
                      </a:r>
                      <a:endParaRPr lang="en-US" sz="20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Outputs</a:t>
                      </a:r>
                      <a:endParaRPr lang="en-US" sz="20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48164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Geographical region cover classification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System and cover type, season of burn, general burning conditions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Fuel type, fuel loading by size class, fuel moisture for some size classes, duff depth, type of duff moisture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Percentage of crown burned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i="1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Soil heating only</a:t>
                      </a:r>
                      <a:r>
                        <a:rPr lang="en-US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: soil texture and soil moisture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Pre-burn loading, consumed loading, post-burn loading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Percentage reduction, duff depth consumed, percentage of mineral soil exposure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i="1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Emissions only</a:t>
                      </a: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: CO</a:t>
                      </a:r>
                      <a:r>
                        <a:rPr lang="en-US" sz="1600" baseline="-250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2</a:t>
                      </a: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, CO, CH</a:t>
                      </a:r>
                      <a:r>
                        <a:rPr lang="en-US" sz="1600" baseline="-250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4</a:t>
                      </a: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, SO</a:t>
                      </a:r>
                      <a:r>
                        <a:rPr lang="en-US" sz="1600" baseline="-250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2</a:t>
                      </a: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, NO</a:t>
                      </a:r>
                      <a:r>
                        <a:rPr lang="en-US" sz="1600" baseline="-250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x</a:t>
                      </a: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, PM</a:t>
                      </a:r>
                      <a:r>
                        <a:rPr lang="en-US" sz="1600" baseline="-250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2.5</a:t>
                      </a: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, PM</a:t>
                      </a:r>
                      <a:r>
                        <a:rPr lang="en-US" sz="1600" baseline="-250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10</a:t>
                      </a: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 from flaming and smoldering combustion, total consumption in combustion, duration of flaming and smoldering combustion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i="1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Soil heating only</a:t>
                      </a: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: soil layer max temperatures and duration of heating at 0 to 13cm depth by 1cm increments, max depth reaching 60</a:t>
                      </a:r>
                      <a:r>
                        <a:rPr lang="en-US" altLang="en-US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º</a:t>
                      </a: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C, max depth reaching 275</a:t>
                      </a:r>
                      <a:r>
                        <a:rPr lang="en-US" altLang="en-US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º</a:t>
                      </a:r>
                      <a:r>
                        <a:rPr lang="en-US" sz="16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C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573107"/>
              </p:ext>
            </p:extLst>
          </p:nvPr>
        </p:nvGraphicFramePr>
        <p:xfrm>
          <a:off x="188686" y="4587868"/>
          <a:ext cx="879886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3922060"/>
              </a:tblGrid>
              <a:tr h="3455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Inputs</a:t>
                      </a:r>
                      <a:endParaRPr lang="en-US" sz="2000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Outputs</a:t>
                      </a:r>
                      <a:endParaRPr lang="en-US" sz="20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11820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Geographical region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General burning conditions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Density, DBH, tree height, crown ratio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Flame length or scorch height for each species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DBH class species</a:t>
                      </a:r>
                      <a:endParaRPr lang="en-US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Percentage of tree mortality by species and size class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dirty="0" smtClean="0">
                          <a:latin typeface="Cambria" charset="0"/>
                          <a:ea typeface="Cambria" charset="0"/>
                          <a:cs typeface="Cambria" charset="0"/>
                        </a:rPr>
                        <a:t>Pre- and post-fire canopy cover</a:t>
                      </a:r>
                      <a:endParaRPr lang="en-US" sz="180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1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3258"/>
            <a:ext cx="6248400" cy="1674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67"/>
            <a:ext cx="6248400" cy="1900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68" y="3363410"/>
            <a:ext cx="4060132" cy="3505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91" y="15967"/>
            <a:ext cx="3648409" cy="37565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713" y="3743545"/>
            <a:ext cx="4839791" cy="311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8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9987</TotalTime>
  <Words>448</Words>
  <Application>Microsoft Macintosh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Cambria Math</vt:lpstr>
      <vt:lpstr>Times New Roman</vt:lpstr>
      <vt:lpstr>Office Theme</vt:lpstr>
      <vt:lpstr>Model Evaluation: FOFEM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MODEL EVALUATION TEMPLATE</dc:title>
  <dc:creator>Steve Running</dc:creator>
  <cp:lastModifiedBy>Hankin, Lacey</cp:lastModifiedBy>
  <cp:revision>20</cp:revision>
  <dcterms:created xsi:type="dcterms:W3CDTF">2014-01-22T21:27:55Z</dcterms:created>
  <dcterms:modified xsi:type="dcterms:W3CDTF">2017-02-22T20:55:32Z</dcterms:modified>
</cp:coreProperties>
</file>