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80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D606-0FD2-3341-B015-07DA0ED6D12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2C41-5938-174C-9231-A316737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13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D606-0FD2-3341-B015-07DA0ED6D12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2C41-5938-174C-9231-A316737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829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D606-0FD2-3341-B015-07DA0ED6D12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2C41-5938-174C-9231-A316737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D606-0FD2-3341-B015-07DA0ED6D12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2C41-5938-174C-9231-A316737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400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D606-0FD2-3341-B015-07DA0ED6D12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2C41-5938-174C-9231-A316737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1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D606-0FD2-3341-B015-07DA0ED6D12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2C41-5938-174C-9231-A316737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794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D606-0FD2-3341-B015-07DA0ED6D12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2C41-5938-174C-9231-A316737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52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D606-0FD2-3341-B015-07DA0ED6D12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2C41-5938-174C-9231-A316737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53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D606-0FD2-3341-B015-07DA0ED6D12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2C41-5938-174C-9231-A316737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43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D606-0FD2-3341-B015-07DA0ED6D12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2C41-5938-174C-9231-A316737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649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0D606-0FD2-3341-B015-07DA0ED6D12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32C41-5938-174C-9231-A316737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338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D0D606-0FD2-3341-B015-07DA0ED6D128}" type="datetimeFigureOut">
              <a:rPr lang="en-US" smtClean="0"/>
              <a:t>2/22/17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32C41-5938-174C-9231-A316737D48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886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andrewsforest.oregonstate.edu/pubs/webdocs/models/standcarb2/contents.htm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awkin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397945" y="282104"/>
            <a:ext cx="228640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/>
              <a:t>STANDCARB</a:t>
            </a:r>
            <a:endParaRPr lang="en-US" sz="32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469975" y="927353"/>
            <a:ext cx="20773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/>
              <a:t>Elissa Chott</a:t>
            </a:r>
          </a:p>
          <a:p>
            <a:pPr algn="ctr"/>
            <a:r>
              <a:rPr lang="en-US" sz="2000" dirty="0" smtClean="0"/>
              <a:t>February 22, 2017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9030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437" y="0"/>
            <a:ext cx="8807929" cy="6858000"/>
          </a:xfrm>
        </p:spPr>
        <p:txBody>
          <a:bodyPr/>
          <a:lstStyle/>
          <a:p>
            <a:pPr>
              <a:buFont typeface="Wingdings" charset="2"/>
              <a:buChar char="§"/>
            </a:pPr>
            <a:r>
              <a:rPr lang="en-US" sz="2400" dirty="0" smtClean="0"/>
              <a:t>STANDCARB, Department of Forest Science Oregon State University</a:t>
            </a:r>
          </a:p>
          <a:p>
            <a:pPr marL="0" indent="0">
              <a:buNone/>
            </a:pPr>
            <a:r>
              <a:rPr lang="en-US" sz="2400" dirty="0" smtClean="0">
                <a:hlinkClick r:id="rId2"/>
              </a:rPr>
              <a:t>http://andrewsforest.oregonstate.edu/pubs/webdocs/models/standcarb2/contents.htm</a:t>
            </a:r>
            <a:endParaRPr lang="en-US" sz="2400" dirty="0" smtClean="0"/>
          </a:p>
          <a:p>
            <a:pPr>
              <a:buFont typeface="Wingdings" charset="2"/>
              <a:buChar char="§"/>
            </a:pPr>
            <a:r>
              <a:rPr lang="en-US" sz="2400" dirty="0" smtClean="0"/>
              <a:t>STANDCARB is a model to simulate the accumulation of carbon in mixed species, mixed aged forest stands</a:t>
            </a:r>
          </a:p>
          <a:p>
            <a:pPr>
              <a:buFont typeface="Wingdings" charset="2"/>
              <a:buChar char="§"/>
            </a:pPr>
            <a:r>
              <a:rPr lang="en-US" sz="2400" dirty="0" smtClean="0"/>
              <a:t>Key Assumptions</a:t>
            </a:r>
          </a:p>
          <a:p>
            <a:pPr lvl="1">
              <a:buFont typeface="Courier New"/>
              <a:buChar char="o"/>
            </a:pPr>
            <a:r>
              <a:rPr lang="en-US" sz="2000" dirty="0"/>
              <a:t>t</a:t>
            </a:r>
            <a:r>
              <a:rPr lang="en-US" sz="2000" dirty="0" smtClean="0"/>
              <a:t>ree species may be defined while shrub and herb layers are </a:t>
            </a:r>
            <a:r>
              <a:rPr lang="en-US" sz="2000" dirty="0" smtClean="0"/>
              <a:t>not, lower trees only occur where upper trees </a:t>
            </a:r>
            <a:r>
              <a:rPr lang="en-US" sz="2000" smtClean="0"/>
              <a:t>are present</a:t>
            </a:r>
            <a:endParaRPr lang="en-US" sz="1600" dirty="0"/>
          </a:p>
          <a:p>
            <a:pPr>
              <a:buFont typeface="Wingdings" charset="2"/>
              <a:buChar char="§"/>
            </a:pPr>
            <a:r>
              <a:rPr lang="en-US" sz="2400" dirty="0" smtClean="0"/>
              <a:t>Temporal/Spatial Scale</a:t>
            </a:r>
          </a:p>
          <a:p>
            <a:pPr lvl="1">
              <a:buFont typeface="Courier New"/>
              <a:buChar char="o"/>
            </a:pPr>
            <a:r>
              <a:rPr lang="en-US" sz="2000" dirty="0"/>
              <a:t>m</a:t>
            </a:r>
            <a:r>
              <a:rPr lang="en-US" sz="2000" dirty="0" smtClean="0"/>
              <a:t>odules based on annual data, functions within </a:t>
            </a:r>
            <a:r>
              <a:rPr lang="en-US" sz="2000" dirty="0" smtClean="0"/>
              <a:t>modules are monthly calculations </a:t>
            </a:r>
            <a:endParaRPr lang="en-US" sz="2000" dirty="0" smtClean="0"/>
          </a:p>
          <a:p>
            <a:pPr lvl="1">
              <a:buFont typeface="Courier New"/>
              <a:buChar char="o"/>
            </a:pPr>
            <a:r>
              <a:rPr lang="en-US" sz="2000" dirty="0"/>
              <a:t>e</a:t>
            </a:r>
            <a:r>
              <a:rPr lang="en-US" sz="2000" dirty="0" smtClean="0"/>
              <a:t>stimates degree of variation within a stand, not over landscape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58865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 numCol="2">
            <a:normAutofit fontScale="92500" lnSpcReduction="20000"/>
          </a:bodyPr>
          <a:lstStyle/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marL="0" indent="0"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marL="0" indent="0">
              <a:lnSpc>
                <a:spcPct val="80000"/>
              </a:lnSpc>
              <a:buNone/>
            </a:pPr>
            <a:endParaRPr lang="en-US" dirty="0" smtClean="0"/>
          </a:p>
          <a:p>
            <a:pPr marL="0" indent="0">
              <a:lnSpc>
                <a:spcPct val="80000"/>
              </a:lnSpc>
              <a:buNone/>
            </a:pPr>
            <a:endParaRPr lang="en-US" dirty="0" smtClean="0"/>
          </a:p>
          <a:p>
            <a:pPr marL="0" indent="0">
              <a:lnSpc>
                <a:spcPct val="80000"/>
              </a:lnSpc>
              <a:buNone/>
            </a:pPr>
            <a:endParaRPr lang="en-US" dirty="0" smtClean="0"/>
          </a:p>
          <a:p>
            <a:pPr marL="0" indent="0">
              <a:lnSpc>
                <a:spcPct val="80000"/>
              </a:lnSpc>
              <a:buNone/>
            </a:pPr>
            <a:endParaRPr lang="en-US" dirty="0"/>
          </a:p>
          <a:p>
            <a:pPr marL="0" indent="0">
              <a:lnSpc>
                <a:spcPct val="80000"/>
              </a:lnSpc>
              <a:buNone/>
            </a:pPr>
            <a:endParaRPr lang="en-US" dirty="0" smtClean="0"/>
          </a:p>
          <a:p>
            <a:pPr marL="0" indent="0">
              <a:lnSpc>
                <a:spcPct val="80000"/>
              </a:lnSpc>
              <a:buNone/>
            </a:pPr>
            <a:endParaRPr lang="en-US" dirty="0"/>
          </a:p>
          <a:p>
            <a:pPr marL="0" indent="0">
              <a:lnSpc>
                <a:spcPct val="80000"/>
              </a:lnSpc>
              <a:buNone/>
            </a:pPr>
            <a:endParaRPr lang="en-US" dirty="0" smtClean="0"/>
          </a:p>
          <a:p>
            <a:pPr marL="457200" lvl="1" indent="0">
              <a:lnSpc>
                <a:spcPct val="80000"/>
              </a:lnSpc>
              <a:buNone/>
            </a:pPr>
            <a:r>
              <a:rPr lang="en-US" sz="1900" dirty="0" smtClean="0"/>
              <a:t>  </a:t>
            </a:r>
            <a:r>
              <a:rPr lang="en-US" sz="1900" b="1" dirty="0" smtClean="0"/>
              <a:t>Input Drivers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1600" dirty="0" err="1" smtClean="0"/>
              <a:t>Estab</a:t>
            </a:r>
            <a:r>
              <a:rPr lang="en-US" sz="1600" dirty="0" smtClean="0"/>
              <a:t>- sets rates that layers establish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1600" dirty="0" err="1" smtClean="0"/>
              <a:t>EcoRegion</a:t>
            </a:r>
            <a:r>
              <a:rPr lang="en-US" sz="1600" dirty="0" smtClean="0"/>
              <a:t>- abundance of tree species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1600" dirty="0" err="1" smtClean="0"/>
              <a:t>TreeReg</a:t>
            </a:r>
            <a:r>
              <a:rPr lang="en-US" sz="1600" dirty="0" smtClean="0"/>
              <a:t>- defines which tree species can establish 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1600" dirty="0" smtClean="0"/>
              <a:t>Growth- sets species attributes of growth 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1600" dirty="0" err="1" smtClean="0"/>
              <a:t>GrowLayer</a:t>
            </a:r>
            <a:r>
              <a:rPr lang="en-US" sz="1600" dirty="0" smtClean="0"/>
              <a:t>- sets layer attributes of growth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1600" dirty="0" smtClean="0"/>
              <a:t>Mort- sets species attributes of litter formation and mortality 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1600" dirty="0" err="1" smtClean="0"/>
              <a:t>Decomp</a:t>
            </a:r>
            <a:r>
              <a:rPr lang="en-US" sz="1600" dirty="0" smtClean="0"/>
              <a:t>- sets species attributes of decomposition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1600" dirty="0" err="1" smtClean="0"/>
              <a:t>DecayPool</a:t>
            </a:r>
            <a:r>
              <a:rPr lang="en-US" sz="1600" dirty="0" smtClean="0"/>
              <a:t>- sets detritus pool attributes of decomposition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1600" dirty="0" err="1" smtClean="0"/>
              <a:t>BurnKill</a:t>
            </a:r>
            <a:r>
              <a:rPr lang="en-US" sz="1600" dirty="0" smtClean="0"/>
              <a:t>- sets </a:t>
            </a:r>
            <a:r>
              <a:rPr lang="en-US" sz="1600" dirty="0"/>
              <a:t>levels of fire mortality for each plant </a:t>
            </a:r>
            <a:r>
              <a:rPr lang="en-US" sz="1600" dirty="0" smtClean="0"/>
              <a:t>layer</a:t>
            </a:r>
            <a:endParaRPr lang="en-US" sz="1900" dirty="0"/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endParaRPr lang="en-US" sz="1900" dirty="0"/>
          </a:p>
          <a:p>
            <a:pPr marL="457200" lvl="1" indent="0">
              <a:lnSpc>
                <a:spcPct val="80000"/>
              </a:lnSpc>
              <a:buNone/>
            </a:pPr>
            <a:endParaRPr lang="en-US" sz="1900" dirty="0"/>
          </a:p>
          <a:p>
            <a:pPr marL="457200" lvl="1" indent="0">
              <a:lnSpc>
                <a:spcPct val="80000"/>
              </a:lnSpc>
              <a:buNone/>
            </a:pPr>
            <a:endParaRPr lang="en-US" sz="1900" dirty="0" smtClean="0"/>
          </a:p>
          <a:p>
            <a:pPr marL="457200" lvl="1" indent="0">
              <a:lnSpc>
                <a:spcPct val="80000"/>
              </a:lnSpc>
              <a:buNone/>
            </a:pPr>
            <a:endParaRPr lang="en-US" sz="1900" dirty="0"/>
          </a:p>
          <a:p>
            <a:pPr marL="457200" lvl="1" indent="0">
              <a:lnSpc>
                <a:spcPct val="80000"/>
              </a:lnSpc>
              <a:buNone/>
            </a:pPr>
            <a:endParaRPr lang="en-US" sz="1900" dirty="0" smtClean="0"/>
          </a:p>
          <a:p>
            <a:pPr marL="457200" lvl="1" indent="0">
              <a:lnSpc>
                <a:spcPct val="80000"/>
              </a:lnSpc>
              <a:buNone/>
            </a:pPr>
            <a:endParaRPr lang="en-US" sz="1900" dirty="0" smtClean="0"/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endParaRPr lang="en-US" sz="1900" dirty="0"/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endParaRPr lang="en-US" sz="1900" dirty="0" smtClean="0"/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endParaRPr lang="en-US" sz="1900" dirty="0"/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endParaRPr lang="en-US" sz="1900" dirty="0" smtClean="0"/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endParaRPr lang="en-US" sz="1900" dirty="0"/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endParaRPr lang="en-US" sz="1900" dirty="0" smtClean="0"/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endParaRPr lang="en-US" sz="1900" dirty="0"/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endParaRPr lang="en-US" sz="1900" dirty="0" smtClean="0"/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endParaRPr lang="en-US" sz="1900" dirty="0"/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endParaRPr lang="en-US" sz="1900" dirty="0" smtClean="0"/>
          </a:p>
          <a:p>
            <a:pPr marL="457200" lvl="1" indent="0">
              <a:lnSpc>
                <a:spcPct val="80000"/>
              </a:lnSpc>
              <a:buNone/>
            </a:pPr>
            <a:endParaRPr lang="en-US" sz="1600" dirty="0" smtClean="0"/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endParaRPr lang="en-US" sz="1600" dirty="0"/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endParaRPr lang="en-US" sz="1600" dirty="0" smtClean="0"/>
          </a:p>
          <a:p>
            <a:pPr marL="457200" lvl="1" indent="0">
              <a:lnSpc>
                <a:spcPct val="80000"/>
              </a:lnSpc>
              <a:buNone/>
            </a:pPr>
            <a:endParaRPr lang="en-US" sz="1600" dirty="0"/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1600" dirty="0" err="1" smtClean="0"/>
              <a:t>SitePrep</a:t>
            </a:r>
            <a:r>
              <a:rPr lang="en-US" sz="1600" dirty="0" smtClean="0"/>
              <a:t>- sets levels of fuel reduction for each detritus pool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1600" dirty="0" smtClean="0"/>
              <a:t>Harvest- defines the level of removal given a harvest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1600" dirty="0" smtClean="0"/>
              <a:t>Herbicide- sets ability of trees to recover from </a:t>
            </a:r>
            <a:r>
              <a:rPr lang="en-US" sz="1600" dirty="0" err="1" smtClean="0"/>
              <a:t>herbiciding</a:t>
            </a:r>
            <a:endParaRPr lang="en-US" sz="1600" dirty="0" smtClean="0"/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1600" dirty="0" smtClean="0"/>
              <a:t>Soil- sets characteristics of soil texture classes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1600" dirty="0" err="1" smtClean="0"/>
              <a:t>SiteIndex</a:t>
            </a:r>
            <a:r>
              <a:rPr lang="en-US" sz="1600" dirty="0" smtClean="0"/>
              <a:t>- sets level of productivity for a site index of tree species</a:t>
            </a:r>
            <a:r>
              <a:rPr lang="en-US" sz="1600" dirty="0"/>
              <a:t>	</a:t>
            </a:r>
            <a:r>
              <a:rPr lang="en-US" sz="1900" dirty="0" smtClean="0"/>
              <a:t>	</a:t>
            </a:r>
            <a:endParaRPr lang="en-US" sz="2300" dirty="0"/>
          </a:p>
          <a:p>
            <a:pPr marL="0" indent="0">
              <a:lnSpc>
                <a:spcPct val="80000"/>
              </a:lnSpc>
              <a:buNone/>
            </a:pPr>
            <a:endParaRPr lang="en-US" sz="2300" dirty="0" smtClean="0"/>
          </a:p>
          <a:p>
            <a:pPr marL="0" indent="0">
              <a:lnSpc>
                <a:spcPct val="80000"/>
              </a:lnSpc>
              <a:buNone/>
            </a:pPr>
            <a:r>
              <a:rPr lang="en-US" sz="2300" dirty="0" smtClean="0"/>
              <a:t>		 </a:t>
            </a:r>
            <a:r>
              <a:rPr lang="en-US" sz="1900" b="1" dirty="0" smtClean="0"/>
              <a:t>Key Outputs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1600" dirty="0" smtClean="0"/>
              <a:t>total organic matter or carbon values for live and dead pools</a:t>
            </a:r>
          </a:p>
          <a:p>
            <a:pPr lvl="1">
              <a:lnSpc>
                <a:spcPct val="80000"/>
              </a:lnSpc>
              <a:buFont typeface="Wingdings" charset="2"/>
              <a:buChar char="§"/>
            </a:pPr>
            <a:r>
              <a:rPr lang="en-US" sz="1600" dirty="0" smtClean="0"/>
              <a:t>volume, age, and height of tree layers</a:t>
            </a:r>
            <a:endParaRPr lang="en-US" sz="1600" dirty="0"/>
          </a:p>
        </p:txBody>
      </p:sp>
      <p:pic>
        <p:nvPicPr>
          <p:cNvPr id="5" name="Picture 4" descr="stndcarb.jpe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352" y="-115469"/>
            <a:ext cx="7404100" cy="405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3595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Shot 2017-02-21 at 9.34.15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5595926" cy="373612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053390" y="445378"/>
            <a:ext cx="2919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PET and Transpire </a:t>
            </a:r>
            <a:endParaRPr lang="en-US" dirty="0"/>
          </a:p>
        </p:txBody>
      </p:sp>
      <p:pic>
        <p:nvPicPr>
          <p:cNvPr id="6" name="Picture 5" descr="Screen Shot 2017-02-21 at 9.54.57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2241" y="3403600"/>
            <a:ext cx="5360631" cy="345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19539" y="6020854"/>
            <a:ext cx="2292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Detrital Water Store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818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974</TotalTime>
  <Words>232</Words>
  <Application>Microsoft Macintosh PowerPoint</Application>
  <PresentationFormat>On-screen Show (4:3)</PresentationFormat>
  <Paragraphs>64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STANDCARB</dc:title>
  <dc:creator>Elissa</dc:creator>
  <cp:lastModifiedBy>Elissa</cp:lastModifiedBy>
  <cp:revision>35</cp:revision>
  <dcterms:created xsi:type="dcterms:W3CDTF">2017-02-12T21:41:40Z</dcterms:created>
  <dcterms:modified xsi:type="dcterms:W3CDTF">2017-02-22T15:56:58Z</dcterms:modified>
</cp:coreProperties>
</file>