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8217" autoAdjust="0"/>
  </p:normalViewPr>
  <p:slideViewPr>
    <p:cSldViewPr snapToGrid="0">
      <p:cViewPr>
        <p:scale>
          <a:sx n="84" d="100"/>
          <a:sy n="84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62CA8-437F-4F19-9EF3-84588B567673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5201A-F794-45E7-8593-7BC97A8F0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 scale </a:t>
            </a:r>
          </a:p>
          <a:p>
            <a:r>
              <a:rPr lang="en-US" dirty="0"/>
              <a:t> 1.25º longitude × 0.9375º latitude (288 × 192 grid) </a:t>
            </a:r>
          </a:p>
          <a:p>
            <a:r>
              <a:rPr lang="en-US" dirty="0"/>
              <a:t>2.5º longitude × 1.875º latitude (144 × 96 grid) </a:t>
            </a:r>
          </a:p>
          <a:p>
            <a:r>
              <a:rPr lang="en-US" dirty="0"/>
              <a:t>Temporal scale </a:t>
            </a:r>
          </a:p>
          <a:p>
            <a:r>
              <a:rPr lang="en-US" dirty="0"/>
              <a:t> 30-minute coupling with atmosphere </a:t>
            </a:r>
          </a:p>
          <a:p>
            <a:r>
              <a:rPr lang="en-US" dirty="0"/>
              <a:t>Seasonal-to-</a:t>
            </a:r>
            <a:r>
              <a:rPr lang="en-US" dirty="0" err="1"/>
              <a:t>interannual</a:t>
            </a:r>
            <a:r>
              <a:rPr lang="en-US" dirty="0"/>
              <a:t> (phenology) </a:t>
            </a:r>
          </a:p>
          <a:p>
            <a:r>
              <a:rPr lang="en-US" dirty="0"/>
              <a:t>Decadal-to-century climate (disturbance, land use, succession) </a:t>
            </a:r>
          </a:p>
          <a:p>
            <a:r>
              <a:rPr lang="en-US" dirty="0"/>
              <a:t>Paleoclimate (biogeography)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5201A-F794-45E7-8593-7BC97A8F09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7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8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10D5-4A23-425D-BBCD-5B8A51EBEDF4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341F-F4F2-4251-A148-F2C0F3C8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ar.ucar.ed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2.cgd.ucar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2.cgd.ucar.edu/tss-terrestrial-sciences" TargetMode="External"/><Relationship Id="rId5" Type="http://schemas.openxmlformats.org/officeDocument/2006/relationships/hyperlink" Target="http://www.cgd.ucar.edu/tss" TargetMode="External"/><Relationship Id="rId4" Type="http://schemas.openxmlformats.org/officeDocument/2006/relationships/hyperlink" Target="http://www.cesm.ucar.edu/models/cl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881" t="44243" r="15943" b="11996"/>
          <a:stretch/>
        </p:blipFill>
        <p:spPr>
          <a:xfrm>
            <a:off x="7295464" y="4082978"/>
            <a:ext cx="4873675" cy="2763592"/>
          </a:xfrm>
          <a:prstGeom prst="rect">
            <a:avLst/>
          </a:prstGeom>
          <a:solidFill>
            <a:srgbClr val="F3F2DA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666" y="131047"/>
            <a:ext cx="9144000" cy="8405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Land Model (CLM)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666" y="904566"/>
            <a:ext cx="9144000" cy="10709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Website and Tech Notes</a:t>
            </a:r>
          </a:p>
          <a:p>
            <a:r>
              <a:rPr lang="en-US" dirty="0">
                <a:solidFill>
                  <a:schemeClr val="accent5"/>
                </a:solidFill>
                <a:hlinkClick r:id="rId4"/>
              </a:rPr>
              <a:t>http://www.cesm.ucar.edu/models/clm/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http://www.cesm.ucar.edu/models/cesm1.1/clm/CLM4_Tech_Note.pdf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" y="2056686"/>
            <a:ext cx="79956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UbuntuRegular"/>
              </a:rPr>
              <a:t>CLM is the land model for the </a:t>
            </a:r>
            <a:r>
              <a:rPr lang="en-US" b="0" i="0" u="none" strike="noStrike" dirty="0">
                <a:solidFill>
                  <a:srgbClr val="217ACF"/>
                </a:solidFill>
                <a:effectLst/>
                <a:latin typeface="UbuntuRegular"/>
                <a:hlinkClick r:id="rId4"/>
              </a:rPr>
              <a:t>Community Earth System Model</a:t>
            </a:r>
            <a:r>
              <a:rPr lang="en-US" b="0" i="0" dirty="0">
                <a:solidFill>
                  <a:srgbClr val="333333"/>
                </a:solidFill>
                <a:effectLst/>
                <a:latin typeface="UbuntuRegular"/>
              </a:rPr>
              <a:t> (</a:t>
            </a:r>
            <a:r>
              <a:rPr lang="en-US" b="0" i="0" u="none" strike="noStrike" dirty="0">
                <a:solidFill>
                  <a:srgbClr val="217ACF"/>
                </a:solidFill>
                <a:effectLst/>
                <a:latin typeface="UbuntuRegular"/>
                <a:hlinkClick r:id="rId4"/>
              </a:rPr>
              <a:t>CESM</a:t>
            </a:r>
            <a:r>
              <a:rPr lang="en-US" b="0" i="0" dirty="0">
                <a:solidFill>
                  <a:srgbClr val="333333"/>
                </a:solidFill>
                <a:effectLst/>
                <a:latin typeface="UbuntuRegular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is a collaborative project between scientists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5"/>
              </a:rPr>
              <a:t>Terrestrial Sciences Section</a:t>
            </a:r>
            <a:r>
              <a:rPr lang="en-US" dirty="0">
                <a:solidFill>
                  <a:schemeClr val="tx2"/>
                </a:solidFill>
              </a:rPr>
              <a:t> (</a:t>
            </a:r>
            <a:r>
              <a:rPr lang="en-US" dirty="0">
                <a:solidFill>
                  <a:schemeClr val="tx2"/>
                </a:solidFill>
                <a:hlinkClick r:id="rId6"/>
              </a:rPr>
              <a:t>TSS</a:t>
            </a:r>
            <a:r>
              <a:rPr lang="en-US" dirty="0">
                <a:solidFill>
                  <a:schemeClr val="tx2"/>
                </a:solidFill>
              </a:rPr>
              <a:t>)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7"/>
              </a:rPr>
              <a:t>Climate and Global Dynamics Division</a:t>
            </a:r>
            <a:r>
              <a:rPr lang="en-US" dirty="0">
                <a:solidFill>
                  <a:schemeClr val="tx2"/>
                </a:solidFill>
              </a:rPr>
              <a:t> (</a:t>
            </a:r>
            <a:r>
              <a:rPr lang="en-US" dirty="0">
                <a:solidFill>
                  <a:schemeClr val="tx2"/>
                </a:solidFill>
                <a:hlinkClick r:id="rId7"/>
              </a:rPr>
              <a:t>CGD</a:t>
            </a:r>
            <a:r>
              <a:rPr lang="en-US" dirty="0">
                <a:solidFill>
                  <a:schemeClr val="tx2"/>
                </a:solidFill>
              </a:rPr>
              <a:t>)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linkClick r:id="rId8"/>
              </a:rPr>
              <a:t>National Center for Atmospheric Research</a:t>
            </a:r>
            <a:r>
              <a:rPr lang="en-US" dirty="0">
                <a:solidFill>
                  <a:schemeClr val="tx2"/>
                </a:solidFill>
              </a:rPr>
              <a:t> (</a:t>
            </a:r>
            <a:r>
              <a:rPr lang="en-US" dirty="0">
                <a:solidFill>
                  <a:schemeClr val="tx2"/>
                </a:solidFill>
                <a:hlinkClick r:id="rId8"/>
              </a:rPr>
              <a:t>NCAR</a:t>
            </a:r>
            <a:r>
              <a:rPr lang="en-US" dirty="0">
                <a:solidFill>
                  <a:schemeClr val="tx2"/>
                </a:solidFill>
              </a:rPr>
              <a:t>)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UbuntuRegular"/>
              </a:rPr>
              <a:t>CLM is a computer model that solves surface energy, water, carbon balances at the Global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buntuRegular"/>
              </a:rPr>
              <a:t>It</a:t>
            </a:r>
            <a:r>
              <a:rPr lang="en-US" dirty="0"/>
              <a:t> </a:t>
            </a:r>
            <a:r>
              <a:rPr lang="en-US" dirty="0">
                <a:latin typeface="UbuntuRegular"/>
              </a:rPr>
              <a:t>examines the physical, chemical, and biological processes that terrestrial ecosystems affect </a:t>
            </a:r>
            <a:endParaRPr lang="en-US" b="0" i="0" dirty="0">
              <a:solidFill>
                <a:srgbClr val="333333"/>
              </a:solidFill>
              <a:effectLst/>
              <a:latin typeface="Ubuntu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UbuntuRegular"/>
              </a:rPr>
              <a:t>CLM also formalizes and quantifies how natural and human             changes in vegetation affects climate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 Some assumptions of CLM 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Decomposition rates of all soil and litter </a:t>
            </a:r>
          </a:p>
          <a:p>
            <a:pPr lvl="3"/>
            <a:r>
              <a:rPr lang="en-US" sz="1400" dirty="0"/>
              <a:t>        organic C pools are equally sensitive to </a:t>
            </a:r>
          </a:p>
          <a:p>
            <a:pPr lvl="3"/>
            <a:r>
              <a:rPr lang="en-US" sz="1400" dirty="0"/>
              <a:t>        temperature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More N mineralization in warmer soil: </a:t>
            </a:r>
          </a:p>
          <a:p>
            <a:pPr lvl="3"/>
            <a:r>
              <a:rPr lang="en-US" sz="1400" dirty="0"/>
              <a:t>         positive impact on NPP and ET in tropics </a:t>
            </a:r>
          </a:p>
        </p:txBody>
      </p:sp>
    </p:spTree>
    <p:extLst>
      <p:ext uri="{BB962C8B-B14F-4D97-AF65-F5344CB8AC3E}">
        <p14:creationId xmlns:p14="http://schemas.microsoft.com/office/powerpoint/2010/main" val="427255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" y="1274033"/>
            <a:ext cx="6210720" cy="558396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274033"/>
            <a:ext cx="6019800" cy="5765121"/>
          </a:xfrm>
        </p:spPr>
        <p:txBody>
          <a:bodyPr>
            <a:normAutofit fontScale="62500" lnSpcReduction="20000"/>
          </a:bodyPr>
          <a:lstStyle/>
          <a:p>
            <a:r>
              <a:rPr lang="en-US" sz="3300" b="1" u="sng" dirty="0"/>
              <a:t>Specific processes that are represented are below: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Vegetation composition, structure, and phenology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Absorption, reflection, and transmittance of solar radiation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Absorption and emission of longwave radiation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Momentum, sensible heat (ground and canopy), and latent heat (ground evaporation, canopy evaporation, transpiration) fluxes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Heat transfer in soil and snow including phase change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Canopy hydrology (interception, </a:t>
            </a:r>
            <a:r>
              <a:rPr lang="en-US" sz="2600" dirty="0" err="1"/>
              <a:t>throughfall</a:t>
            </a:r>
            <a:r>
              <a:rPr lang="en-US" sz="2600" dirty="0"/>
              <a:t>, and drip)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Snow hydrology (snow accumulation and melt, compaction, water transfer between snow layers)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Soil hydrology (surface runoff, infiltration, redistribution of water within the column, sub-surface drainage, groundwater)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Stomatal physiology and photosynthesis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Lake temperatures and fluxes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Dust deposition and fluxes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Routing of runoff from rivers to ocean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Volatile organic compounds emissions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Urban energy balance and climate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Carbon-nitrogen cycling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Dynamic land cover change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Dynamic global vegetation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698" y="135259"/>
            <a:ext cx="10959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CLM Model Represents the Land Surface Including:</a:t>
            </a:r>
            <a:r>
              <a:rPr lang="en-US" sz="2000" b="1" dirty="0"/>
              <a:t>  </a:t>
            </a:r>
          </a:p>
          <a:p>
            <a:r>
              <a:rPr lang="en-US" sz="2000" dirty="0"/>
              <a:t>Surface Energy Fluxes, Hydrologic Cycle, Biogeochemistry, Human Dimensions + Ecosystem Dynamics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960" t="15242" r="15578" b="10448"/>
          <a:stretch/>
        </p:blipFill>
        <p:spPr>
          <a:xfrm>
            <a:off x="1485900" y="22860"/>
            <a:ext cx="888111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241</Words>
  <Application>Microsoft Office PowerPoint</Application>
  <PresentationFormat>Widescreen</PresentationFormat>
  <Paragraphs>48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UbuntuRegular</vt:lpstr>
      <vt:lpstr>Office Theme</vt:lpstr>
      <vt:lpstr>Community Land Model (CLM)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CLM Community Land Model</dc:title>
  <dc:creator>jeff stephens</dc:creator>
  <cp:lastModifiedBy>jeff stephens</cp:lastModifiedBy>
  <cp:revision>33</cp:revision>
  <dcterms:created xsi:type="dcterms:W3CDTF">2017-02-21T04:27:51Z</dcterms:created>
  <dcterms:modified xsi:type="dcterms:W3CDTF">2017-02-22T17:56:45Z</dcterms:modified>
</cp:coreProperties>
</file>