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6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9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7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7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9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2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2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9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3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2052.inf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/>
              <a:t>2052 A Global Forecast for the next 40 years</a:t>
            </a:r>
            <a:endParaRPr lang="en-US" sz="36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Model Name/Host Institution/URL</a:t>
            </a:r>
          </a:p>
          <a:p>
            <a:pPr lvl="1"/>
            <a:r>
              <a:rPr lang="en-US" dirty="0" smtClean="0"/>
              <a:t>2052, Norwegian Business School</a:t>
            </a:r>
          </a:p>
          <a:p>
            <a:pPr lvl="1"/>
            <a:r>
              <a:rPr lang="en-US" dirty="0" smtClean="0">
                <a:hlinkClick r:id="rId2"/>
              </a:rPr>
              <a:t>http://www.2052.info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Domain/Objective</a:t>
            </a:r>
          </a:p>
          <a:p>
            <a:pPr marL="0" indent="0">
              <a:buNone/>
            </a:pPr>
            <a:r>
              <a:rPr lang="en-US" dirty="0" smtClean="0"/>
              <a:t> 2052 is a </a:t>
            </a:r>
            <a:r>
              <a:rPr lang="en-US" smtClean="0"/>
              <a:t>systems dynamic future </a:t>
            </a:r>
            <a:r>
              <a:rPr lang="en-US" dirty="0" smtClean="0"/>
              <a:t>predictive model for a number of different scenarios, all modeled in Excel with the ability for users to modify select key parameters. It is part of the efforts begun by </a:t>
            </a:r>
            <a:r>
              <a:rPr lang="en-US" dirty="0" err="1" smtClean="0"/>
              <a:t>Donella</a:t>
            </a:r>
            <a:r>
              <a:rPr lang="en-US" dirty="0" smtClean="0"/>
              <a:t> Meadows, Jorgen Randers and others in the </a:t>
            </a:r>
            <a:r>
              <a:rPr lang="en-US" i="1" dirty="0" smtClean="0"/>
              <a:t>Limits to Growth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Key Assumptions</a:t>
            </a:r>
          </a:p>
          <a:p>
            <a:pPr marL="0" indent="0">
              <a:buNone/>
            </a:pPr>
            <a:r>
              <a:rPr lang="en-US" dirty="0" smtClean="0"/>
              <a:t>The model does not </a:t>
            </a:r>
            <a:r>
              <a:rPr lang="en-US" dirty="0" smtClean="0"/>
              <a:t>forecast</a:t>
            </a:r>
            <a:r>
              <a:rPr lang="en-US" dirty="0" smtClean="0"/>
              <a:t> </a:t>
            </a:r>
            <a:r>
              <a:rPr lang="en-US" dirty="0" smtClean="0"/>
              <a:t>impending </a:t>
            </a:r>
            <a:r>
              <a:rPr lang="en-US" dirty="0" smtClean="0"/>
              <a:t>disaster, </a:t>
            </a:r>
            <a:r>
              <a:rPr lang="en-US" dirty="0" smtClean="0"/>
              <a:t>rather it makes remarks on trends regarding growth of key sectors throughout the world. Each model assumes that growth which put </a:t>
            </a:r>
            <a:r>
              <a:rPr lang="en-US" dirty="0" smtClean="0"/>
              <a:t>pressures </a:t>
            </a:r>
            <a:r>
              <a:rPr lang="en-US" dirty="0" smtClean="0"/>
              <a:t>on constraints will peak and then decrease</a:t>
            </a:r>
            <a:r>
              <a:rPr lang="en-US" dirty="0" smtClean="0"/>
              <a:t>. Focused on individual decisions serving short term interests (temporal discount). There are few other details </a:t>
            </a:r>
            <a:r>
              <a:rPr lang="en-US" dirty="0" smtClean="0"/>
              <a:t>about model assumptions.</a:t>
            </a:r>
          </a:p>
          <a:p>
            <a:r>
              <a:rPr lang="en-US" b="1" dirty="0" smtClean="0"/>
              <a:t>Temporal/Spatial Scale</a:t>
            </a:r>
          </a:p>
          <a:p>
            <a:pPr marL="0" indent="0">
              <a:buNone/>
            </a:pPr>
            <a:r>
              <a:rPr lang="en-US" dirty="0" smtClean="0"/>
              <a:t>The model provides forecasts in 5 year increments until the year 2050. There are predictions for specific countries and world entities (e.g. USA, China, OECD, BRISE,ROW) as well as an aggregate model that predicts on a global scale.</a:t>
            </a:r>
          </a:p>
        </p:txBody>
      </p:sp>
    </p:spTree>
    <p:extLst>
      <p:ext uri="{BB962C8B-B14F-4D97-AF65-F5344CB8AC3E}">
        <p14:creationId xmlns:p14="http://schemas.microsoft.com/office/powerpoint/2010/main" val="9103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30480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7400" b="1" dirty="0" smtClean="0"/>
              <a:t>Input Drivers</a:t>
            </a:r>
          </a:p>
          <a:p>
            <a:r>
              <a:rPr lang="en-US" b="1" dirty="0" smtClean="0"/>
              <a:t>Various inputs depending on desired predictions. Some examples are: </a:t>
            </a:r>
            <a:endParaRPr lang="en-US" dirty="0"/>
          </a:p>
          <a:p>
            <a:r>
              <a:rPr lang="en-US" b="1" dirty="0" smtClean="0"/>
              <a:t>Birth rate, death rate</a:t>
            </a:r>
            <a:endParaRPr lang="en-US" dirty="0"/>
          </a:p>
          <a:p>
            <a:r>
              <a:rPr lang="en-US" b="1" dirty="0" smtClean="0"/>
              <a:t>Percent voluntary and forced investments (GDP predictions)</a:t>
            </a:r>
            <a:endParaRPr lang="en-US" dirty="0"/>
          </a:p>
          <a:p>
            <a:r>
              <a:rPr lang="en-US" b="1" dirty="0" smtClean="0"/>
              <a:t>Percent growth in energy sources including: oil, gas, renewables, nuclear and coal.</a:t>
            </a:r>
            <a:endParaRPr lang="en-US" dirty="0"/>
          </a:p>
          <a:p>
            <a:r>
              <a:rPr lang="en-US" b="1" dirty="0" smtClean="0"/>
              <a:t>Cultivated land, gross yield from land (food production)</a:t>
            </a:r>
            <a:endParaRPr lang="en-US" dirty="0"/>
          </a:p>
          <a:p>
            <a:r>
              <a:rPr lang="en-US" b="1" dirty="0" smtClean="0"/>
              <a:t>Total bio-capacity, rate of change of NEFPP (non-energy ecological footprint)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7400" b="1" dirty="0" smtClean="0"/>
              <a:t>Key Outputs</a:t>
            </a:r>
          </a:p>
          <a:p>
            <a:r>
              <a:rPr lang="en-US" b="1" dirty="0" smtClean="0"/>
              <a:t>Population, potential work force, labor productivity</a:t>
            </a:r>
          </a:p>
          <a:p>
            <a:r>
              <a:rPr lang="en-US" b="1" dirty="0" smtClean="0"/>
              <a:t>GDP and consumption, energy use, CO2 emissions from energy use,  climate change</a:t>
            </a:r>
          </a:p>
          <a:p>
            <a:r>
              <a:rPr lang="en-US" b="1" dirty="0" smtClean="0"/>
              <a:t>An overall summary of important predictors/trends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53" y="609600"/>
            <a:ext cx="9144000" cy="277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1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029" y="4011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Testing/Validation, Examples of a result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61" y="457200"/>
            <a:ext cx="8788400" cy="381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1" y="3429000"/>
            <a:ext cx="8940800" cy="334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8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10122</TotalTime>
  <Words>288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2052 A Global Forecast for the next 40 years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 MODEL EVALUATION TEMPLATE</dc:title>
  <dc:creator>Steve Running</dc:creator>
  <cp:lastModifiedBy>Fred Lauer</cp:lastModifiedBy>
  <cp:revision>17</cp:revision>
  <dcterms:created xsi:type="dcterms:W3CDTF">2014-01-22T21:27:55Z</dcterms:created>
  <dcterms:modified xsi:type="dcterms:W3CDTF">2015-02-23T16:56:50Z</dcterms:modified>
</cp:coreProperties>
</file>