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E"/>
    <a:srgbClr val="E7C37C"/>
    <a:srgbClr val="E7D463"/>
    <a:srgbClr val="EDDA8B"/>
    <a:srgbClr val="E1D085"/>
    <a:srgbClr val="FFEC96"/>
    <a:srgbClr val="EDE47B"/>
    <a:srgbClr val="FFF685"/>
    <a:srgbClr val="FFF063"/>
    <a:srgbClr val="E7D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6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9A51-9BC4-CC4F-A90C-526FB82A3171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343FF-ADBE-7B44-A3D6-3836E785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at regional scale-crop</a:t>
            </a:r>
            <a:r>
              <a:rPr lang="en-US" baseline="0" dirty="0" smtClean="0"/>
              <a:t> production and resource conservation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43FF-ADBE-7B44-A3D6-3836E7858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ED37-9C82-E644-BFED-F15973922E24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8A98-7A94-374D-8F12-2FA98B89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l.ifip.org/db/conf/ifip12/ccta2008-1/WangZLLHW08.pdf" TargetMode="External"/><Relationship Id="rId4" Type="http://schemas.openxmlformats.org/officeDocument/2006/relationships/hyperlink" Target="http://www.sciencedirect.com/science/article/pii/S1658077X140003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wlin.css.mus.edu/wheat_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86"/>
            <a:ext cx="8229600" cy="60923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FFFFFF"/>
                </a:solidFill>
              </a:rPr>
              <a:t>CERES-WHEAT MODEL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3300" b="1" dirty="0" smtClean="0">
                <a:solidFill>
                  <a:srgbClr val="FFFFFF"/>
                </a:solidFill>
              </a:rPr>
              <a:t>Model Name/Host Institution/ URL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CERES-Wheat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USDA Agricultural Research Service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http://</a:t>
            </a:r>
            <a:r>
              <a:rPr lang="en-US" sz="3300" dirty="0" err="1" smtClean="0">
                <a:solidFill>
                  <a:srgbClr val="FFFFFF"/>
                </a:solidFill>
              </a:rPr>
              <a:t>nowlin.css.mus.edu</a:t>
            </a:r>
            <a:r>
              <a:rPr lang="en-US" sz="3300" dirty="0" smtClean="0">
                <a:solidFill>
                  <a:srgbClr val="FFFFFF"/>
                </a:solidFill>
              </a:rPr>
              <a:t>/</a:t>
            </a:r>
            <a:r>
              <a:rPr lang="en-US" sz="3300" dirty="0" err="1" smtClean="0">
                <a:solidFill>
                  <a:srgbClr val="FFFFFF"/>
                </a:solidFill>
              </a:rPr>
              <a:t>wheat_book</a:t>
            </a:r>
            <a:endParaRPr lang="en-US" sz="3300" dirty="0">
              <a:solidFill>
                <a:srgbClr val="FFFFFF"/>
              </a:solidFill>
            </a:endParaRPr>
          </a:p>
          <a:p>
            <a:r>
              <a:rPr lang="en-US" sz="3300" b="1" dirty="0" smtClean="0">
                <a:solidFill>
                  <a:srgbClr val="FFFFFF"/>
                </a:solidFill>
              </a:rPr>
              <a:t>Domain/Objective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Simulate wheat development and yield depending on environmental/climatic variables, plant genetics, and crop management.</a:t>
            </a:r>
            <a:endParaRPr lang="en-US" sz="3300" dirty="0">
              <a:solidFill>
                <a:srgbClr val="FFFFFF"/>
              </a:solidFill>
            </a:endParaRPr>
          </a:p>
          <a:p>
            <a:r>
              <a:rPr lang="en-US" sz="3300" b="1" dirty="0" smtClean="0">
                <a:solidFill>
                  <a:srgbClr val="FFFFFF"/>
                </a:solidFill>
              </a:rPr>
              <a:t>Assumptions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Excluded soil salinity and aeration, catastrophic weather events, interactions with pests and toxics, affect of Phosphorous, Potassium and other micronutrients.</a:t>
            </a:r>
            <a:endParaRPr lang="en-US" sz="3300" dirty="0">
              <a:solidFill>
                <a:srgbClr val="FFFFFF"/>
              </a:solidFill>
            </a:endParaRPr>
          </a:p>
          <a:p>
            <a:r>
              <a:rPr lang="en-US" sz="3300" b="1" dirty="0" smtClean="0">
                <a:solidFill>
                  <a:srgbClr val="FFFFFF"/>
                </a:solidFill>
              </a:rPr>
              <a:t>Temporal/Spatial Scale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FFFF"/>
                </a:solidFill>
              </a:rPr>
              <a:t>Daily </a:t>
            </a:r>
            <a:r>
              <a:rPr lang="en-US" sz="3300" dirty="0" err="1" smtClean="0">
                <a:solidFill>
                  <a:srgbClr val="FFFFFF"/>
                </a:solidFill>
              </a:rPr>
              <a:t>timestep</a:t>
            </a:r>
            <a:r>
              <a:rPr lang="en-US" sz="3300" dirty="0" smtClean="0">
                <a:solidFill>
                  <a:srgbClr val="FFFFFF"/>
                </a:solidFill>
              </a:rPr>
              <a:t>, designed for a farm or regional scale.</a:t>
            </a:r>
          </a:p>
        </p:txBody>
      </p:sp>
    </p:spTree>
    <p:extLst>
      <p:ext uri="{BB962C8B-B14F-4D97-AF65-F5344CB8AC3E}">
        <p14:creationId xmlns:p14="http://schemas.microsoft.com/office/powerpoint/2010/main" val="330791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658" y="0"/>
            <a:ext cx="9326658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5070" y="292484"/>
            <a:ext cx="2434046" cy="29534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FFFFFF"/>
                </a:solidFill>
              </a:rPr>
              <a:t>Input Drivers: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Cultivar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Planting Density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Weather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Soil H</a:t>
            </a:r>
            <a:r>
              <a:rPr lang="en-US" sz="8000" b="1" baseline="-25000" dirty="0" smtClean="0">
                <a:solidFill>
                  <a:srgbClr val="FFFFFF"/>
                </a:solidFill>
              </a:rPr>
              <a:t>2</a:t>
            </a:r>
            <a:r>
              <a:rPr lang="en-US" sz="8000" b="1" dirty="0" smtClean="0">
                <a:solidFill>
                  <a:srgbClr val="FFFFFF"/>
                </a:solidFill>
              </a:rPr>
              <a:t>0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Nitrogen Availability</a:t>
            </a:r>
          </a:p>
          <a:p>
            <a:r>
              <a:rPr lang="en-US" sz="8000" b="1" dirty="0" smtClean="0">
                <a:solidFill>
                  <a:srgbClr val="FFFFFF"/>
                </a:solidFill>
              </a:rPr>
              <a:t>Management </a:t>
            </a:r>
            <a:r>
              <a:rPr lang="en-US" sz="8000" b="1" dirty="0" smtClean="0">
                <a:solidFill>
                  <a:srgbClr val="FFFFFF"/>
                </a:solidFill>
              </a:rPr>
              <a:t>Data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" y="158121"/>
            <a:ext cx="4428274" cy="5471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5070" y="3096346"/>
            <a:ext cx="31017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Key Outputs: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Crop Growth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Crop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Crop Yield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363" b="-22363"/>
          <a:stretch>
            <a:fillRect/>
          </a:stretch>
        </p:blipFill>
        <p:spPr>
          <a:xfrm>
            <a:off x="254671" y="0"/>
            <a:ext cx="3855744" cy="31546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53345"/>
            <a:ext cx="4110414" cy="1002693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Simulated and measured LAI and above ground biomass of </a:t>
            </a:r>
            <a:r>
              <a:rPr lang="en-US" sz="2000" dirty="0" err="1" smtClean="0">
                <a:solidFill>
                  <a:srgbClr val="000000"/>
                </a:solidFill>
              </a:rPr>
              <a:t>Chamran</a:t>
            </a:r>
            <a:r>
              <a:rPr lang="en-US" sz="2000" dirty="0" smtClean="0">
                <a:solidFill>
                  <a:srgbClr val="000000"/>
                </a:solidFill>
              </a:rPr>
              <a:t> sown on Nov. 22, 2003 in Ahvaz, Iran.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l="-20615" r="-20615"/>
          <a:stretch>
            <a:fillRect/>
          </a:stretch>
        </p:blipFill>
        <p:spPr>
          <a:xfrm>
            <a:off x="3742816" y="414384"/>
            <a:ext cx="5612344" cy="3873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7916" y="4330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Simulated yield for different sowing dates in 4 locations in </a:t>
            </a:r>
            <a:r>
              <a:rPr lang="en-US" dirty="0" smtClean="0"/>
              <a:t>Iran.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rcRect l="-10139" r="-10139"/>
          <a:stretch>
            <a:fillRect/>
          </a:stretch>
        </p:blipFill>
        <p:spPr>
          <a:xfrm>
            <a:off x="481428" y="3766203"/>
            <a:ext cx="3079492" cy="1693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428" y="54899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Comparison of </a:t>
            </a:r>
            <a:r>
              <a:rPr lang="en-US" dirty="0" err="1"/>
              <a:t>simluated</a:t>
            </a:r>
            <a:r>
              <a:rPr lang="en-US" dirty="0"/>
              <a:t>, observed, and predicted LAI in 2006 in </a:t>
            </a:r>
            <a:r>
              <a:rPr lang="en-US" dirty="0" smtClean="0"/>
              <a:t>Northern Beijing. Blue: </a:t>
            </a:r>
            <a:r>
              <a:rPr lang="en-US" dirty="0" err="1" smtClean="0"/>
              <a:t>Simluated</a:t>
            </a:r>
            <a:r>
              <a:rPr lang="en-US" dirty="0" smtClean="0"/>
              <a:t>, Red: Observed, Green</a:t>
            </a:r>
            <a:r>
              <a:rPr lang="en-US" smtClean="0"/>
              <a:t>: Predicted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http://nowlin.css.mus.edu/wheat_book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://dl.ifip.org/db/conf/ifip12/ccta2008-1/WangZLLHW08.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(CHINA)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://www.sciencedirect.com/science/article/pii/</a:t>
            </a:r>
            <a:r>
              <a:rPr lang="en-US" dirty="0" smtClean="0">
                <a:hlinkClick r:id="rId4"/>
              </a:rPr>
              <a:t>S1658077X14000307</a:t>
            </a:r>
            <a:r>
              <a:rPr lang="en-US" dirty="0" smtClean="0"/>
              <a:t> (IRAN)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226</Words>
  <Application>Microsoft Macintosh PowerPoint</Application>
  <PresentationFormat>On-screen Show 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Simulated and measured LAI and above ground biomass of Chamran sown on Nov. 22, 2003 in Ahvaz, Iran.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Testing/Validation, examples of result</dc:title>
  <dc:creator>Morgan Eichwald</dc:creator>
  <cp:lastModifiedBy>Morgan Eichwald</cp:lastModifiedBy>
  <cp:revision>17</cp:revision>
  <dcterms:created xsi:type="dcterms:W3CDTF">2015-02-17T00:06:51Z</dcterms:created>
  <dcterms:modified xsi:type="dcterms:W3CDTF">2015-02-23T03:09:45Z</dcterms:modified>
</cp:coreProperties>
</file>