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3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alcapitalprojec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81000"/>
            <a:ext cx="8229600" cy="639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500" b="1" dirty="0" err="1" smtClean="0">
                <a:solidFill>
                  <a:schemeClr val="tx2"/>
                </a:solidFill>
              </a:rPr>
              <a:t>In</a:t>
            </a:r>
            <a:r>
              <a:rPr lang="en-US" sz="2500" b="1" dirty="0" err="1" smtClean="0">
                <a:solidFill>
                  <a:schemeClr val="accent1"/>
                </a:solidFill>
              </a:rPr>
              <a:t>VEST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200" dirty="0" smtClean="0">
                <a:solidFill>
                  <a:schemeClr val="accent1"/>
                </a:solidFill>
              </a:rPr>
              <a:t>(Integrated Valuation of Ecosystem Services and Trade-offs)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olidFill>
                  <a:schemeClr val="tx2"/>
                </a:solidFill>
              </a:rPr>
              <a:t>Water Purification: Nutrient </a:t>
            </a:r>
            <a:r>
              <a:rPr lang="en-US" sz="2200" dirty="0" smtClean="0">
                <a:solidFill>
                  <a:schemeClr val="tx2"/>
                </a:solidFill>
              </a:rPr>
              <a:t>Retention 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3700" y="1295400"/>
            <a:ext cx="8255000" cy="5715001"/>
          </a:xfrm>
        </p:spPr>
        <p:txBody>
          <a:bodyPr>
            <a:normAutofit fontScale="40000" lnSpcReduction="20000"/>
          </a:bodyPr>
          <a:lstStyle/>
          <a:p>
            <a:r>
              <a:rPr lang="en-US" sz="5500" b="1" dirty="0" smtClean="0"/>
              <a:t>Host Institution/URL</a:t>
            </a:r>
          </a:p>
          <a:p>
            <a:pPr marL="457200" lvl="1" indent="0">
              <a:buNone/>
            </a:pPr>
            <a:r>
              <a:rPr lang="en-US" sz="5500" dirty="0" smtClean="0">
                <a:hlinkClick r:id="rId2"/>
              </a:rPr>
              <a:t>http://www.naturalcapitalproject.org</a:t>
            </a:r>
            <a:endParaRPr lang="en-US" sz="5500" dirty="0" smtClean="0"/>
          </a:p>
          <a:p>
            <a:endParaRPr lang="en-US" b="1" dirty="0" smtClean="0"/>
          </a:p>
          <a:p>
            <a:r>
              <a:rPr lang="en-US" sz="5500" b="1" dirty="0" smtClean="0"/>
              <a:t>Objective</a:t>
            </a:r>
            <a:endParaRPr lang="en-US" sz="5500" b="1" dirty="0" smtClean="0"/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Improve policies and planning by incorporating ecosystem</a:t>
            </a:r>
            <a:r>
              <a:rPr lang="en-US" sz="4300" dirty="0" smtClean="0">
                <a:solidFill>
                  <a:schemeClr val="tx2"/>
                </a:solidFill>
              </a:rPr>
              <a:t> </a:t>
            </a:r>
            <a:r>
              <a:rPr lang="en-US" sz="4300" dirty="0" smtClean="0">
                <a:solidFill>
                  <a:schemeClr val="tx2"/>
                </a:solidFill>
              </a:rPr>
              <a:t>nutrient retention capacity with land use </a:t>
            </a:r>
            <a:endParaRPr lang="en-US" sz="4300" dirty="0">
              <a:solidFill>
                <a:schemeClr val="tx2"/>
              </a:solidFill>
            </a:endParaRP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Model scenarios for spatial planning and/or environmental </a:t>
            </a:r>
            <a:r>
              <a:rPr lang="en-US" sz="4300" dirty="0">
                <a:solidFill>
                  <a:schemeClr val="tx2"/>
                </a:solidFill>
              </a:rPr>
              <a:t>impact </a:t>
            </a:r>
            <a:r>
              <a:rPr lang="en-US" sz="4300" dirty="0" smtClean="0">
                <a:solidFill>
                  <a:schemeClr val="tx2"/>
                </a:solidFill>
              </a:rPr>
              <a:t>assessments</a:t>
            </a:r>
          </a:p>
          <a:p>
            <a:pPr marL="457200" lvl="1" indent="0">
              <a:buNone/>
            </a:pPr>
            <a:r>
              <a:rPr lang="en-US" sz="4300" dirty="0" smtClean="0">
                <a:solidFill>
                  <a:schemeClr val="tx2"/>
                </a:solidFill>
              </a:rPr>
              <a:t> </a:t>
            </a:r>
            <a:endParaRPr lang="en-US" sz="4300" b="1" dirty="0" smtClean="0">
              <a:solidFill>
                <a:schemeClr val="tx2"/>
              </a:solidFill>
            </a:endParaRPr>
          </a:p>
          <a:p>
            <a:r>
              <a:rPr lang="en-US" sz="5500" b="1" dirty="0" smtClean="0"/>
              <a:t>Key Assumptions and limitations</a:t>
            </a: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Hydrologic </a:t>
            </a:r>
            <a:r>
              <a:rPr lang="en-US" sz="4300" dirty="0" smtClean="0">
                <a:solidFill>
                  <a:schemeClr val="tx2"/>
                </a:solidFill>
              </a:rPr>
              <a:t>system </a:t>
            </a:r>
            <a:r>
              <a:rPr lang="en-US" sz="4300" dirty="0" smtClean="0">
                <a:solidFill>
                  <a:schemeClr val="tx2"/>
                </a:solidFill>
              </a:rPr>
              <a:t>not </a:t>
            </a:r>
            <a:r>
              <a:rPr lang="en-US" sz="4300" dirty="0" smtClean="0">
                <a:solidFill>
                  <a:schemeClr val="tx2"/>
                </a:solidFill>
              </a:rPr>
              <a:t>dominated by rainfall intensity events</a:t>
            </a:r>
          </a:p>
          <a:p>
            <a:pPr marL="457200" lvl="1" indent="0">
              <a:buNone/>
            </a:pPr>
            <a:r>
              <a:rPr lang="en-US" sz="4300" dirty="0" smtClean="0">
                <a:solidFill>
                  <a:schemeClr val="tx2"/>
                </a:solidFill>
              </a:rPr>
              <a:t>- Nutrient Transport is continuous</a:t>
            </a:r>
            <a:endParaRPr lang="en-US" sz="4300" dirty="0" smtClean="0">
              <a:solidFill>
                <a:schemeClr val="tx2"/>
              </a:solidFill>
            </a:endParaRPr>
          </a:p>
          <a:p>
            <a:pPr lvl="2"/>
            <a:r>
              <a:rPr lang="en-US" sz="4300" dirty="0" smtClean="0">
                <a:solidFill>
                  <a:schemeClr val="tx2"/>
                </a:solidFill>
              </a:rPr>
              <a:t>i.e. Does not include diches </a:t>
            </a:r>
            <a:r>
              <a:rPr lang="en-US" sz="4300" dirty="0" smtClean="0">
                <a:solidFill>
                  <a:schemeClr val="tx2"/>
                </a:solidFill>
              </a:rPr>
              <a:t>that may speed </a:t>
            </a:r>
            <a:r>
              <a:rPr lang="en-US" sz="4300" dirty="0" smtClean="0">
                <a:solidFill>
                  <a:schemeClr val="tx2"/>
                </a:solidFill>
              </a:rPr>
              <a:t>up run-off into stream </a:t>
            </a:r>
            <a:endParaRPr lang="en-US" sz="4300" dirty="0" smtClean="0">
              <a:solidFill>
                <a:schemeClr val="tx2"/>
              </a:solidFill>
            </a:endParaRP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Riparian Vegetation the </a:t>
            </a:r>
            <a:r>
              <a:rPr lang="en-US" sz="4300" i="1" dirty="0" smtClean="0">
                <a:solidFill>
                  <a:schemeClr val="tx2"/>
                </a:solidFill>
              </a:rPr>
              <a:t>only </a:t>
            </a:r>
            <a:r>
              <a:rPr lang="en-US" sz="4300" dirty="0" smtClean="0">
                <a:solidFill>
                  <a:schemeClr val="tx2"/>
                </a:solidFill>
              </a:rPr>
              <a:t>factor considered for </a:t>
            </a:r>
            <a:r>
              <a:rPr lang="en-US" sz="4300" dirty="0" smtClean="0">
                <a:solidFill>
                  <a:schemeClr val="tx2"/>
                </a:solidFill>
              </a:rPr>
              <a:t>water purification</a:t>
            </a:r>
            <a:endParaRPr lang="en-US" sz="4300" dirty="0" smtClean="0">
              <a:solidFill>
                <a:schemeClr val="tx2"/>
              </a:solidFill>
            </a:endParaRPr>
          </a:p>
          <a:p>
            <a:pPr lvl="2"/>
            <a:r>
              <a:rPr lang="en-US" sz="4300" dirty="0" smtClean="0">
                <a:solidFill>
                  <a:schemeClr val="tx2"/>
                </a:solidFill>
              </a:rPr>
              <a:t>i.e. </a:t>
            </a:r>
            <a:r>
              <a:rPr lang="en-US" sz="4300" dirty="0" smtClean="0">
                <a:solidFill>
                  <a:schemeClr val="tx2"/>
                </a:solidFill>
              </a:rPr>
              <a:t>does not represent </a:t>
            </a:r>
            <a:r>
              <a:rPr lang="en-US" sz="4300" dirty="0" smtClean="0">
                <a:solidFill>
                  <a:schemeClr val="tx2"/>
                </a:solidFill>
              </a:rPr>
              <a:t>biological/chemical processes for retention/degradation</a:t>
            </a:r>
            <a:endParaRPr lang="en-US" sz="4300" dirty="0">
              <a:solidFill>
                <a:schemeClr val="tx2"/>
              </a:solidFill>
            </a:endParaRP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 Assumes </a:t>
            </a:r>
            <a:r>
              <a:rPr lang="en-US" sz="4300" dirty="0">
                <a:solidFill>
                  <a:schemeClr val="tx2"/>
                </a:solidFill>
              </a:rPr>
              <a:t>marginal cost for pollution treatment</a:t>
            </a:r>
          </a:p>
          <a:p>
            <a:pPr marL="514350" lvl="1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sz="5500" b="1" dirty="0" smtClean="0"/>
              <a:t>Temporal/Spatial Scale</a:t>
            </a: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Annual average, </a:t>
            </a:r>
            <a:r>
              <a:rPr lang="en-US" sz="4300" i="1" dirty="0" smtClean="0">
                <a:solidFill>
                  <a:schemeClr val="tx2"/>
                </a:solidFill>
              </a:rPr>
              <a:t>NOT </a:t>
            </a:r>
            <a:r>
              <a:rPr lang="en-US" sz="4300" dirty="0" smtClean="0">
                <a:solidFill>
                  <a:schemeClr val="tx2"/>
                </a:solidFill>
              </a:rPr>
              <a:t>an event based model</a:t>
            </a:r>
          </a:p>
          <a:p>
            <a:pPr lvl="1"/>
            <a:r>
              <a:rPr lang="en-US" sz="4300" dirty="0" smtClean="0">
                <a:solidFill>
                  <a:schemeClr val="tx2"/>
                </a:solidFill>
              </a:rPr>
              <a:t>local to regional watershed scale</a:t>
            </a:r>
            <a:endParaRPr lang="en-US" sz="43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4476750" cy="6172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100" b="1" dirty="0" err="1" smtClean="0">
                <a:solidFill>
                  <a:schemeClr val="tx2"/>
                </a:solidFill>
              </a:rPr>
              <a:t>In</a:t>
            </a:r>
            <a:r>
              <a:rPr lang="en-US" sz="2100" b="1" dirty="0" err="1" smtClean="0">
                <a:solidFill>
                  <a:schemeClr val="accent1"/>
                </a:solidFill>
              </a:rPr>
              <a:t>VEST</a:t>
            </a:r>
            <a:r>
              <a:rPr lang="en-US" sz="2100" b="1" dirty="0" smtClean="0"/>
              <a:t> </a:t>
            </a:r>
            <a:r>
              <a:rPr lang="en-US" sz="2100" b="1" dirty="0" smtClean="0">
                <a:solidFill>
                  <a:schemeClr val="accent1"/>
                </a:solidFill>
              </a:rPr>
              <a:t>Inputs</a:t>
            </a:r>
            <a:endParaRPr lang="en-US" sz="21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b="1" u="sng" dirty="0" smtClean="0">
                <a:solidFill>
                  <a:schemeClr val="accent1"/>
                </a:solidFill>
              </a:rPr>
              <a:t>Supply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DEM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accent1"/>
                </a:solidFill>
              </a:rPr>
              <a:t>– Digital Elevation Model – data set with elevation for each cell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Water yield per </a:t>
            </a:r>
            <a:r>
              <a:rPr lang="en-US" sz="1800" dirty="0" smtClean="0">
                <a:solidFill>
                  <a:schemeClr val="tx1"/>
                </a:solidFill>
              </a:rPr>
              <a:t>cell- </a:t>
            </a:r>
            <a:r>
              <a:rPr lang="en-US" sz="1500" dirty="0" smtClean="0">
                <a:solidFill>
                  <a:schemeClr val="accent1"/>
                </a:solidFill>
              </a:rPr>
              <a:t>delineated by reservoir or interest pts.</a:t>
            </a:r>
            <a:endParaRPr lang="en-US" sz="1500" dirty="0" smtClean="0">
              <a:solidFill>
                <a:schemeClr val="accent1"/>
              </a:solidFill>
            </a:endParaRPr>
          </a:p>
          <a:p>
            <a:r>
              <a:rPr lang="en-US" sz="1500" dirty="0" smtClean="0">
                <a:solidFill>
                  <a:schemeClr val="accent1"/>
                </a:solidFill>
              </a:rPr>
              <a:t>Root restricting later (mm)</a:t>
            </a:r>
          </a:p>
          <a:p>
            <a:r>
              <a:rPr lang="en-US" sz="1500" dirty="0" smtClean="0">
                <a:solidFill>
                  <a:schemeClr val="accent1"/>
                </a:solidFill>
              </a:rPr>
              <a:t>Precipitation (mm)</a:t>
            </a:r>
          </a:p>
          <a:p>
            <a:r>
              <a:rPr lang="en-US" sz="1500" dirty="0" smtClean="0">
                <a:solidFill>
                  <a:schemeClr val="accent1"/>
                </a:solidFill>
              </a:rPr>
              <a:t>Plant available water fraction </a:t>
            </a:r>
          </a:p>
          <a:p>
            <a:r>
              <a:rPr lang="en-US" sz="1500" dirty="0" smtClean="0">
                <a:solidFill>
                  <a:schemeClr val="accent1"/>
                </a:solidFill>
              </a:rPr>
              <a:t>Avg. Plant Evapotranspiration (mm)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Nutrient loading </a:t>
            </a:r>
            <a:r>
              <a:rPr lang="en-US" sz="1800" dirty="0" smtClean="0">
                <a:solidFill>
                  <a:schemeClr val="tx1"/>
                </a:solidFill>
              </a:rPr>
              <a:t>(kg/Ha/</a:t>
            </a:r>
            <a:r>
              <a:rPr lang="en-US" sz="1800" dirty="0" err="1" smtClean="0">
                <a:solidFill>
                  <a:schemeClr val="tx1"/>
                </a:solidFill>
              </a:rPr>
              <a:t>yr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Nutrient </a:t>
            </a:r>
            <a:r>
              <a:rPr lang="en-US" sz="1800" dirty="0" smtClean="0">
                <a:solidFill>
                  <a:schemeClr val="tx1"/>
                </a:solidFill>
              </a:rPr>
              <a:t>filtration efficiency %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Threshold flow accumulation value-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accent1"/>
                </a:solidFill>
              </a:rPr>
              <a:t># of cells nutrient is transported before waterway </a:t>
            </a:r>
            <a:endParaRPr lang="en-US" sz="1600" b="1" u="sng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b="1" u="sng" dirty="0" smtClean="0">
                <a:solidFill>
                  <a:schemeClr val="accent1"/>
                </a:solidFill>
              </a:rPr>
              <a:t>Service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Time span </a:t>
            </a:r>
            <a:r>
              <a:rPr lang="en-US" sz="1600" dirty="0">
                <a:solidFill>
                  <a:schemeClr val="accent1"/>
                </a:solidFill>
              </a:rPr>
              <a:t>(years of nutrient </a:t>
            </a:r>
            <a:r>
              <a:rPr lang="en-US" sz="1600" dirty="0" smtClean="0">
                <a:solidFill>
                  <a:schemeClr val="accent1"/>
                </a:solidFill>
              </a:rPr>
              <a:t>retention)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V</a:t>
            </a:r>
            <a:r>
              <a:rPr lang="en-US" sz="1800" dirty="0" smtClean="0">
                <a:solidFill>
                  <a:schemeClr val="tx1"/>
                </a:solidFill>
              </a:rPr>
              <a:t>alue </a:t>
            </a:r>
            <a:r>
              <a:rPr lang="en-US" sz="1800" dirty="0">
                <a:solidFill>
                  <a:schemeClr val="tx1"/>
                </a:solidFill>
              </a:rPr>
              <a:t>of pollution retention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Mean annual nutrient removal cost $/kg pollutant removed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Discount </a:t>
            </a:r>
            <a:r>
              <a:rPr lang="en-US" sz="1600" dirty="0">
                <a:solidFill>
                  <a:schemeClr val="accent1"/>
                </a:solidFill>
              </a:rPr>
              <a:t>rate (%)</a:t>
            </a:r>
          </a:p>
          <a:p>
            <a:pPr marL="0" indent="0">
              <a:buNone/>
            </a:pPr>
            <a:endParaRPr lang="en-US" sz="15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29150" y="1477113"/>
            <a:ext cx="4495800" cy="3862596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549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 err="1" smtClean="0">
                <a:solidFill>
                  <a:schemeClr val="tx2"/>
                </a:solidFill>
                <a:latin typeface="+mj-lt"/>
              </a:rPr>
              <a:t>In</a:t>
            </a:r>
            <a:r>
              <a:rPr lang="en-US" altLang="en-US" sz="2100" b="1" dirty="0" err="1" smtClean="0">
                <a:solidFill>
                  <a:schemeClr val="accent1"/>
                </a:solidFill>
                <a:latin typeface="+mj-lt"/>
              </a:rPr>
              <a:t>VEST</a:t>
            </a:r>
            <a:r>
              <a:rPr lang="en-US" altLang="en-US" sz="2100" b="1" dirty="0" smtClean="0">
                <a:solidFill>
                  <a:srgbClr val="00B050"/>
                </a:solidFill>
                <a:latin typeface="+mj-lt"/>
              </a:rPr>
              <a:t> Outputs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dirty="0" smtClean="0">
                <a:solidFill>
                  <a:srgbClr val="00B050"/>
                </a:solidFill>
                <a:latin typeface="+mj-lt"/>
              </a:rPr>
              <a:t>Total </a:t>
            </a:r>
            <a:r>
              <a:rPr lang="en-US" altLang="en-US" dirty="0">
                <a:solidFill>
                  <a:srgbClr val="00B050"/>
                </a:solidFill>
                <a:latin typeface="+mj-lt"/>
              </a:rPr>
              <a:t>exported </a:t>
            </a:r>
            <a:r>
              <a:rPr lang="en-US" altLang="en-US" dirty="0" smtClean="0">
                <a:solidFill>
                  <a:srgbClr val="00B050"/>
                </a:solidFill>
                <a:latin typeface="+mj-lt"/>
              </a:rPr>
              <a:t>nutrient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(kg/ha/watershed):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Total nutrient retained </a:t>
            </a:r>
            <a:r>
              <a:rPr lang="en-US" altLang="en-US" dirty="0" smtClean="0">
                <a:solidFill>
                  <a:srgbClr val="00B050"/>
                </a:solidFill>
                <a:latin typeface="+mj-lt"/>
              </a:rPr>
              <a:t>(</a:t>
            </a:r>
            <a:r>
              <a:rPr lang="en-US" altLang="en-US" dirty="0">
                <a:solidFill>
                  <a:srgbClr val="00B050"/>
                </a:solidFill>
                <a:latin typeface="+mj-lt"/>
              </a:rPr>
              <a:t>kg/watershed): </a:t>
            </a:r>
            <a:endParaRPr lang="en-US" altLang="en-US" dirty="0" smtClean="0">
              <a:solidFill>
                <a:srgbClr val="00B050"/>
              </a:solidFill>
              <a:latin typeface="+mj-l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dirty="0" smtClean="0">
                <a:solidFill>
                  <a:srgbClr val="00B050"/>
                </a:solidFill>
                <a:latin typeface="+mj-lt"/>
              </a:rPr>
              <a:t>Nutrient 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tream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 loading (kg/pixel)</a:t>
            </a:r>
            <a:endParaRPr lang="en-US" altLang="en-US" dirty="0">
              <a:solidFill>
                <a:srgbClr val="00B050"/>
              </a:solidFill>
              <a:latin typeface="+mj-l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dirty="0" smtClean="0">
                <a:solidFill>
                  <a:srgbClr val="00B050"/>
                </a:solidFill>
              </a:rPr>
              <a:t>2 Maps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en-US" altLang="en-US" dirty="0" smtClean="0">
                <a:solidFill>
                  <a:srgbClr val="00B050"/>
                </a:solidFill>
              </a:rPr>
              <a:t>Showing nutrient production, and 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en-US" altLang="en-US" dirty="0" smtClean="0">
                <a:solidFill>
                  <a:srgbClr val="00B050"/>
                </a:solidFill>
              </a:rPr>
              <a:t>load retention downstream </a:t>
            </a:r>
            <a:r>
              <a:rPr lang="en-US" altLang="en-US" dirty="0">
                <a:solidFill>
                  <a:srgbClr val="00B050"/>
                </a:solidFill>
              </a:rPr>
              <a:t>(kg/pixel) </a:t>
            </a:r>
            <a:endParaRPr lang="en-US" altLang="en-US" dirty="0" smtClean="0">
              <a:solidFill>
                <a:srgbClr val="00B050"/>
              </a:solidFill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dirty="0" smtClean="0">
                <a:solidFill>
                  <a:srgbClr val="00B050"/>
                </a:solidFill>
              </a:rPr>
              <a:t>Value </a:t>
            </a:r>
            <a:r>
              <a:rPr lang="en-US" altLang="en-US" dirty="0">
                <a:solidFill>
                  <a:srgbClr val="00B050"/>
                </a:solidFill>
              </a:rPr>
              <a:t>of  nutrient retained over time period (currency/time):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en-US" altLang="en-US" sz="1500" b="0" i="0" u="none" strike="noStrike" cap="none" normalizeH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878" y="37296"/>
            <a:ext cx="3390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Water Retention Model 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51" y="1589098"/>
            <a:ext cx="2249905" cy="100398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Earth Observation for </a:t>
            </a:r>
            <a:r>
              <a:rPr lang="en-US" dirty="0">
                <a:solidFill>
                  <a:srgbClr val="00B050"/>
                </a:solidFill>
              </a:rPr>
              <a:t>E</a:t>
            </a:r>
            <a:r>
              <a:rPr lang="en-US" dirty="0" smtClean="0">
                <a:solidFill>
                  <a:srgbClr val="00B050"/>
                </a:solidFill>
              </a:rPr>
              <a:t>cosystem Valuation, EARSC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94" y="528951"/>
            <a:ext cx="3985806" cy="30212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7500" y="3124200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Lombok, Indonesia</a:t>
            </a:r>
          </a:p>
        </p:txBody>
      </p:sp>
      <p:pic>
        <p:nvPicPr>
          <p:cNvPr id="5" name="Picture 2" descr="http://ars.els-cdn.com/content/image/1-s2.0-S0921800913002498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4077718"/>
            <a:ext cx="4337049" cy="263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774" y="4305352"/>
            <a:ext cx="2163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In</a:t>
            </a:r>
            <a:r>
              <a:rPr lang="en-US" dirty="0" err="1" smtClean="0">
                <a:solidFill>
                  <a:schemeClr val="accent1"/>
                </a:solidFill>
              </a:rPr>
              <a:t>VEST</a:t>
            </a:r>
            <a:r>
              <a:rPr lang="en-US" dirty="0" smtClean="0"/>
              <a:t>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Lessons from the Field and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Measuring success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9905" y="3626902"/>
            <a:ext cx="444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B0F0"/>
                </a:solidFill>
              </a:rPr>
              <a:t>http://www.hobgreeneconomy.org/en/invest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412" y="19050"/>
            <a:ext cx="4091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Research and Applications</a:t>
            </a:r>
          </a:p>
          <a:p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10374</TotalTime>
  <Words>265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InVEST  (Integrated Valuation of Ecosystem Services and Trade-offs)  Water Purification: Nutrient Retention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Tess Scanlon</cp:lastModifiedBy>
  <cp:revision>30</cp:revision>
  <dcterms:created xsi:type="dcterms:W3CDTF">2014-01-22T21:27:55Z</dcterms:created>
  <dcterms:modified xsi:type="dcterms:W3CDTF">2015-02-23T06:35:59Z</dcterms:modified>
</cp:coreProperties>
</file>