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336" r:id="rId1"/>
    <p:sldMasterId id="2147484348" r:id="rId2"/>
    <p:sldMasterId id="2147484360" r:id="rId3"/>
  </p:sldMasterIdLst>
  <p:notesMasterIdLst>
    <p:notesMasterId r:id="rId8"/>
  </p:notesMasterIdLst>
  <p:sldIdLst>
    <p:sldId id="256" r:id="rId4"/>
    <p:sldId id="257" r:id="rId5"/>
    <p:sldId id="258" r:id="rId6"/>
    <p:sldId id="259"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70" autoAdjust="0"/>
    <p:restoredTop sz="94660"/>
  </p:normalViewPr>
  <p:slideViewPr>
    <p:cSldViewPr snapToGrid="0">
      <p:cViewPr varScale="1">
        <p:scale>
          <a:sx n="88" d="100"/>
          <a:sy n="88" d="100"/>
        </p:scale>
        <p:origin x="-552" y="-9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934370-8024-417D-9D8F-C0BB5387693D}" type="datetimeFigureOut">
              <a:rPr lang="en-US" smtClean="0"/>
              <a:pPr/>
              <a:t>2/23/2015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0BDD9E-B87B-4A89-9680-450B7CEE02C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0BDD9E-B87B-4A89-9680-450B7CEE02C7}"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idx="10"/>
          </p:nvPr>
        </p:nvSpPr>
        <p:spPr>
          <a:ln/>
        </p:spPr>
        <p:txBody>
          <a:bodyPr/>
          <a:lstStyle>
            <a:lvl1pPr>
              <a:defRPr/>
            </a:lvl1pPr>
          </a:lstStyle>
          <a:p>
            <a:fld id="{5923F103-BC34-4FE4-A40E-EDDEECFDA5D0}" type="datetimeFigureOut">
              <a:rPr lang="en-US" smtClean="0"/>
              <a:pPr/>
              <a:t>2/23/2015</a:t>
            </a:fld>
            <a:endParaRPr lang="en-US" dirty="0"/>
          </a:p>
        </p:txBody>
      </p:sp>
      <p:sp>
        <p:nvSpPr>
          <p:cNvPr id="5" name="Rectangle 6"/>
          <p:cNvSpPr>
            <a:spLocks noGrp="1" noChangeArrowheads="1"/>
          </p:cNvSpPr>
          <p:nvPr>
            <p:ph type="sldNum" idx="11"/>
          </p:nvPr>
        </p:nvSpPr>
        <p:spPr>
          <a:ln/>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1385854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idx="10"/>
          </p:nvPr>
        </p:nvSpPr>
        <p:spPr>
          <a:ln/>
        </p:spPr>
        <p:txBody>
          <a:bodyPr/>
          <a:lstStyle>
            <a:lvl1pPr>
              <a:defRPr/>
            </a:lvl1pPr>
          </a:lstStyle>
          <a:p>
            <a:fld id="{53086D93-FCAC-47E0-A2EE-787E62CA814C}" type="datetimeFigureOut">
              <a:rPr lang="en-US" smtClean="0"/>
              <a:pPr/>
              <a:t>2/23/2015</a:t>
            </a:fld>
            <a:endParaRPr lang="en-US" dirty="0"/>
          </a:p>
        </p:txBody>
      </p:sp>
      <p:sp>
        <p:nvSpPr>
          <p:cNvPr id="5" name="Rectangle 6"/>
          <p:cNvSpPr>
            <a:spLocks noGrp="1" noChangeArrowheads="1"/>
          </p:cNvSpPr>
          <p:nvPr>
            <p:ph type="sldNum" idx="11"/>
          </p:nvPr>
        </p:nvSpPr>
        <p:spPr>
          <a:ln/>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3933054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7084" y="274638"/>
            <a:ext cx="2741083"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1" y="274638"/>
            <a:ext cx="8024284"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idx="10"/>
          </p:nvPr>
        </p:nvSpPr>
        <p:spPr>
          <a:ln/>
        </p:spPr>
        <p:txBody>
          <a:bodyPr/>
          <a:lstStyle>
            <a:lvl1pPr>
              <a:defRPr/>
            </a:lvl1pPr>
          </a:lstStyle>
          <a:p>
            <a:fld id="{CDA879A6-0FD0-4734-A311-86BFCA472E6E}" type="datetimeFigureOut">
              <a:rPr lang="en-US" smtClean="0"/>
              <a:pPr/>
              <a:t>2/23/2015</a:t>
            </a:fld>
            <a:endParaRPr lang="en-US" dirty="0"/>
          </a:p>
        </p:txBody>
      </p:sp>
      <p:sp>
        <p:nvSpPr>
          <p:cNvPr id="5" name="Rectangle 6"/>
          <p:cNvSpPr>
            <a:spLocks noGrp="1" noChangeArrowheads="1"/>
          </p:cNvSpPr>
          <p:nvPr>
            <p:ph type="sldNum" idx="11"/>
          </p:nvPr>
        </p:nvSpPr>
        <p:spPr>
          <a:ln/>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1794195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r>
              <a:rPr lang="en-US"/>
              <a:t>9/25/12</a:t>
            </a:r>
          </a:p>
        </p:txBody>
      </p:sp>
      <p:sp>
        <p:nvSpPr>
          <p:cNvPr id="5" name="Rectangle 5"/>
          <p:cNvSpPr>
            <a:spLocks noGrp="1" noChangeArrowheads="1"/>
          </p:cNvSpPr>
          <p:nvPr>
            <p:ph type="sldNum" idx="11"/>
          </p:nvPr>
        </p:nvSpPr>
        <p:spPr>
          <a:ln/>
        </p:spPr>
        <p:txBody>
          <a:bodyPr/>
          <a:lstStyle>
            <a:lvl1pPr>
              <a:defRPr/>
            </a:lvl1pPr>
          </a:lstStyle>
          <a:p>
            <a:fld id="{9A1FE45B-9145-4330-93D3-9FBC7E92DCBA}" type="slidenum">
              <a:rPr lang="en-US"/>
              <a:pPr/>
              <a:t>‹#›</a:t>
            </a:fld>
            <a:endParaRPr lang="en-US"/>
          </a:p>
        </p:txBody>
      </p:sp>
    </p:spTree>
    <p:extLst>
      <p:ext uri="{BB962C8B-B14F-4D97-AF65-F5344CB8AC3E}">
        <p14:creationId xmlns="" xmlns:p14="http://schemas.microsoft.com/office/powerpoint/2010/main" val="16193748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r>
              <a:rPr lang="en-US"/>
              <a:t>9/25/12</a:t>
            </a:r>
          </a:p>
        </p:txBody>
      </p:sp>
      <p:sp>
        <p:nvSpPr>
          <p:cNvPr id="5" name="Rectangle 5"/>
          <p:cNvSpPr>
            <a:spLocks noGrp="1" noChangeArrowheads="1"/>
          </p:cNvSpPr>
          <p:nvPr>
            <p:ph type="sldNum" idx="11"/>
          </p:nvPr>
        </p:nvSpPr>
        <p:spPr>
          <a:ln/>
        </p:spPr>
        <p:txBody>
          <a:bodyPr/>
          <a:lstStyle>
            <a:lvl1pPr>
              <a:defRPr/>
            </a:lvl1pPr>
          </a:lstStyle>
          <a:p>
            <a:fld id="{B01740D8-DE13-4902-A987-A4E4FDF16E32}" type="slidenum">
              <a:rPr lang="en-US"/>
              <a:pPr/>
              <a:t>‹#›</a:t>
            </a:fld>
            <a:endParaRPr lang="en-US"/>
          </a:p>
        </p:txBody>
      </p:sp>
    </p:spTree>
    <p:extLst>
      <p:ext uri="{BB962C8B-B14F-4D97-AF65-F5344CB8AC3E}">
        <p14:creationId xmlns="" xmlns:p14="http://schemas.microsoft.com/office/powerpoint/2010/main" val="29230854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r>
              <a:rPr lang="en-US"/>
              <a:t>9/25/12</a:t>
            </a:r>
          </a:p>
        </p:txBody>
      </p:sp>
      <p:sp>
        <p:nvSpPr>
          <p:cNvPr id="5" name="Rectangle 5"/>
          <p:cNvSpPr>
            <a:spLocks noGrp="1" noChangeArrowheads="1"/>
          </p:cNvSpPr>
          <p:nvPr>
            <p:ph type="sldNum" idx="11"/>
          </p:nvPr>
        </p:nvSpPr>
        <p:spPr>
          <a:ln/>
        </p:spPr>
        <p:txBody>
          <a:bodyPr/>
          <a:lstStyle>
            <a:lvl1pPr>
              <a:defRPr/>
            </a:lvl1pPr>
          </a:lstStyle>
          <a:p>
            <a:fld id="{ADCF7AFE-3534-4D3A-968C-9E7051F596E5}" type="slidenum">
              <a:rPr lang="en-US"/>
              <a:pPr/>
              <a:t>‹#›</a:t>
            </a:fld>
            <a:endParaRPr lang="en-US"/>
          </a:p>
        </p:txBody>
      </p:sp>
    </p:spTree>
    <p:extLst>
      <p:ext uri="{BB962C8B-B14F-4D97-AF65-F5344CB8AC3E}">
        <p14:creationId xmlns="" xmlns:p14="http://schemas.microsoft.com/office/powerpoint/2010/main" val="39094236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1" y="1604963"/>
            <a:ext cx="5382684" cy="4522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484" y="1604963"/>
            <a:ext cx="5382683" cy="4522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r>
              <a:rPr lang="en-US"/>
              <a:t>9/25/12</a:t>
            </a:r>
          </a:p>
        </p:txBody>
      </p:sp>
      <p:sp>
        <p:nvSpPr>
          <p:cNvPr id="6" name="Rectangle 5"/>
          <p:cNvSpPr>
            <a:spLocks noGrp="1" noChangeArrowheads="1"/>
          </p:cNvSpPr>
          <p:nvPr>
            <p:ph type="sldNum" idx="11"/>
          </p:nvPr>
        </p:nvSpPr>
        <p:spPr>
          <a:ln/>
        </p:spPr>
        <p:txBody>
          <a:bodyPr/>
          <a:lstStyle>
            <a:lvl1pPr>
              <a:defRPr/>
            </a:lvl1pPr>
          </a:lstStyle>
          <a:p>
            <a:fld id="{AB31ACAC-2610-4A29-BBAF-2E4AAE7ADF6E}" type="slidenum">
              <a:rPr lang="en-US"/>
              <a:pPr/>
              <a:t>‹#›</a:t>
            </a:fld>
            <a:endParaRPr lang="en-US"/>
          </a:p>
        </p:txBody>
      </p:sp>
    </p:spTree>
    <p:extLst>
      <p:ext uri="{BB962C8B-B14F-4D97-AF65-F5344CB8AC3E}">
        <p14:creationId xmlns="" xmlns:p14="http://schemas.microsoft.com/office/powerpoint/2010/main" val="1902485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r>
              <a:rPr lang="en-US"/>
              <a:t>9/25/12</a:t>
            </a:r>
          </a:p>
        </p:txBody>
      </p:sp>
      <p:sp>
        <p:nvSpPr>
          <p:cNvPr id="8" name="Rectangle 5"/>
          <p:cNvSpPr>
            <a:spLocks noGrp="1" noChangeArrowheads="1"/>
          </p:cNvSpPr>
          <p:nvPr>
            <p:ph type="sldNum" idx="11"/>
          </p:nvPr>
        </p:nvSpPr>
        <p:spPr>
          <a:ln/>
        </p:spPr>
        <p:txBody>
          <a:bodyPr/>
          <a:lstStyle>
            <a:lvl1pPr>
              <a:defRPr/>
            </a:lvl1pPr>
          </a:lstStyle>
          <a:p>
            <a:fld id="{5287778F-C71A-4E16-B1A3-5A35AC7D2863}" type="slidenum">
              <a:rPr lang="en-US"/>
              <a:pPr/>
              <a:t>‹#›</a:t>
            </a:fld>
            <a:endParaRPr lang="en-US"/>
          </a:p>
        </p:txBody>
      </p:sp>
    </p:spTree>
    <p:extLst>
      <p:ext uri="{BB962C8B-B14F-4D97-AF65-F5344CB8AC3E}">
        <p14:creationId xmlns="" xmlns:p14="http://schemas.microsoft.com/office/powerpoint/2010/main" val="7426313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r>
              <a:rPr lang="en-US"/>
              <a:t>9/25/12</a:t>
            </a:r>
          </a:p>
        </p:txBody>
      </p:sp>
      <p:sp>
        <p:nvSpPr>
          <p:cNvPr id="4" name="Rectangle 5"/>
          <p:cNvSpPr>
            <a:spLocks noGrp="1" noChangeArrowheads="1"/>
          </p:cNvSpPr>
          <p:nvPr>
            <p:ph type="sldNum" idx="11"/>
          </p:nvPr>
        </p:nvSpPr>
        <p:spPr>
          <a:ln/>
        </p:spPr>
        <p:txBody>
          <a:bodyPr/>
          <a:lstStyle>
            <a:lvl1pPr>
              <a:defRPr/>
            </a:lvl1pPr>
          </a:lstStyle>
          <a:p>
            <a:fld id="{8961BB51-919F-49C6-8212-F58C645C3190}" type="slidenum">
              <a:rPr lang="en-US"/>
              <a:pPr/>
              <a:t>‹#›</a:t>
            </a:fld>
            <a:endParaRPr lang="en-US"/>
          </a:p>
        </p:txBody>
      </p:sp>
    </p:spTree>
    <p:extLst>
      <p:ext uri="{BB962C8B-B14F-4D97-AF65-F5344CB8AC3E}">
        <p14:creationId xmlns="" xmlns:p14="http://schemas.microsoft.com/office/powerpoint/2010/main" val="1420361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r>
              <a:rPr lang="en-US"/>
              <a:t>9/25/12</a:t>
            </a:r>
          </a:p>
        </p:txBody>
      </p:sp>
      <p:sp>
        <p:nvSpPr>
          <p:cNvPr id="3" name="Rectangle 5"/>
          <p:cNvSpPr>
            <a:spLocks noGrp="1" noChangeArrowheads="1"/>
          </p:cNvSpPr>
          <p:nvPr>
            <p:ph type="sldNum" idx="11"/>
          </p:nvPr>
        </p:nvSpPr>
        <p:spPr>
          <a:ln/>
        </p:spPr>
        <p:txBody>
          <a:bodyPr/>
          <a:lstStyle>
            <a:lvl1pPr>
              <a:defRPr/>
            </a:lvl1pPr>
          </a:lstStyle>
          <a:p>
            <a:fld id="{4AB8B721-0B07-4D7F-89CD-771C5B5458B4}" type="slidenum">
              <a:rPr lang="en-US"/>
              <a:pPr/>
              <a:t>‹#›</a:t>
            </a:fld>
            <a:endParaRPr lang="en-US"/>
          </a:p>
        </p:txBody>
      </p:sp>
    </p:spTree>
    <p:extLst>
      <p:ext uri="{BB962C8B-B14F-4D97-AF65-F5344CB8AC3E}">
        <p14:creationId xmlns="" xmlns:p14="http://schemas.microsoft.com/office/powerpoint/2010/main" val="14266099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r>
              <a:rPr lang="en-US"/>
              <a:t>9/25/12</a:t>
            </a:r>
          </a:p>
        </p:txBody>
      </p:sp>
      <p:sp>
        <p:nvSpPr>
          <p:cNvPr id="6" name="Rectangle 5"/>
          <p:cNvSpPr>
            <a:spLocks noGrp="1" noChangeArrowheads="1"/>
          </p:cNvSpPr>
          <p:nvPr>
            <p:ph type="sldNum" idx="11"/>
          </p:nvPr>
        </p:nvSpPr>
        <p:spPr>
          <a:ln/>
        </p:spPr>
        <p:txBody>
          <a:bodyPr/>
          <a:lstStyle>
            <a:lvl1pPr>
              <a:defRPr/>
            </a:lvl1pPr>
          </a:lstStyle>
          <a:p>
            <a:fld id="{035B751F-EDD7-4340-B327-CFF2E41B1142}" type="slidenum">
              <a:rPr lang="en-US"/>
              <a:pPr/>
              <a:t>‹#›</a:t>
            </a:fld>
            <a:endParaRPr lang="en-US"/>
          </a:p>
        </p:txBody>
      </p:sp>
    </p:spTree>
    <p:extLst>
      <p:ext uri="{BB962C8B-B14F-4D97-AF65-F5344CB8AC3E}">
        <p14:creationId xmlns="" xmlns:p14="http://schemas.microsoft.com/office/powerpoint/2010/main" val="636741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idx="10"/>
          </p:nvPr>
        </p:nvSpPr>
        <p:spPr>
          <a:ln/>
        </p:spPr>
        <p:txBody>
          <a:bodyPr/>
          <a:lstStyle>
            <a:lvl1pPr>
              <a:defRPr/>
            </a:lvl1pPr>
          </a:lstStyle>
          <a:p>
            <a:fld id="{19C9CA7B-DFD4-44B5-8C60-D14B8CD1FB59}" type="datetimeFigureOut">
              <a:rPr lang="en-US" smtClean="0"/>
              <a:pPr/>
              <a:t>2/23/2015</a:t>
            </a:fld>
            <a:endParaRPr lang="en-US" dirty="0"/>
          </a:p>
        </p:txBody>
      </p:sp>
      <p:sp>
        <p:nvSpPr>
          <p:cNvPr id="5" name="Rectangle 6"/>
          <p:cNvSpPr>
            <a:spLocks noGrp="1" noChangeArrowheads="1"/>
          </p:cNvSpPr>
          <p:nvPr>
            <p:ph type="sldNum" idx="11"/>
          </p:nvPr>
        </p:nvSpPr>
        <p:spPr>
          <a:ln/>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14842489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r>
              <a:rPr lang="en-US"/>
              <a:t>9/25/12</a:t>
            </a:r>
          </a:p>
        </p:txBody>
      </p:sp>
      <p:sp>
        <p:nvSpPr>
          <p:cNvPr id="6" name="Rectangle 5"/>
          <p:cNvSpPr>
            <a:spLocks noGrp="1" noChangeArrowheads="1"/>
          </p:cNvSpPr>
          <p:nvPr>
            <p:ph type="sldNum" idx="11"/>
          </p:nvPr>
        </p:nvSpPr>
        <p:spPr>
          <a:ln/>
        </p:spPr>
        <p:txBody>
          <a:bodyPr/>
          <a:lstStyle>
            <a:lvl1pPr>
              <a:defRPr/>
            </a:lvl1pPr>
          </a:lstStyle>
          <a:p>
            <a:fld id="{892CBCE9-8F1C-4756-BDBB-40379EA84346}" type="slidenum">
              <a:rPr lang="en-US"/>
              <a:pPr/>
              <a:t>‹#›</a:t>
            </a:fld>
            <a:endParaRPr lang="en-US"/>
          </a:p>
        </p:txBody>
      </p:sp>
    </p:spTree>
    <p:extLst>
      <p:ext uri="{BB962C8B-B14F-4D97-AF65-F5344CB8AC3E}">
        <p14:creationId xmlns="" xmlns:p14="http://schemas.microsoft.com/office/powerpoint/2010/main" val="10197893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r>
              <a:rPr lang="en-US"/>
              <a:t>9/25/12</a:t>
            </a:r>
          </a:p>
        </p:txBody>
      </p:sp>
      <p:sp>
        <p:nvSpPr>
          <p:cNvPr id="5" name="Rectangle 5"/>
          <p:cNvSpPr>
            <a:spLocks noGrp="1" noChangeArrowheads="1"/>
          </p:cNvSpPr>
          <p:nvPr>
            <p:ph type="sldNum" idx="11"/>
          </p:nvPr>
        </p:nvSpPr>
        <p:spPr>
          <a:ln/>
        </p:spPr>
        <p:txBody>
          <a:bodyPr/>
          <a:lstStyle>
            <a:lvl1pPr>
              <a:defRPr/>
            </a:lvl1pPr>
          </a:lstStyle>
          <a:p>
            <a:fld id="{CB5E8259-3AE7-4FF4-BCB5-97CACC2C8091}" type="slidenum">
              <a:rPr lang="en-US"/>
              <a:pPr/>
              <a:t>‹#›</a:t>
            </a:fld>
            <a:endParaRPr lang="en-US"/>
          </a:p>
        </p:txBody>
      </p:sp>
    </p:spTree>
    <p:extLst>
      <p:ext uri="{BB962C8B-B14F-4D97-AF65-F5344CB8AC3E}">
        <p14:creationId xmlns="" xmlns:p14="http://schemas.microsoft.com/office/powerpoint/2010/main" val="20607212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7084" y="274638"/>
            <a:ext cx="2741083"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1" y="274638"/>
            <a:ext cx="8024284"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r>
              <a:rPr lang="en-US"/>
              <a:t>9/25/12</a:t>
            </a:r>
          </a:p>
        </p:txBody>
      </p:sp>
      <p:sp>
        <p:nvSpPr>
          <p:cNvPr id="5" name="Rectangle 5"/>
          <p:cNvSpPr>
            <a:spLocks noGrp="1" noChangeArrowheads="1"/>
          </p:cNvSpPr>
          <p:nvPr>
            <p:ph type="sldNum" idx="11"/>
          </p:nvPr>
        </p:nvSpPr>
        <p:spPr>
          <a:ln/>
        </p:spPr>
        <p:txBody>
          <a:bodyPr/>
          <a:lstStyle>
            <a:lvl1pPr>
              <a:defRPr/>
            </a:lvl1pPr>
          </a:lstStyle>
          <a:p>
            <a:fld id="{CAE5EFD1-DCDB-4AB5-BC69-1C59D8F595D1}" type="slidenum">
              <a:rPr lang="en-US"/>
              <a:pPr/>
              <a:t>‹#›</a:t>
            </a:fld>
            <a:endParaRPr lang="en-US"/>
          </a:p>
        </p:txBody>
      </p:sp>
    </p:spTree>
    <p:extLst>
      <p:ext uri="{BB962C8B-B14F-4D97-AF65-F5344CB8AC3E}">
        <p14:creationId xmlns="" xmlns:p14="http://schemas.microsoft.com/office/powerpoint/2010/main" val="230618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923F103-BC34-4FE4-A40E-EDDEECFDA5D0}" type="datetimeFigureOut">
              <a:rPr lang="en-US" smtClean="0"/>
              <a:pPr/>
              <a:t>2/23/2015</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C9CA7B-DFD4-44B5-8C60-D14B8CD1FB59}" type="datetimeFigureOut">
              <a:rPr lang="en-US" smtClean="0"/>
              <a:pPr/>
              <a:t>2/23/2015</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smtClean="0"/>
              <a:pPr/>
              <a:t>2/23/2015</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8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296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BDB8791-F1B0-41E7-B7FD-A781E65C4266}" type="datetimeFigureOut">
              <a:rPr lang="en-US" smtClean="0"/>
              <a:pPr/>
              <a:t>2/23/2015</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FDD63B2-E120-4ED8-B27B-C685F510A5FE}" type="datetimeFigureOut">
              <a:rPr lang="en-US" smtClean="0"/>
              <a:pPr/>
              <a:t>2/23/2015</a:t>
            </a:fld>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A18ACC-A947-437B-A130-35BD54FDF1E9}" type="datetimeFigureOut">
              <a:rPr lang="en-US" smtClean="0"/>
              <a:pPr/>
              <a:t>2/23/2015</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smtClean="0"/>
              <a:pPr/>
              <a:t>2/23/2015</a:t>
            </a:fld>
            <a:endParaRPr lang="en-US"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idx="10"/>
          </p:nvPr>
        </p:nvSpPr>
        <p:spPr>
          <a:ln/>
        </p:spPr>
        <p:txBody>
          <a:bodyPr/>
          <a:lstStyle>
            <a:lvl1pPr>
              <a:defRPr/>
            </a:lvl1pPr>
          </a:lstStyle>
          <a:p>
            <a:fld id="{F34E6425-0181-43F2-84FC-787E803FD2F8}" type="datetimeFigureOut">
              <a:rPr lang="en-US" smtClean="0"/>
              <a:pPr/>
              <a:t>2/23/2015</a:t>
            </a:fld>
            <a:endParaRPr lang="en-US" dirty="0"/>
          </a:p>
        </p:txBody>
      </p:sp>
      <p:sp>
        <p:nvSpPr>
          <p:cNvPr id="5" name="Rectangle 6"/>
          <p:cNvSpPr>
            <a:spLocks noGrp="1" noChangeArrowheads="1"/>
          </p:cNvSpPr>
          <p:nvPr>
            <p:ph type="sldNum" idx="11"/>
          </p:nvPr>
        </p:nvSpPr>
        <p:spPr>
          <a:ln/>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10819803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smtClean="0"/>
              <a:pPr/>
              <a:t>2/23/2015</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smtClean="0"/>
              <a:pPr/>
              <a:t>2/23/2015</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86D93-FCAC-47E0-A2EE-787E62CA814C}" type="datetimeFigureOut">
              <a:rPr lang="en-US" smtClean="0"/>
              <a:pPr/>
              <a:t>2/23/2015</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5"/>
            <a:ext cx="36576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74645"/>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A879A6-0FD0-4734-A311-86BFCA472E6E}" type="datetimeFigureOut">
              <a:rPr lang="en-US" smtClean="0"/>
              <a:pPr/>
              <a:t>2/23/2015</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1" y="1600200"/>
            <a:ext cx="5382684"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484" y="1600200"/>
            <a:ext cx="538268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idx="10"/>
          </p:nvPr>
        </p:nvSpPr>
        <p:spPr>
          <a:ln/>
        </p:spPr>
        <p:txBody>
          <a:bodyPr/>
          <a:lstStyle>
            <a:lvl1pPr>
              <a:defRPr/>
            </a:lvl1pPr>
          </a:lstStyle>
          <a:p>
            <a:fld id="{3BDB8791-F1B0-41E7-B7FD-A781E65C4266}" type="datetimeFigureOut">
              <a:rPr lang="en-US" smtClean="0"/>
              <a:pPr/>
              <a:t>2/23/2015</a:t>
            </a:fld>
            <a:endParaRPr lang="en-US" dirty="0"/>
          </a:p>
        </p:txBody>
      </p:sp>
      <p:sp>
        <p:nvSpPr>
          <p:cNvPr id="6" name="Rectangle 6"/>
          <p:cNvSpPr>
            <a:spLocks noGrp="1" noChangeArrowheads="1"/>
          </p:cNvSpPr>
          <p:nvPr>
            <p:ph type="sldNum" idx="11"/>
          </p:nvPr>
        </p:nvSpPr>
        <p:spPr>
          <a:ln/>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1113659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idx="10"/>
          </p:nvPr>
        </p:nvSpPr>
        <p:spPr>
          <a:ln/>
        </p:spPr>
        <p:txBody>
          <a:bodyPr/>
          <a:lstStyle>
            <a:lvl1pPr>
              <a:defRPr/>
            </a:lvl1pPr>
          </a:lstStyle>
          <a:p>
            <a:fld id="{5FDD63B2-E120-4ED8-B27B-C685F510A5FE}" type="datetimeFigureOut">
              <a:rPr lang="en-US" smtClean="0"/>
              <a:pPr/>
              <a:t>2/23/2015</a:t>
            </a:fld>
            <a:endParaRPr lang="en-US" dirty="0"/>
          </a:p>
        </p:txBody>
      </p:sp>
      <p:sp>
        <p:nvSpPr>
          <p:cNvPr id="8" name="Rectangle 6"/>
          <p:cNvSpPr>
            <a:spLocks noGrp="1" noChangeArrowheads="1"/>
          </p:cNvSpPr>
          <p:nvPr>
            <p:ph type="sldNum" idx="11"/>
          </p:nvPr>
        </p:nvSpPr>
        <p:spPr>
          <a:ln/>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2635145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idx="10"/>
          </p:nvPr>
        </p:nvSpPr>
        <p:spPr>
          <a:ln/>
        </p:spPr>
        <p:txBody>
          <a:bodyPr/>
          <a:lstStyle>
            <a:lvl1pPr>
              <a:defRPr/>
            </a:lvl1pPr>
          </a:lstStyle>
          <a:p>
            <a:fld id="{7AA18ACC-A947-437B-A130-35BD54FDF1E9}" type="datetimeFigureOut">
              <a:rPr lang="en-US" smtClean="0"/>
              <a:pPr/>
              <a:t>2/23/2015</a:t>
            </a:fld>
            <a:endParaRPr lang="en-US" dirty="0"/>
          </a:p>
        </p:txBody>
      </p:sp>
      <p:sp>
        <p:nvSpPr>
          <p:cNvPr id="4" name="Rectangle 6"/>
          <p:cNvSpPr>
            <a:spLocks noGrp="1" noChangeArrowheads="1"/>
          </p:cNvSpPr>
          <p:nvPr>
            <p:ph type="sldNum" idx="11"/>
          </p:nvPr>
        </p:nvSpPr>
        <p:spPr>
          <a:ln/>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903213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idx="10"/>
          </p:nvPr>
        </p:nvSpPr>
        <p:spPr>
          <a:ln/>
        </p:spPr>
        <p:txBody>
          <a:bodyPr/>
          <a:lstStyle>
            <a:lvl1pPr>
              <a:defRPr/>
            </a:lvl1pPr>
          </a:lstStyle>
          <a:p>
            <a:fld id="{7C8D7E02-BCB8-4D50-A234-369438C08659}" type="datetimeFigureOut">
              <a:rPr lang="en-US" smtClean="0"/>
              <a:pPr/>
              <a:t>2/23/2015</a:t>
            </a:fld>
            <a:endParaRPr lang="en-US" dirty="0"/>
          </a:p>
        </p:txBody>
      </p:sp>
      <p:sp>
        <p:nvSpPr>
          <p:cNvPr id="3" name="Rectangle 6"/>
          <p:cNvSpPr>
            <a:spLocks noGrp="1" noChangeArrowheads="1"/>
          </p:cNvSpPr>
          <p:nvPr>
            <p:ph type="sldNum" idx="11"/>
          </p:nvPr>
        </p:nvSpPr>
        <p:spPr>
          <a:ln/>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1581307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idx="10"/>
          </p:nvPr>
        </p:nvSpPr>
        <p:spPr>
          <a:ln/>
        </p:spPr>
        <p:txBody>
          <a:bodyPr/>
          <a:lstStyle>
            <a:lvl1pPr>
              <a:defRPr/>
            </a:lvl1pPr>
          </a:lstStyle>
          <a:p>
            <a:fld id="{76E86A4C-8E40-4F87-A4F0-01A0687C5742}" type="datetimeFigureOut">
              <a:rPr lang="en-US" smtClean="0"/>
              <a:pPr/>
              <a:t>2/23/2015</a:t>
            </a:fld>
            <a:endParaRPr lang="en-US" dirty="0"/>
          </a:p>
        </p:txBody>
      </p:sp>
      <p:sp>
        <p:nvSpPr>
          <p:cNvPr id="6" name="Rectangle 6"/>
          <p:cNvSpPr>
            <a:spLocks noGrp="1" noChangeArrowheads="1"/>
          </p:cNvSpPr>
          <p:nvPr>
            <p:ph type="sldNum" idx="11"/>
          </p:nvPr>
        </p:nvSpPr>
        <p:spPr>
          <a:ln/>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1015131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idx="10"/>
          </p:nvPr>
        </p:nvSpPr>
        <p:spPr>
          <a:ln/>
        </p:spPr>
        <p:txBody>
          <a:bodyPr/>
          <a:lstStyle>
            <a:lvl1pPr>
              <a:defRPr/>
            </a:lvl1pPr>
          </a:lstStyle>
          <a:p>
            <a:fld id="{35E72C73-2D91-4E12-BA25-F0AA0C03599B}" type="datetimeFigureOut">
              <a:rPr lang="en-US" smtClean="0"/>
              <a:pPr/>
              <a:t>2/23/2015</a:t>
            </a:fld>
            <a:endParaRPr lang="en-US" dirty="0"/>
          </a:p>
        </p:txBody>
      </p:sp>
      <p:sp>
        <p:nvSpPr>
          <p:cNvPr id="6" name="Rectangle 6"/>
          <p:cNvSpPr>
            <a:spLocks noGrp="1" noChangeArrowheads="1"/>
          </p:cNvSpPr>
          <p:nvPr>
            <p:ph type="sldNum" idx="11"/>
          </p:nvPr>
        </p:nvSpPr>
        <p:spPr>
          <a:ln/>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1688923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alphaModFix amt="50000"/>
            <a:lum/>
          </a:blip>
          <a:srcRect/>
          <a:stretch>
            <a:fillRect t="-26000" b="-26000"/>
          </a:stretch>
        </a:blipFill>
        <a:effectLst/>
      </p:bgPr>
    </p:bg>
    <p:spTree>
      <p:nvGrpSpPr>
        <p:cNvPr id="1" name=""/>
        <p:cNvGrpSpPr/>
        <p:nvPr/>
      </p:nvGrpSpPr>
      <p:grpSpPr>
        <a:xfrm>
          <a:off x="0" y="0"/>
          <a:ext cx="0" cy="0"/>
          <a:chOff x="0" y="0"/>
          <a:chExt cx="0" cy="0"/>
        </a:xfrm>
      </p:grpSpPr>
      <p:sp>
        <p:nvSpPr>
          <p:cNvPr id="1026" name="Rectangle 1"/>
          <p:cNvSpPr>
            <a:spLocks noChangeArrowheads="1"/>
          </p:cNvSpPr>
          <p:nvPr/>
        </p:nvSpPr>
        <p:spPr bwMode="auto">
          <a:xfrm>
            <a:off x="198968" y="136526"/>
            <a:ext cx="11825817" cy="6583363"/>
          </a:xfrm>
          <a:prstGeom prst="rect">
            <a:avLst/>
          </a:prstGeom>
          <a:noFill/>
          <a:ln w="19080" cap="sq">
            <a:solidFill>
              <a:srgbClr val="CFC60D"/>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sz="1800"/>
          </a:p>
        </p:txBody>
      </p:sp>
      <p:sp>
        <p:nvSpPr>
          <p:cNvPr id="1027" name="Rectangle 2"/>
          <p:cNvSpPr>
            <a:spLocks noGrp="1" noChangeArrowheads="1"/>
          </p:cNvSpPr>
          <p:nvPr>
            <p:ph type="title"/>
          </p:nvPr>
        </p:nvSpPr>
        <p:spPr bwMode="auto">
          <a:xfrm>
            <a:off x="609601" y="274639"/>
            <a:ext cx="10968567" cy="1139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0000" tIns="45000" rIns="90000" bIns="45000" numCol="1" anchor="t" anchorCtr="0" compatLnSpc="1">
            <a:prstTxWarp prst="textNoShape">
              <a:avLst/>
            </a:prstTxWarp>
          </a:bodyPr>
          <a:lstStyle/>
          <a:p>
            <a:pPr lvl="0"/>
            <a:r>
              <a:rPr lang="en-GB" smtClean="0"/>
              <a:t>Click to edit the title text format</a:t>
            </a:r>
          </a:p>
        </p:txBody>
      </p:sp>
      <p:sp>
        <p:nvSpPr>
          <p:cNvPr id="1028" name="Rectangle 3"/>
          <p:cNvSpPr>
            <a:spLocks noGrp="1" noChangeArrowheads="1"/>
          </p:cNvSpPr>
          <p:nvPr>
            <p:ph type="body" idx="1"/>
          </p:nvPr>
        </p:nvSpPr>
        <p:spPr bwMode="auto">
          <a:xfrm>
            <a:off x="609601" y="1600200"/>
            <a:ext cx="10968567" cy="4522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0000" tIns="45000" rIns="90000" bIns="450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 name="Rectangle 4"/>
          <p:cNvSpPr>
            <a:spLocks noGrp="1" noChangeArrowheads="1"/>
          </p:cNvSpPr>
          <p:nvPr>
            <p:ph type="dt"/>
          </p:nvPr>
        </p:nvSpPr>
        <p:spPr bwMode="auto">
          <a:xfrm>
            <a:off x="609600" y="6311900"/>
            <a:ext cx="2840567" cy="361950"/>
          </a:xfrm>
          <a:prstGeom prst="rect">
            <a:avLst/>
          </a:prstGeom>
          <a:noFill/>
          <a:ln w="9525" cap="flat">
            <a:noFill/>
            <a:round/>
            <a:headEnd/>
            <a:tailEnd/>
          </a:ln>
          <a:effectLst/>
        </p:spPr>
        <p:txBody>
          <a:bodyPr vert="horz" wrap="square" lIns="90000" tIns="45000" rIns="90000" bIns="45000" numCol="1" anchor="t" anchorCtr="0" compatLnSpc="1">
            <a:prstTxWarp prst="textNoShape">
              <a:avLst/>
            </a:prstTxWarp>
          </a:bodyPr>
          <a:lstStyle>
            <a:lvl1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stStyle>
          <a:p>
            <a:fld id="{2BE451C3-0FF4-47C4-B829-773ADF60F88C}" type="datetimeFigureOut">
              <a:rPr lang="en-US" smtClean="0"/>
              <a:pPr/>
              <a:t>2/23/2015</a:t>
            </a:fld>
            <a:endParaRPr lang="en-US" dirty="0"/>
          </a:p>
        </p:txBody>
      </p:sp>
      <p:sp>
        <p:nvSpPr>
          <p:cNvPr id="1030" name="Text Box 5"/>
          <p:cNvSpPr txBox="1">
            <a:spLocks noChangeArrowheads="1"/>
          </p:cNvSpPr>
          <p:nvPr/>
        </p:nvSpPr>
        <p:spPr bwMode="auto">
          <a:xfrm>
            <a:off x="3774018" y="6311901"/>
            <a:ext cx="4641849"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a:p>
        </p:txBody>
      </p:sp>
      <p:sp>
        <p:nvSpPr>
          <p:cNvPr id="3" name="Rectangle 6"/>
          <p:cNvSpPr>
            <a:spLocks noGrp="1" noChangeArrowheads="1"/>
          </p:cNvSpPr>
          <p:nvPr>
            <p:ph type="sldNum"/>
          </p:nvPr>
        </p:nvSpPr>
        <p:spPr bwMode="auto">
          <a:xfrm>
            <a:off x="8737601" y="6311900"/>
            <a:ext cx="2840567" cy="361950"/>
          </a:xfrm>
          <a:prstGeom prst="rect">
            <a:avLst/>
          </a:prstGeom>
          <a:noFill/>
          <a:ln w="9525" cap="flat">
            <a:noFill/>
            <a:round/>
            <a:headEnd/>
            <a:tailEnd/>
          </a:ln>
          <a:effectLst/>
        </p:spPr>
        <p:txBody>
          <a:bodyPr vert="horz" wrap="square" lIns="90000" tIns="45000" rIns="90000" bIns="45000" numCol="1" anchor="t" anchorCtr="0" compatLnSpc="1">
            <a:prstTxWarp prst="textNoShape">
              <a:avLst/>
            </a:prstTxWarp>
          </a:bodyPr>
          <a:lstStyle>
            <a:lvl1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defRPr>
            </a:lvl1p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3349785751"/>
      </p:ext>
    </p:extLst>
  </p:cSld>
  <p:clrMap bg1="lt1" tx1="dk1" bg2="lt2" tx2="dk2" accent1="accent1" accent2="accent2" accent3="accent3" accent4="accent4" accent5="accent5" accent6="accent6" hlink="hlink" folHlink="folHlink"/>
  <p:sldLayoutIdLst>
    <p:sldLayoutId id="2147484337" r:id="rId1"/>
    <p:sldLayoutId id="2147484338" r:id="rId2"/>
    <p:sldLayoutId id="2147484339" r:id="rId3"/>
    <p:sldLayoutId id="2147484340" r:id="rId4"/>
    <p:sldLayoutId id="2147484341" r:id="rId5"/>
    <p:sldLayoutId id="2147484342" r:id="rId6"/>
    <p:sldLayoutId id="2147484343" r:id="rId7"/>
    <p:sldLayoutId id="2147484344" r:id="rId8"/>
    <p:sldLayoutId id="2147484345" r:id="rId9"/>
    <p:sldLayoutId id="2147484346" r:id="rId10"/>
    <p:sldLayoutId id="2147484347" r:id="rId11"/>
  </p:sldLayoutIdLst>
  <p:hf sldNum="0" hdr="0" ftr="0" dt="0"/>
  <p:txStyles>
    <p:titleStyle>
      <a:lvl1pPr algn="l" defTabSz="457200" rtl="0" eaLnBrk="1" fontAlgn="base" hangingPunct="1">
        <a:lnSpc>
          <a:spcPct val="98000"/>
        </a:lnSpc>
        <a:spcBef>
          <a:spcPct val="0"/>
        </a:spcBef>
        <a:spcAft>
          <a:spcPct val="0"/>
        </a:spcAft>
        <a:buClr>
          <a:srgbClr val="000000"/>
        </a:buClr>
        <a:buSzPct val="100000"/>
        <a:buFont typeface="Times New Roman" panose="02020603050405020304" pitchFamily="18" charset="0"/>
        <a:defRPr>
          <a:solidFill>
            <a:srgbClr val="FFFFFF"/>
          </a:solidFill>
          <a:latin typeface="+mj-lt"/>
          <a:ea typeface="+mj-ea"/>
          <a:cs typeface="+mj-cs"/>
        </a:defRPr>
      </a:lvl1pPr>
      <a:lvl2pPr algn="l" defTabSz="457200" rtl="0" eaLnBrk="1" fontAlgn="base" hangingPunct="1">
        <a:lnSpc>
          <a:spcPct val="98000"/>
        </a:lnSpc>
        <a:spcBef>
          <a:spcPct val="0"/>
        </a:spcBef>
        <a:spcAft>
          <a:spcPct val="0"/>
        </a:spcAft>
        <a:buClr>
          <a:srgbClr val="000000"/>
        </a:buClr>
        <a:buSzPct val="100000"/>
        <a:buFont typeface="Times New Roman" panose="02020603050405020304" pitchFamily="18" charset="0"/>
        <a:defRPr>
          <a:solidFill>
            <a:srgbClr val="FFFFFF"/>
          </a:solidFill>
          <a:latin typeface="Tw Cen MT" charset="0"/>
          <a:ea typeface="Microsoft YaHei" charset="-122"/>
        </a:defRPr>
      </a:lvl2pPr>
      <a:lvl3pPr algn="l" defTabSz="457200" rtl="0" eaLnBrk="1" fontAlgn="base" hangingPunct="1">
        <a:lnSpc>
          <a:spcPct val="98000"/>
        </a:lnSpc>
        <a:spcBef>
          <a:spcPct val="0"/>
        </a:spcBef>
        <a:spcAft>
          <a:spcPct val="0"/>
        </a:spcAft>
        <a:buClr>
          <a:srgbClr val="000000"/>
        </a:buClr>
        <a:buSzPct val="100000"/>
        <a:buFont typeface="Times New Roman" panose="02020603050405020304" pitchFamily="18" charset="0"/>
        <a:defRPr>
          <a:solidFill>
            <a:srgbClr val="FFFFFF"/>
          </a:solidFill>
          <a:latin typeface="Tw Cen MT" charset="0"/>
          <a:ea typeface="Microsoft YaHei" charset="-122"/>
        </a:defRPr>
      </a:lvl3pPr>
      <a:lvl4pPr algn="l" defTabSz="457200" rtl="0" eaLnBrk="1" fontAlgn="base" hangingPunct="1">
        <a:lnSpc>
          <a:spcPct val="98000"/>
        </a:lnSpc>
        <a:spcBef>
          <a:spcPct val="0"/>
        </a:spcBef>
        <a:spcAft>
          <a:spcPct val="0"/>
        </a:spcAft>
        <a:buClr>
          <a:srgbClr val="000000"/>
        </a:buClr>
        <a:buSzPct val="100000"/>
        <a:buFont typeface="Times New Roman" panose="02020603050405020304" pitchFamily="18" charset="0"/>
        <a:defRPr>
          <a:solidFill>
            <a:srgbClr val="FFFFFF"/>
          </a:solidFill>
          <a:latin typeface="Tw Cen MT" charset="0"/>
          <a:ea typeface="Microsoft YaHei" charset="-122"/>
        </a:defRPr>
      </a:lvl4pPr>
      <a:lvl5pPr algn="l" defTabSz="457200" rtl="0" eaLnBrk="1" fontAlgn="base" hangingPunct="1">
        <a:lnSpc>
          <a:spcPct val="98000"/>
        </a:lnSpc>
        <a:spcBef>
          <a:spcPct val="0"/>
        </a:spcBef>
        <a:spcAft>
          <a:spcPct val="0"/>
        </a:spcAft>
        <a:buClr>
          <a:srgbClr val="000000"/>
        </a:buClr>
        <a:buSzPct val="100000"/>
        <a:buFont typeface="Times New Roman" panose="02020603050405020304" pitchFamily="18" charset="0"/>
        <a:defRPr>
          <a:solidFill>
            <a:srgbClr val="FFFFFF"/>
          </a:solidFill>
          <a:latin typeface="Tw Cen MT" charset="0"/>
          <a:ea typeface="Microsoft YaHei" charset="-122"/>
        </a:defRPr>
      </a:lvl5pPr>
      <a:lvl6pPr marL="2514600" indent="-228600" algn="l" defTabSz="457200" rtl="0" eaLnBrk="1" fontAlgn="base" hangingPunct="1">
        <a:lnSpc>
          <a:spcPct val="98000"/>
        </a:lnSpc>
        <a:spcBef>
          <a:spcPct val="0"/>
        </a:spcBef>
        <a:spcAft>
          <a:spcPct val="0"/>
        </a:spcAft>
        <a:buClr>
          <a:srgbClr val="000000"/>
        </a:buClr>
        <a:buSzPct val="100000"/>
        <a:buFont typeface="Times New Roman" pitchFamily="16" charset="0"/>
        <a:defRPr>
          <a:solidFill>
            <a:srgbClr val="FFFFFF"/>
          </a:solidFill>
          <a:latin typeface="Tw Cen MT" charset="0"/>
          <a:ea typeface="Microsoft YaHei" charset="-122"/>
        </a:defRPr>
      </a:lvl6pPr>
      <a:lvl7pPr marL="2971800" indent="-228600" algn="l" defTabSz="457200" rtl="0" eaLnBrk="1" fontAlgn="base" hangingPunct="1">
        <a:lnSpc>
          <a:spcPct val="98000"/>
        </a:lnSpc>
        <a:spcBef>
          <a:spcPct val="0"/>
        </a:spcBef>
        <a:spcAft>
          <a:spcPct val="0"/>
        </a:spcAft>
        <a:buClr>
          <a:srgbClr val="000000"/>
        </a:buClr>
        <a:buSzPct val="100000"/>
        <a:buFont typeface="Times New Roman" pitchFamily="16" charset="0"/>
        <a:defRPr>
          <a:solidFill>
            <a:srgbClr val="FFFFFF"/>
          </a:solidFill>
          <a:latin typeface="Tw Cen MT" charset="0"/>
          <a:ea typeface="Microsoft YaHei" charset="-122"/>
        </a:defRPr>
      </a:lvl7pPr>
      <a:lvl8pPr marL="3429000" indent="-228600" algn="l" defTabSz="457200" rtl="0" eaLnBrk="1" fontAlgn="base" hangingPunct="1">
        <a:lnSpc>
          <a:spcPct val="98000"/>
        </a:lnSpc>
        <a:spcBef>
          <a:spcPct val="0"/>
        </a:spcBef>
        <a:spcAft>
          <a:spcPct val="0"/>
        </a:spcAft>
        <a:buClr>
          <a:srgbClr val="000000"/>
        </a:buClr>
        <a:buSzPct val="100000"/>
        <a:buFont typeface="Times New Roman" pitchFamily="16" charset="0"/>
        <a:defRPr>
          <a:solidFill>
            <a:srgbClr val="FFFFFF"/>
          </a:solidFill>
          <a:latin typeface="Tw Cen MT" charset="0"/>
          <a:ea typeface="Microsoft YaHei" charset="-122"/>
        </a:defRPr>
      </a:lvl8pPr>
      <a:lvl9pPr marL="3886200" indent="-228600" algn="l" defTabSz="457200" rtl="0" eaLnBrk="1" fontAlgn="base" hangingPunct="1">
        <a:lnSpc>
          <a:spcPct val="98000"/>
        </a:lnSpc>
        <a:spcBef>
          <a:spcPct val="0"/>
        </a:spcBef>
        <a:spcAft>
          <a:spcPct val="0"/>
        </a:spcAft>
        <a:buClr>
          <a:srgbClr val="000000"/>
        </a:buClr>
        <a:buSzPct val="100000"/>
        <a:buFont typeface="Times New Roman" pitchFamily="16" charset="0"/>
        <a:defRPr>
          <a:solidFill>
            <a:srgbClr val="FFFFFF"/>
          </a:solidFill>
          <a:latin typeface="Tw Cen MT" charset="0"/>
          <a:ea typeface="Microsoft YaHei" charset="-122"/>
        </a:defRPr>
      </a:lvl9pPr>
    </p:titleStyle>
    <p:bodyStyle>
      <a:lvl1pPr marL="342900" indent="-342900" algn="l" defTabSz="457200" rtl="0" eaLnBrk="1" fontAlgn="base" hangingPunct="1">
        <a:lnSpc>
          <a:spcPct val="98000"/>
        </a:lnSpc>
        <a:spcBef>
          <a:spcPct val="0"/>
        </a:spcBef>
        <a:spcAft>
          <a:spcPts val="1425"/>
        </a:spcAft>
        <a:buClr>
          <a:srgbClr val="000000"/>
        </a:buClr>
        <a:buSzPct val="100000"/>
        <a:buFont typeface="Times New Roman" panose="02020603050405020304" pitchFamily="18" charset="0"/>
        <a:defRPr sz="2400">
          <a:solidFill>
            <a:srgbClr val="DFE6D0"/>
          </a:solidFill>
          <a:latin typeface="+mn-lt"/>
          <a:ea typeface="+mn-ea"/>
          <a:cs typeface="+mn-cs"/>
        </a:defRPr>
      </a:lvl1pPr>
      <a:lvl2pPr marL="742950" indent="-285750" algn="l" defTabSz="457200" rtl="0" eaLnBrk="1" fontAlgn="base" hangingPunct="1">
        <a:lnSpc>
          <a:spcPct val="98000"/>
        </a:lnSpc>
        <a:spcBef>
          <a:spcPct val="0"/>
        </a:spcBef>
        <a:spcAft>
          <a:spcPts val="1138"/>
        </a:spcAft>
        <a:buClr>
          <a:srgbClr val="000000"/>
        </a:buClr>
        <a:buSzPct val="100000"/>
        <a:buFont typeface="Times New Roman" panose="02020603050405020304" pitchFamily="18" charset="0"/>
        <a:defRPr sz="2000">
          <a:solidFill>
            <a:srgbClr val="DFE6D0"/>
          </a:solidFill>
          <a:latin typeface="+mn-lt"/>
          <a:ea typeface="+mn-ea"/>
        </a:defRPr>
      </a:lvl2pPr>
      <a:lvl3pPr marL="1143000" indent="-228600" algn="l" defTabSz="457200" rtl="0" eaLnBrk="1" fontAlgn="base" hangingPunct="1">
        <a:lnSpc>
          <a:spcPct val="98000"/>
        </a:lnSpc>
        <a:spcBef>
          <a:spcPct val="0"/>
        </a:spcBef>
        <a:spcAft>
          <a:spcPts val="850"/>
        </a:spcAft>
        <a:buClr>
          <a:srgbClr val="000000"/>
        </a:buClr>
        <a:buSzPct val="100000"/>
        <a:buFont typeface="Times New Roman" panose="02020603050405020304" pitchFamily="18" charset="0"/>
        <a:defRPr>
          <a:solidFill>
            <a:srgbClr val="FFFFFF"/>
          </a:solidFill>
          <a:latin typeface="+mn-lt"/>
          <a:ea typeface="+mn-ea"/>
        </a:defRPr>
      </a:lvl3pPr>
      <a:lvl4pPr marL="1600200" indent="-228600" algn="l" defTabSz="457200" rtl="0" eaLnBrk="1" fontAlgn="base" hangingPunct="1">
        <a:lnSpc>
          <a:spcPct val="98000"/>
        </a:lnSpc>
        <a:spcBef>
          <a:spcPct val="0"/>
        </a:spcBef>
        <a:spcAft>
          <a:spcPts val="575"/>
        </a:spcAft>
        <a:buClr>
          <a:srgbClr val="000000"/>
        </a:buClr>
        <a:buSzPct val="100000"/>
        <a:buFont typeface="Times New Roman" panose="02020603050405020304" pitchFamily="18" charset="0"/>
        <a:defRPr sz="1600">
          <a:solidFill>
            <a:srgbClr val="DFE6D0"/>
          </a:solidFill>
          <a:latin typeface="+mn-lt"/>
          <a:ea typeface="+mn-ea"/>
        </a:defRPr>
      </a:lvl4pPr>
      <a:lvl5pPr marL="2057400" indent="-228600" algn="l" defTabSz="457200" rtl="0" eaLnBrk="1" fontAlgn="base" hangingPunct="1">
        <a:lnSpc>
          <a:spcPct val="98000"/>
        </a:lnSpc>
        <a:spcBef>
          <a:spcPct val="0"/>
        </a:spcBef>
        <a:spcAft>
          <a:spcPts val="288"/>
        </a:spcAft>
        <a:buClr>
          <a:srgbClr val="000000"/>
        </a:buClr>
        <a:buSzPct val="100000"/>
        <a:buFont typeface="Times New Roman" panose="02020603050405020304" pitchFamily="18" charset="0"/>
        <a:defRPr sz="2000">
          <a:solidFill>
            <a:srgbClr val="DFE6D0"/>
          </a:solidFill>
          <a:latin typeface="+mn-lt"/>
          <a:ea typeface="+mn-ea"/>
        </a:defRPr>
      </a:lvl5pPr>
      <a:lvl6pPr marL="2514600" indent="-228600" algn="l" defTabSz="457200" rtl="0" eaLnBrk="1" fontAlgn="base" hangingPunct="1">
        <a:lnSpc>
          <a:spcPct val="98000"/>
        </a:lnSpc>
        <a:spcBef>
          <a:spcPct val="0"/>
        </a:spcBef>
        <a:spcAft>
          <a:spcPts val="288"/>
        </a:spcAft>
        <a:buClr>
          <a:srgbClr val="000000"/>
        </a:buClr>
        <a:buSzPct val="100000"/>
        <a:buFont typeface="Times New Roman" pitchFamily="16" charset="0"/>
        <a:defRPr sz="2000">
          <a:solidFill>
            <a:srgbClr val="DFE6D0"/>
          </a:solidFill>
          <a:latin typeface="+mn-lt"/>
          <a:ea typeface="+mn-ea"/>
        </a:defRPr>
      </a:lvl6pPr>
      <a:lvl7pPr marL="2971800" indent="-228600" algn="l" defTabSz="457200" rtl="0" eaLnBrk="1" fontAlgn="base" hangingPunct="1">
        <a:lnSpc>
          <a:spcPct val="98000"/>
        </a:lnSpc>
        <a:spcBef>
          <a:spcPct val="0"/>
        </a:spcBef>
        <a:spcAft>
          <a:spcPts val="288"/>
        </a:spcAft>
        <a:buClr>
          <a:srgbClr val="000000"/>
        </a:buClr>
        <a:buSzPct val="100000"/>
        <a:buFont typeface="Times New Roman" pitchFamily="16" charset="0"/>
        <a:defRPr sz="2000">
          <a:solidFill>
            <a:srgbClr val="DFE6D0"/>
          </a:solidFill>
          <a:latin typeface="+mn-lt"/>
          <a:ea typeface="+mn-ea"/>
        </a:defRPr>
      </a:lvl7pPr>
      <a:lvl8pPr marL="3429000" indent="-228600" algn="l" defTabSz="457200" rtl="0" eaLnBrk="1" fontAlgn="base" hangingPunct="1">
        <a:lnSpc>
          <a:spcPct val="98000"/>
        </a:lnSpc>
        <a:spcBef>
          <a:spcPct val="0"/>
        </a:spcBef>
        <a:spcAft>
          <a:spcPts val="288"/>
        </a:spcAft>
        <a:buClr>
          <a:srgbClr val="000000"/>
        </a:buClr>
        <a:buSzPct val="100000"/>
        <a:buFont typeface="Times New Roman" pitchFamily="16" charset="0"/>
        <a:defRPr sz="2000">
          <a:solidFill>
            <a:srgbClr val="DFE6D0"/>
          </a:solidFill>
          <a:latin typeface="+mn-lt"/>
          <a:ea typeface="+mn-ea"/>
        </a:defRPr>
      </a:lvl8pPr>
      <a:lvl9pPr marL="3886200" indent="-228600" algn="l" defTabSz="457200" rtl="0" eaLnBrk="1" fontAlgn="base" hangingPunct="1">
        <a:lnSpc>
          <a:spcPct val="98000"/>
        </a:lnSpc>
        <a:spcBef>
          <a:spcPct val="0"/>
        </a:spcBef>
        <a:spcAft>
          <a:spcPts val="288"/>
        </a:spcAft>
        <a:buClr>
          <a:srgbClr val="000000"/>
        </a:buClr>
        <a:buSzPct val="100000"/>
        <a:buFont typeface="Times New Roman" pitchFamily="16" charset="0"/>
        <a:defRPr sz="2000">
          <a:solidFill>
            <a:srgbClr val="DFE6D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alphaModFix amt="50000"/>
            <a:lum/>
          </a:blip>
          <a:srcRect/>
          <a:stretch>
            <a:fillRect t="-26000" b="-26000"/>
          </a:stretch>
        </a:blipFill>
        <a:effectLst/>
      </p:bgPr>
    </p:bg>
    <p:spTree>
      <p:nvGrpSpPr>
        <p:cNvPr id="1" name=""/>
        <p:cNvGrpSpPr/>
        <p:nvPr/>
      </p:nvGrpSpPr>
      <p:grpSpPr>
        <a:xfrm>
          <a:off x="0" y="0"/>
          <a:ext cx="0" cy="0"/>
          <a:chOff x="0" y="0"/>
          <a:chExt cx="0" cy="0"/>
        </a:xfrm>
      </p:grpSpPr>
      <p:sp>
        <p:nvSpPr>
          <p:cNvPr id="2050" name="Rectangle 1"/>
          <p:cNvSpPr>
            <a:spLocks noChangeArrowheads="1"/>
          </p:cNvSpPr>
          <p:nvPr/>
        </p:nvSpPr>
        <p:spPr bwMode="auto">
          <a:xfrm>
            <a:off x="198968" y="136526"/>
            <a:ext cx="11825817" cy="6583363"/>
          </a:xfrm>
          <a:prstGeom prst="rect">
            <a:avLst/>
          </a:prstGeom>
          <a:noFill/>
          <a:ln w="19080" cap="sq">
            <a:solidFill>
              <a:srgbClr val="CFC60D"/>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sz="1800"/>
          </a:p>
        </p:txBody>
      </p:sp>
      <p:sp>
        <p:nvSpPr>
          <p:cNvPr id="2051" name="Rectangle 2"/>
          <p:cNvSpPr>
            <a:spLocks noGrp="1" noChangeArrowheads="1"/>
          </p:cNvSpPr>
          <p:nvPr>
            <p:ph type="title"/>
          </p:nvPr>
        </p:nvSpPr>
        <p:spPr bwMode="auto">
          <a:xfrm>
            <a:off x="609601" y="274639"/>
            <a:ext cx="10968567" cy="1139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0000" tIns="45000" rIns="90000" bIns="45000" numCol="1" anchor="t" anchorCtr="0" compatLnSpc="1">
            <a:prstTxWarp prst="textNoShape">
              <a:avLst/>
            </a:prstTxWarp>
          </a:bodyPr>
          <a:lstStyle/>
          <a:p>
            <a:pPr lvl="0"/>
            <a:r>
              <a:rPr lang="en-GB" smtClean="0"/>
              <a:t>Click to edit the title text format</a:t>
            </a:r>
          </a:p>
        </p:txBody>
      </p:sp>
      <p:sp>
        <p:nvSpPr>
          <p:cNvPr id="2" name="Rectangle 3"/>
          <p:cNvSpPr>
            <a:spLocks noGrp="1" noChangeArrowheads="1"/>
          </p:cNvSpPr>
          <p:nvPr>
            <p:ph type="dt"/>
          </p:nvPr>
        </p:nvSpPr>
        <p:spPr bwMode="auto">
          <a:xfrm>
            <a:off x="609600" y="6311901"/>
            <a:ext cx="2840567" cy="454025"/>
          </a:xfrm>
          <a:prstGeom prst="rect">
            <a:avLst/>
          </a:prstGeom>
          <a:noFill/>
          <a:ln w="9525" cap="flat">
            <a:noFill/>
            <a:round/>
            <a:headEnd/>
            <a:tailEnd/>
          </a:ln>
          <a:effectLst/>
        </p:spPr>
        <p:txBody>
          <a:bodyPr vert="horz" wrap="square" lIns="90000" tIns="45000" rIns="90000" bIns="45000" numCol="1" anchor="t" anchorCtr="0" compatLnSpc="1">
            <a:prstTxWarp prst="textNoShape">
              <a:avLst/>
            </a:prstTxWarp>
          </a:bodyPr>
          <a:lstStyle>
            <a:lvl1pPr hangingPunct="1">
              <a:lnSpc>
                <a:spcPct val="100000"/>
              </a:lnSpc>
              <a:buSzPct val="45000"/>
              <a:buFont typeface="Wingdings" charset="2"/>
              <a:buNone/>
              <a:tabLst>
                <a:tab pos="723900" algn="l"/>
                <a:tab pos="1447800" algn="l"/>
              </a:tabLst>
              <a:defRPr sz="2400">
                <a:solidFill>
                  <a:srgbClr val="FFFFFF"/>
                </a:solidFill>
                <a:latin typeface="+mn-lt"/>
                <a:ea typeface="Microsoft YaHei" charset="-122"/>
              </a:defRPr>
            </a:lvl1pPr>
          </a:lstStyle>
          <a:p>
            <a:pPr>
              <a:defRPr/>
            </a:pPr>
            <a:r>
              <a:rPr lang="en-US"/>
              <a:t>9/25/12</a:t>
            </a:r>
          </a:p>
        </p:txBody>
      </p:sp>
      <p:sp>
        <p:nvSpPr>
          <p:cNvPr id="2053" name="Text Box 4"/>
          <p:cNvSpPr txBox="1">
            <a:spLocks noChangeArrowheads="1"/>
          </p:cNvSpPr>
          <p:nvPr/>
        </p:nvSpPr>
        <p:spPr bwMode="auto">
          <a:xfrm>
            <a:off x="3774018" y="6311901"/>
            <a:ext cx="4641849"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a:p>
        </p:txBody>
      </p:sp>
      <p:sp>
        <p:nvSpPr>
          <p:cNvPr id="3" name="Rectangle 5"/>
          <p:cNvSpPr>
            <a:spLocks noGrp="1" noChangeArrowheads="1"/>
          </p:cNvSpPr>
          <p:nvPr>
            <p:ph type="sldNum"/>
          </p:nvPr>
        </p:nvSpPr>
        <p:spPr bwMode="auto">
          <a:xfrm>
            <a:off x="8737601" y="6311901"/>
            <a:ext cx="2840567" cy="454025"/>
          </a:xfrm>
          <a:prstGeom prst="rect">
            <a:avLst/>
          </a:prstGeom>
          <a:noFill/>
          <a:ln w="9525" cap="flat">
            <a:noFill/>
            <a:round/>
            <a:headEnd/>
            <a:tailEnd/>
          </a:ln>
          <a:effectLst/>
        </p:spPr>
        <p:txBody>
          <a:bodyPr vert="horz" wrap="square" lIns="90000" tIns="45000" rIns="90000" bIns="45000" numCol="1" anchor="t" anchorCtr="0" compatLnSpc="1">
            <a:prstTxWarp prst="textNoShape">
              <a:avLst/>
            </a:prstTxWarp>
          </a:bodyPr>
          <a:lstStyle>
            <a:lvl1pPr hangingPunct="1">
              <a:lnSpc>
                <a:spcPct val="100000"/>
              </a:lnSpc>
              <a:buSzPct val="45000"/>
              <a:buFont typeface="Wingdings" panose="05000000000000000000" pitchFamily="2" charset="2"/>
              <a:buNone/>
              <a:tabLst>
                <a:tab pos="723900" algn="l"/>
                <a:tab pos="1447800" algn="l"/>
              </a:tabLst>
              <a:defRPr sz="2400">
                <a:solidFill>
                  <a:srgbClr val="FFFFFF"/>
                </a:solidFill>
                <a:latin typeface="Tw Cen MT" panose="020B0602020104020603" pitchFamily="34" charset="0"/>
              </a:defRPr>
            </a:lvl1pPr>
          </a:lstStyle>
          <a:p>
            <a:fld id="{70F0895F-C397-4F21-B30A-DE6DD106F8B5}" type="slidenum">
              <a:rPr lang="en-US"/>
              <a:pPr/>
              <a:t>‹#›</a:t>
            </a:fld>
            <a:endParaRPr lang="en-US"/>
          </a:p>
        </p:txBody>
      </p:sp>
      <p:sp>
        <p:nvSpPr>
          <p:cNvPr id="2055" name="Rectangle 6"/>
          <p:cNvSpPr>
            <a:spLocks noGrp="1" noChangeArrowheads="1"/>
          </p:cNvSpPr>
          <p:nvPr>
            <p:ph type="body" idx="1"/>
          </p:nvPr>
        </p:nvSpPr>
        <p:spPr bwMode="auto">
          <a:xfrm>
            <a:off x="609601" y="1604963"/>
            <a:ext cx="10968567" cy="4522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0" tIns="612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Tree>
    <p:extLst>
      <p:ext uri="{BB962C8B-B14F-4D97-AF65-F5344CB8AC3E}">
        <p14:creationId xmlns="" xmlns:p14="http://schemas.microsoft.com/office/powerpoint/2010/main" val="3284360821"/>
      </p:ext>
    </p:extLst>
  </p:cSld>
  <p:clrMap bg1="lt1" tx1="dk1" bg2="lt2" tx2="dk2" accent1="accent1" accent2="accent2" accent3="accent3" accent4="accent4" accent5="accent5" accent6="accent6" hlink="hlink" folHlink="folHlink"/>
  <p:sldLayoutIdLst>
    <p:sldLayoutId id="2147484349" r:id="rId1"/>
    <p:sldLayoutId id="2147484350" r:id="rId2"/>
    <p:sldLayoutId id="2147484351" r:id="rId3"/>
    <p:sldLayoutId id="2147484352" r:id="rId4"/>
    <p:sldLayoutId id="2147484353" r:id="rId5"/>
    <p:sldLayoutId id="2147484354" r:id="rId6"/>
    <p:sldLayoutId id="2147484355" r:id="rId7"/>
    <p:sldLayoutId id="2147484356" r:id="rId8"/>
    <p:sldLayoutId id="2147484357" r:id="rId9"/>
    <p:sldLayoutId id="2147484358" r:id="rId10"/>
    <p:sldLayoutId id="2147484359" r:id="rId11"/>
  </p:sldLayoutIdLst>
  <p:hf sldNum="0" hdr="0" ftr="0" dt="0"/>
  <p:txStyles>
    <p:titleStyle>
      <a:lvl1pPr algn="l" defTabSz="457200" rtl="0" eaLnBrk="1" fontAlgn="base" hangingPunct="1">
        <a:lnSpc>
          <a:spcPct val="98000"/>
        </a:lnSpc>
        <a:spcBef>
          <a:spcPct val="0"/>
        </a:spcBef>
        <a:spcAft>
          <a:spcPct val="0"/>
        </a:spcAft>
        <a:buClr>
          <a:srgbClr val="000000"/>
        </a:buClr>
        <a:buSzPct val="100000"/>
        <a:buFont typeface="Times New Roman" panose="02020603050405020304" pitchFamily="18" charset="0"/>
        <a:defRPr>
          <a:solidFill>
            <a:srgbClr val="FFFFFF"/>
          </a:solidFill>
          <a:latin typeface="+mj-lt"/>
          <a:ea typeface="+mj-ea"/>
          <a:cs typeface="+mj-cs"/>
        </a:defRPr>
      </a:lvl1pPr>
      <a:lvl2pPr algn="l" defTabSz="457200" rtl="0" eaLnBrk="1" fontAlgn="base" hangingPunct="1">
        <a:lnSpc>
          <a:spcPct val="98000"/>
        </a:lnSpc>
        <a:spcBef>
          <a:spcPct val="0"/>
        </a:spcBef>
        <a:spcAft>
          <a:spcPct val="0"/>
        </a:spcAft>
        <a:buClr>
          <a:srgbClr val="000000"/>
        </a:buClr>
        <a:buSzPct val="100000"/>
        <a:buFont typeface="Times New Roman" panose="02020603050405020304" pitchFamily="18" charset="0"/>
        <a:defRPr>
          <a:solidFill>
            <a:srgbClr val="FFFFFF"/>
          </a:solidFill>
          <a:latin typeface="Tw Cen MT" charset="0"/>
          <a:ea typeface="Microsoft YaHei" charset="-122"/>
        </a:defRPr>
      </a:lvl2pPr>
      <a:lvl3pPr algn="l" defTabSz="457200" rtl="0" eaLnBrk="1" fontAlgn="base" hangingPunct="1">
        <a:lnSpc>
          <a:spcPct val="98000"/>
        </a:lnSpc>
        <a:spcBef>
          <a:spcPct val="0"/>
        </a:spcBef>
        <a:spcAft>
          <a:spcPct val="0"/>
        </a:spcAft>
        <a:buClr>
          <a:srgbClr val="000000"/>
        </a:buClr>
        <a:buSzPct val="100000"/>
        <a:buFont typeface="Times New Roman" panose="02020603050405020304" pitchFamily="18" charset="0"/>
        <a:defRPr>
          <a:solidFill>
            <a:srgbClr val="FFFFFF"/>
          </a:solidFill>
          <a:latin typeface="Tw Cen MT" charset="0"/>
          <a:ea typeface="Microsoft YaHei" charset="-122"/>
        </a:defRPr>
      </a:lvl3pPr>
      <a:lvl4pPr algn="l" defTabSz="457200" rtl="0" eaLnBrk="1" fontAlgn="base" hangingPunct="1">
        <a:lnSpc>
          <a:spcPct val="98000"/>
        </a:lnSpc>
        <a:spcBef>
          <a:spcPct val="0"/>
        </a:spcBef>
        <a:spcAft>
          <a:spcPct val="0"/>
        </a:spcAft>
        <a:buClr>
          <a:srgbClr val="000000"/>
        </a:buClr>
        <a:buSzPct val="100000"/>
        <a:buFont typeface="Times New Roman" panose="02020603050405020304" pitchFamily="18" charset="0"/>
        <a:defRPr>
          <a:solidFill>
            <a:srgbClr val="FFFFFF"/>
          </a:solidFill>
          <a:latin typeface="Tw Cen MT" charset="0"/>
          <a:ea typeface="Microsoft YaHei" charset="-122"/>
        </a:defRPr>
      </a:lvl4pPr>
      <a:lvl5pPr algn="l" defTabSz="457200" rtl="0" eaLnBrk="1" fontAlgn="base" hangingPunct="1">
        <a:lnSpc>
          <a:spcPct val="98000"/>
        </a:lnSpc>
        <a:spcBef>
          <a:spcPct val="0"/>
        </a:spcBef>
        <a:spcAft>
          <a:spcPct val="0"/>
        </a:spcAft>
        <a:buClr>
          <a:srgbClr val="000000"/>
        </a:buClr>
        <a:buSzPct val="100000"/>
        <a:buFont typeface="Times New Roman" panose="02020603050405020304" pitchFamily="18" charset="0"/>
        <a:defRPr>
          <a:solidFill>
            <a:srgbClr val="FFFFFF"/>
          </a:solidFill>
          <a:latin typeface="Tw Cen MT" charset="0"/>
          <a:ea typeface="Microsoft YaHei" charset="-122"/>
        </a:defRPr>
      </a:lvl5pPr>
      <a:lvl6pPr marL="2514600" indent="-228600" algn="l" defTabSz="457200" rtl="0" eaLnBrk="1" fontAlgn="base" hangingPunct="1">
        <a:lnSpc>
          <a:spcPct val="98000"/>
        </a:lnSpc>
        <a:spcBef>
          <a:spcPct val="0"/>
        </a:spcBef>
        <a:spcAft>
          <a:spcPct val="0"/>
        </a:spcAft>
        <a:buClr>
          <a:srgbClr val="000000"/>
        </a:buClr>
        <a:buSzPct val="100000"/>
        <a:buFont typeface="Times New Roman" pitchFamily="16" charset="0"/>
        <a:defRPr>
          <a:solidFill>
            <a:srgbClr val="FFFFFF"/>
          </a:solidFill>
          <a:latin typeface="Tw Cen MT" charset="0"/>
          <a:ea typeface="Microsoft YaHei" charset="-122"/>
        </a:defRPr>
      </a:lvl6pPr>
      <a:lvl7pPr marL="2971800" indent="-228600" algn="l" defTabSz="457200" rtl="0" eaLnBrk="1" fontAlgn="base" hangingPunct="1">
        <a:lnSpc>
          <a:spcPct val="98000"/>
        </a:lnSpc>
        <a:spcBef>
          <a:spcPct val="0"/>
        </a:spcBef>
        <a:spcAft>
          <a:spcPct val="0"/>
        </a:spcAft>
        <a:buClr>
          <a:srgbClr val="000000"/>
        </a:buClr>
        <a:buSzPct val="100000"/>
        <a:buFont typeface="Times New Roman" pitchFamily="16" charset="0"/>
        <a:defRPr>
          <a:solidFill>
            <a:srgbClr val="FFFFFF"/>
          </a:solidFill>
          <a:latin typeface="Tw Cen MT" charset="0"/>
          <a:ea typeface="Microsoft YaHei" charset="-122"/>
        </a:defRPr>
      </a:lvl7pPr>
      <a:lvl8pPr marL="3429000" indent="-228600" algn="l" defTabSz="457200" rtl="0" eaLnBrk="1" fontAlgn="base" hangingPunct="1">
        <a:lnSpc>
          <a:spcPct val="98000"/>
        </a:lnSpc>
        <a:spcBef>
          <a:spcPct val="0"/>
        </a:spcBef>
        <a:spcAft>
          <a:spcPct val="0"/>
        </a:spcAft>
        <a:buClr>
          <a:srgbClr val="000000"/>
        </a:buClr>
        <a:buSzPct val="100000"/>
        <a:buFont typeface="Times New Roman" pitchFamily="16" charset="0"/>
        <a:defRPr>
          <a:solidFill>
            <a:srgbClr val="FFFFFF"/>
          </a:solidFill>
          <a:latin typeface="Tw Cen MT" charset="0"/>
          <a:ea typeface="Microsoft YaHei" charset="-122"/>
        </a:defRPr>
      </a:lvl8pPr>
      <a:lvl9pPr marL="3886200" indent="-228600" algn="l" defTabSz="457200" rtl="0" eaLnBrk="1" fontAlgn="base" hangingPunct="1">
        <a:lnSpc>
          <a:spcPct val="98000"/>
        </a:lnSpc>
        <a:spcBef>
          <a:spcPct val="0"/>
        </a:spcBef>
        <a:spcAft>
          <a:spcPct val="0"/>
        </a:spcAft>
        <a:buClr>
          <a:srgbClr val="000000"/>
        </a:buClr>
        <a:buSzPct val="100000"/>
        <a:buFont typeface="Times New Roman" pitchFamily="16" charset="0"/>
        <a:defRPr>
          <a:solidFill>
            <a:srgbClr val="FFFFFF"/>
          </a:solidFill>
          <a:latin typeface="Tw Cen MT" charset="0"/>
          <a:ea typeface="Microsoft YaHei" charset="-122"/>
        </a:defRPr>
      </a:lvl9pPr>
    </p:titleStyle>
    <p:bodyStyle>
      <a:lvl1pPr marL="342900" indent="-342900" algn="l" defTabSz="457200" rtl="0" eaLnBrk="1" fontAlgn="base" hangingPunct="1">
        <a:lnSpc>
          <a:spcPct val="98000"/>
        </a:lnSpc>
        <a:spcBef>
          <a:spcPct val="0"/>
        </a:spcBef>
        <a:spcAft>
          <a:spcPts val="1425"/>
        </a:spcAft>
        <a:buClr>
          <a:srgbClr val="000000"/>
        </a:buClr>
        <a:buSzPct val="100000"/>
        <a:buFont typeface="Times New Roman" panose="02020603050405020304" pitchFamily="18" charset="0"/>
        <a:defRPr sz="2400">
          <a:solidFill>
            <a:srgbClr val="DFE6D0"/>
          </a:solidFill>
          <a:latin typeface="+mn-lt"/>
          <a:ea typeface="+mn-ea"/>
          <a:cs typeface="+mn-cs"/>
        </a:defRPr>
      </a:lvl1pPr>
      <a:lvl2pPr marL="742950" indent="-285750" algn="l" defTabSz="457200" rtl="0" eaLnBrk="1" fontAlgn="base" hangingPunct="1">
        <a:lnSpc>
          <a:spcPct val="98000"/>
        </a:lnSpc>
        <a:spcBef>
          <a:spcPct val="0"/>
        </a:spcBef>
        <a:spcAft>
          <a:spcPts val="1138"/>
        </a:spcAft>
        <a:buClr>
          <a:srgbClr val="000000"/>
        </a:buClr>
        <a:buSzPct val="100000"/>
        <a:buFont typeface="Times New Roman" panose="02020603050405020304" pitchFamily="18" charset="0"/>
        <a:defRPr sz="2000">
          <a:solidFill>
            <a:srgbClr val="DFE6D0"/>
          </a:solidFill>
          <a:latin typeface="+mn-lt"/>
          <a:ea typeface="+mn-ea"/>
        </a:defRPr>
      </a:lvl2pPr>
      <a:lvl3pPr marL="1143000" indent="-228600" algn="l" defTabSz="457200" rtl="0" eaLnBrk="1" fontAlgn="base" hangingPunct="1">
        <a:lnSpc>
          <a:spcPct val="98000"/>
        </a:lnSpc>
        <a:spcBef>
          <a:spcPct val="0"/>
        </a:spcBef>
        <a:spcAft>
          <a:spcPts val="850"/>
        </a:spcAft>
        <a:buClr>
          <a:srgbClr val="000000"/>
        </a:buClr>
        <a:buSzPct val="100000"/>
        <a:buFont typeface="Times New Roman" panose="02020603050405020304" pitchFamily="18" charset="0"/>
        <a:defRPr>
          <a:solidFill>
            <a:srgbClr val="FFFFFF"/>
          </a:solidFill>
          <a:latin typeface="+mn-lt"/>
          <a:ea typeface="+mn-ea"/>
        </a:defRPr>
      </a:lvl3pPr>
      <a:lvl4pPr marL="1600200" indent="-228600" algn="l" defTabSz="457200" rtl="0" eaLnBrk="1" fontAlgn="base" hangingPunct="1">
        <a:lnSpc>
          <a:spcPct val="98000"/>
        </a:lnSpc>
        <a:spcBef>
          <a:spcPct val="0"/>
        </a:spcBef>
        <a:spcAft>
          <a:spcPts val="575"/>
        </a:spcAft>
        <a:buClr>
          <a:srgbClr val="000000"/>
        </a:buClr>
        <a:buSzPct val="100000"/>
        <a:buFont typeface="Times New Roman" panose="02020603050405020304" pitchFamily="18" charset="0"/>
        <a:defRPr sz="1600">
          <a:solidFill>
            <a:srgbClr val="DFE6D0"/>
          </a:solidFill>
          <a:latin typeface="+mn-lt"/>
          <a:ea typeface="+mn-ea"/>
        </a:defRPr>
      </a:lvl4pPr>
      <a:lvl5pPr marL="2057400" indent="-228600" algn="l" defTabSz="457200" rtl="0" eaLnBrk="1" fontAlgn="base" hangingPunct="1">
        <a:lnSpc>
          <a:spcPct val="98000"/>
        </a:lnSpc>
        <a:spcBef>
          <a:spcPct val="0"/>
        </a:spcBef>
        <a:spcAft>
          <a:spcPts val="288"/>
        </a:spcAft>
        <a:buClr>
          <a:srgbClr val="000000"/>
        </a:buClr>
        <a:buSzPct val="100000"/>
        <a:buFont typeface="Times New Roman" panose="02020603050405020304" pitchFamily="18" charset="0"/>
        <a:defRPr sz="2000">
          <a:solidFill>
            <a:srgbClr val="DFE6D0"/>
          </a:solidFill>
          <a:latin typeface="+mn-lt"/>
          <a:ea typeface="+mn-ea"/>
        </a:defRPr>
      </a:lvl5pPr>
      <a:lvl6pPr marL="2514600" indent="-228600" algn="l" defTabSz="457200" rtl="0" eaLnBrk="1" fontAlgn="base" hangingPunct="1">
        <a:lnSpc>
          <a:spcPct val="98000"/>
        </a:lnSpc>
        <a:spcBef>
          <a:spcPct val="0"/>
        </a:spcBef>
        <a:spcAft>
          <a:spcPts val="288"/>
        </a:spcAft>
        <a:buClr>
          <a:srgbClr val="000000"/>
        </a:buClr>
        <a:buSzPct val="100000"/>
        <a:buFont typeface="Times New Roman" pitchFamily="16" charset="0"/>
        <a:defRPr sz="2000">
          <a:solidFill>
            <a:srgbClr val="DFE6D0"/>
          </a:solidFill>
          <a:latin typeface="+mn-lt"/>
          <a:ea typeface="+mn-ea"/>
        </a:defRPr>
      </a:lvl6pPr>
      <a:lvl7pPr marL="2971800" indent="-228600" algn="l" defTabSz="457200" rtl="0" eaLnBrk="1" fontAlgn="base" hangingPunct="1">
        <a:lnSpc>
          <a:spcPct val="98000"/>
        </a:lnSpc>
        <a:spcBef>
          <a:spcPct val="0"/>
        </a:spcBef>
        <a:spcAft>
          <a:spcPts val="288"/>
        </a:spcAft>
        <a:buClr>
          <a:srgbClr val="000000"/>
        </a:buClr>
        <a:buSzPct val="100000"/>
        <a:buFont typeface="Times New Roman" pitchFamily="16" charset="0"/>
        <a:defRPr sz="2000">
          <a:solidFill>
            <a:srgbClr val="DFE6D0"/>
          </a:solidFill>
          <a:latin typeface="+mn-lt"/>
          <a:ea typeface="+mn-ea"/>
        </a:defRPr>
      </a:lvl7pPr>
      <a:lvl8pPr marL="3429000" indent="-228600" algn="l" defTabSz="457200" rtl="0" eaLnBrk="1" fontAlgn="base" hangingPunct="1">
        <a:lnSpc>
          <a:spcPct val="98000"/>
        </a:lnSpc>
        <a:spcBef>
          <a:spcPct val="0"/>
        </a:spcBef>
        <a:spcAft>
          <a:spcPts val="288"/>
        </a:spcAft>
        <a:buClr>
          <a:srgbClr val="000000"/>
        </a:buClr>
        <a:buSzPct val="100000"/>
        <a:buFont typeface="Times New Roman" pitchFamily="16" charset="0"/>
        <a:defRPr sz="2000">
          <a:solidFill>
            <a:srgbClr val="DFE6D0"/>
          </a:solidFill>
          <a:latin typeface="+mn-lt"/>
          <a:ea typeface="+mn-ea"/>
        </a:defRPr>
      </a:lvl8pPr>
      <a:lvl9pPr marL="3886200" indent="-228600" algn="l" defTabSz="457200" rtl="0" eaLnBrk="1" fontAlgn="base" hangingPunct="1">
        <a:lnSpc>
          <a:spcPct val="98000"/>
        </a:lnSpc>
        <a:spcBef>
          <a:spcPct val="0"/>
        </a:spcBef>
        <a:spcAft>
          <a:spcPts val="288"/>
        </a:spcAft>
        <a:buClr>
          <a:srgbClr val="000000"/>
        </a:buClr>
        <a:buSzPct val="100000"/>
        <a:buFont typeface="Times New Roman" pitchFamily="16" charset="0"/>
        <a:defRPr sz="2000">
          <a:solidFill>
            <a:srgbClr val="DFE6D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stretch>
            <a:fillRect t="-26000" b="-2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7"/>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E451C3-0FF4-47C4-B829-773ADF60F88C}" type="datetimeFigureOut">
              <a:rPr lang="en-US" smtClean="0"/>
              <a:pPr/>
              <a:t>2/23/2015</a:t>
            </a:fld>
            <a:endParaRPr lang="en-US" dirty="0"/>
          </a:p>
        </p:txBody>
      </p:sp>
      <p:sp>
        <p:nvSpPr>
          <p:cNvPr id="5" name="Footer Placeholder 4"/>
          <p:cNvSpPr>
            <a:spLocks noGrp="1"/>
          </p:cNvSpPr>
          <p:nvPr>
            <p:ph type="ftr" sz="quarter" idx="3"/>
          </p:nvPr>
        </p:nvSpPr>
        <p:spPr>
          <a:xfrm>
            <a:off x="4165600" y="6356357"/>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7"/>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361" r:id="rId1"/>
    <p:sldLayoutId id="2147484362" r:id="rId2"/>
    <p:sldLayoutId id="2147484363" r:id="rId3"/>
    <p:sldLayoutId id="2147484364" r:id="rId4"/>
    <p:sldLayoutId id="2147484365" r:id="rId5"/>
    <p:sldLayoutId id="2147484366" r:id="rId6"/>
    <p:sldLayoutId id="2147484367" r:id="rId7"/>
    <p:sldLayoutId id="2147484368" r:id="rId8"/>
    <p:sldLayoutId id="2147484369" r:id="rId9"/>
    <p:sldLayoutId id="2147484370" r:id="rId10"/>
    <p:sldLayoutId id="2147484371"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hyperlink" Target="http://ncar.ucar.edu/" TargetMode="External"/><Relationship Id="rId5" Type="http://schemas.openxmlformats.org/officeDocument/2006/relationships/hyperlink" Target="http://www2.ucar.edu/about-us" TargetMode="External"/><Relationship Id="rId4" Type="http://schemas.openxmlformats.org/officeDocument/2006/relationships/hyperlink" Target="http://www.cgd.ucar.edu/cas/wigley/magicc/about.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3.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2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hyperlink" Target="http://climate.geog.udel.edu/~climate/html_pages/download.html" TargetMode="External"/><Relationship Id="rId2" Type="http://schemas.openxmlformats.org/officeDocument/2006/relationships/image" Target="../media/image1.jpeg"/><Relationship Id="rId1" Type="http://schemas.openxmlformats.org/officeDocument/2006/relationships/slideLayout" Target="../slideLayouts/slideLayout24.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tile tx="0" ty="0" sx="100000" sy="100000" flip="none" algn="ctr"/>
        </a:blipFill>
        <a:effectLst/>
      </p:bgPr>
    </p:bg>
    <p:spTree>
      <p:nvGrpSpPr>
        <p:cNvPr id="1" name=""/>
        <p:cNvGrpSpPr/>
        <p:nvPr/>
      </p:nvGrpSpPr>
      <p:grpSpPr>
        <a:xfrm>
          <a:off x="0" y="0"/>
          <a:ext cx="0" cy="0"/>
          <a:chOff x="0" y="0"/>
          <a:chExt cx="0" cy="0"/>
        </a:xfrm>
      </p:grpSpPr>
      <p:sp>
        <p:nvSpPr>
          <p:cNvPr id="4" name="TextBox 3"/>
          <p:cNvSpPr txBox="1"/>
          <p:nvPr/>
        </p:nvSpPr>
        <p:spPr>
          <a:xfrm>
            <a:off x="0" y="0"/>
            <a:ext cx="12192000" cy="1908215"/>
          </a:xfrm>
          <a:prstGeom prst="rect">
            <a:avLst/>
          </a:prstGeom>
          <a:noFill/>
        </p:spPr>
        <p:txBody>
          <a:bodyPr wrap="square" rtlCol="0">
            <a:spAutoFit/>
          </a:bodyPr>
          <a:lstStyle/>
          <a:p>
            <a:pPr algn="ctr"/>
            <a:r>
              <a:rPr lang="en-US" sz="3200" dirty="0" smtClean="0">
                <a:solidFill>
                  <a:srgbClr val="C00000"/>
                </a:solidFill>
                <a:latin typeface="Arial Black" pitchFamily="34" charset="0"/>
              </a:rPr>
              <a:t>MAGICC/SCENGEN</a:t>
            </a:r>
          </a:p>
          <a:p>
            <a:r>
              <a:rPr lang="en-US" sz="2000" dirty="0" smtClean="0">
                <a:solidFill>
                  <a:srgbClr val="C00000"/>
                </a:solidFill>
                <a:latin typeface="Arial Black" pitchFamily="34" charset="0"/>
              </a:rPr>
              <a:t>M</a:t>
            </a:r>
            <a:r>
              <a:rPr lang="en-US" dirty="0" smtClean="0">
                <a:latin typeface="Arial Black" pitchFamily="34" charset="0"/>
              </a:rPr>
              <a:t>odel for </a:t>
            </a:r>
            <a:r>
              <a:rPr lang="en-US" sz="2000" dirty="0" smtClean="0">
                <a:solidFill>
                  <a:srgbClr val="C00000"/>
                </a:solidFill>
                <a:latin typeface="Arial Black" pitchFamily="34" charset="0"/>
              </a:rPr>
              <a:t>A</a:t>
            </a:r>
            <a:r>
              <a:rPr lang="en-US" dirty="0" smtClean="0">
                <a:latin typeface="Arial Black" pitchFamily="34" charset="0"/>
              </a:rPr>
              <a:t>ssessment of </a:t>
            </a:r>
            <a:r>
              <a:rPr lang="en-US" sz="2000" dirty="0" smtClean="0">
                <a:solidFill>
                  <a:srgbClr val="C00000"/>
                </a:solidFill>
                <a:latin typeface="Arial Black" pitchFamily="34" charset="0"/>
              </a:rPr>
              <a:t>G</a:t>
            </a:r>
            <a:r>
              <a:rPr lang="en-US" dirty="0" smtClean="0">
                <a:latin typeface="Arial Black" pitchFamily="34" charset="0"/>
              </a:rPr>
              <a:t>reenhouse-gas </a:t>
            </a:r>
            <a:r>
              <a:rPr lang="en-US" sz="2000" dirty="0" smtClean="0">
                <a:solidFill>
                  <a:srgbClr val="C00000"/>
                </a:solidFill>
                <a:latin typeface="Arial Black" pitchFamily="34" charset="0"/>
              </a:rPr>
              <a:t>I</a:t>
            </a:r>
            <a:r>
              <a:rPr lang="en-US" dirty="0" smtClean="0">
                <a:latin typeface="Arial Black" pitchFamily="34" charset="0"/>
              </a:rPr>
              <a:t>nduced </a:t>
            </a:r>
            <a:r>
              <a:rPr lang="en-US" sz="2000" dirty="0" smtClean="0">
                <a:solidFill>
                  <a:srgbClr val="C00000"/>
                </a:solidFill>
                <a:latin typeface="Arial Black" pitchFamily="34" charset="0"/>
              </a:rPr>
              <a:t>C</a:t>
            </a:r>
            <a:r>
              <a:rPr lang="en-US" dirty="0" smtClean="0">
                <a:latin typeface="Arial Black" pitchFamily="34" charset="0"/>
              </a:rPr>
              <a:t>limate </a:t>
            </a:r>
            <a:r>
              <a:rPr lang="en-US" sz="2000" dirty="0" smtClean="0">
                <a:solidFill>
                  <a:srgbClr val="C00000"/>
                </a:solidFill>
                <a:latin typeface="Arial Black" pitchFamily="34" charset="0"/>
              </a:rPr>
              <a:t>C</a:t>
            </a:r>
            <a:r>
              <a:rPr lang="en-US" dirty="0" smtClean="0">
                <a:latin typeface="Arial Black" pitchFamily="34" charset="0"/>
              </a:rPr>
              <a:t>hange/A Regional Climate </a:t>
            </a:r>
            <a:r>
              <a:rPr lang="en-US" dirty="0" err="1" smtClean="0">
                <a:solidFill>
                  <a:srgbClr val="C00000"/>
                </a:solidFill>
                <a:latin typeface="Arial Black" pitchFamily="34" charset="0"/>
              </a:rPr>
              <a:t>SCEN</a:t>
            </a:r>
            <a:r>
              <a:rPr lang="en-US" dirty="0" err="1" smtClean="0">
                <a:latin typeface="Arial Black" pitchFamily="34" charset="0"/>
              </a:rPr>
              <a:t>ario</a:t>
            </a:r>
            <a:r>
              <a:rPr lang="en-US" dirty="0" smtClean="0">
                <a:latin typeface="Arial Black" pitchFamily="34" charset="0"/>
              </a:rPr>
              <a:t> </a:t>
            </a:r>
            <a:r>
              <a:rPr lang="en-US" dirty="0" err="1" smtClean="0">
                <a:solidFill>
                  <a:srgbClr val="C00000"/>
                </a:solidFill>
                <a:latin typeface="Arial Black" pitchFamily="34" charset="0"/>
              </a:rPr>
              <a:t>GEN</a:t>
            </a:r>
            <a:r>
              <a:rPr lang="en-US" dirty="0" err="1" smtClean="0">
                <a:latin typeface="Arial Black" pitchFamily="34" charset="0"/>
              </a:rPr>
              <a:t>erator</a:t>
            </a:r>
            <a:r>
              <a:rPr lang="en-US" dirty="0" smtClean="0">
                <a:latin typeface="Arial Black" pitchFamily="34" charset="0"/>
              </a:rPr>
              <a:t>. </a:t>
            </a:r>
          </a:p>
          <a:p>
            <a:r>
              <a:rPr lang="en-US" sz="1600" dirty="0" smtClean="0">
                <a:latin typeface="Arial" pitchFamily="34" charset="0"/>
                <a:cs typeface="Arial" pitchFamily="34" charset="0"/>
                <a:hlinkClick r:id="rId4"/>
              </a:rPr>
              <a:t>http://www.cgd.ucar.edu/cas/wigley/magicc/about.html</a:t>
            </a:r>
            <a:r>
              <a:rPr lang="en-US" sz="1600" dirty="0" smtClean="0">
                <a:latin typeface="Arial" pitchFamily="34" charset="0"/>
                <a:cs typeface="Arial" pitchFamily="34" charset="0"/>
              </a:rPr>
              <a:t> </a:t>
            </a:r>
          </a:p>
          <a:p>
            <a:r>
              <a:rPr lang="en-US" sz="1600" dirty="0" smtClean="0"/>
              <a:t>(UCAR) University  cooperation for atmospheric Research and (NCAR) National Center for Atmospheric Research,  Boulder Colorado</a:t>
            </a:r>
          </a:p>
          <a:p>
            <a:r>
              <a:rPr lang="en-US" sz="1600" dirty="0" smtClean="0">
                <a:latin typeface="Arial" pitchFamily="34" charset="0"/>
                <a:cs typeface="Arial" pitchFamily="34" charset="0"/>
                <a:hlinkClick r:id="rId5"/>
              </a:rPr>
              <a:t>http://www2.ucar.edu/</a:t>
            </a:r>
            <a:r>
              <a:rPr lang="en-US" sz="1600" dirty="0" smtClean="0">
                <a:latin typeface="Arial" pitchFamily="34" charset="0"/>
                <a:cs typeface="Arial" pitchFamily="34" charset="0"/>
              </a:rPr>
              <a:t>, </a:t>
            </a:r>
            <a:r>
              <a:rPr lang="en-US" sz="1600" dirty="0" smtClean="0">
                <a:latin typeface="Arial" pitchFamily="34" charset="0"/>
                <a:cs typeface="Arial" pitchFamily="34" charset="0"/>
                <a:hlinkClick r:id="rId6"/>
              </a:rPr>
              <a:t>http://ncar.ucar.edu/</a:t>
            </a:r>
            <a:r>
              <a:rPr lang="en-US" sz="1600" dirty="0" smtClean="0">
                <a:latin typeface="Arial" pitchFamily="34" charset="0"/>
                <a:cs typeface="Arial" pitchFamily="34" charset="0"/>
              </a:rPr>
              <a:t> </a:t>
            </a:r>
          </a:p>
        </p:txBody>
      </p:sp>
      <p:sp>
        <p:nvSpPr>
          <p:cNvPr id="5" name="Rectangle 4"/>
          <p:cNvSpPr/>
          <p:nvPr/>
        </p:nvSpPr>
        <p:spPr>
          <a:xfrm>
            <a:off x="0" y="1959429"/>
            <a:ext cx="12006943" cy="5355312"/>
          </a:xfrm>
          <a:prstGeom prst="rect">
            <a:avLst/>
          </a:prstGeom>
        </p:spPr>
        <p:txBody>
          <a:bodyPr wrap="square">
            <a:spAutoFit/>
          </a:bodyPr>
          <a:lstStyle/>
          <a:p>
            <a:r>
              <a:rPr lang="en-US" b="1" u="sng" dirty="0" smtClean="0">
                <a:latin typeface="Arial" pitchFamily="34" charset="0"/>
                <a:cs typeface="Arial" pitchFamily="34" charset="0"/>
              </a:rPr>
              <a:t>Objectives</a:t>
            </a:r>
            <a:r>
              <a:rPr lang="en-US" dirty="0" smtClean="0">
                <a:latin typeface="Arial" pitchFamily="34" charset="0"/>
                <a:cs typeface="Arial" pitchFamily="34" charset="0"/>
              </a:rPr>
              <a:t>: “MAGICC </a:t>
            </a:r>
            <a:r>
              <a:rPr lang="en-US" dirty="0">
                <a:latin typeface="Arial" pitchFamily="34" charset="0"/>
                <a:cs typeface="Arial" pitchFamily="34" charset="0"/>
              </a:rPr>
              <a:t>consists of a </a:t>
            </a:r>
            <a:r>
              <a:rPr lang="en-US" dirty="0" smtClean="0">
                <a:latin typeface="Arial" pitchFamily="34" charset="0"/>
                <a:cs typeface="Arial" pitchFamily="34" charset="0"/>
              </a:rPr>
              <a:t>set </a:t>
            </a:r>
            <a:r>
              <a:rPr lang="en-US" dirty="0">
                <a:latin typeface="Arial" pitchFamily="34" charset="0"/>
                <a:cs typeface="Arial" pitchFamily="34" charset="0"/>
              </a:rPr>
              <a:t>of </a:t>
            </a:r>
            <a:r>
              <a:rPr lang="en-US" dirty="0" smtClean="0">
                <a:latin typeface="Arial" pitchFamily="34" charset="0"/>
                <a:cs typeface="Arial" pitchFamily="34" charset="0"/>
              </a:rPr>
              <a:t>“coupled gas-cycle”, “climate </a:t>
            </a:r>
            <a:r>
              <a:rPr lang="en-US" dirty="0">
                <a:latin typeface="Arial" pitchFamily="34" charset="0"/>
                <a:cs typeface="Arial" pitchFamily="34" charset="0"/>
              </a:rPr>
              <a:t>and ice-melt </a:t>
            </a:r>
            <a:r>
              <a:rPr lang="en-US" dirty="0" smtClean="0">
                <a:latin typeface="Arial" pitchFamily="34" charset="0"/>
                <a:cs typeface="Arial" pitchFamily="34" charset="0"/>
              </a:rPr>
              <a:t>“models </a:t>
            </a:r>
            <a:r>
              <a:rPr lang="en-US" dirty="0">
                <a:latin typeface="Arial" pitchFamily="34" charset="0"/>
                <a:cs typeface="Arial" pitchFamily="34" charset="0"/>
              </a:rPr>
              <a:t>integrated into a single software </a:t>
            </a:r>
            <a:r>
              <a:rPr lang="en-US" dirty="0" smtClean="0">
                <a:latin typeface="Arial" pitchFamily="34" charset="0"/>
                <a:cs typeface="Arial" pitchFamily="34" charset="0"/>
              </a:rPr>
              <a:t>package”. It is used to </a:t>
            </a:r>
            <a:r>
              <a:rPr lang="en-US" dirty="0">
                <a:latin typeface="Arial" pitchFamily="34" charset="0"/>
                <a:cs typeface="Arial" pitchFamily="34" charset="0"/>
              </a:rPr>
              <a:t>determine changes in </a:t>
            </a:r>
            <a:r>
              <a:rPr lang="en-US" dirty="0" smtClean="0">
                <a:latin typeface="Arial" pitchFamily="34" charset="0"/>
                <a:cs typeface="Arial" pitchFamily="34" charset="0"/>
              </a:rPr>
              <a:t>greenhouse-gases </a:t>
            </a:r>
            <a:r>
              <a:rPr lang="en-US" dirty="0">
                <a:latin typeface="Arial" pitchFamily="34" charset="0"/>
                <a:cs typeface="Arial" pitchFamily="34" charset="0"/>
              </a:rPr>
              <a:t>concentrations, global-mean surface air temperature, and sea level resulting from anthropogenic </a:t>
            </a:r>
            <a:r>
              <a:rPr lang="en-US" dirty="0" smtClean="0">
                <a:latin typeface="Arial" pitchFamily="34" charset="0"/>
                <a:cs typeface="Arial" pitchFamily="34" charset="0"/>
              </a:rPr>
              <a:t>emissions such as</a:t>
            </a:r>
            <a:r>
              <a:rPr lang="en-US" dirty="0" smtClean="0"/>
              <a:t> </a:t>
            </a:r>
            <a:r>
              <a:rPr lang="en-US" dirty="0" smtClean="0">
                <a:latin typeface="Arial" pitchFamily="34" charset="0"/>
                <a:cs typeface="Arial" pitchFamily="34" charset="0"/>
              </a:rPr>
              <a:t>carbon dioxide (CO</a:t>
            </a:r>
            <a:r>
              <a:rPr lang="en-US" baseline="-25000" dirty="0" smtClean="0">
                <a:latin typeface="Arial" pitchFamily="34" charset="0"/>
                <a:cs typeface="Arial" pitchFamily="34" charset="0"/>
              </a:rPr>
              <a:t>2</a:t>
            </a:r>
            <a:r>
              <a:rPr lang="en-US" dirty="0" smtClean="0">
                <a:latin typeface="Arial" pitchFamily="34" charset="0"/>
                <a:cs typeface="Arial" pitchFamily="34" charset="0"/>
              </a:rPr>
              <a:t>),methane (CH</a:t>
            </a:r>
            <a:r>
              <a:rPr lang="en-US" baseline="-25000" dirty="0" smtClean="0">
                <a:latin typeface="Arial" pitchFamily="34" charset="0"/>
                <a:cs typeface="Arial" pitchFamily="34" charset="0"/>
              </a:rPr>
              <a:t>4</a:t>
            </a:r>
            <a:r>
              <a:rPr lang="en-US" dirty="0" smtClean="0">
                <a:latin typeface="Arial" pitchFamily="34" charset="0"/>
                <a:cs typeface="Arial" pitchFamily="34" charset="0"/>
              </a:rPr>
              <a:t>),nitrous oxide (N</a:t>
            </a:r>
            <a:r>
              <a:rPr lang="en-US" baseline="-25000" dirty="0" smtClean="0">
                <a:latin typeface="Arial" pitchFamily="34" charset="0"/>
                <a:cs typeface="Arial" pitchFamily="34" charset="0"/>
              </a:rPr>
              <a:t>2</a:t>
            </a:r>
            <a:r>
              <a:rPr lang="en-US" dirty="0" smtClean="0">
                <a:latin typeface="Arial" pitchFamily="34" charset="0"/>
                <a:cs typeface="Arial" pitchFamily="34" charset="0"/>
              </a:rPr>
              <a:t>O), halocarbons and sulfur dioxide (SO</a:t>
            </a:r>
            <a:r>
              <a:rPr lang="en-US" baseline="-25000" dirty="0" smtClean="0">
                <a:latin typeface="Arial" pitchFamily="34" charset="0"/>
                <a:cs typeface="Arial" pitchFamily="34" charset="0"/>
              </a:rPr>
              <a:t>2</a:t>
            </a:r>
            <a:r>
              <a:rPr lang="en-US" dirty="0" smtClean="0">
                <a:latin typeface="Arial" pitchFamily="34" charset="0"/>
                <a:cs typeface="Arial" pitchFamily="34" charset="0"/>
              </a:rPr>
              <a:t>).. SCENGEN constructs a variety of geographically distributed climate change projections for the earth using the results from MAGICC</a:t>
            </a:r>
            <a:r>
              <a:rPr lang="en-US" dirty="0" smtClean="0"/>
              <a:t>. </a:t>
            </a:r>
            <a:r>
              <a:rPr lang="en-US" dirty="0" smtClean="0">
                <a:latin typeface="Arial" pitchFamily="34" charset="0"/>
                <a:cs typeface="Arial" pitchFamily="34" charset="0"/>
              </a:rPr>
              <a:t>These models are used by IPCC(intergovernmental Panel on climate change )  for the assessment reports since </a:t>
            </a:r>
            <a:r>
              <a:rPr lang="en-US" dirty="0" smtClean="0">
                <a:latin typeface="Arial" pitchFamily="34" charset="0"/>
                <a:cs typeface="Arial" pitchFamily="34" charset="0"/>
              </a:rPr>
              <a:t>1990.</a:t>
            </a:r>
            <a:endParaRPr lang="en-US" dirty="0" smtClean="0"/>
          </a:p>
          <a:p>
            <a:endParaRPr lang="en-US" dirty="0">
              <a:latin typeface="Arial" pitchFamily="34" charset="0"/>
              <a:cs typeface="Arial" pitchFamily="34" charset="0"/>
            </a:endParaRPr>
          </a:p>
          <a:p>
            <a:r>
              <a:rPr lang="en-US" b="1" u="sng" dirty="0" smtClean="0">
                <a:latin typeface="Arial" pitchFamily="34" charset="0"/>
                <a:cs typeface="Arial" pitchFamily="34" charset="0"/>
              </a:rPr>
              <a:t>Assumptions</a:t>
            </a:r>
            <a:r>
              <a:rPr lang="en-US" b="1" dirty="0" smtClean="0">
                <a:latin typeface="Arial" pitchFamily="34" charset="0"/>
                <a:cs typeface="Arial" pitchFamily="34" charset="0"/>
              </a:rPr>
              <a:t>:</a:t>
            </a:r>
            <a:r>
              <a:rPr lang="en-US" dirty="0" smtClean="0">
                <a:latin typeface="Arial" pitchFamily="34" charset="0"/>
                <a:cs typeface="Arial" pitchFamily="34" charset="0"/>
              </a:rPr>
              <a:t> To compare global mean temperature and sea level changes in different emission scenarios. To calculate the sensitivity of temperature to sea level as a result of any selected emission. </a:t>
            </a:r>
            <a:r>
              <a:rPr lang="en-US" dirty="0" smtClean="0">
                <a:latin typeface="Arial" pitchFamily="34" charset="0"/>
                <a:cs typeface="Arial" pitchFamily="34" charset="0"/>
              </a:rPr>
              <a:t>Most of the these results are based on best estimates due to the uncertainties in the inputs such as emissions, climate sensitivity, aerosol forcing, carbon cycle and ocean mixing rate. MAGICC </a:t>
            </a:r>
            <a:r>
              <a:rPr lang="en-US" dirty="0" smtClean="0">
                <a:latin typeface="Arial" pitchFamily="34" charset="0"/>
                <a:cs typeface="Arial" pitchFamily="34" charset="0"/>
              </a:rPr>
              <a:t>used global energy balance equation to calculate the change in mean global </a:t>
            </a:r>
            <a:r>
              <a:rPr lang="en-US" dirty="0" smtClean="0">
                <a:latin typeface="Arial" pitchFamily="34" charset="0"/>
                <a:cs typeface="Arial" pitchFamily="34" charset="0"/>
              </a:rPr>
              <a:t>radiation. </a:t>
            </a:r>
            <a:endParaRPr lang="en-US" dirty="0" smtClean="0">
              <a:latin typeface="Arial" pitchFamily="34" charset="0"/>
              <a:cs typeface="Arial" pitchFamily="34" charset="0"/>
            </a:endParaRPr>
          </a:p>
          <a:p>
            <a:r>
              <a:rPr lang="en-US" dirty="0" smtClean="0"/>
              <a:t> </a:t>
            </a:r>
          </a:p>
          <a:p>
            <a:r>
              <a:rPr lang="en-US" b="1" u="sng" dirty="0" smtClean="0">
                <a:latin typeface="Arial" pitchFamily="34" charset="0"/>
                <a:cs typeface="Arial" pitchFamily="34" charset="0"/>
              </a:rPr>
              <a:t>Scale</a:t>
            </a:r>
            <a:r>
              <a:rPr lang="en-US" dirty="0" smtClean="0">
                <a:latin typeface="Arial" pitchFamily="34" charset="0"/>
                <a:cs typeface="Arial" pitchFamily="34" charset="0"/>
              </a:rPr>
              <a:t>: The results </a:t>
            </a:r>
            <a:r>
              <a:rPr lang="en-US" dirty="0">
                <a:latin typeface="Arial" pitchFamily="34" charset="0"/>
                <a:cs typeface="Arial" pitchFamily="34" charset="0"/>
              </a:rPr>
              <a:t>are given as array files on a standard 2.5x2.5 degree latitude/longitude </a:t>
            </a:r>
            <a:r>
              <a:rPr lang="en-US" dirty="0" smtClean="0">
                <a:latin typeface="Arial" pitchFamily="34" charset="0"/>
                <a:cs typeface="Arial" pitchFamily="34" charset="0"/>
              </a:rPr>
              <a:t>grid (0.5x0.5-5x5 degree) </a:t>
            </a:r>
            <a:r>
              <a:rPr lang="en-US" dirty="0">
                <a:latin typeface="Arial" pitchFamily="34" charset="0"/>
                <a:cs typeface="Arial" pitchFamily="34" charset="0"/>
              </a:rPr>
              <a:t>and displayed as </a:t>
            </a:r>
            <a:r>
              <a:rPr lang="en-US" dirty="0" smtClean="0">
                <a:latin typeface="Arial" pitchFamily="34" charset="0"/>
                <a:cs typeface="Arial" pitchFamily="34" charset="0"/>
              </a:rPr>
              <a:t>maps with </a:t>
            </a:r>
            <a:r>
              <a:rPr lang="en-US" dirty="0" smtClean="0">
                <a:latin typeface="Arial" pitchFamily="34" charset="0"/>
                <a:cs typeface="Arial" pitchFamily="34" charset="0"/>
              </a:rPr>
              <a:t>Monthly/yearly </a:t>
            </a:r>
            <a:r>
              <a:rPr lang="en-US" dirty="0" smtClean="0">
                <a:latin typeface="Arial" pitchFamily="34" charset="0"/>
                <a:cs typeface="Arial" pitchFamily="34" charset="0"/>
              </a:rPr>
              <a:t>change</a:t>
            </a:r>
            <a:r>
              <a:rPr lang="en-US" dirty="0" smtClean="0">
                <a:latin typeface="Arial" pitchFamily="34" charset="0"/>
                <a:cs typeface="Arial" pitchFamily="34" charset="0"/>
              </a:rPr>
              <a:t>. </a:t>
            </a:r>
            <a:endParaRPr lang="en-US" dirty="0" smtClean="0"/>
          </a:p>
          <a:p>
            <a:endParaRPr lang="en-US" dirty="0">
              <a:latin typeface="Arial" pitchFamily="34" charset="0"/>
              <a:cs typeface="Arial" pitchFamily="34" charset="0"/>
            </a:endParaRPr>
          </a:p>
          <a:p>
            <a:endParaRPr lang="en-US" dirty="0" smtClean="0">
              <a:latin typeface="Arial" pitchFamily="34" charset="0"/>
              <a:cs typeface="Arial" pitchFamily="34" charset="0"/>
            </a:endParaRPr>
          </a:p>
          <a:p>
            <a:endParaRPr lang="en-US" dirty="0" smtClean="0">
              <a:solidFill>
                <a:schemeClr val="bg1"/>
              </a:solidFill>
              <a:latin typeface="verdana" panose="020B0604030504040204" pitchFamily="34" charset="0"/>
            </a:endParaRPr>
          </a:p>
          <a:p>
            <a:r>
              <a:rPr lang="en-US" dirty="0">
                <a:solidFill>
                  <a:schemeClr val="bg1"/>
                </a:solidFill>
                <a:latin typeface="verdana" panose="020B0604030504040204" pitchFamily="34" charset="0"/>
              </a:rPr>
              <a:t> </a:t>
            </a:r>
            <a:endParaRPr lang="en-US" dirty="0">
              <a:solidFill>
                <a:schemeClr val="bg1"/>
              </a:solidFill>
            </a:endParaRPr>
          </a:p>
        </p:txBody>
      </p:sp>
      <p:pic>
        <p:nvPicPr>
          <p:cNvPr id="2" name="Picture 1"/>
          <p:cNvPicPr>
            <a:picLocks noChangeAspect="1"/>
          </p:cNvPicPr>
          <p:nvPr/>
        </p:nvPicPr>
        <p:blipFill>
          <a:blip r:embed="rId7"/>
          <a:stretch>
            <a:fillRect/>
          </a:stretch>
        </p:blipFill>
        <p:spPr>
          <a:xfrm>
            <a:off x="1785257" y="5029200"/>
            <a:ext cx="1619250" cy="381000"/>
          </a:xfrm>
          <a:prstGeom prst="rect">
            <a:avLst/>
          </a:prstGeom>
        </p:spPr>
      </p:pic>
      <p:sp>
        <p:nvSpPr>
          <p:cNvPr id="10" name="TextBox 9"/>
          <p:cNvSpPr txBox="1"/>
          <p:nvPr/>
        </p:nvSpPr>
        <p:spPr>
          <a:xfrm>
            <a:off x="9535887" y="2"/>
            <a:ext cx="2656114" cy="276999"/>
          </a:xfrm>
          <a:prstGeom prst="rect">
            <a:avLst/>
          </a:prstGeom>
          <a:noFill/>
        </p:spPr>
        <p:txBody>
          <a:bodyPr wrap="square" rtlCol="0">
            <a:spAutoFit/>
          </a:bodyPr>
          <a:lstStyle/>
          <a:p>
            <a:r>
              <a:rPr lang="en-US" sz="1200" dirty="0" smtClean="0">
                <a:latin typeface="Arial" pitchFamily="34" charset="0"/>
                <a:cs typeface="Arial" pitchFamily="34" charset="0"/>
              </a:rPr>
              <a:t>Shah Khan, Summary 1, BIOS 534</a:t>
            </a:r>
            <a:endParaRPr lang="en-US" sz="1200" dirty="0">
              <a:latin typeface="Arial" pitchFamily="34" charset="0"/>
              <a:cs typeface="Arial" pitchFamily="34" charset="0"/>
            </a:endParaRPr>
          </a:p>
        </p:txBody>
      </p:sp>
    </p:spTree>
    <p:extLst>
      <p:ext uri="{BB962C8B-B14F-4D97-AF65-F5344CB8AC3E}">
        <p14:creationId xmlns="" xmlns:p14="http://schemas.microsoft.com/office/powerpoint/2010/main" val="26196280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rcRect/>
          <a:tile tx="0" ty="0" sx="100000" sy="100000" flip="none" algn="ctr"/>
        </a:blipFill>
        <a:effectLst/>
      </p:bgPr>
    </p:bg>
    <p:spTree>
      <p:nvGrpSpPr>
        <p:cNvPr id="1" name=""/>
        <p:cNvGrpSpPr/>
        <p:nvPr/>
      </p:nvGrpSpPr>
      <p:grpSpPr>
        <a:xfrm>
          <a:off x="0" y="0"/>
          <a:ext cx="0" cy="0"/>
          <a:chOff x="0" y="0"/>
          <a:chExt cx="0" cy="0"/>
        </a:xfrm>
      </p:grpSpPr>
      <p:sp>
        <p:nvSpPr>
          <p:cNvPr id="6" name="Rectangle 5"/>
          <p:cNvSpPr/>
          <p:nvPr/>
        </p:nvSpPr>
        <p:spPr>
          <a:xfrm>
            <a:off x="0" y="0"/>
            <a:ext cx="4800600" cy="9264075"/>
          </a:xfrm>
          <a:prstGeom prst="rect">
            <a:avLst/>
          </a:prstGeom>
          <a:noFill/>
        </p:spPr>
        <p:txBody>
          <a:bodyPr wrap="square">
            <a:spAutoFit/>
          </a:bodyPr>
          <a:lstStyle/>
          <a:p>
            <a:r>
              <a:rPr lang="en-US" b="1" dirty="0">
                <a:solidFill>
                  <a:srgbClr val="FF0000"/>
                </a:solidFill>
                <a:latin typeface="Arial" pitchFamily="34" charset="0"/>
                <a:cs typeface="Arial" pitchFamily="34" charset="0"/>
              </a:rPr>
              <a:t>Input </a:t>
            </a:r>
            <a:r>
              <a:rPr lang="en-US" sz="1600" b="1" dirty="0" smtClean="0">
                <a:solidFill>
                  <a:srgbClr val="FF0000"/>
                </a:solidFill>
                <a:latin typeface="Arial" pitchFamily="34" charset="0"/>
                <a:cs typeface="Arial" pitchFamily="34" charset="0"/>
              </a:rPr>
              <a:t>Drivers/Forcing changes </a:t>
            </a:r>
            <a:r>
              <a:rPr lang="en-US" b="1" dirty="0" smtClean="0">
                <a:solidFill>
                  <a:srgbClr val="FF0000"/>
                </a:solidFill>
                <a:latin typeface="Arial" pitchFamily="34" charset="0"/>
                <a:cs typeface="Arial" pitchFamily="34" charset="0"/>
              </a:rPr>
              <a:t>	</a:t>
            </a:r>
          </a:p>
          <a:p>
            <a:pPr>
              <a:buFont typeface="Arial" pitchFamily="34" charset="0"/>
              <a:buChar char="►"/>
            </a:pPr>
            <a:r>
              <a:rPr lang="en-US" sz="1600" dirty="0">
                <a:latin typeface="Arial" pitchFamily="34" charset="0"/>
                <a:cs typeface="Arial" pitchFamily="34" charset="0"/>
              </a:rPr>
              <a:t>Tropospheric O3, </a:t>
            </a:r>
            <a:endParaRPr lang="en-US" sz="1600" dirty="0" smtClean="0">
              <a:latin typeface="Arial" pitchFamily="34" charset="0"/>
              <a:cs typeface="Arial" pitchFamily="34" charset="0"/>
            </a:endParaRPr>
          </a:p>
          <a:p>
            <a:pPr>
              <a:buFont typeface="Arial" pitchFamily="34" charset="0"/>
              <a:buChar char="►"/>
            </a:pPr>
            <a:r>
              <a:rPr lang="en-US" sz="1600" dirty="0" smtClean="0">
                <a:latin typeface="Arial" pitchFamily="34" charset="0"/>
                <a:cs typeface="Arial" pitchFamily="34" charset="0"/>
              </a:rPr>
              <a:t>Biomass </a:t>
            </a:r>
            <a:r>
              <a:rPr lang="en-US" sz="1600" dirty="0">
                <a:latin typeface="Arial" pitchFamily="34" charset="0"/>
                <a:cs typeface="Arial" pitchFamily="34" charset="0"/>
              </a:rPr>
              <a:t>burning, </a:t>
            </a:r>
            <a:endParaRPr lang="en-US" sz="1600" dirty="0" smtClean="0">
              <a:latin typeface="Arial" pitchFamily="34" charset="0"/>
              <a:cs typeface="Arial" pitchFamily="34" charset="0"/>
            </a:endParaRPr>
          </a:p>
          <a:p>
            <a:pPr>
              <a:buFont typeface="Arial" pitchFamily="34" charset="0"/>
              <a:buChar char="►"/>
            </a:pPr>
            <a:r>
              <a:rPr lang="en-US" sz="1600" dirty="0" smtClean="0">
                <a:latin typeface="Arial" pitchFamily="34" charset="0"/>
                <a:cs typeface="Arial" pitchFamily="34" charset="0"/>
              </a:rPr>
              <a:t>Fossil organic/and black </a:t>
            </a:r>
            <a:r>
              <a:rPr lang="en-US" sz="1600" dirty="0">
                <a:latin typeface="Arial" pitchFamily="34" charset="0"/>
                <a:cs typeface="Arial" pitchFamily="34" charset="0"/>
              </a:rPr>
              <a:t>carbon, </a:t>
            </a:r>
            <a:endParaRPr lang="en-US" sz="1600" dirty="0" smtClean="0">
              <a:latin typeface="Arial" pitchFamily="34" charset="0"/>
              <a:cs typeface="Arial" pitchFamily="34" charset="0"/>
            </a:endParaRPr>
          </a:p>
          <a:p>
            <a:pPr>
              <a:buFont typeface="Arial" pitchFamily="34" charset="0"/>
              <a:buChar char="►"/>
            </a:pPr>
            <a:r>
              <a:rPr lang="en-US" sz="1600" dirty="0" smtClean="0">
                <a:latin typeface="Arial" pitchFamily="34" charset="0"/>
                <a:cs typeface="Arial" pitchFamily="34" charset="0"/>
              </a:rPr>
              <a:t>Nitrate</a:t>
            </a:r>
            <a:r>
              <a:rPr lang="en-US" sz="1600" dirty="0">
                <a:latin typeface="Arial" pitchFamily="34" charset="0"/>
                <a:cs typeface="Arial" pitchFamily="34" charset="0"/>
              </a:rPr>
              <a:t>, </a:t>
            </a:r>
            <a:endParaRPr lang="en-US" sz="1600" dirty="0" smtClean="0">
              <a:latin typeface="Arial" pitchFamily="34" charset="0"/>
              <a:cs typeface="Arial" pitchFamily="34" charset="0"/>
            </a:endParaRPr>
          </a:p>
          <a:p>
            <a:pPr>
              <a:buFont typeface="Arial" pitchFamily="34" charset="0"/>
              <a:buChar char="►"/>
            </a:pPr>
            <a:r>
              <a:rPr lang="en-US" sz="1600" dirty="0" smtClean="0">
                <a:latin typeface="Arial" pitchFamily="34" charset="0"/>
                <a:cs typeface="Arial" pitchFamily="34" charset="0"/>
              </a:rPr>
              <a:t>Mineral </a:t>
            </a:r>
            <a:r>
              <a:rPr lang="en-US" sz="1600" dirty="0">
                <a:latin typeface="Arial" pitchFamily="34" charset="0"/>
                <a:cs typeface="Arial" pitchFamily="34" charset="0"/>
              </a:rPr>
              <a:t>dust, </a:t>
            </a:r>
            <a:endParaRPr lang="en-US" sz="1600" dirty="0" smtClean="0">
              <a:latin typeface="Arial" pitchFamily="34" charset="0"/>
              <a:cs typeface="Arial" pitchFamily="34" charset="0"/>
            </a:endParaRPr>
          </a:p>
          <a:p>
            <a:pPr>
              <a:buFont typeface="Arial" pitchFamily="34" charset="0"/>
              <a:buChar char="►"/>
            </a:pPr>
            <a:r>
              <a:rPr lang="en-US" sz="1600" dirty="0" smtClean="0">
                <a:latin typeface="Arial" pitchFamily="34" charset="0"/>
                <a:cs typeface="Arial" pitchFamily="34" charset="0"/>
              </a:rPr>
              <a:t>Stratospheric H2O,</a:t>
            </a:r>
          </a:p>
          <a:p>
            <a:pPr>
              <a:buFont typeface="Arial" pitchFamily="34" charset="0"/>
              <a:buChar char="►"/>
            </a:pPr>
            <a:r>
              <a:rPr lang="en-US" sz="1600" dirty="0">
                <a:latin typeface="Arial" pitchFamily="34" charset="0"/>
                <a:cs typeface="Arial" pitchFamily="34" charset="0"/>
              </a:rPr>
              <a:t>SO4 direct and indirect, </a:t>
            </a:r>
            <a:endParaRPr lang="en-US" sz="1600" dirty="0" smtClean="0">
              <a:latin typeface="Arial" pitchFamily="34" charset="0"/>
              <a:cs typeface="Arial" pitchFamily="34" charset="0"/>
            </a:endParaRPr>
          </a:p>
          <a:p>
            <a:pPr>
              <a:buFont typeface="Arial" pitchFamily="34" charset="0"/>
              <a:buChar char="►"/>
            </a:pPr>
            <a:r>
              <a:rPr lang="en-US" sz="1600" dirty="0" smtClean="0">
                <a:latin typeface="Arial" pitchFamily="34" charset="0"/>
                <a:cs typeface="Arial" pitchFamily="34" charset="0"/>
              </a:rPr>
              <a:t>Land use</a:t>
            </a:r>
            <a:endParaRPr lang="en-US" sz="1600" dirty="0">
              <a:latin typeface="Arial" pitchFamily="34" charset="0"/>
              <a:cs typeface="Arial" pitchFamily="34" charset="0"/>
            </a:endParaRPr>
          </a:p>
          <a:p>
            <a:r>
              <a:rPr lang="en-US" b="1" dirty="0" smtClean="0">
                <a:solidFill>
                  <a:srgbClr val="FF0000"/>
                </a:solidFill>
                <a:latin typeface="Arial" pitchFamily="34" charset="0"/>
                <a:cs typeface="Arial" pitchFamily="34" charset="0"/>
              </a:rPr>
              <a:t>Primary Inputs (gases):</a:t>
            </a:r>
            <a:r>
              <a:rPr lang="en-US" dirty="0" smtClean="0">
                <a:solidFill>
                  <a:srgbClr val="FF0000"/>
                </a:solidFill>
              </a:rPr>
              <a:t> </a:t>
            </a:r>
            <a:r>
              <a:rPr lang="en-US" sz="1600" dirty="0" smtClean="0">
                <a:latin typeface="Arial" pitchFamily="34" charset="0"/>
                <a:cs typeface="Arial" pitchFamily="34" charset="0"/>
              </a:rPr>
              <a:t>Emissions Scenario</a:t>
            </a:r>
          </a:p>
          <a:p>
            <a:pPr>
              <a:buFont typeface="Arial" pitchFamily="34" charset="0"/>
              <a:buChar char="►"/>
            </a:pPr>
            <a:r>
              <a:rPr lang="en-US" sz="1600" dirty="0" smtClean="0">
                <a:latin typeface="Arial" pitchFamily="34" charset="0"/>
                <a:cs typeface="Arial" pitchFamily="34" charset="0"/>
              </a:rPr>
              <a:t>Carbon Dioxide (CO2),</a:t>
            </a:r>
          </a:p>
          <a:p>
            <a:pPr>
              <a:buFont typeface="Arial" pitchFamily="34" charset="0"/>
              <a:buChar char="►"/>
            </a:pPr>
            <a:r>
              <a:rPr lang="en-US" sz="1600" dirty="0" smtClean="0">
                <a:latin typeface="Arial" pitchFamily="34" charset="0"/>
                <a:cs typeface="Arial" pitchFamily="34" charset="0"/>
              </a:rPr>
              <a:t>Methane (CH4), </a:t>
            </a:r>
          </a:p>
          <a:p>
            <a:pPr>
              <a:buFont typeface="Arial" pitchFamily="34" charset="0"/>
              <a:buChar char="►"/>
            </a:pPr>
            <a:r>
              <a:rPr lang="en-US" sz="1600" dirty="0" smtClean="0">
                <a:latin typeface="Arial" pitchFamily="34" charset="0"/>
                <a:cs typeface="Arial" pitchFamily="34" charset="0"/>
              </a:rPr>
              <a:t>Nitrous Oxide (N2O), </a:t>
            </a:r>
          </a:p>
          <a:p>
            <a:pPr>
              <a:buFont typeface="Arial" pitchFamily="34" charset="0"/>
              <a:buChar char="►"/>
            </a:pPr>
            <a:r>
              <a:rPr lang="en-US" sz="1600" dirty="0" smtClean="0">
                <a:latin typeface="Arial" pitchFamily="34" charset="0"/>
                <a:cs typeface="Arial" pitchFamily="34" charset="0"/>
              </a:rPr>
              <a:t>Sulfur Dioxide (SO2), </a:t>
            </a:r>
          </a:p>
          <a:p>
            <a:pPr>
              <a:buFont typeface="Arial" pitchFamily="34" charset="0"/>
              <a:buChar char="►"/>
            </a:pPr>
            <a:r>
              <a:rPr lang="en-US" sz="1600" dirty="0" smtClean="0">
                <a:latin typeface="Arial" pitchFamily="34" charset="0"/>
                <a:cs typeface="Arial" pitchFamily="34" charset="0"/>
              </a:rPr>
              <a:t>Reactive gases (CO, </a:t>
            </a:r>
            <a:r>
              <a:rPr lang="en-US" sz="1600" dirty="0" err="1" smtClean="0">
                <a:latin typeface="Arial" pitchFamily="34" charset="0"/>
                <a:cs typeface="Arial" pitchFamily="34" charset="0"/>
              </a:rPr>
              <a:t>NOx</a:t>
            </a:r>
            <a:r>
              <a:rPr lang="en-US" sz="1600" dirty="0" smtClean="0">
                <a:latin typeface="Arial" pitchFamily="34" charset="0"/>
                <a:cs typeface="Arial" pitchFamily="34" charset="0"/>
              </a:rPr>
              <a:t>, VOCs)</a:t>
            </a:r>
            <a:endParaRPr lang="en-US" sz="1600" dirty="0" smtClean="0"/>
          </a:p>
          <a:p>
            <a:endParaRPr lang="en-US" b="1" dirty="0" smtClean="0">
              <a:latin typeface="Arial" pitchFamily="34" charset="0"/>
              <a:cs typeface="Arial" pitchFamily="34" charset="0"/>
            </a:endParaRPr>
          </a:p>
          <a:p>
            <a:endParaRPr lang="en-US" b="1" dirty="0" smtClean="0">
              <a:latin typeface="Arial" pitchFamily="34" charset="0"/>
              <a:cs typeface="Arial" pitchFamily="34" charset="0"/>
            </a:endParaRPr>
          </a:p>
          <a:p>
            <a:endParaRPr lang="en-US" b="1" dirty="0" smtClean="0">
              <a:latin typeface="Arial" pitchFamily="34" charset="0"/>
              <a:cs typeface="Arial" pitchFamily="34" charset="0"/>
            </a:endParaRPr>
          </a:p>
          <a:p>
            <a:endParaRPr lang="en-US" b="1" dirty="0" smtClean="0">
              <a:latin typeface="Arial" pitchFamily="34" charset="0"/>
              <a:cs typeface="Arial" pitchFamily="34" charset="0"/>
            </a:endParaRPr>
          </a:p>
          <a:p>
            <a:endParaRPr lang="en-US" b="1" dirty="0" smtClean="0">
              <a:latin typeface="Arial" pitchFamily="34" charset="0"/>
              <a:cs typeface="Arial" pitchFamily="34" charset="0"/>
            </a:endParaRPr>
          </a:p>
          <a:p>
            <a:endParaRPr lang="en-US" b="1" dirty="0" smtClean="0">
              <a:solidFill>
                <a:srgbClr val="FFC000"/>
              </a:solidFill>
            </a:endParaRPr>
          </a:p>
          <a:p>
            <a:endParaRPr lang="en-US" b="1" dirty="0">
              <a:solidFill>
                <a:srgbClr val="FFC000"/>
              </a:solidFill>
            </a:endParaRPr>
          </a:p>
          <a:p>
            <a:endParaRPr lang="en-US" b="1" dirty="0" smtClean="0">
              <a:solidFill>
                <a:srgbClr val="FFC000"/>
              </a:solidFill>
            </a:endParaRPr>
          </a:p>
          <a:p>
            <a:endParaRPr lang="en-US" b="1" dirty="0">
              <a:solidFill>
                <a:srgbClr val="FFC000"/>
              </a:solidFill>
            </a:endParaRPr>
          </a:p>
          <a:p>
            <a:endParaRPr lang="en-US" b="1" dirty="0" smtClean="0">
              <a:solidFill>
                <a:srgbClr val="FFC000"/>
              </a:solidFill>
            </a:endParaRPr>
          </a:p>
          <a:p>
            <a:endParaRPr lang="en-US" b="1" dirty="0">
              <a:solidFill>
                <a:srgbClr val="FFC000"/>
              </a:solidFill>
            </a:endParaRPr>
          </a:p>
          <a:p>
            <a:endParaRPr lang="en-US" b="1" dirty="0" smtClean="0">
              <a:solidFill>
                <a:srgbClr val="FFC000"/>
              </a:solidFill>
            </a:endParaRPr>
          </a:p>
          <a:p>
            <a:endParaRPr lang="en-US" b="1" dirty="0" smtClean="0">
              <a:solidFill>
                <a:srgbClr val="FFC000"/>
              </a:solidFill>
            </a:endParaRPr>
          </a:p>
          <a:p>
            <a:endParaRPr lang="en-US" b="1" dirty="0">
              <a:solidFill>
                <a:srgbClr val="FFC000"/>
              </a:solidFill>
            </a:endParaRPr>
          </a:p>
          <a:p>
            <a:endParaRPr lang="en-US" b="1" dirty="0" smtClean="0">
              <a:solidFill>
                <a:srgbClr val="FFC000"/>
              </a:solidFill>
            </a:endParaRPr>
          </a:p>
          <a:p>
            <a:endParaRPr lang="en-US" b="1" dirty="0">
              <a:solidFill>
                <a:srgbClr val="FFC000"/>
              </a:solidFill>
            </a:endParaRPr>
          </a:p>
          <a:p>
            <a:endParaRPr lang="en-US" b="1" dirty="0" smtClean="0">
              <a:solidFill>
                <a:srgbClr val="FFC000"/>
              </a:solidFill>
            </a:endParaRPr>
          </a:p>
          <a:p>
            <a:endParaRPr lang="en-US" b="1" dirty="0">
              <a:solidFill>
                <a:srgbClr val="FFC000"/>
              </a:solidFill>
            </a:endParaRPr>
          </a:p>
          <a:p>
            <a:endParaRPr lang="en-US" b="1" dirty="0" smtClean="0">
              <a:solidFill>
                <a:srgbClr val="FFC000"/>
              </a:solidFill>
            </a:endParaRPr>
          </a:p>
        </p:txBody>
      </p:sp>
      <p:sp>
        <p:nvSpPr>
          <p:cNvPr id="15398" name="Rectangle 38"/>
          <p:cNvSpPr>
            <a:spLocks noChangeArrowheads="1"/>
          </p:cNvSpPr>
          <p:nvPr/>
        </p:nvSpPr>
        <p:spPr bwMode="auto">
          <a:xfrm>
            <a:off x="0" y="-26823"/>
            <a:ext cx="12192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n-US"/>
          </a:p>
        </p:txBody>
      </p:sp>
      <p:grpSp>
        <p:nvGrpSpPr>
          <p:cNvPr id="45" name="Group 44"/>
          <p:cNvGrpSpPr/>
          <p:nvPr/>
        </p:nvGrpSpPr>
        <p:grpSpPr>
          <a:xfrm>
            <a:off x="8153401" y="0"/>
            <a:ext cx="4038599" cy="5007429"/>
            <a:chOff x="8033657" y="936190"/>
            <a:chExt cx="4005943" cy="5246914"/>
          </a:xfrm>
        </p:grpSpPr>
        <p:grpSp>
          <p:nvGrpSpPr>
            <p:cNvPr id="46" name="Group 59"/>
            <p:cNvGrpSpPr/>
            <p:nvPr/>
          </p:nvGrpSpPr>
          <p:grpSpPr>
            <a:xfrm>
              <a:off x="8033669" y="936190"/>
              <a:ext cx="3995058" cy="5246914"/>
              <a:chOff x="7565571" y="239486"/>
              <a:chExt cx="3995058" cy="5246914"/>
            </a:xfrm>
          </p:grpSpPr>
          <p:grpSp>
            <p:nvGrpSpPr>
              <p:cNvPr id="48" name="Group 57"/>
              <p:cNvGrpSpPr/>
              <p:nvPr/>
            </p:nvGrpSpPr>
            <p:grpSpPr>
              <a:xfrm>
                <a:off x="7663543" y="283029"/>
                <a:ext cx="3806098" cy="5159945"/>
                <a:chOff x="7663543" y="0"/>
                <a:chExt cx="3806098" cy="5417943"/>
              </a:xfrm>
            </p:grpSpPr>
            <p:grpSp>
              <p:nvGrpSpPr>
                <p:cNvPr id="50" name="Group 1"/>
                <p:cNvGrpSpPr>
                  <a:grpSpLocks noChangeAspect="1"/>
                </p:cNvGrpSpPr>
                <p:nvPr/>
              </p:nvGrpSpPr>
              <p:grpSpPr bwMode="auto">
                <a:xfrm>
                  <a:off x="7685316" y="0"/>
                  <a:ext cx="3784325" cy="5417943"/>
                  <a:chOff x="2242" y="-2043"/>
                  <a:chExt cx="7199" cy="10307"/>
                </a:xfrm>
              </p:grpSpPr>
              <p:sp>
                <p:nvSpPr>
                  <p:cNvPr id="52" name="AutoShape 37"/>
                  <p:cNvSpPr>
                    <a:spLocks noChangeAspect="1" noChangeArrowheads="1" noTextEdit="1"/>
                  </p:cNvSpPr>
                  <p:nvPr/>
                </p:nvSpPr>
                <p:spPr bwMode="auto">
                  <a:xfrm>
                    <a:off x="2242" y="-2043"/>
                    <a:ext cx="7199" cy="10307"/>
                  </a:xfrm>
                  <a:prstGeom prst="rect">
                    <a:avLst/>
                  </a:prstGeom>
                  <a:noFill/>
                  <a:ln w="9525">
                    <a:miter lim="800000"/>
                    <a:headEnd/>
                    <a:tailEnd/>
                  </a:ln>
                </p:spPr>
                <p:txBody>
                  <a:bodyPr vert="horz" wrap="square" lIns="91440" tIns="45720" rIns="91440" bIns="45720" numCol="1" anchor="t" anchorCtr="0" compatLnSpc="1">
                    <a:prstTxWarp prst="textNoShape">
                      <a:avLst/>
                    </a:prstTxWarp>
                    <a:normAutofit/>
                  </a:bodyPr>
                  <a:lstStyle/>
                  <a:p>
                    <a:endParaRPr lang="en-US" sz="1000"/>
                  </a:p>
                </p:txBody>
              </p:sp>
              <p:sp>
                <p:nvSpPr>
                  <p:cNvPr id="53" name="AutoShape 36"/>
                  <p:cNvSpPr>
                    <a:spLocks noChangeArrowheads="1"/>
                  </p:cNvSpPr>
                  <p:nvPr/>
                </p:nvSpPr>
                <p:spPr bwMode="auto">
                  <a:xfrm>
                    <a:off x="4952" y="-1154"/>
                    <a:ext cx="1780" cy="1017"/>
                  </a:xfrm>
                  <a:prstGeom prst="flowChartProcess">
                    <a:avLst/>
                  </a:prstGeom>
                  <a:solidFill>
                    <a:srgbClr val="99FF99"/>
                  </a:solidFill>
                  <a:ln w="28575">
                    <a:solidFill>
                      <a:srgbClr val="000000"/>
                    </a:solidFill>
                    <a:miter lim="800000"/>
                    <a:headEnd/>
                    <a:tailEnd/>
                  </a:ln>
                </p:spPr>
                <p:txBody>
                  <a:bodyPr vert="horz" wrap="square" lIns="91440" tIns="45720" rIns="91440" bIns="45720" numCol="1" anchor="t" anchorCtr="0" compatLnSpc="1">
                    <a:prstTxWarp prst="textNoShape">
                      <a:avLst/>
                    </a:prstTxWarp>
                    <a:norm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Gas Cycle Models</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54" name="AutoShape 35"/>
                  <p:cNvSpPr>
                    <a:spLocks noChangeArrowheads="1"/>
                  </p:cNvSpPr>
                  <p:nvPr/>
                </p:nvSpPr>
                <p:spPr bwMode="auto">
                  <a:xfrm>
                    <a:off x="4952" y="244"/>
                    <a:ext cx="1780" cy="1016"/>
                  </a:xfrm>
                  <a:prstGeom prst="flowChartProcess">
                    <a:avLst/>
                  </a:prstGeom>
                  <a:solidFill>
                    <a:srgbClr val="FF99CC"/>
                  </a:solidFill>
                  <a:ln w="28575">
                    <a:solidFill>
                      <a:srgbClr val="000000"/>
                    </a:solidFill>
                    <a:miter lim="800000"/>
                    <a:headEnd/>
                    <a:tailEnd/>
                  </a:ln>
                </p:spPr>
                <p:txBody>
                  <a:bodyPr vert="horz" wrap="square" lIns="91440" tIns="45720" rIns="91440" bIns="45720" numCol="1" anchor="t" anchorCtr="0" compatLnSpc="1">
                    <a:prstTxWarp prst="textNoShape">
                      <a:avLst/>
                    </a:prstTxWarp>
                    <a:normAutofit fontScale="92500" lnSpcReduction="10000"/>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Atmospheric Composition Changes</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55" name="Rectangle 34"/>
                  <p:cNvSpPr>
                    <a:spLocks noChangeArrowheads="1"/>
                  </p:cNvSpPr>
                  <p:nvPr/>
                </p:nvSpPr>
                <p:spPr bwMode="auto">
                  <a:xfrm>
                    <a:off x="7493" y="-1154"/>
                    <a:ext cx="1780" cy="1017"/>
                  </a:xfrm>
                  <a:prstGeom prst="rect">
                    <a:avLst/>
                  </a:prstGeom>
                  <a:solidFill>
                    <a:srgbClr val="FFFF66"/>
                  </a:solidFill>
                  <a:ln w="28575">
                    <a:solidFill>
                      <a:srgbClr val="000000"/>
                    </a:solidFill>
                    <a:miter lim="800000"/>
                    <a:headEnd/>
                    <a:tailEnd/>
                  </a:ln>
                </p:spPr>
                <p:txBody>
                  <a:bodyPr vert="horz" wrap="square" lIns="91440" tIns="45720" rIns="91440" bIns="45720" numCol="1" anchor="t" anchorCtr="0" compatLnSpc="1">
                    <a:prstTxWarp prst="textNoShape">
                      <a:avLst/>
                    </a:prstTxWarp>
                    <a:normAutofit fontScale="92500" lnSpcReduction="10000"/>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User Choices</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of Model Parameters</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56" name="AutoShape 33"/>
                  <p:cNvSpPr>
                    <a:spLocks noChangeArrowheads="1"/>
                  </p:cNvSpPr>
                  <p:nvPr/>
                </p:nvSpPr>
                <p:spPr bwMode="auto">
                  <a:xfrm>
                    <a:off x="2496" y="-1154"/>
                    <a:ext cx="1695" cy="1017"/>
                  </a:xfrm>
                  <a:prstGeom prst="flowChartProcess">
                    <a:avLst/>
                  </a:prstGeom>
                  <a:solidFill>
                    <a:srgbClr val="66FFCC"/>
                  </a:solidFill>
                  <a:ln w="28575">
                    <a:solidFill>
                      <a:srgbClr val="000000"/>
                    </a:solidFill>
                    <a:miter lim="800000"/>
                    <a:headEnd/>
                    <a:tailEnd/>
                  </a:ln>
                </p:spPr>
                <p:txBody>
                  <a:bodyPr vert="horz" wrap="square" lIns="91440" tIns="45720" rIns="91440" bIns="45720" numCol="1" anchor="t" anchorCtr="0" compatLnSpc="1">
                    <a:prstTxWarp prst="textNoShape">
                      <a:avLst/>
                    </a:prstTxWarp>
                    <a:normAutofit fontScale="92500" lnSpcReduction="10000"/>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Library</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of Emissions Scenarios</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57" name="AutoShape 32"/>
                  <p:cNvSpPr>
                    <a:spLocks noChangeArrowheads="1"/>
                  </p:cNvSpPr>
                  <p:nvPr/>
                </p:nvSpPr>
                <p:spPr bwMode="auto">
                  <a:xfrm>
                    <a:off x="4952" y="1641"/>
                    <a:ext cx="1780" cy="1144"/>
                  </a:xfrm>
                  <a:prstGeom prst="flowChartProcess">
                    <a:avLst/>
                  </a:prstGeom>
                  <a:solidFill>
                    <a:srgbClr val="99FF99"/>
                  </a:solidFill>
                  <a:ln w="28575">
                    <a:solidFill>
                      <a:srgbClr val="000000"/>
                    </a:solidFill>
                    <a:miter lim="800000"/>
                    <a:headEnd/>
                    <a:tailEnd/>
                  </a:ln>
                </p:spPr>
                <p:txBody>
                  <a:bodyPr vert="horz" wrap="square" lIns="91440" tIns="45720" rIns="91440" bIns="45720" numCol="1" anchor="t" anchorCtr="0" compatLnSpc="1">
                    <a:prstTxWarp prst="textNoShape">
                      <a:avLst/>
                    </a:prstTxWarp>
                    <a:normAutofit fontScale="92500" lnSpcReduction="20000"/>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Global-mean Temperature and Sea Level Model</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58" name="AutoShape 31"/>
                  <p:cNvSpPr>
                    <a:spLocks noChangeArrowheads="1"/>
                  </p:cNvSpPr>
                  <p:nvPr/>
                </p:nvSpPr>
                <p:spPr bwMode="auto">
                  <a:xfrm>
                    <a:off x="7493" y="1641"/>
                    <a:ext cx="1779" cy="1144"/>
                  </a:xfrm>
                  <a:prstGeom prst="flowChartProcess">
                    <a:avLst/>
                  </a:prstGeom>
                  <a:solidFill>
                    <a:srgbClr val="FFFF66"/>
                  </a:solidFill>
                  <a:ln w="28575">
                    <a:solidFill>
                      <a:srgbClr val="000000"/>
                    </a:solidFill>
                    <a:miter lim="800000"/>
                    <a:headEnd/>
                    <a:tailEnd/>
                  </a:ln>
                </p:spPr>
                <p:txBody>
                  <a:bodyPr vert="horz" wrap="square" lIns="91440" tIns="45720" rIns="91440" bIns="45720" numCol="1" anchor="t" anchorCtr="0" compatLnSpc="1">
                    <a:prstTxWarp prst="textNoShape">
                      <a:avLst/>
                    </a:prstTxWarp>
                    <a:normAutofit fontScale="92500"/>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User Choices</a:t>
                    </a: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of Model Parameters</a:t>
                    </a:r>
                    <a:endParaRPr kumimoji="0" lang="en-US" sz="10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59" name="AutoShape 30"/>
                  <p:cNvSpPr>
                    <a:spLocks noChangeArrowheads="1"/>
                  </p:cNvSpPr>
                  <p:nvPr/>
                </p:nvSpPr>
                <p:spPr bwMode="auto">
                  <a:xfrm>
                    <a:off x="4952" y="3166"/>
                    <a:ext cx="1782" cy="1143"/>
                  </a:xfrm>
                  <a:prstGeom prst="flowChartProcess">
                    <a:avLst/>
                  </a:prstGeom>
                  <a:solidFill>
                    <a:srgbClr val="FF99CC"/>
                  </a:solidFill>
                  <a:ln w="28575">
                    <a:solidFill>
                      <a:srgbClr val="000000"/>
                    </a:solidFill>
                    <a:miter lim="800000"/>
                    <a:headEnd/>
                    <a:tailEnd/>
                  </a:ln>
                </p:spPr>
                <p:txBody>
                  <a:bodyPr vert="horz" wrap="square" lIns="91440" tIns="45720" rIns="91440" bIns="45720" numCol="1" anchor="t" anchorCtr="0" compatLnSpc="1">
                    <a:prstTxWarp prst="textNoShape">
                      <a:avLst/>
                    </a:prstTxWarp>
                    <a:normAutofit fontScale="92500" lnSpcReduction="20000"/>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Global-mean Temperature and Sea Level Output</a:t>
                    </a:r>
                    <a:endParaRPr kumimoji="0" lang="en-US" sz="10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60" name="AutoShape 29"/>
                  <p:cNvSpPr>
                    <a:spLocks noChangeArrowheads="1"/>
                  </p:cNvSpPr>
                  <p:nvPr/>
                </p:nvSpPr>
                <p:spPr bwMode="auto">
                  <a:xfrm>
                    <a:off x="4783" y="5072"/>
                    <a:ext cx="2117" cy="1015"/>
                  </a:xfrm>
                  <a:prstGeom prst="flowChartProcess">
                    <a:avLst/>
                  </a:prstGeom>
                  <a:solidFill>
                    <a:srgbClr val="99FF99"/>
                  </a:solidFill>
                  <a:ln w="28575">
                    <a:solidFill>
                      <a:srgbClr val="000000"/>
                    </a:solidFill>
                    <a:miter lim="800000"/>
                    <a:headEnd/>
                    <a:tailEnd/>
                  </a:ln>
                </p:spPr>
                <p:txBody>
                  <a:bodyPr vert="horz" wrap="square" lIns="91440" tIns="45720" rIns="91440" bIns="45720" numCol="1" anchor="t" anchorCtr="0" compatLnSpc="1">
                    <a:prstTxWarp prst="textNoShape">
                      <a:avLst/>
                    </a:prstTxWarp>
                    <a:norm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Regionalization Algorithm</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61" name="AutoShape 28"/>
                  <p:cNvSpPr>
                    <a:spLocks noChangeArrowheads="1"/>
                  </p:cNvSpPr>
                  <p:nvPr/>
                </p:nvSpPr>
                <p:spPr bwMode="auto">
                  <a:xfrm>
                    <a:off x="2411" y="4309"/>
                    <a:ext cx="1696" cy="1017"/>
                  </a:xfrm>
                  <a:prstGeom prst="flowChartProcess">
                    <a:avLst/>
                  </a:prstGeom>
                  <a:solidFill>
                    <a:srgbClr val="66FFCC"/>
                  </a:solidFill>
                  <a:ln w="28575">
                    <a:solidFill>
                      <a:srgbClr val="000000"/>
                    </a:solidFill>
                    <a:miter lim="800000"/>
                    <a:headEnd/>
                    <a:tailEnd/>
                  </a:ln>
                </p:spPr>
                <p:txBody>
                  <a:bodyPr vert="horz" wrap="square" lIns="91440" tIns="45720" rIns="91440" bIns="45720" numCol="1" anchor="t" anchorCtr="0" compatLnSpc="1">
                    <a:prstTxWarp prst="textNoShape">
                      <a:avLst/>
                    </a:prstTxWarp>
                    <a:normAutofit fontScale="92500" lnSpcReduction="10000"/>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Library</a:t>
                    </a: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of AOGCM data sets</a:t>
                    </a:r>
                    <a:endParaRPr kumimoji="0" lang="en-US" sz="10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62" name="AutoShape 27"/>
                  <p:cNvSpPr>
                    <a:spLocks noChangeArrowheads="1"/>
                  </p:cNvSpPr>
                  <p:nvPr/>
                </p:nvSpPr>
                <p:spPr bwMode="auto">
                  <a:xfrm>
                    <a:off x="2411" y="5834"/>
                    <a:ext cx="1696" cy="1017"/>
                  </a:xfrm>
                  <a:prstGeom prst="flowChartProcess">
                    <a:avLst/>
                  </a:prstGeom>
                  <a:solidFill>
                    <a:srgbClr val="66FFCC"/>
                  </a:solidFill>
                  <a:ln w="28575">
                    <a:solidFill>
                      <a:srgbClr val="000000"/>
                    </a:solidFill>
                    <a:miter lim="800000"/>
                    <a:headEnd/>
                    <a:tailEnd/>
                  </a:ln>
                </p:spPr>
                <p:txBody>
                  <a:bodyPr vert="horz" wrap="square" lIns="91440" tIns="45720" rIns="91440" bIns="45720" numCol="1" anchor="t" anchorCtr="0" compatLnSpc="1">
                    <a:prstTxWarp prst="textNoShape">
                      <a:avLst/>
                    </a:prstTxWarp>
                    <a:normAutofit fontScale="92500" lnSpcReduction="10000"/>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Library</a:t>
                    </a: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of Observed data sets</a:t>
                    </a:r>
                    <a:endParaRPr kumimoji="0" lang="en-US" sz="10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63" name="AutoShape 26"/>
                  <p:cNvSpPr>
                    <a:spLocks noChangeArrowheads="1"/>
                  </p:cNvSpPr>
                  <p:nvPr/>
                </p:nvSpPr>
                <p:spPr bwMode="auto">
                  <a:xfrm>
                    <a:off x="7578" y="4817"/>
                    <a:ext cx="1778" cy="1793"/>
                  </a:xfrm>
                  <a:prstGeom prst="flowChartProcess">
                    <a:avLst/>
                  </a:prstGeom>
                  <a:solidFill>
                    <a:srgbClr val="FFFF66"/>
                  </a:solidFill>
                  <a:ln w="28575">
                    <a:solidFill>
                      <a:srgbClr val="000000"/>
                    </a:solidFill>
                    <a:miter lim="800000"/>
                    <a:headEnd/>
                    <a:tailEnd/>
                  </a:ln>
                </p:spPr>
                <p:txBody>
                  <a:bodyPr vert="horz" wrap="square" lIns="91440" tIns="45720" rIns="91440" bIns="45720" numCol="1" anchor="t" anchorCtr="0" compatLnSpc="1">
                    <a:prstTxWarp prst="textNoShape">
                      <a:avLst/>
                    </a:prstTxWarp>
                    <a:normAutofit fontScale="92500" lnSpcReduction="10000"/>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User Choices:</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Variable, AOGCMs, Future Date, Region, etc. </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64" name="AutoShape 25"/>
                  <p:cNvSpPr>
                    <a:spLocks noChangeArrowheads="1"/>
                  </p:cNvSpPr>
                  <p:nvPr/>
                </p:nvSpPr>
                <p:spPr bwMode="auto">
                  <a:xfrm>
                    <a:off x="4613" y="6850"/>
                    <a:ext cx="2457" cy="1016"/>
                  </a:xfrm>
                  <a:prstGeom prst="flowChartProcess">
                    <a:avLst/>
                  </a:prstGeom>
                  <a:solidFill>
                    <a:srgbClr val="FF99CC"/>
                  </a:solidFill>
                  <a:ln w="28575">
                    <a:solidFill>
                      <a:srgbClr val="000000"/>
                    </a:solidFill>
                    <a:miter lim="800000"/>
                    <a:headEnd/>
                    <a:tailEnd/>
                  </a:ln>
                </p:spPr>
                <p:txBody>
                  <a:bodyPr vert="horz" wrap="square" lIns="91440" tIns="45720" rIns="91440" bIns="45720" numCol="1" anchor="t" anchorCtr="0" compatLnSpc="1">
                    <a:prstTxWarp prst="textNoShape">
                      <a:avLst/>
                    </a:prstTxWarp>
                    <a:normAutofit fontScale="92500" lnSpcReduction="10000"/>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Regional Climate or Climate Change Output</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65" name="AutoShape 24"/>
                  <p:cNvSpPr>
                    <a:spLocks noChangeShapeType="1"/>
                  </p:cNvSpPr>
                  <p:nvPr/>
                </p:nvSpPr>
                <p:spPr bwMode="auto">
                  <a:xfrm>
                    <a:off x="4206" y="-646"/>
                    <a:ext cx="731" cy="1"/>
                  </a:xfrm>
                  <a:prstGeom prst="straightConnector1">
                    <a:avLst/>
                  </a:prstGeom>
                  <a:noFill/>
                  <a:ln w="28575">
                    <a:solidFill>
                      <a:srgbClr val="000000"/>
                    </a:solidFill>
                    <a:round/>
                    <a:headEnd/>
                    <a:tailEnd type="arrow" w="med" len="med"/>
                  </a:ln>
                </p:spPr>
                <p:txBody>
                  <a:bodyPr vert="horz" wrap="square" lIns="91440" tIns="45720" rIns="91440" bIns="45720" numCol="1" anchor="t" anchorCtr="0" compatLnSpc="1">
                    <a:prstTxWarp prst="textNoShape">
                      <a:avLst/>
                    </a:prstTxWarp>
                    <a:normAutofit fontScale="25000" lnSpcReduction="20000"/>
                  </a:bodyPr>
                  <a:lstStyle/>
                  <a:p>
                    <a:endParaRPr lang="en-US" sz="1000"/>
                  </a:p>
                </p:txBody>
              </p:sp>
              <p:sp>
                <p:nvSpPr>
                  <p:cNvPr id="66" name="AutoShape 23"/>
                  <p:cNvSpPr>
                    <a:spLocks noChangeShapeType="1"/>
                  </p:cNvSpPr>
                  <p:nvPr/>
                </p:nvSpPr>
                <p:spPr bwMode="auto">
                  <a:xfrm flipH="1">
                    <a:off x="6748" y="-646"/>
                    <a:ext cx="730" cy="1"/>
                  </a:xfrm>
                  <a:prstGeom prst="straightConnector1">
                    <a:avLst/>
                  </a:prstGeom>
                  <a:noFill/>
                  <a:ln w="28575">
                    <a:solidFill>
                      <a:srgbClr val="000000"/>
                    </a:solidFill>
                    <a:round/>
                    <a:headEnd/>
                    <a:tailEnd type="arrow" w="med" len="med"/>
                  </a:ln>
                </p:spPr>
                <p:txBody>
                  <a:bodyPr vert="horz" wrap="square" lIns="91440" tIns="45720" rIns="91440" bIns="45720" numCol="1" anchor="t" anchorCtr="0" compatLnSpc="1">
                    <a:prstTxWarp prst="textNoShape">
                      <a:avLst/>
                    </a:prstTxWarp>
                    <a:normAutofit fontScale="25000" lnSpcReduction="20000"/>
                  </a:bodyPr>
                  <a:lstStyle/>
                  <a:p>
                    <a:endParaRPr lang="en-US" sz="1000"/>
                  </a:p>
                </p:txBody>
              </p:sp>
              <p:sp>
                <p:nvSpPr>
                  <p:cNvPr id="67" name="AutoShape 22"/>
                  <p:cNvSpPr>
                    <a:spLocks noChangeShapeType="1"/>
                  </p:cNvSpPr>
                  <p:nvPr/>
                </p:nvSpPr>
                <p:spPr bwMode="auto">
                  <a:xfrm>
                    <a:off x="5842" y="-122"/>
                    <a:ext cx="1" cy="350"/>
                  </a:xfrm>
                  <a:prstGeom prst="straightConnector1">
                    <a:avLst/>
                  </a:prstGeom>
                  <a:noFill/>
                  <a:ln w="28575">
                    <a:solidFill>
                      <a:srgbClr val="000000"/>
                    </a:solidFill>
                    <a:round/>
                    <a:headEnd/>
                    <a:tailEnd type="arrow" w="med" len="med"/>
                  </a:ln>
                </p:spPr>
                <p:txBody>
                  <a:bodyPr vert="horz" wrap="square" lIns="91440" tIns="45720" rIns="91440" bIns="45720" numCol="1" anchor="t" anchorCtr="0" compatLnSpc="1">
                    <a:prstTxWarp prst="textNoShape">
                      <a:avLst/>
                    </a:prstTxWarp>
                    <a:normAutofit fontScale="62500" lnSpcReduction="20000"/>
                  </a:bodyPr>
                  <a:lstStyle/>
                  <a:p>
                    <a:endParaRPr lang="en-US" sz="1000"/>
                  </a:p>
                </p:txBody>
              </p:sp>
              <p:sp>
                <p:nvSpPr>
                  <p:cNvPr id="68" name="AutoShape 21"/>
                  <p:cNvSpPr>
                    <a:spLocks noChangeShapeType="1"/>
                  </p:cNvSpPr>
                  <p:nvPr/>
                </p:nvSpPr>
                <p:spPr bwMode="auto">
                  <a:xfrm>
                    <a:off x="5842" y="1276"/>
                    <a:ext cx="1" cy="350"/>
                  </a:xfrm>
                  <a:prstGeom prst="straightConnector1">
                    <a:avLst/>
                  </a:prstGeom>
                  <a:noFill/>
                  <a:ln w="28575">
                    <a:solidFill>
                      <a:srgbClr val="000000"/>
                    </a:solidFill>
                    <a:round/>
                    <a:headEnd/>
                    <a:tailEnd type="arrow" w="med" len="med"/>
                  </a:ln>
                </p:spPr>
                <p:txBody>
                  <a:bodyPr vert="horz" wrap="square" lIns="91440" tIns="45720" rIns="91440" bIns="45720" numCol="1" anchor="t" anchorCtr="0" compatLnSpc="1">
                    <a:prstTxWarp prst="textNoShape">
                      <a:avLst/>
                    </a:prstTxWarp>
                    <a:normAutofit fontScale="62500" lnSpcReduction="20000"/>
                  </a:bodyPr>
                  <a:lstStyle/>
                  <a:p>
                    <a:endParaRPr lang="en-US" sz="1000"/>
                  </a:p>
                </p:txBody>
              </p:sp>
              <p:sp>
                <p:nvSpPr>
                  <p:cNvPr id="69" name="AutoShape 20"/>
                  <p:cNvSpPr>
                    <a:spLocks noChangeShapeType="1"/>
                  </p:cNvSpPr>
                  <p:nvPr/>
                </p:nvSpPr>
                <p:spPr bwMode="auto">
                  <a:xfrm flipH="1">
                    <a:off x="6748" y="2213"/>
                    <a:ext cx="730" cy="1"/>
                  </a:xfrm>
                  <a:prstGeom prst="straightConnector1">
                    <a:avLst/>
                  </a:prstGeom>
                  <a:noFill/>
                  <a:ln w="28575">
                    <a:solidFill>
                      <a:srgbClr val="000000"/>
                    </a:solidFill>
                    <a:round/>
                    <a:headEnd/>
                    <a:tailEnd type="arrow" w="med" len="med"/>
                  </a:ln>
                </p:spPr>
                <p:txBody>
                  <a:bodyPr vert="horz" wrap="square" lIns="91440" tIns="45720" rIns="91440" bIns="45720" numCol="1" anchor="t" anchorCtr="0" compatLnSpc="1">
                    <a:prstTxWarp prst="textNoShape">
                      <a:avLst/>
                    </a:prstTxWarp>
                    <a:normAutofit fontScale="25000" lnSpcReduction="20000"/>
                  </a:bodyPr>
                  <a:lstStyle/>
                  <a:p>
                    <a:endParaRPr lang="en-US" sz="1000"/>
                  </a:p>
                </p:txBody>
              </p:sp>
              <p:sp>
                <p:nvSpPr>
                  <p:cNvPr id="70" name="AutoShape 19"/>
                  <p:cNvSpPr>
                    <a:spLocks noChangeShapeType="1"/>
                  </p:cNvSpPr>
                  <p:nvPr/>
                </p:nvSpPr>
                <p:spPr bwMode="auto">
                  <a:xfrm>
                    <a:off x="5842" y="2800"/>
                    <a:ext cx="2" cy="350"/>
                  </a:xfrm>
                  <a:prstGeom prst="straightConnector1">
                    <a:avLst/>
                  </a:prstGeom>
                  <a:noFill/>
                  <a:ln w="28575">
                    <a:solidFill>
                      <a:srgbClr val="000000"/>
                    </a:solidFill>
                    <a:round/>
                    <a:headEnd/>
                    <a:tailEnd type="arrow" w="med" len="med"/>
                  </a:ln>
                </p:spPr>
                <p:txBody>
                  <a:bodyPr vert="horz" wrap="square" lIns="91440" tIns="45720" rIns="91440" bIns="45720" numCol="1" anchor="t" anchorCtr="0" compatLnSpc="1">
                    <a:prstTxWarp prst="textNoShape">
                      <a:avLst/>
                    </a:prstTxWarp>
                    <a:normAutofit fontScale="62500" lnSpcReduction="20000"/>
                  </a:bodyPr>
                  <a:lstStyle/>
                  <a:p>
                    <a:endParaRPr lang="en-US" sz="1000"/>
                  </a:p>
                </p:txBody>
              </p:sp>
              <p:sp>
                <p:nvSpPr>
                  <p:cNvPr id="71" name="AutoShape 18"/>
                  <p:cNvSpPr>
                    <a:spLocks noChangeShapeType="1"/>
                  </p:cNvSpPr>
                  <p:nvPr/>
                </p:nvSpPr>
                <p:spPr bwMode="auto">
                  <a:xfrm flipH="1">
                    <a:off x="5842" y="4325"/>
                    <a:ext cx="2" cy="732"/>
                  </a:xfrm>
                  <a:prstGeom prst="straightConnector1">
                    <a:avLst/>
                  </a:prstGeom>
                  <a:noFill/>
                  <a:ln w="28575">
                    <a:solidFill>
                      <a:srgbClr val="000000"/>
                    </a:solidFill>
                    <a:round/>
                    <a:headEnd/>
                    <a:tailEnd type="arrow" w="med" len="med"/>
                  </a:ln>
                </p:spPr>
                <p:txBody>
                  <a:bodyPr vert="horz" wrap="square" lIns="91440" tIns="45720" rIns="91440" bIns="45720" numCol="1" anchor="t" anchorCtr="0" compatLnSpc="1">
                    <a:prstTxWarp prst="textNoShape">
                      <a:avLst/>
                    </a:prstTxWarp>
                    <a:normAutofit/>
                  </a:bodyPr>
                  <a:lstStyle/>
                  <a:p>
                    <a:endParaRPr lang="en-US" sz="1000"/>
                  </a:p>
                </p:txBody>
              </p:sp>
              <p:sp>
                <p:nvSpPr>
                  <p:cNvPr id="72" name="AutoShape 17"/>
                  <p:cNvSpPr>
                    <a:spLocks noChangeShapeType="1"/>
                  </p:cNvSpPr>
                  <p:nvPr/>
                </p:nvSpPr>
                <p:spPr bwMode="auto">
                  <a:xfrm flipH="1">
                    <a:off x="6916" y="5580"/>
                    <a:ext cx="646" cy="1"/>
                  </a:xfrm>
                  <a:prstGeom prst="straightConnector1">
                    <a:avLst/>
                  </a:prstGeom>
                  <a:noFill/>
                  <a:ln w="28575">
                    <a:solidFill>
                      <a:srgbClr val="000000"/>
                    </a:solidFill>
                    <a:round/>
                    <a:headEnd/>
                    <a:tailEnd type="arrow" w="med" len="med"/>
                  </a:ln>
                </p:spPr>
                <p:txBody>
                  <a:bodyPr vert="horz" wrap="square" lIns="91440" tIns="45720" rIns="91440" bIns="45720" numCol="1" anchor="t" anchorCtr="0" compatLnSpc="1">
                    <a:prstTxWarp prst="textNoShape">
                      <a:avLst/>
                    </a:prstTxWarp>
                    <a:normAutofit fontScale="25000" lnSpcReduction="20000"/>
                  </a:bodyPr>
                  <a:lstStyle/>
                  <a:p>
                    <a:endParaRPr lang="en-US" sz="1000"/>
                  </a:p>
                </p:txBody>
              </p:sp>
              <p:sp>
                <p:nvSpPr>
                  <p:cNvPr id="73" name="AutoShape 16"/>
                  <p:cNvSpPr>
                    <a:spLocks noChangeShapeType="1"/>
                  </p:cNvSpPr>
                  <p:nvPr/>
                </p:nvSpPr>
                <p:spPr bwMode="auto">
                  <a:xfrm>
                    <a:off x="5842" y="6103"/>
                    <a:ext cx="1" cy="732"/>
                  </a:xfrm>
                  <a:prstGeom prst="straightConnector1">
                    <a:avLst/>
                  </a:prstGeom>
                  <a:noFill/>
                  <a:ln w="28575">
                    <a:solidFill>
                      <a:srgbClr val="000000"/>
                    </a:solidFill>
                    <a:round/>
                    <a:headEnd/>
                    <a:tailEnd type="arrow" w="med" len="med"/>
                  </a:ln>
                </p:spPr>
                <p:txBody>
                  <a:bodyPr vert="horz" wrap="square" lIns="91440" tIns="45720" rIns="91440" bIns="45720" numCol="1" anchor="t" anchorCtr="0" compatLnSpc="1">
                    <a:prstTxWarp prst="textNoShape">
                      <a:avLst/>
                    </a:prstTxWarp>
                    <a:normAutofit/>
                  </a:bodyPr>
                  <a:lstStyle/>
                  <a:p>
                    <a:endParaRPr lang="en-US" sz="1000"/>
                  </a:p>
                </p:txBody>
              </p:sp>
              <p:sp>
                <p:nvSpPr>
                  <p:cNvPr id="74" name="AutoShape 15"/>
                  <p:cNvSpPr>
                    <a:spLocks noChangeShapeType="1"/>
                  </p:cNvSpPr>
                  <p:nvPr/>
                </p:nvSpPr>
                <p:spPr bwMode="auto">
                  <a:xfrm>
                    <a:off x="4122" y="4818"/>
                    <a:ext cx="645" cy="762"/>
                  </a:xfrm>
                  <a:prstGeom prst="bentConnector3">
                    <a:avLst>
                      <a:gd name="adj1" fmla="val 49889"/>
                    </a:avLst>
                  </a:prstGeom>
                  <a:noFill/>
                  <a:ln w="28575">
                    <a:solidFill>
                      <a:srgbClr val="000000"/>
                    </a:solidFill>
                    <a:miter lim="800000"/>
                    <a:headEnd/>
                    <a:tailEnd/>
                  </a:ln>
                </p:spPr>
                <p:txBody>
                  <a:bodyPr vert="horz" wrap="square" lIns="91440" tIns="45720" rIns="91440" bIns="45720" numCol="1" anchor="t" anchorCtr="0" compatLnSpc="1">
                    <a:prstTxWarp prst="textNoShape">
                      <a:avLst/>
                    </a:prstTxWarp>
                    <a:normAutofit/>
                  </a:bodyPr>
                  <a:lstStyle/>
                  <a:p>
                    <a:endParaRPr lang="en-US" sz="1000"/>
                  </a:p>
                </p:txBody>
              </p:sp>
              <p:sp>
                <p:nvSpPr>
                  <p:cNvPr id="75" name="AutoShape 14"/>
                  <p:cNvSpPr>
                    <a:spLocks noChangeShapeType="1"/>
                  </p:cNvSpPr>
                  <p:nvPr/>
                </p:nvSpPr>
                <p:spPr bwMode="auto">
                  <a:xfrm flipV="1">
                    <a:off x="4122" y="5580"/>
                    <a:ext cx="645" cy="763"/>
                  </a:xfrm>
                  <a:prstGeom prst="bentConnector3">
                    <a:avLst>
                      <a:gd name="adj1" fmla="val 49889"/>
                    </a:avLst>
                  </a:prstGeom>
                  <a:noFill/>
                  <a:ln w="28575">
                    <a:solidFill>
                      <a:srgbClr val="000000"/>
                    </a:solidFill>
                    <a:miter lim="800000"/>
                    <a:headEnd/>
                    <a:tailEnd type="arrow" w="med" len="med"/>
                  </a:ln>
                </p:spPr>
                <p:txBody>
                  <a:bodyPr vert="horz" wrap="square" lIns="91440" tIns="45720" rIns="91440" bIns="45720" numCol="1" anchor="t" anchorCtr="0" compatLnSpc="1">
                    <a:prstTxWarp prst="textNoShape">
                      <a:avLst/>
                    </a:prstTxWarp>
                    <a:normAutofit/>
                  </a:bodyPr>
                  <a:lstStyle/>
                  <a:p>
                    <a:endParaRPr lang="en-US" sz="1000"/>
                  </a:p>
                </p:txBody>
              </p:sp>
              <p:sp>
                <p:nvSpPr>
                  <p:cNvPr id="76" name="AutoShape 13"/>
                  <p:cNvSpPr>
                    <a:spLocks noChangeShapeType="1"/>
                  </p:cNvSpPr>
                  <p:nvPr/>
                </p:nvSpPr>
                <p:spPr bwMode="auto">
                  <a:xfrm>
                    <a:off x="4230" y="3196"/>
                    <a:ext cx="553" cy="1494"/>
                  </a:xfrm>
                  <a:prstGeom prst="straightConnector1">
                    <a:avLst/>
                  </a:prstGeom>
                  <a:noFill/>
                  <a:ln w="12700">
                    <a:solidFill>
                      <a:srgbClr val="000000"/>
                    </a:solidFill>
                    <a:round/>
                    <a:headEnd/>
                    <a:tailEnd/>
                  </a:ln>
                </p:spPr>
                <p:txBody>
                  <a:bodyPr vert="horz" wrap="square" lIns="91440" tIns="45720" rIns="91440" bIns="45720" numCol="1" anchor="t" anchorCtr="0" compatLnSpc="1">
                    <a:prstTxWarp prst="textNoShape">
                      <a:avLst/>
                    </a:prstTxWarp>
                    <a:normAutofit/>
                  </a:bodyPr>
                  <a:lstStyle/>
                  <a:p>
                    <a:endParaRPr lang="en-US" sz="1000"/>
                  </a:p>
                </p:txBody>
              </p:sp>
              <p:sp>
                <p:nvSpPr>
                  <p:cNvPr id="77" name="AutoShape 12"/>
                  <p:cNvSpPr>
                    <a:spLocks noChangeShapeType="1"/>
                  </p:cNvSpPr>
                  <p:nvPr/>
                </p:nvSpPr>
                <p:spPr bwMode="auto">
                  <a:xfrm>
                    <a:off x="4783" y="4690"/>
                    <a:ext cx="2202" cy="0"/>
                  </a:xfrm>
                  <a:prstGeom prst="straightConnector1">
                    <a:avLst/>
                  </a:prstGeom>
                  <a:noFill/>
                  <a:ln w="12700">
                    <a:solidFill>
                      <a:srgbClr val="000000"/>
                    </a:solidFill>
                    <a:round/>
                    <a:headEnd/>
                    <a:tailEnd/>
                  </a:ln>
                </p:spPr>
                <p:txBody>
                  <a:bodyPr vert="horz" wrap="square" lIns="91440" tIns="45720" rIns="91440" bIns="45720" numCol="1" anchor="t" anchorCtr="0" compatLnSpc="1">
                    <a:prstTxWarp prst="textNoShape">
                      <a:avLst/>
                    </a:prstTxWarp>
                    <a:normAutofit fontScale="25000" lnSpcReduction="20000"/>
                  </a:bodyPr>
                  <a:lstStyle/>
                  <a:p>
                    <a:endParaRPr lang="en-US" sz="1000"/>
                  </a:p>
                </p:txBody>
              </p:sp>
              <p:sp>
                <p:nvSpPr>
                  <p:cNvPr id="78" name="AutoShape 11"/>
                  <p:cNvSpPr>
                    <a:spLocks noChangeShapeType="1"/>
                  </p:cNvSpPr>
                  <p:nvPr/>
                </p:nvSpPr>
                <p:spPr bwMode="auto">
                  <a:xfrm flipV="1">
                    <a:off x="6985" y="3293"/>
                    <a:ext cx="339" cy="1397"/>
                  </a:xfrm>
                  <a:prstGeom prst="straightConnector1">
                    <a:avLst/>
                  </a:prstGeom>
                  <a:noFill/>
                  <a:ln w="12700">
                    <a:solidFill>
                      <a:srgbClr val="000000"/>
                    </a:solidFill>
                    <a:round/>
                    <a:headEnd/>
                    <a:tailEnd/>
                  </a:ln>
                </p:spPr>
                <p:txBody>
                  <a:bodyPr vert="horz" wrap="square" lIns="91440" tIns="45720" rIns="91440" bIns="45720" numCol="1" anchor="t" anchorCtr="0" compatLnSpc="1">
                    <a:prstTxWarp prst="textNoShape">
                      <a:avLst/>
                    </a:prstTxWarp>
                    <a:normAutofit/>
                  </a:bodyPr>
                  <a:lstStyle/>
                  <a:p>
                    <a:endParaRPr lang="en-US" sz="1000"/>
                  </a:p>
                </p:txBody>
              </p:sp>
              <p:sp>
                <p:nvSpPr>
                  <p:cNvPr id="79" name="AutoShape 10"/>
                  <p:cNvSpPr>
                    <a:spLocks noChangeShapeType="1"/>
                  </p:cNvSpPr>
                  <p:nvPr/>
                </p:nvSpPr>
                <p:spPr bwMode="auto">
                  <a:xfrm>
                    <a:off x="7324" y="3293"/>
                    <a:ext cx="2117" cy="0"/>
                  </a:xfrm>
                  <a:prstGeom prst="straightConnector1">
                    <a:avLst/>
                  </a:prstGeom>
                  <a:noFill/>
                  <a:ln w="12700">
                    <a:solidFill>
                      <a:srgbClr val="000000"/>
                    </a:solidFill>
                    <a:round/>
                    <a:headEnd/>
                    <a:tailEnd/>
                  </a:ln>
                </p:spPr>
                <p:txBody>
                  <a:bodyPr vert="horz" wrap="square" lIns="91440" tIns="45720" rIns="91440" bIns="45720" numCol="1" anchor="t" anchorCtr="0" compatLnSpc="1">
                    <a:prstTxWarp prst="textNoShape">
                      <a:avLst/>
                    </a:prstTxWarp>
                    <a:normAutofit fontScale="25000" lnSpcReduction="20000"/>
                  </a:bodyPr>
                  <a:lstStyle/>
                  <a:p>
                    <a:endParaRPr lang="en-US" sz="1000"/>
                  </a:p>
                </p:txBody>
              </p:sp>
              <p:sp>
                <p:nvSpPr>
                  <p:cNvPr id="80" name="AutoShape 9"/>
                  <p:cNvSpPr>
                    <a:spLocks noChangeArrowheads="1"/>
                  </p:cNvSpPr>
                  <p:nvPr/>
                </p:nvSpPr>
                <p:spPr bwMode="auto">
                  <a:xfrm>
                    <a:off x="2327" y="2531"/>
                    <a:ext cx="1524" cy="506"/>
                  </a:xfrm>
                  <a:prstGeom prst="flowChartProcess">
                    <a:avLst/>
                  </a:prstGeom>
                  <a:solidFill>
                    <a:srgbClr val="FFFFFF"/>
                  </a:solidFill>
                  <a:ln w="19050">
                    <a:solidFill>
                      <a:srgbClr val="0000FF"/>
                    </a:solidFill>
                    <a:miter lim="800000"/>
                    <a:headEnd/>
                    <a:tailEnd/>
                  </a:ln>
                </p:spPr>
                <p:txBody>
                  <a:bodyPr vert="horz" wrap="square" lIns="91440" tIns="45720" rIns="91440" bIns="45720" numCol="1" anchor="t" anchorCtr="0" compatLnSpc="1">
                    <a:prstTxWarp prst="textNoShape">
                      <a:avLst/>
                    </a:prstTxWarp>
                    <a:normAutofit lnSpcReduction="10000"/>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FF"/>
                        </a:solidFill>
                        <a:effectLst/>
                        <a:latin typeface="Arial" pitchFamily="34" charset="0"/>
                        <a:ea typeface="Times New Roman" pitchFamily="18" charset="0"/>
                        <a:cs typeface="Arial" pitchFamily="34" charset="0"/>
                      </a:rPr>
                      <a:t>MAGICC</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81" name="AutoShape 8"/>
                  <p:cNvSpPr>
                    <a:spLocks noChangeArrowheads="1"/>
                  </p:cNvSpPr>
                  <p:nvPr/>
                </p:nvSpPr>
                <p:spPr bwMode="auto">
                  <a:xfrm>
                    <a:off x="7578" y="3547"/>
                    <a:ext cx="1694" cy="508"/>
                  </a:xfrm>
                  <a:prstGeom prst="flowChartProcess">
                    <a:avLst/>
                  </a:prstGeom>
                  <a:solidFill>
                    <a:srgbClr val="FFFFFF"/>
                  </a:solidFill>
                  <a:ln w="19050">
                    <a:solidFill>
                      <a:srgbClr val="0000FF"/>
                    </a:solidFill>
                    <a:miter lim="800000"/>
                    <a:headEnd/>
                    <a:tailEnd/>
                  </a:ln>
                </p:spPr>
                <p:txBody>
                  <a:bodyPr vert="horz" wrap="square" lIns="91440" tIns="45720" rIns="91440" bIns="45720" numCol="1" anchor="t" anchorCtr="0" compatLnSpc="1">
                    <a:prstTxWarp prst="textNoShape">
                      <a:avLst/>
                    </a:prstTxWarp>
                    <a:normAutofit lnSpcReduction="10000"/>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FF"/>
                        </a:solidFill>
                        <a:effectLst/>
                        <a:latin typeface="Arial" pitchFamily="34" charset="0"/>
                        <a:ea typeface="Times New Roman" pitchFamily="18" charset="0"/>
                        <a:cs typeface="Arial" pitchFamily="34" charset="0"/>
                      </a:rPr>
                      <a:t>SCENGEN</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82" name="AutoShape 7"/>
                  <p:cNvSpPr>
                    <a:spLocks noChangeShapeType="1"/>
                  </p:cNvSpPr>
                  <p:nvPr/>
                </p:nvSpPr>
                <p:spPr bwMode="auto">
                  <a:xfrm flipH="1">
                    <a:off x="8424" y="4066"/>
                    <a:ext cx="1" cy="381"/>
                  </a:xfrm>
                  <a:prstGeom prst="straightConnector1">
                    <a:avLst/>
                  </a:prstGeom>
                  <a:noFill/>
                  <a:ln w="57150">
                    <a:solidFill>
                      <a:srgbClr val="0000FF"/>
                    </a:solidFill>
                    <a:round/>
                    <a:headEnd/>
                    <a:tailEnd type="triangle" w="med" len="med"/>
                  </a:ln>
                </p:spPr>
                <p:txBody>
                  <a:bodyPr vert="horz" wrap="square" lIns="91440" tIns="45720" rIns="91440" bIns="45720" numCol="1" anchor="t" anchorCtr="0" compatLnSpc="1">
                    <a:prstTxWarp prst="textNoShape">
                      <a:avLst/>
                    </a:prstTxWarp>
                    <a:normAutofit fontScale="70000" lnSpcReduction="20000"/>
                  </a:bodyPr>
                  <a:lstStyle/>
                  <a:p>
                    <a:endParaRPr lang="en-US" sz="1000"/>
                  </a:p>
                </p:txBody>
              </p:sp>
              <p:sp>
                <p:nvSpPr>
                  <p:cNvPr id="83" name="AutoShape 6"/>
                  <p:cNvSpPr>
                    <a:spLocks noChangeShapeType="1"/>
                  </p:cNvSpPr>
                  <p:nvPr/>
                </p:nvSpPr>
                <p:spPr bwMode="auto">
                  <a:xfrm flipV="1">
                    <a:off x="3089" y="1895"/>
                    <a:ext cx="1" cy="626"/>
                  </a:xfrm>
                  <a:prstGeom prst="straightConnector1">
                    <a:avLst/>
                  </a:prstGeom>
                  <a:noFill/>
                  <a:ln w="57150">
                    <a:solidFill>
                      <a:srgbClr val="0000FF"/>
                    </a:solidFill>
                    <a:round/>
                    <a:headEnd/>
                    <a:tailEnd type="triangle" w="med" len="med"/>
                  </a:ln>
                </p:spPr>
                <p:txBody>
                  <a:bodyPr vert="horz" wrap="square" lIns="91440" tIns="45720" rIns="91440" bIns="45720" numCol="1" anchor="t" anchorCtr="0" compatLnSpc="1">
                    <a:prstTxWarp prst="textNoShape">
                      <a:avLst/>
                    </a:prstTxWarp>
                    <a:normAutofit/>
                  </a:bodyPr>
                  <a:lstStyle/>
                  <a:p>
                    <a:endParaRPr lang="en-US" sz="1000"/>
                  </a:p>
                </p:txBody>
              </p:sp>
              <p:sp>
                <p:nvSpPr>
                  <p:cNvPr id="84" name="AutoShape 5"/>
                  <p:cNvSpPr>
                    <a:spLocks noChangeShapeType="1"/>
                  </p:cNvSpPr>
                  <p:nvPr/>
                </p:nvSpPr>
                <p:spPr bwMode="auto">
                  <a:xfrm flipV="1">
                    <a:off x="4698" y="-646"/>
                    <a:ext cx="239" cy="893"/>
                  </a:xfrm>
                  <a:prstGeom prst="straightConnector1">
                    <a:avLst/>
                  </a:prstGeom>
                  <a:noFill/>
                  <a:ln w="19050">
                    <a:solidFill>
                      <a:srgbClr val="FF0000"/>
                    </a:solidFill>
                    <a:round/>
                    <a:headEnd/>
                    <a:tailEnd type="arrow" w="lg" len="lg"/>
                  </a:ln>
                </p:spPr>
                <p:txBody>
                  <a:bodyPr vert="horz" wrap="square" lIns="91440" tIns="45720" rIns="91440" bIns="45720" numCol="1" anchor="t" anchorCtr="0" compatLnSpc="1">
                    <a:prstTxWarp prst="textNoShape">
                      <a:avLst/>
                    </a:prstTxWarp>
                    <a:normAutofit/>
                  </a:bodyPr>
                  <a:lstStyle/>
                  <a:p>
                    <a:endParaRPr lang="en-US" sz="1000"/>
                  </a:p>
                </p:txBody>
              </p:sp>
              <p:sp>
                <p:nvSpPr>
                  <p:cNvPr id="85" name="AutoShape 4"/>
                  <p:cNvSpPr>
                    <a:spLocks noChangeArrowheads="1"/>
                  </p:cNvSpPr>
                  <p:nvPr/>
                </p:nvSpPr>
                <p:spPr bwMode="auto">
                  <a:xfrm>
                    <a:off x="3184" y="498"/>
                    <a:ext cx="1513" cy="420"/>
                  </a:xfrm>
                  <a:prstGeom prst="flowChartProcess">
                    <a:avLst/>
                  </a:prstGeom>
                  <a:solidFill>
                    <a:srgbClr val="FFFFFF"/>
                  </a:solidFill>
                  <a:ln w="9525">
                    <a:solidFill>
                      <a:srgbClr val="FF0000"/>
                    </a:solidFill>
                    <a:miter lim="800000"/>
                    <a:headEnd/>
                    <a:tailEnd/>
                  </a:ln>
                </p:spPr>
                <p:txBody>
                  <a:bodyPr vert="horz" wrap="square" lIns="91440" tIns="45720" rIns="91440" bIns="45720" numCol="1" anchor="t" anchorCtr="0" compatLnSpc="1">
                    <a:prstTxWarp prst="textNoShape">
                      <a:avLst/>
                    </a:prstTxWarp>
                    <a:normAutofit fontScale="77500" lnSpcReduction="20000"/>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Feedback</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86" name="AutoShape 3"/>
                  <p:cNvSpPr>
                    <a:spLocks noChangeShapeType="1"/>
                  </p:cNvSpPr>
                  <p:nvPr/>
                </p:nvSpPr>
                <p:spPr bwMode="auto">
                  <a:xfrm flipH="1" flipV="1">
                    <a:off x="4698" y="2784"/>
                    <a:ext cx="239" cy="954"/>
                  </a:xfrm>
                  <a:prstGeom prst="straightConnector1">
                    <a:avLst/>
                  </a:prstGeom>
                  <a:noFill/>
                  <a:ln w="19050">
                    <a:solidFill>
                      <a:srgbClr val="FF0000"/>
                    </a:solidFill>
                    <a:round/>
                    <a:headEnd/>
                    <a:tailEnd type="arrow" w="lg" len="lg"/>
                  </a:ln>
                </p:spPr>
                <p:txBody>
                  <a:bodyPr vert="horz" wrap="square" lIns="91440" tIns="45720" rIns="91440" bIns="45720" numCol="1" anchor="t" anchorCtr="0" compatLnSpc="1">
                    <a:prstTxWarp prst="textNoShape">
                      <a:avLst/>
                    </a:prstTxWarp>
                    <a:normAutofit/>
                  </a:bodyPr>
                  <a:lstStyle/>
                  <a:p>
                    <a:endParaRPr lang="en-US" sz="1000"/>
                  </a:p>
                </p:txBody>
              </p:sp>
              <p:sp>
                <p:nvSpPr>
                  <p:cNvPr id="87" name="AutoShape 2"/>
                  <p:cNvSpPr>
                    <a:spLocks noChangeShapeType="1"/>
                  </p:cNvSpPr>
                  <p:nvPr/>
                </p:nvSpPr>
                <p:spPr bwMode="auto">
                  <a:xfrm flipV="1">
                    <a:off x="4698" y="244"/>
                    <a:ext cx="1" cy="2541"/>
                  </a:xfrm>
                  <a:prstGeom prst="straightConnector1">
                    <a:avLst/>
                  </a:prstGeom>
                  <a:noFill/>
                  <a:ln w="19050">
                    <a:solidFill>
                      <a:srgbClr val="FF0000"/>
                    </a:solidFill>
                    <a:round/>
                    <a:headEnd/>
                    <a:tailEnd type="arrow" w="lg" len="lg"/>
                  </a:ln>
                </p:spPr>
                <p:txBody>
                  <a:bodyPr vert="horz" wrap="square" lIns="91440" tIns="45720" rIns="91440" bIns="45720" numCol="1" anchor="t" anchorCtr="0" compatLnSpc="1">
                    <a:prstTxWarp prst="textNoShape">
                      <a:avLst/>
                    </a:prstTxWarp>
                    <a:normAutofit/>
                  </a:bodyPr>
                  <a:lstStyle/>
                  <a:p>
                    <a:endParaRPr lang="en-US" sz="1000"/>
                  </a:p>
                </p:txBody>
              </p:sp>
            </p:grpSp>
            <p:sp>
              <p:nvSpPr>
                <p:cNvPr id="51" name="AutoShape 13"/>
                <p:cNvSpPr>
                  <a:spLocks noChangeShapeType="1"/>
                </p:cNvSpPr>
                <p:nvPr/>
              </p:nvSpPr>
              <p:spPr bwMode="auto">
                <a:xfrm>
                  <a:off x="7663543" y="2708360"/>
                  <a:ext cx="1055914" cy="45719"/>
                </a:xfrm>
                <a:prstGeom prst="straightConnector1">
                  <a:avLst/>
                </a:prstGeom>
                <a:noFill/>
                <a:ln w="12700">
                  <a:solidFill>
                    <a:srgbClr val="000000"/>
                  </a:solidFill>
                  <a:round/>
                  <a:headEnd/>
                  <a:tailEnd/>
                </a:ln>
              </p:spPr>
              <p:txBody>
                <a:bodyPr vert="horz" wrap="square" lIns="91440" tIns="45720" rIns="91440" bIns="45720" numCol="1" anchor="t" anchorCtr="0" compatLnSpc="1">
                  <a:prstTxWarp prst="textNoShape">
                    <a:avLst/>
                  </a:prstTxWarp>
                  <a:normAutofit fontScale="25000" lnSpcReduction="20000"/>
                </a:bodyPr>
                <a:lstStyle/>
                <a:p>
                  <a:endParaRPr lang="en-US" sz="1000"/>
                </a:p>
              </p:txBody>
            </p:sp>
          </p:grpSp>
          <p:sp>
            <p:nvSpPr>
              <p:cNvPr id="49" name="Rectangle 48"/>
              <p:cNvSpPr/>
              <p:nvPr/>
            </p:nvSpPr>
            <p:spPr>
              <a:xfrm>
                <a:off x="7565571" y="239486"/>
                <a:ext cx="3995058" cy="52469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Rectangle 3"/>
            <p:cNvSpPr>
              <a:spLocks noChangeArrowheads="1"/>
            </p:cNvSpPr>
            <p:nvPr/>
          </p:nvSpPr>
          <p:spPr bwMode="auto">
            <a:xfrm>
              <a:off x="8033657" y="971789"/>
              <a:ext cx="4005943" cy="342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rgbClr val="FF0000"/>
                  </a:solidFill>
                  <a:effectLst/>
                  <a:latin typeface="Calibri" pitchFamily="34" charset="0"/>
                  <a:cs typeface="Arial" pitchFamily="34" charset="0"/>
                </a:rPr>
                <a:t>STRUCTURE OF THE MAGICC/SCENGEN SOFTWARE</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grpSp>
      <p:pic>
        <p:nvPicPr>
          <p:cNvPr id="89" name="Picture 5"/>
          <p:cNvPicPr>
            <a:picLocks noChangeAspect="1" noChangeArrowheads="1"/>
          </p:cNvPicPr>
          <p:nvPr/>
        </p:nvPicPr>
        <p:blipFill>
          <a:blip r:embed="rId3"/>
          <a:srcRect/>
          <a:stretch>
            <a:fillRect/>
          </a:stretch>
        </p:blipFill>
        <p:spPr bwMode="auto">
          <a:xfrm>
            <a:off x="7991475" y="5124450"/>
            <a:ext cx="4200525" cy="1733550"/>
          </a:xfrm>
          <a:prstGeom prst="rect">
            <a:avLst/>
          </a:prstGeom>
          <a:noFill/>
          <a:ln w="9525">
            <a:noFill/>
            <a:miter lim="800000"/>
            <a:headEnd/>
            <a:tailEnd/>
          </a:ln>
        </p:spPr>
      </p:pic>
      <p:pic>
        <p:nvPicPr>
          <p:cNvPr id="5" name="Picture 4"/>
          <p:cNvPicPr>
            <a:picLocks noChangeAspect="1"/>
          </p:cNvPicPr>
          <p:nvPr/>
        </p:nvPicPr>
        <p:blipFill>
          <a:blip r:embed="rId4"/>
          <a:stretch>
            <a:fillRect/>
          </a:stretch>
        </p:blipFill>
        <p:spPr>
          <a:xfrm>
            <a:off x="0" y="3883785"/>
            <a:ext cx="2383971" cy="2974215"/>
          </a:xfrm>
          <a:prstGeom prst="rect">
            <a:avLst/>
          </a:prstGeom>
        </p:spPr>
      </p:pic>
      <p:sp>
        <p:nvSpPr>
          <p:cNvPr id="91" name="Rectangle 90"/>
          <p:cNvSpPr/>
          <p:nvPr/>
        </p:nvSpPr>
        <p:spPr>
          <a:xfrm>
            <a:off x="2242458" y="4768337"/>
            <a:ext cx="2427515" cy="369332"/>
          </a:xfrm>
          <a:prstGeom prst="rect">
            <a:avLst/>
          </a:prstGeom>
        </p:spPr>
        <p:txBody>
          <a:bodyPr wrap="square">
            <a:spAutoFit/>
          </a:bodyPr>
          <a:lstStyle/>
          <a:p>
            <a:pPr>
              <a:buFont typeface="Arial" pitchFamily="34" charset="0"/>
              <a:buChar char="◄"/>
            </a:pPr>
            <a:r>
              <a:rPr lang="en-US" b="1" dirty="0" smtClean="0">
                <a:ln w="0"/>
                <a:effectLst>
                  <a:outerShdw blurRad="38100" dist="25400" dir="5400000" algn="ctr" rotWithShape="0">
                    <a:srgbClr val="6E747A">
                      <a:alpha val="43000"/>
                    </a:srgbClr>
                  </a:outerShdw>
                </a:effectLst>
                <a:latin typeface="Arial" pitchFamily="34" charset="0"/>
                <a:cs typeface="Arial" pitchFamily="34" charset="0"/>
              </a:rPr>
              <a:t>Model parameters</a:t>
            </a:r>
          </a:p>
        </p:txBody>
      </p:sp>
      <p:pic>
        <p:nvPicPr>
          <p:cNvPr id="7" name="Picture 6"/>
          <p:cNvPicPr>
            <a:picLocks noChangeAspect="1"/>
          </p:cNvPicPr>
          <p:nvPr/>
        </p:nvPicPr>
        <p:blipFill>
          <a:blip r:embed="rId5"/>
          <a:stretch>
            <a:fillRect/>
          </a:stretch>
        </p:blipFill>
        <p:spPr>
          <a:xfrm>
            <a:off x="4909457" y="4754018"/>
            <a:ext cx="3102429" cy="2103982"/>
          </a:xfrm>
          <a:prstGeom prst="rect">
            <a:avLst/>
          </a:prstGeom>
        </p:spPr>
      </p:pic>
      <p:sp>
        <p:nvSpPr>
          <p:cNvPr id="102" name="Rectangle 101"/>
          <p:cNvSpPr/>
          <p:nvPr/>
        </p:nvSpPr>
        <p:spPr>
          <a:xfrm>
            <a:off x="4963886" y="0"/>
            <a:ext cx="3145971" cy="3693319"/>
          </a:xfrm>
          <a:prstGeom prst="rect">
            <a:avLst/>
          </a:prstGeom>
        </p:spPr>
        <p:txBody>
          <a:bodyPr wrap="square">
            <a:spAutoFit/>
          </a:bodyPr>
          <a:lstStyle/>
          <a:p>
            <a:r>
              <a:rPr lang="en-US" b="1" dirty="0" smtClean="0">
                <a:solidFill>
                  <a:srgbClr val="FF0000"/>
                </a:solidFill>
                <a:latin typeface="Arial" pitchFamily="34" charset="0"/>
                <a:cs typeface="Arial" pitchFamily="34" charset="0"/>
              </a:rPr>
              <a:t>Key Output</a:t>
            </a:r>
          </a:p>
          <a:p>
            <a:r>
              <a:rPr lang="en-US" b="1" dirty="0" smtClean="0">
                <a:solidFill>
                  <a:srgbClr val="FF0000"/>
                </a:solidFill>
                <a:latin typeface="Arial" pitchFamily="34" charset="0"/>
                <a:cs typeface="Arial" pitchFamily="34" charset="0"/>
              </a:rPr>
              <a:t>MAGICC Outputs</a:t>
            </a:r>
            <a:r>
              <a:rPr lang="en-US" b="1" dirty="0" smtClean="0">
                <a:latin typeface="Arial" pitchFamily="34" charset="0"/>
                <a:cs typeface="Arial" pitchFamily="34" charset="0"/>
              </a:rPr>
              <a:t>:</a:t>
            </a:r>
          </a:p>
          <a:p>
            <a:pPr>
              <a:buFont typeface="Arial" pitchFamily="34" charset="0"/>
              <a:buChar char="►"/>
            </a:pPr>
            <a:r>
              <a:rPr lang="en-US" dirty="0" smtClean="0">
                <a:latin typeface="Arial" pitchFamily="34" charset="0"/>
                <a:cs typeface="Arial" pitchFamily="34" charset="0"/>
              </a:rPr>
              <a:t>Gas concentrations,</a:t>
            </a:r>
          </a:p>
          <a:p>
            <a:pPr marL="228600" indent="-228600">
              <a:buFont typeface="Arial" pitchFamily="34" charset="0"/>
              <a:buChar char="►"/>
            </a:pPr>
            <a:r>
              <a:rPr lang="en-US" dirty="0" err="1" smtClean="0">
                <a:latin typeface="Arial" pitchFamily="34" charset="0"/>
                <a:cs typeface="Arial" pitchFamily="34" charset="0"/>
              </a:rPr>
              <a:t>Radiative</a:t>
            </a:r>
            <a:r>
              <a:rPr lang="en-US" dirty="0" smtClean="0">
                <a:latin typeface="Arial" pitchFamily="34" charset="0"/>
                <a:cs typeface="Arial" pitchFamily="34" charset="0"/>
              </a:rPr>
              <a:t> forcing   breakdown</a:t>
            </a:r>
            <a:r>
              <a:rPr lang="en-US" dirty="0" smtClean="0">
                <a:latin typeface="Arial" pitchFamily="34" charset="0"/>
                <a:cs typeface="Arial" pitchFamily="34" charset="0"/>
              </a:rPr>
              <a:t>,(change in radiation due to GHGs)</a:t>
            </a:r>
            <a:endParaRPr lang="en-US" dirty="0" smtClean="0">
              <a:latin typeface="Arial" pitchFamily="34" charset="0"/>
              <a:cs typeface="Arial" pitchFamily="34" charset="0"/>
            </a:endParaRPr>
          </a:p>
          <a:p>
            <a:pPr marL="228600" indent="-228600">
              <a:buFont typeface="Arial" pitchFamily="34" charset="0"/>
              <a:buChar char="►"/>
            </a:pPr>
            <a:r>
              <a:rPr lang="en-US" dirty="0" smtClean="0">
                <a:latin typeface="Arial" pitchFamily="34" charset="0"/>
                <a:cs typeface="Arial" pitchFamily="34" charset="0"/>
              </a:rPr>
              <a:t>Global-mean temperature and sea level.</a:t>
            </a:r>
          </a:p>
          <a:p>
            <a:r>
              <a:rPr lang="en-US" b="1" dirty="0" smtClean="0">
                <a:solidFill>
                  <a:srgbClr val="FF0000"/>
                </a:solidFill>
                <a:latin typeface="Arial" pitchFamily="34" charset="0"/>
                <a:cs typeface="Arial" pitchFamily="34" charset="0"/>
              </a:rPr>
              <a:t>SCENGEN Outputs</a:t>
            </a:r>
            <a:r>
              <a:rPr lang="en-US" b="1" dirty="0" smtClean="0">
                <a:latin typeface="Arial" pitchFamily="34" charset="0"/>
                <a:cs typeface="Arial" pitchFamily="34" charset="0"/>
              </a:rPr>
              <a:t>:</a:t>
            </a:r>
          </a:p>
          <a:p>
            <a:pPr>
              <a:buFont typeface="Arial" pitchFamily="34" charset="0"/>
              <a:buChar char="►"/>
            </a:pPr>
            <a:r>
              <a:rPr lang="en-US" dirty="0" smtClean="0">
                <a:latin typeface="Arial" pitchFamily="34" charset="0"/>
                <a:cs typeface="Arial" pitchFamily="34" charset="0"/>
              </a:rPr>
              <a:t>Baseline climate data,</a:t>
            </a:r>
          </a:p>
          <a:p>
            <a:pPr>
              <a:buFont typeface="Arial" pitchFamily="34" charset="0"/>
              <a:buChar char="►"/>
            </a:pPr>
            <a:r>
              <a:rPr lang="en-US" dirty="0" smtClean="0">
                <a:latin typeface="Arial" pitchFamily="34" charset="0"/>
                <a:cs typeface="Arial" pitchFamily="34" charset="0"/>
              </a:rPr>
              <a:t>Model validation results,</a:t>
            </a:r>
          </a:p>
          <a:p>
            <a:pPr>
              <a:buFont typeface="Arial" pitchFamily="34" charset="0"/>
              <a:buChar char="►"/>
            </a:pPr>
            <a:r>
              <a:rPr lang="en-US" dirty="0" smtClean="0">
                <a:latin typeface="Arial" pitchFamily="34" charset="0"/>
                <a:cs typeface="Arial" pitchFamily="34" charset="0"/>
              </a:rPr>
              <a:t>Changes in mean climate,</a:t>
            </a:r>
          </a:p>
          <a:p>
            <a:endParaRPr lang="en-US" dirty="0" smtClean="0">
              <a:latin typeface="Arial" pitchFamily="34" charset="0"/>
              <a:cs typeface="Arial" pitchFamily="34" charset="0"/>
            </a:endParaRPr>
          </a:p>
        </p:txBody>
      </p:sp>
    </p:spTree>
    <p:extLst>
      <p:ext uri="{BB962C8B-B14F-4D97-AF65-F5344CB8AC3E}">
        <p14:creationId xmlns="" xmlns:p14="http://schemas.microsoft.com/office/powerpoint/2010/main" val="10110660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25000" b="-25000"/>
          </a:stretch>
        </a:blipFill>
        <a:effectLst/>
      </p:bgPr>
    </p:bg>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a:blip r:embed="rId3"/>
          <a:srcRect/>
          <a:stretch>
            <a:fillRect/>
          </a:stretch>
        </p:blipFill>
        <p:spPr bwMode="auto">
          <a:xfrm>
            <a:off x="54426" y="3222322"/>
            <a:ext cx="5170714" cy="3191069"/>
          </a:xfrm>
          <a:prstGeom prst="rect">
            <a:avLst/>
          </a:prstGeom>
          <a:noFill/>
          <a:ln w="9525">
            <a:noFill/>
            <a:miter lim="800000"/>
            <a:headEnd/>
            <a:tailEnd/>
          </a:ln>
        </p:spPr>
      </p:pic>
      <p:sp>
        <p:nvSpPr>
          <p:cNvPr id="6" name="TextBox 5"/>
          <p:cNvSpPr txBox="1"/>
          <p:nvPr/>
        </p:nvSpPr>
        <p:spPr>
          <a:xfrm>
            <a:off x="0" y="0"/>
            <a:ext cx="12192000" cy="369332"/>
          </a:xfrm>
          <a:prstGeom prst="rect">
            <a:avLst/>
          </a:prstGeom>
          <a:solidFill>
            <a:schemeClr val="tx2">
              <a:lumMod val="50000"/>
            </a:schemeClr>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b="1" dirty="0" smtClean="0">
                <a:latin typeface="Arial" pitchFamily="34" charset="0"/>
                <a:cs typeface="Arial" pitchFamily="34" charset="0"/>
              </a:rPr>
              <a:t>EXAMPLES OF RESULTS</a:t>
            </a:r>
          </a:p>
        </p:txBody>
      </p:sp>
      <p:sp>
        <p:nvSpPr>
          <p:cNvPr id="9" name="Rectangle 8"/>
          <p:cNvSpPr/>
          <p:nvPr/>
        </p:nvSpPr>
        <p:spPr>
          <a:xfrm>
            <a:off x="0" y="6396335"/>
            <a:ext cx="4386943" cy="461665"/>
          </a:xfrm>
          <a:prstGeom prst="rect">
            <a:avLst/>
          </a:prstGeom>
        </p:spPr>
        <p:txBody>
          <a:bodyPr wrap="square">
            <a:spAutoFit/>
          </a:bodyPr>
          <a:lstStyle/>
          <a:p>
            <a:r>
              <a:rPr lang="en-US" sz="1200" dirty="0" smtClean="0"/>
              <a:t>Tom M.L. </a:t>
            </a:r>
            <a:r>
              <a:rPr lang="en-US" sz="1200" dirty="0" err="1" smtClean="0"/>
              <a:t>Wigley</a:t>
            </a:r>
            <a:r>
              <a:rPr lang="en-US" sz="1200" dirty="0" smtClean="0"/>
              <a:t>, National Center for Atmospheric </a:t>
            </a:r>
            <a:r>
              <a:rPr lang="en-US" sz="1200" dirty="0" err="1" smtClean="0"/>
              <a:t>Research,Boulder</a:t>
            </a:r>
            <a:r>
              <a:rPr lang="en-US" sz="1200" dirty="0" smtClean="0"/>
              <a:t>, CO 80307.</a:t>
            </a:r>
          </a:p>
        </p:txBody>
      </p:sp>
      <p:pic>
        <p:nvPicPr>
          <p:cNvPr id="14339" name="Picture 3"/>
          <p:cNvPicPr>
            <a:picLocks noChangeAspect="1" noChangeArrowheads="1"/>
          </p:cNvPicPr>
          <p:nvPr/>
        </p:nvPicPr>
        <p:blipFill>
          <a:blip r:embed="rId4"/>
          <a:srcRect/>
          <a:stretch>
            <a:fillRect/>
          </a:stretch>
        </p:blipFill>
        <p:spPr bwMode="auto">
          <a:xfrm>
            <a:off x="8207829" y="1347711"/>
            <a:ext cx="3984171" cy="5510289"/>
          </a:xfrm>
          <a:prstGeom prst="rect">
            <a:avLst/>
          </a:prstGeom>
          <a:noFill/>
          <a:ln w="9525">
            <a:noFill/>
            <a:miter lim="800000"/>
            <a:headEnd/>
            <a:tailEnd/>
          </a:ln>
        </p:spPr>
      </p:pic>
      <p:sp>
        <p:nvSpPr>
          <p:cNvPr id="12" name="TextBox 11"/>
          <p:cNvSpPr txBox="1"/>
          <p:nvPr/>
        </p:nvSpPr>
        <p:spPr>
          <a:xfrm>
            <a:off x="8414657" y="2873829"/>
            <a:ext cx="3646714" cy="369332"/>
          </a:xfrm>
          <a:prstGeom prst="rect">
            <a:avLst/>
          </a:prstGeom>
          <a:noFill/>
        </p:spPr>
        <p:txBody>
          <a:bodyPr wrap="square" rtlCol="0">
            <a:spAutoFit/>
          </a:bodyPr>
          <a:lstStyle/>
          <a:p>
            <a:r>
              <a:rPr lang="en-US" b="1" dirty="0" smtClean="0"/>
              <a:t>Normalized temperature change</a:t>
            </a:r>
            <a:endParaRPr lang="en-US" b="1" dirty="0"/>
          </a:p>
        </p:txBody>
      </p:sp>
      <p:sp>
        <p:nvSpPr>
          <p:cNvPr id="13" name="TextBox 12"/>
          <p:cNvSpPr txBox="1"/>
          <p:nvPr/>
        </p:nvSpPr>
        <p:spPr>
          <a:xfrm>
            <a:off x="8316686" y="3973287"/>
            <a:ext cx="3646714" cy="369332"/>
          </a:xfrm>
          <a:prstGeom prst="rect">
            <a:avLst/>
          </a:prstGeom>
          <a:noFill/>
        </p:spPr>
        <p:txBody>
          <a:bodyPr wrap="square" rtlCol="0">
            <a:spAutoFit/>
          </a:bodyPr>
          <a:lstStyle/>
          <a:p>
            <a:r>
              <a:rPr lang="en-US" b="1" dirty="0" smtClean="0"/>
              <a:t>Normalized precipitation change</a:t>
            </a:r>
            <a:endParaRPr lang="en-US" b="1" dirty="0"/>
          </a:p>
        </p:txBody>
      </p:sp>
      <p:sp>
        <p:nvSpPr>
          <p:cNvPr id="15" name="TextBox 14"/>
          <p:cNvSpPr txBox="1"/>
          <p:nvPr/>
        </p:nvSpPr>
        <p:spPr>
          <a:xfrm>
            <a:off x="8284028" y="566056"/>
            <a:ext cx="3907972" cy="646331"/>
          </a:xfrm>
          <a:prstGeom prst="rect">
            <a:avLst/>
          </a:prstGeom>
          <a:noFill/>
        </p:spPr>
        <p:txBody>
          <a:bodyPr wrap="square" rtlCol="0">
            <a:spAutoFit/>
          </a:bodyPr>
          <a:lstStyle/>
          <a:p>
            <a:r>
              <a:rPr lang="en-US" b="1" u="sng" dirty="0" smtClean="0"/>
              <a:t>Green House Warming Experiments, 1% per year Carbon dioxide increase</a:t>
            </a:r>
            <a:endParaRPr lang="en-US" b="1" u="sng" dirty="0"/>
          </a:p>
        </p:txBody>
      </p:sp>
      <p:sp>
        <p:nvSpPr>
          <p:cNvPr id="16" name="Rectangle 15"/>
          <p:cNvSpPr/>
          <p:nvPr/>
        </p:nvSpPr>
        <p:spPr>
          <a:xfrm>
            <a:off x="4471888" y="6581001"/>
            <a:ext cx="2969980" cy="276999"/>
          </a:xfrm>
          <a:prstGeom prst="rect">
            <a:avLst/>
          </a:prstGeom>
        </p:spPr>
        <p:txBody>
          <a:bodyPr wrap="none">
            <a:spAutoFit/>
          </a:bodyPr>
          <a:lstStyle/>
          <a:p>
            <a:r>
              <a:rPr lang="en-US" sz="1200" dirty="0" err="1" smtClean="0"/>
              <a:t>Wigley</a:t>
            </a:r>
            <a:r>
              <a:rPr lang="en-US" sz="1200" dirty="0" smtClean="0"/>
              <a:t> &amp; </a:t>
            </a:r>
            <a:r>
              <a:rPr lang="en-US" sz="1200" dirty="0" err="1" smtClean="0"/>
              <a:t>Raper</a:t>
            </a:r>
            <a:r>
              <a:rPr lang="en-US" sz="1200" dirty="0" smtClean="0"/>
              <a:t>, </a:t>
            </a:r>
            <a:r>
              <a:rPr lang="en-US" sz="1200" i="1" dirty="0" smtClean="0"/>
              <a:t>Science </a:t>
            </a:r>
            <a:r>
              <a:rPr lang="en-US" sz="1200" b="1" i="1" dirty="0" smtClean="0"/>
              <a:t>293, 451-454, 2001)</a:t>
            </a:r>
          </a:p>
        </p:txBody>
      </p:sp>
      <p:pic>
        <p:nvPicPr>
          <p:cNvPr id="14346" name="Picture 10"/>
          <p:cNvPicPr>
            <a:picLocks noChangeAspect="1" noChangeArrowheads="1"/>
          </p:cNvPicPr>
          <p:nvPr/>
        </p:nvPicPr>
        <p:blipFill>
          <a:blip r:embed="rId5"/>
          <a:srcRect/>
          <a:stretch>
            <a:fillRect/>
          </a:stretch>
        </p:blipFill>
        <p:spPr bwMode="auto">
          <a:xfrm>
            <a:off x="4530500" y="589187"/>
            <a:ext cx="3458199" cy="2622097"/>
          </a:xfrm>
          <a:prstGeom prst="rect">
            <a:avLst/>
          </a:prstGeom>
          <a:noFill/>
          <a:ln w="9525">
            <a:noFill/>
            <a:miter lim="800000"/>
            <a:headEnd/>
            <a:tailEnd/>
          </a:ln>
        </p:spPr>
      </p:pic>
      <p:pic>
        <p:nvPicPr>
          <p:cNvPr id="14348" name="Picture 12"/>
          <p:cNvPicPr>
            <a:picLocks noChangeAspect="1" noChangeArrowheads="1"/>
          </p:cNvPicPr>
          <p:nvPr/>
        </p:nvPicPr>
        <p:blipFill>
          <a:blip r:embed="rId6"/>
          <a:srcRect/>
          <a:stretch>
            <a:fillRect/>
          </a:stretch>
        </p:blipFill>
        <p:spPr bwMode="auto">
          <a:xfrm>
            <a:off x="5268686" y="4186997"/>
            <a:ext cx="2935779" cy="2202918"/>
          </a:xfrm>
          <a:prstGeom prst="rect">
            <a:avLst/>
          </a:prstGeom>
          <a:noFill/>
          <a:ln w="9525">
            <a:noFill/>
            <a:miter lim="800000"/>
            <a:headEnd/>
            <a:tailEnd/>
          </a:ln>
        </p:spPr>
      </p:pic>
      <p:pic>
        <p:nvPicPr>
          <p:cNvPr id="14349" name="Picture 13"/>
          <p:cNvPicPr>
            <a:picLocks noChangeAspect="1" noChangeArrowheads="1"/>
          </p:cNvPicPr>
          <p:nvPr/>
        </p:nvPicPr>
        <p:blipFill>
          <a:blip r:embed="rId7"/>
          <a:srcRect/>
          <a:stretch>
            <a:fillRect/>
          </a:stretch>
        </p:blipFill>
        <p:spPr bwMode="auto">
          <a:xfrm>
            <a:off x="70075" y="417741"/>
            <a:ext cx="3630059" cy="2760890"/>
          </a:xfrm>
          <a:prstGeom prst="rect">
            <a:avLst/>
          </a:prstGeom>
          <a:noFill/>
          <a:ln w="9525">
            <a:noFill/>
            <a:miter lim="800000"/>
            <a:headEnd/>
            <a:tailEnd/>
          </a:ln>
        </p:spPr>
      </p:pic>
    </p:spTree>
    <p:extLst>
      <p:ext uri="{BB962C8B-B14F-4D97-AF65-F5344CB8AC3E}">
        <p14:creationId xmlns="" xmlns:p14="http://schemas.microsoft.com/office/powerpoint/2010/main" val="21154145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6519446"/>
            <a:ext cx="6368143" cy="338554"/>
          </a:xfrm>
          <a:prstGeom prst="rect">
            <a:avLst/>
          </a:prstGeom>
        </p:spPr>
        <p:txBody>
          <a:bodyPr wrap="square">
            <a:spAutoFit/>
          </a:bodyPr>
          <a:lstStyle/>
          <a:p>
            <a:r>
              <a:rPr lang="en-US" sz="1600" dirty="0" smtClean="0">
                <a:hlinkClick r:id="rId3"/>
              </a:rPr>
              <a:t>http://climate.geog.udel.edu/~</a:t>
            </a:r>
            <a:r>
              <a:rPr lang="en-US" sz="1600" dirty="0" smtClean="0">
                <a:hlinkClick r:id="rId3"/>
              </a:rPr>
              <a:t>climate/html_pages/download.html#T2011</a:t>
            </a:r>
            <a:r>
              <a:rPr lang="en-US" sz="1600" dirty="0" smtClean="0"/>
              <a:t> </a:t>
            </a:r>
            <a:endParaRPr lang="en-US" sz="1600" dirty="0"/>
          </a:p>
        </p:txBody>
      </p:sp>
      <p:pic>
        <p:nvPicPr>
          <p:cNvPr id="1026" name="Picture 2" descr="Change of annual mean land temperature between 1901:1920 and 1991:2010 based on the UDEL v3.0.1 dataset. Credit: ClimateDataGuide, NCAR"/>
          <p:cNvPicPr>
            <a:picLocks noChangeAspect="1" noChangeArrowheads="1"/>
          </p:cNvPicPr>
          <p:nvPr/>
        </p:nvPicPr>
        <p:blipFill>
          <a:blip r:embed="rId4"/>
          <a:srcRect t="5157" b="9879"/>
          <a:stretch>
            <a:fillRect/>
          </a:stretch>
        </p:blipFill>
        <p:spPr bwMode="auto">
          <a:xfrm>
            <a:off x="688621" y="511629"/>
            <a:ext cx="4824144" cy="3657600"/>
          </a:xfrm>
          <a:prstGeom prst="rect">
            <a:avLst/>
          </a:prstGeom>
          <a:noFill/>
        </p:spPr>
      </p:pic>
      <p:sp>
        <p:nvSpPr>
          <p:cNvPr id="6" name="Rectangle 5"/>
          <p:cNvSpPr/>
          <p:nvPr/>
        </p:nvSpPr>
        <p:spPr>
          <a:xfrm>
            <a:off x="5627915" y="1508650"/>
            <a:ext cx="4386943" cy="738664"/>
          </a:xfrm>
          <a:prstGeom prst="rect">
            <a:avLst/>
          </a:prstGeom>
        </p:spPr>
        <p:txBody>
          <a:bodyPr wrap="square">
            <a:spAutoFit/>
          </a:bodyPr>
          <a:lstStyle/>
          <a:p>
            <a:r>
              <a:rPr lang="en-US" sz="1400" b="1" dirty="0" smtClean="0"/>
              <a:t>Change of annual mean land temperature between 1901:1920 and 1991:2010 based on the UDEL v3.0.1 dataset. Credit: </a:t>
            </a:r>
            <a:r>
              <a:rPr lang="en-US" sz="1400" b="1" dirty="0" err="1" smtClean="0"/>
              <a:t>ClimateDataGuide</a:t>
            </a:r>
            <a:r>
              <a:rPr lang="en-US" sz="1400" b="1" dirty="0" smtClean="0"/>
              <a:t>, NCAR </a:t>
            </a:r>
            <a:endParaRPr lang="en-US" sz="1400" b="1" dirty="0"/>
          </a:p>
        </p:txBody>
      </p:sp>
      <p:sp>
        <p:nvSpPr>
          <p:cNvPr id="11" name="Rectangle 10"/>
          <p:cNvSpPr/>
          <p:nvPr/>
        </p:nvSpPr>
        <p:spPr>
          <a:xfrm>
            <a:off x="0" y="0"/>
            <a:ext cx="12192000" cy="523220"/>
          </a:xfrm>
          <a:prstGeom prst="rect">
            <a:avLst/>
          </a:prstGeom>
        </p:spPr>
        <p:txBody>
          <a:bodyPr wrap="square">
            <a:spAutoFit/>
          </a:bodyPr>
          <a:lstStyle/>
          <a:p>
            <a:r>
              <a:rPr lang="en-US" sz="1400" b="1" dirty="0" smtClean="0">
                <a:latin typeface="Arial" pitchFamily="34" charset="0"/>
                <a:cs typeface="Arial" pitchFamily="34" charset="0"/>
              </a:rPr>
              <a:t>The Climate Data Guide: Global (land) precipitation and temperature: </a:t>
            </a:r>
            <a:r>
              <a:rPr lang="en-US" sz="1400" b="1" dirty="0" err="1" smtClean="0">
                <a:latin typeface="Arial" pitchFamily="34" charset="0"/>
                <a:cs typeface="Arial" pitchFamily="34" charset="0"/>
              </a:rPr>
              <a:t>Willmott</a:t>
            </a:r>
            <a:r>
              <a:rPr lang="en-US" sz="1400" b="1" dirty="0" smtClean="0">
                <a:latin typeface="Arial" pitchFamily="34" charset="0"/>
                <a:cs typeface="Arial" pitchFamily="34" charset="0"/>
              </a:rPr>
              <a:t> &amp; Matsuura, University of Delaware</a:t>
            </a:r>
            <a:r>
              <a:rPr lang="en-US" sz="1400" b="1" dirty="0" smtClean="0">
                <a:latin typeface="Arial" pitchFamily="34" charset="0"/>
                <a:cs typeface="Arial" pitchFamily="34" charset="0"/>
              </a:rPr>
              <a:t>.“</a:t>
            </a:r>
            <a:r>
              <a:rPr lang="en-US" sz="1400" dirty="0" smtClean="0">
                <a:latin typeface="Arial" pitchFamily="34" charset="0"/>
                <a:cs typeface="Arial" pitchFamily="34" charset="0"/>
              </a:rPr>
              <a:t> https</a:t>
            </a:r>
            <a:r>
              <a:rPr lang="en-US" sz="1400" dirty="0" smtClean="0">
                <a:latin typeface="Arial" pitchFamily="34" charset="0"/>
                <a:cs typeface="Arial" pitchFamily="34" charset="0"/>
              </a:rPr>
              <a:t>://climatedataguide.ucar.edu/climate-data/global-land-precipitation-and-temperature-willmott-matsuura-university-delaware.</a:t>
            </a:r>
            <a:endParaRPr lang="en-US" sz="1400" dirty="0">
              <a:latin typeface="Arial" pitchFamily="34" charset="0"/>
              <a:cs typeface="Arial" pitchFamily="34" charset="0"/>
            </a:endParaRPr>
          </a:p>
        </p:txBody>
      </p:sp>
      <p:pic>
        <p:nvPicPr>
          <p:cNvPr id="1028" name="Picture 4" descr="Mean annual surface air temperature over land according to UDEL v3.0.1, averaged for 1951-1980.  (credit: D Schneider, ClimateDataGuide)"/>
          <p:cNvPicPr>
            <a:picLocks noChangeAspect="1" noChangeArrowheads="1"/>
          </p:cNvPicPr>
          <p:nvPr/>
        </p:nvPicPr>
        <p:blipFill>
          <a:blip r:embed="rId5"/>
          <a:srcRect t="5308" b="9018"/>
          <a:stretch>
            <a:fillRect/>
          </a:stretch>
        </p:blipFill>
        <p:spPr bwMode="auto">
          <a:xfrm>
            <a:off x="5617028" y="2960914"/>
            <a:ext cx="5066789" cy="3537857"/>
          </a:xfrm>
          <a:prstGeom prst="rect">
            <a:avLst/>
          </a:prstGeom>
          <a:noFill/>
        </p:spPr>
      </p:pic>
      <p:sp>
        <p:nvSpPr>
          <p:cNvPr id="13" name="Rectangle 12"/>
          <p:cNvSpPr/>
          <p:nvPr/>
        </p:nvSpPr>
        <p:spPr>
          <a:xfrm>
            <a:off x="1328057" y="4665506"/>
            <a:ext cx="3929743" cy="738664"/>
          </a:xfrm>
          <a:prstGeom prst="rect">
            <a:avLst/>
          </a:prstGeom>
        </p:spPr>
        <p:txBody>
          <a:bodyPr wrap="square">
            <a:spAutoFit/>
          </a:bodyPr>
          <a:lstStyle/>
          <a:p>
            <a:r>
              <a:rPr lang="en-US" sz="1400" b="1" dirty="0" smtClean="0"/>
              <a:t>Mean annual surface air temperature over land according to UDEL v3.0.1, averaged for 1951-1980. (credit: D Schneider, </a:t>
            </a:r>
            <a:r>
              <a:rPr lang="en-US" sz="1400" b="1" dirty="0" err="1" smtClean="0"/>
              <a:t>ClimateDataGuide</a:t>
            </a:r>
            <a:r>
              <a:rPr lang="en-US" sz="1400" b="1" dirty="0" smtClean="0"/>
              <a:t>) </a:t>
            </a:r>
            <a:endParaRPr lang="en-US" sz="1400" b="1" dirty="0"/>
          </a:p>
        </p:txBody>
      </p:sp>
    </p:spTree>
  </p:cSld>
  <p:clrMapOvr>
    <a:masterClrMapping/>
  </p:clrMapOvr>
</p:sld>
</file>

<file path=ppt/theme/theme1.xml><?xml version="1.0" encoding="utf-8"?>
<a:theme xmlns:a="http://schemas.openxmlformats.org/drawingml/2006/main" name="current works">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w Cen MT"/>
        <a:ea typeface="Microsoft YaHei"/>
        <a:cs typeface=""/>
      </a:majorFont>
      <a:minorFont>
        <a:latin typeface="Tw Cen MT"/>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w Cen MT"/>
        <a:ea typeface="Microsoft YaHei"/>
        <a:cs typeface=""/>
      </a:majorFont>
      <a:minorFont>
        <a:latin typeface="Tw Cen MT"/>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current works</Template>
  <TotalTime>16173</TotalTime>
  <Words>513</Words>
  <Application>Microsoft Office PowerPoint</Application>
  <PresentationFormat>Custom</PresentationFormat>
  <Paragraphs>84</Paragraphs>
  <Slides>4</Slides>
  <Notes>1</Notes>
  <HiddenSlides>0</HiddenSlides>
  <MMClips>0</MMClips>
  <ScaleCrop>false</ScaleCrop>
  <HeadingPairs>
    <vt:vector size="4" baseType="variant">
      <vt:variant>
        <vt:lpstr>Theme</vt:lpstr>
      </vt:variant>
      <vt:variant>
        <vt:i4>3</vt:i4>
      </vt:variant>
      <vt:variant>
        <vt:lpstr>Slide Titles</vt:lpstr>
      </vt:variant>
      <vt:variant>
        <vt:i4>4</vt:i4>
      </vt:variant>
    </vt:vector>
  </HeadingPairs>
  <TitlesOfParts>
    <vt:vector size="7" baseType="lpstr">
      <vt:lpstr>current works</vt:lpstr>
      <vt:lpstr>1_Office Theme</vt:lpstr>
      <vt:lpstr>Office Theme</vt:lpstr>
      <vt:lpstr>Slide 1</vt:lpstr>
      <vt:lpstr>Slide 2</vt:lpstr>
      <vt:lpstr>Slide 3</vt:lpstr>
      <vt:lpstr>Slide 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shahkhan</dc:creator>
  <cp:lastModifiedBy>Shah Khan</cp:lastModifiedBy>
  <cp:revision>156</cp:revision>
  <dcterms:created xsi:type="dcterms:W3CDTF">2014-02-13T23:24:05Z</dcterms:created>
  <dcterms:modified xsi:type="dcterms:W3CDTF">2015-02-25T17:34:01Z</dcterms:modified>
</cp:coreProperties>
</file>