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48640-5160-4394-82A4-D180FCD8FAF1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484ED-197A-42FE-B510-1D63D083A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240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484ED-197A-42FE-B510-1D63D083AE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49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61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60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9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72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74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95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26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0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21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96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5013E-1BCF-43B9-AFF3-E0FEBB3C94C9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4A9A4-06A9-46EF-9AB0-B77F7A88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13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ort.usgs.gov/products/2280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313491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0589" y="533399"/>
            <a:ext cx="4213412" cy="32409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/>
          <a:srcRect l="4223" t="5505" r="1935"/>
          <a:stretch/>
        </p:blipFill>
        <p:spPr>
          <a:xfrm>
            <a:off x="5000404" y="3944562"/>
            <a:ext cx="4073782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12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553200"/>
          </a:xfrm>
        </p:spPr>
        <p:txBody>
          <a:bodyPr>
            <a:normAutofit fontScale="70000" lnSpcReduction="20000"/>
          </a:bodyPr>
          <a:lstStyle/>
          <a:p>
            <a:r>
              <a:rPr lang="en-US" sz="4000" b="1" dirty="0" smtClean="0"/>
              <a:t>Physical Habitat Simulation (PHABSIM)</a:t>
            </a:r>
          </a:p>
          <a:p>
            <a:pPr lvl="1"/>
            <a:r>
              <a:rPr lang="en-US" dirty="0" smtClean="0"/>
              <a:t>USGS Fort Collins Science Center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www.fort.usgs.gov/products/22800</a:t>
            </a:r>
            <a:endParaRPr lang="en-US" dirty="0" smtClean="0"/>
          </a:p>
          <a:p>
            <a:r>
              <a:rPr lang="en-US" b="1" dirty="0" smtClean="0"/>
              <a:t>Domain/Objective</a:t>
            </a:r>
          </a:p>
          <a:p>
            <a:pPr marL="0" indent="0">
              <a:buNone/>
            </a:pPr>
            <a:r>
              <a:rPr lang="en-US" dirty="0" smtClean="0"/>
              <a:t> 	The </a:t>
            </a:r>
            <a:r>
              <a:rPr lang="en-US" dirty="0"/>
              <a:t>purpose of the </a:t>
            </a:r>
            <a:r>
              <a:rPr lang="en-US" dirty="0" smtClean="0"/>
              <a:t>PHABSIM </a:t>
            </a:r>
            <a:r>
              <a:rPr lang="en-US" dirty="0"/>
              <a:t>is to simulate a relationship </a:t>
            </a:r>
            <a:r>
              <a:rPr lang="en-US" dirty="0" smtClean="0"/>
              <a:t>	between flow </a:t>
            </a:r>
            <a:r>
              <a:rPr lang="en-US" dirty="0"/>
              <a:t>and </a:t>
            </a:r>
            <a:r>
              <a:rPr lang="en-US" dirty="0" smtClean="0"/>
              <a:t>habitat </a:t>
            </a:r>
            <a:r>
              <a:rPr lang="en-US" dirty="0"/>
              <a:t>for </a:t>
            </a:r>
            <a:r>
              <a:rPr lang="en-US" dirty="0" smtClean="0"/>
              <a:t>life </a:t>
            </a:r>
            <a:r>
              <a:rPr lang="en-US" dirty="0"/>
              <a:t>stages of </a:t>
            </a:r>
            <a:r>
              <a:rPr lang="en-US" dirty="0" smtClean="0"/>
              <a:t>fish </a:t>
            </a:r>
            <a:r>
              <a:rPr lang="en-US" dirty="0"/>
              <a:t>or a </a:t>
            </a:r>
            <a:r>
              <a:rPr lang="en-US" dirty="0" smtClean="0"/>
              <a:t>	recreational </a:t>
            </a:r>
            <a:r>
              <a:rPr lang="en-US" dirty="0"/>
              <a:t>activity. The basic objective </a:t>
            </a:r>
            <a:r>
              <a:rPr lang="en-US" dirty="0" smtClean="0"/>
              <a:t>is </a:t>
            </a:r>
            <a:r>
              <a:rPr lang="en-US" dirty="0"/>
              <a:t>to obtain a </a:t>
            </a:r>
            <a:r>
              <a:rPr lang="en-US" dirty="0" smtClean="0"/>
              <a:t>	representation </a:t>
            </a:r>
            <a:r>
              <a:rPr lang="en-US" dirty="0"/>
              <a:t>of the physical stream so that the stream may </a:t>
            </a:r>
            <a:r>
              <a:rPr lang="en-US" dirty="0" smtClean="0"/>
              <a:t>	be linked biologically to </a:t>
            </a:r>
            <a:r>
              <a:rPr lang="en-US" dirty="0"/>
              <a:t>the social, political, and economic </a:t>
            </a:r>
            <a:r>
              <a:rPr lang="en-US" dirty="0" smtClean="0"/>
              <a:t>	world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b="1" dirty="0" smtClean="0"/>
              <a:t>Key Assumptions</a:t>
            </a:r>
          </a:p>
          <a:p>
            <a:pPr lvl="1"/>
            <a:r>
              <a:rPr lang="en-US" dirty="0" smtClean="0"/>
              <a:t>Assumes benefits for fish limited by availability of </a:t>
            </a:r>
            <a:r>
              <a:rPr lang="en-US" dirty="0" smtClean="0"/>
              <a:t>habitat</a:t>
            </a:r>
          </a:p>
          <a:p>
            <a:pPr lvl="2"/>
            <a:r>
              <a:rPr lang="en-US" dirty="0" smtClean="0"/>
              <a:t>Results should be viewed as an indicator of population </a:t>
            </a:r>
            <a:r>
              <a:rPr lang="en-US" i="1" dirty="0" smtClean="0"/>
              <a:t>potential</a:t>
            </a:r>
            <a:endParaRPr lang="en-US" dirty="0" smtClean="0"/>
          </a:p>
          <a:p>
            <a:pPr lvl="1"/>
            <a:r>
              <a:rPr lang="en-US" dirty="0"/>
              <a:t>U</a:t>
            </a:r>
            <a:r>
              <a:rPr lang="en-US" dirty="0" smtClean="0"/>
              <a:t>ses empirical formulas to solve hydraulic models</a:t>
            </a:r>
          </a:p>
          <a:p>
            <a:pPr lvl="1"/>
            <a:r>
              <a:rPr lang="en-US" dirty="0" smtClean="0"/>
              <a:t>Steady </a:t>
            </a:r>
            <a:r>
              <a:rPr lang="en-US" smtClean="0"/>
              <a:t>flow/constant morphology</a:t>
            </a:r>
          </a:p>
          <a:p>
            <a:pPr lvl="1"/>
            <a:r>
              <a:rPr lang="en-US" dirty="0" smtClean="0"/>
              <a:t>WUA </a:t>
            </a:r>
            <a:r>
              <a:rPr lang="en-US" dirty="0" smtClean="0"/>
              <a:t>in each cell is indicative of total habitat at a given discharge</a:t>
            </a:r>
          </a:p>
          <a:p>
            <a:r>
              <a:rPr lang="en-US" b="1" dirty="0" smtClean="0"/>
              <a:t>Temporal/Spatial Scale</a:t>
            </a:r>
          </a:p>
          <a:p>
            <a:pPr lvl="1"/>
            <a:r>
              <a:rPr lang="en-US" dirty="0" smtClean="0"/>
              <a:t>Reach scale (20-30 widths), divided into sub-segments based on slope</a:t>
            </a:r>
          </a:p>
          <a:p>
            <a:pPr lvl="1"/>
            <a:r>
              <a:rPr lang="en-US" dirty="0" smtClean="0"/>
              <a:t>Results for a point in time, or on a monthly time-step</a:t>
            </a:r>
          </a:p>
        </p:txBody>
      </p:sp>
    </p:spTree>
    <p:extLst>
      <p:ext uri="{BB962C8B-B14F-4D97-AF65-F5344CB8AC3E}">
        <p14:creationId xmlns:p14="http://schemas.microsoft.com/office/powerpoint/2010/main" val="91031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30480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7400" b="1" dirty="0" smtClean="0"/>
              <a:t>Input Drivers</a:t>
            </a:r>
          </a:p>
          <a:p>
            <a:r>
              <a:rPr lang="en-US" sz="3700" dirty="0" smtClean="0"/>
              <a:t>Channel morphology; bed elevation (m)</a:t>
            </a:r>
          </a:p>
          <a:p>
            <a:r>
              <a:rPr lang="en-US" sz="3700" dirty="0" smtClean="0"/>
              <a:t>Channel substrate (grain size, cm)</a:t>
            </a:r>
          </a:p>
          <a:p>
            <a:r>
              <a:rPr lang="en-US" sz="3700" dirty="0" smtClean="0"/>
              <a:t>Mean column velocity (m/s)</a:t>
            </a:r>
          </a:p>
          <a:p>
            <a:r>
              <a:rPr lang="en-US" sz="3700" dirty="0" smtClean="0"/>
              <a:t>Water surface elevations (m)</a:t>
            </a:r>
          </a:p>
          <a:p>
            <a:r>
              <a:rPr lang="en-US" sz="3700" dirty="0" smtClean="0"/>
              <a:t>Habitat Suitability criteria (what depths/qualities are best for a species)</a:t>
            </a:r>
          </a:p>
          <a:p>
            <a:r>
              <a:rPr lang="en-US" sz="3700" dirty="0" smtClean="0"/>
              <a:t>Discharge (m3/s)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sz="7400" b="1" dirty="0" smtClean="0"/>
          </a:p>
          <a:p>
            <a:pPr marL="0" indent="0">
              <a:buNone/>
            </a:pPr>
            <a:r>
              <a:rPr lang="en-US" sz="7400" b="1" dirty="0" smtClean="0"/>
              <a:t>Key Outputs</a:t>
            </a:r>
          </a:p>
          <a:p>
            <a:r>
              <a:rPr lang="en-US" sz="3700" dirty="0" smtClean="0"/>
              <a:t>Weighted Usable Area (WUA) – measure of microhabitat quantity and quality (habitat area/stream distance)</a:t>
            </a:r>
          </a:p>
          <a:p>
            <a:r>
              <a:rPr lang="en-US" sz="3700" dirty="0" smtClean="0"/>
              <a:t>Competition analysis between species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52400"/>
            <a:ext cx="5638800" cy="39137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4191000"/>
            <a:ext cx="2542266" cy="1908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13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029" y="4011"/>
            <a:ext cx="8229600" cy="49831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Examples of a result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907" t="3508" r="4805" b="3508"/>
          <a:stretch/>
        </p:blipFill>
        <p:spPr>
          <a:xfrm>
            <a:off x="4039229" y="685800"/>
            <a:ext cx="4870400" cy="30064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3400"/>
            <a:ext cx="4379928" cy="28968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415" y="3582487"/>
            <a:ext cx="3352800" cy="30713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9131" y="3753991"/>
            <a:ext cx="5050596" cy="2893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81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10145</TotalTime>
  <Words>91</Words>
  <Application>Microsoft Office PowerPoint</Application>
  <PresentationFormat>On-screen Show (4:3)</PresentationFormat>
  <Paragraphs>29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ECOSYSTEM MODEL EVALUATION TEMPLATE</dc:title>
  <dc:creator>Steve Running</dc:creator>
  <cp:lastModifiedBy>Jahnke, Michael</cp:lastModifiedBy>
  <cp:revision>25</cp:revision>
  <dcterms:created xsi:type="dcterms:W3CDTF">2014-01-22T21:27:55Z</dcterms:created>
  <dcterms:modified xsi:type="dcterms:W3CDTF">2015-02-23T18:00:23Z</dcterms:modified>
</cp:coreProperties>
</file>