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02" autoAdjust="0"/>
  </p:normalViewPr>
  <p:slideViewPr>
    <p:cSldViewPr snapToGrid="0" snapToObjects="1">
      <p:cViewPr varScale="1">
        <p:scale>
          <a:sx n="70" d="100"/>
          <a:sy n="70"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FC5B7-06A6-B946-8D3D-9DF22F7686F5}" type="datetimeFigureOut">
              <a:rPr lang="en-US" smtClean="0"/>
              <a:t>2/23/15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15E18-439C-E343-A12A-5DC79934D395}" type="slidenum">
              <a:rPr lang="en-US" smtClean="0"/>
              <a:t>‹#›</a:t>
            </a:fld>
            <a:endParaRPr lang="en-US"/>
          </a:p>
        </p:txBody>
      </p:sp>
    </p:spTree>
    <p:extLst>
      <p:ext uri="{BB962C8B-B14F-4D97-AF65-F5344CB8AC3E}">
        <p14:creationId xmlns:p14="http://schemas.microsoft.com/office/powerpoint/2010/main" val="699245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PRMS</a:t>
            </a:r>
            <a:r>
              <a:rPr lang="en-US" baseline="0" dirty="0" smtClean="0"/>
              <a:t> is a </a:t>
            </a:r>
            <a:r>
              <a:rPr lang="en-US" dirty="0" smtClean="0"/>
              <a:t>modular-design, deterministic, distributed-parameter modeling system used to….</a:t>
            </a:r>
          </a:p>
          <a:p>
            <a:endParaRPr lang="en-US" dirty="0" smtClean="0"/>
          </a:p>
          <a:p>
            <a:r>
              <a:rPr lang="en-US" dirty="0" smtClean="0"/>
              <a:t>It was developed in 1983.</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D15E18-439C-E343-A12A-5DC79934D395}" type="slidenum">
              <a:rPr lang="en-US" smtClean="0"/>
              <a:t>1</a:t>
            </a:fld>
            <a:endParaRPr lang="en-US"/>
          </a:p>
        </p:txBody>
      </p:sp>
    </p:spTree>
    <p:extLst>
      <p:ext uri="{BB962C8B-B14F-4D97-AF65-F5344CB8AC3E}">
        <p14:creationId xmlns:p14="http://schemas.microsoft.com/office/powerpoint/2010/main" val="353469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descriptive</a:t>
            </a:r>
            <a:r>
              <a:rPr lang="en-US" baseline="0" dirty="0" smtClean="0"/>
              <a:t> data are subunits called HRU’s – Hydrologic Response Units, based on descriptive statistics of the homogenous units.  </a:t>
            </a:r>
            <a:endParaRPr lang="en-US" dirty="0"/>
          </a:p>
        </p:txBody>
      </p:sp>
      <p:sp>
        <p:nvSpPr>
          <p:cNvPr id="4" name="Slide Number Placeholder 3"/>
          <p:cNvSpPr>
            <a:spLocks noGrp="1"/>
          </p:cNvSpPr>
          <p:nvPr>
            <p:ph type="sldNum" sz="quarter" idx="10"/>
          </p:nvPr>
        </p:nvSpPr>
        <p:spPr/>
        <p:txBody>
          <a:bodyPr/>
          <a:lstStyle/>
          <a:p>
            <a:fld id="{10D15E18-439C-E343-A12A-5DC79934D395}" type="slidenum">
              <a:rPr lang="en-US" smtClean="0"/>
              <a:t>2</a:t>
            </a:fld>
            <a:endParaRPr lang="en-US"/>
          </a:p>
        </p:txBody>
      </p:sp>
    </p:spTree>
    <p:extLst>
      <p:ext uri="{BB962C8B-B14F-4D97-AF65-F5344CB8AC3E}">
        <p14:creationId xmlns:p14="http://schemas.microsoft.com/office/powerpoint/2010/main" val="56115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Intergrated</a:t>
            </a:r>
            <a:r>
              <a:rPr lang="en-US" dirty="0" smtClean="0"/>
              <a:t> Watershed-Scale Response to Climate Change for Select</a:t>
            </a:r>
            <a:r>
              <a:rPr lang="en-US" baseline="0" dirty="0" smtClean="0"/>
              <a:t> Basins Across the United States, USGS, </a:t>
            </a:r>
            <a:r>
              <a:rPr lang="en-US" baseline="0" dirty="0" err="1" smtClean="0"/>
              <a:t>Markstrom</a:t>
            </a:r>
            <a:r>
              <a:rPr lang="en-US" baseline="0" dirty="0" smtClean="0"/>
              <a:t>, et al. 2012.</a:t>
            </a:r>
            <a:endParaRPr lang="en-US" dirty="0" smtClean="0"/>
          </a:p>
          <a:p>
            <a:endParaRPr lang="en-US" dirty="0" smtClean="0"/>
          </a:p>
          <a:p>
            <a:r>
              <a:rPr lang="en-US" dirty="0" smtClean="0"/>
              <a:t>- PRMS</a:t>
            </a:r>
            <a:r>
              <a:rPr lang="en-US" baseline="0" dirty="0" smtClean="0"/>
              <a:t> is combined with General Circulation Model Projections. </a:t>
            </a:r>
            <a:endParaRPr lang="en-US" dirty="0" smtClean="0"/>
          </a:p>
          <a:p>
            <a:r>
              <a:rPr lang="en-US" dirty="0" smtClean="0"/>
              <a:t>-South Fork Flathead</a:t>
            </a:r>
            <a:r>
              <a:rPr lang="en-US" baseline="0" dirty="0" smtClean="0"/>
              <a:t> River, MT. This study is necessary because of Hungry Horse Dam and the mandate from its license to provide minimum base flows for bull trout and to provide summer flow augmentation for Columbia River salmon and steelhead. </a:t>
            </a:r>
          </a:p>
          <a:p>
            <a:r>
              <a:rPr lang="en-US" baseline="0" dirty="0" smtClean="0"/>
              <a:t>	- The main take away is that </a:t>
            </a:r>
            <a:r>
              <a:rPr lang="en-US" baseline="0" dirty="0" err="1" smtClean="0"/>
              <a:t>streamflows</a:t>
            </a:r>
            <a:r>
              <a:rPr lang="en-US" baseline="0" dirty="0" smtClean="0"/>
              <a:t> are going to become highly variable, especially for for April, May, and June. </a:t>
            </a:r>
          </a:p>
          <a:p>
            <a:r>
              <a:rPr lang="en-US" baseline="0" dirty="0" smtClean="0"/>
              <a:t>	- Increased winter flows and decreased summer flows.</a:t>
            </a:r>
          </a:p>
          <a:p>
            <a:r>
              <a:rPr lang="en-US" baseline="0" dirty="0" smtClean="0"/>
              <a:t>-None of this is that new of information but it allows a bunch of contributing variables to be looked at. </a:t>
            </a:r>
          </a:p>
          <a:p>
            <a:r>
              <a:rPr lang="en-US" baseline="0" dirty="0" smtClean="0"/>
              <a:t>-This could also have application for looking at land use changes from pine beetle which was not done in this study. </a:t>
            </a:r>
          </a:p>
          <a:p>
            <a:endParaRPr lang="en-US" baseline="0" dirty="0" smtClean="0"/>
          </a:p>
          <a:p>
            <a:r>
              <a:rPr lang="en-US" baseline="0" dirty="0" smtClean="0"/>
              <a:t>Other studies: Growing season analysis, reservoir operation analysis, frozen soil impacts of runoff, basin sensitivity to climate change. </a:t>
            </a:r>
          </a:p>
        </p:txBody>
      </p:sp>
      <p:sp>
        <p:nvSpPr>
          <p:cNvPr id="4" name="Slide Number Placeholder 3"/>
          <p:cNvSpPr>
            <a:spLocks noGrp="1"/>
          </p:cNvSpPr>
          <p:nvPr>
            <p:ph type="sldNum" sz="quarter" idx="10"/>
          </p:nvPr>
        </p:nvSpPr>
        <p:spPr/>
        <p:txBody>
          <a:bodyPr/>
          <a:lstStyle/>
          <a:p>
            <a:fld id="{10D15E18-439C-E343-A12A-5DC79934D395}" type="slidenum">
              <a:rPr lang="en-US" smtClean="0"/>
              <a:t>3</a:t>
            </a:fld>
            <a:endParaRPr lang="en-US"/>
          </a:p>
        </p:txBody>
      </p:sp>
    </p:spTree>
    <p:extLst>
      <p:ext uri="{BB962C8B-B14F-4D97-AF65-F5344CB8AC3E}">
        <p14:creationId xmlns:p14="http://schemas.microsoft.com/office/powerpoint/2010/main" val="13617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8731C3-8C44-004E-B276-AF7AEA317D99}"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43974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31C3-8C44-004E-B276-AF7AEA317D99}"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246955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31C3-8C44-004E-B276-AF7AEA317D99}"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22692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731C3-8C44-004E-B276-AF7AEA317D99}"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192381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731C3-8C44-004E-B276-AF7AEA317D99}"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50447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731C3-8C44-004E-B276-AF7AEA317D99}" type="datetimeFigureOut">
              <a:rPr lang="en-US" smtClean="0"/>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28285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731C3-8C44-004E-B276-AF7AEA317D99}" type="datetimeFigureOut">
              <a:rPr lang="en-US" smtClean="0"/>
              <a:t>2/23/15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3544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731C3-8C44-004E-B276-AF7AEA317D99}" type="datetimeFigureOut">
              <a:rPr lang="en-US" smtClean="0"/>
              <a:t>2/23/15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101305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731C3-8C44-004E-B276-AF7AEA317D99}" type="datetimeFigureOut">
              <a:rPr lang="en-US" smtClean="0"/>
              <a:t>2/23/15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381893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731C3-8C44-004E-B276-AF7AEA317D99}" type="datetimeFigureOut">
              <a:rPr lang="en-US" smtClean="0"/>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31595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731C3-8C44-004E-B276-AF7AEA317D99}" type="datetimeFigureOut">
              <a:rPr lang="en-US" smtClean="0"/>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99A6B-9193-A44C-80FE-BEFD4247697C}" type="slidenum">
              <a:rPr lang="en-US" smtClean="0"/>
              <a:t>‹#›</a:t>
            </a:fld>
            <a:endParaRPr lang="en-US"/>
          </a:p>
        </p:txBody>
      </p:sp>
    </p:spTree>
    <p:extLst>
      <p:ext uri="{BB962C8B-B14F-4D97-AF65-F5344CB8AC3E}">
        <p14:creationId xmlns:p14="http://schemas.microsoft.com/office/powerpoint/2010/main" val="1136116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731C3-8C44-004E-B276-AF7AEA317D99}" type="datetimeFigureOut">
              <a:rPr lang="en-US" smtClean="0"/>
              <a:t>2/23/15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99A6B-9193-A44C-80FE-BEFD4247697C}" type="slidenum">
              <a:rPr lang="en-US" smtClean="0"/>
              <a:t>‹#›</a:t>
            </a:fld>
            <a:endParaRPr lang="en-US"/>
          </a:p>
        </p:txBody>
      </p:sp>
    </p:spTree>
    <p:extLst>
      <p:ext uri="{BB962C8B-B14F-4D97-AF65-F5344CB8AC3E}">
        <p14:creationId xmlns:p14="http://schemas.microsoft.com/office/powerpoint/2010/main" val="112213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brr.cr.usgs.gov/projects/SW_MoWS/PRMS.html"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3222" y="254000"/>
            <a:ext cx="7817556" cy="6217088"/>
          </a:xfrm>
          <a:prstGeom prst="rect">
            <a:avLst/>
          </a:prstGeom>
          <a:solidFill>
            <a:schemeClr val="bg1">
              <a:alpha val="55000"/>
            </a:schemeClr>
          </a:solidFill>
        </p:spPr>
        <p:txBody>
          <a:bodyPr wrap="square" rtlCol="0">
            <a:spAutoFit/>
          </a:bodyPr>
          <a:lstStyle/>
          <a:p>
            <a:pPr algn="ctr"/>
            <a:r>
              <a:rPr lang="en-US" sz="2400" dirty="0" smtClean="0"/>
              <a:t>Precipitation-Runoff Modeling System (PRMS)</a:t>
            </a:r>
          </a:p>
          <a:p>
            <a:pPr algn="ctr"/>
            <a:r>
              <a:rPr lang="en-US" sz="2400" dirty="0" smtClean="0"/>
              <a:t>United State Geological Survey</a:t>
            </a:r>
          </a:p>
          <a:p>
            <a:pPr algn="ctr"/>
            <a:r>
              <a:rPr lang="en-US" sz="2400" dirty="0" smtClean="0">
                <a:hlinkClick r:id="rId4"/>
              </a:rPr>
              <a:t>http://wwwbrr.cr.usgs.gov/projects/SW_MoWS/PRMS.html</a:t>
            </a:r>
            <a:endParaRPr lang="en-US" sz="2400" dirty="0" smtClean="0"/>
          </a:p>
          <a:p>
            <a:pPr algn="ctr"/>
            <a:endParaRPr lang="en-US" sz="2400" dirty="0"/>
          </a:p>
          <a:p>
            <a:r>
              <a:rPr lang="en-US" sz="2200" u="sng" dirty="0" smtClean="0"/>
              <a:t>Objective</a:t>
            </a:r>
          </a:p>
          <a:p>
            <a:r>
              <a:rPr lang="en-US" dirty="0" smtClean="0"/>
              <a:t>To evaluate basin wide changes in </a:t>
            </a:r>
            <a:r>
              <a:rPr lang="en-US" dirty="0"/>
              <a:t>water-balance relationships, flow regimes, flood peaks and volume, soil-water relationships, sediment yields, and groundwater recharge</a:t>
            </a:r>
            <a:r>
              <a:rPr lang="en-US" dirty="0" smtClean="0">
                <a:effectLst/>
              </a:rPr>
              <a:t> in response to precipitation, climate, and land use changes </a:t>
            </a:r>
          </a:p>
          <a:p>
            <a:endParaRPr lang="en-US" sz="2000" dirty="0"/>
          </a:p>
          <a:p>
            <a:r>
              <a:rPr lang="en-US" sz="2200" u="sng" dirty="0" smtClean="0"/>
              <a:t>Key Assumptions </a:t>
            </a:r>
          </a:p>
          <a:p>
            <a:r>
              <a:rPr lang="en-US" dirty="0" smtClean="0"/>
              <a:t>Watershed has less than 50 habitat types, units are homogenous, measured </a:t>
            </a:r>
            <a:r>
              <a:rPr lang="en-US" dirty="0" err="1" smtClean="0"/>
              <a:t>streamflow</a:t>
            </a:r>
            <a:r>
              <a:rPr lang="en-US" dirty="0" smtClean="0"/>
              <a:t> data is available for calibration, extent of HRU’s is consistent across basins, there are no variations in solar activity or atmospheric effects, snowpack exists in a stable state</a:t>
            </a:r>
          </a:p>
          <a:p>
            <a:endParaRPr lang="en-US" dirty="0"/>
          </a:p>
          <a:p>
            <a:r>
              <a:rPr lang="en-US" sz="2200" u="sng" dirty="0" smtClean="0"/>
              <a:t>Temporal/Spatial Scale </a:t>
            </a:r>
          </a:p>
          <a:p>
            <a:r>
              <a:rPr lang="en-US" dirty="0" smtClean="0"/>
              <a:t>Two temporal scales: Daily for mean data and storm for events between 1 minute and 24 hours</a:t>
            </a:r>
          </a:p>
          <a:p>
            <a:r>
              <a:rPr lang="en-US" dirty="0" smtClean="0"/>
              <a:t>Spatial Scale: User determined based on the size of the watershed being investigated. Limited by the number of habitat types </a:t>
            </a:r>
          </a:p>
        </p:txBody>
      </p:sp>
    </p:spTree>
    <p:extLst>
      <p:ext uri="{BB962C8B-B14F-4D97-AF65-F5344CB8AC3E}">
        <p14:creationId xmlns:p14="http://schemas.microsoft.com/office/powerpoint/2010/main" val="413527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447836" y="2935111"/>
            <a:ext cx="6087497" cy="3587457"/>
          </a:xfrm>
          <a:prstGeom prst="rect">
            <a:avLst/>
          </a:prstGeom>
        </p:spPr>
      </p:pic>
      <p:sp>
        <p:nvSpPr>
          <p:cNvPr id="5" name="TextBox 4"/>
          <p:cNvSpPr txBox="1"/>
          <p:nvPr/>
        </p:nvSpPr>
        <p:spPr>
          <a:xfrm>
            <a:off x="381001" y="451557"/>
            <a:ext cx="3951110" cy="2314222"/>
          </a:xfrm>
          <a:prstGeom prst="rect">
            <a:avLst/>
          </a:prstGeom>
          <a:solidFill>
            <a:schemeClr val="bg1">
              <a:alpha val="75000"/>
            </a:schemeClr>
          </a:solidFill>
        </p:spPr>
        <p:txBody>
          <a:bodyPr wrap="square" rtlCol="0">
            <a:spAutoFit/>
          </a:bodyPr>
          <a:lstStyle/>
          <a:p>
            <a:r>
              <a:rPr lang="en-US" u="sng" dirty="0" smtClean="0"/>
              <a:t>Inputs</a:t>
            </a:r>
          </a:p>
          <a:p>
            <a:r>
              <a:rPr lang="en-US" dirty="0" smtClean="0"/>
              <a:t>• Daily Precipitation (mm)</a:t>
            </a:r>
          </a:p>
          <a:p>
            <a:r>
              <a:rPr lang="en-US" dirty="0" smtClean="0"/>
              <a:t>• Daily Maximum Temperature (</a:t>
            </a:r>
            <a:r>
              <a:rPr lang="en-US" baseline="30000" dirty="0" err="1" smtClean="0"/>
              <a:t>o</a:t>
            </a:r>
            <a:r>
              <a:rPr lang="en-US" dirty="0" err="1" smtClean="0"/>
              <a:t>C</a:t>
            </a:r>
            <a:r>
              <a:rPr lang="en-US" dirty="0" smtClean="0"/>
              <a:t> or </a:t>
            </a:r>
            <a:r>
              <a:rPr lang="en-US" baseline="30000" dirty="0" err="1" smtClean="0"/>
              <a:t>o</a:t>
            </a:r>
            <a:r>
              <a:rPr lang="en-US" dirty="0" err="1" smtClean="0"/>
              <a:t>F</a:t>
            </a:r>
            <a:r>
              <a:rPr lang="en-US" dirty="0" smtClean="0"/>
              <a:t>) </a:t>
            </a:r>
          </a:p>
          <a:p>
            <a:r>
              <a:rPr lang="en-US" dirty="0" smtClean="0"/>
              <a:t>• Daily Minimum Temperature (</a:t>
            </a:r>
            <a:r>
              <a:rPr lang="en-US" baseline="30000" dirty="0" err="1" smtClean="0"/>
              <a:t>o</a:t>
            </a:r>
            <a:r>
              <a:rPr lang="en-US" dirty="0" err="1" smtClean="0"/>
              <a:t>C</a:t>
            </a:r>
            <a:r>
              <a:rPr lang="en-US" dirty="0" smtClean="0"/>
              <a:t> or </a:t>
            </a:r>
            <a:r>
              <a:rPr lang="en-US" baseline="30000" dirty="0" err="1" smtClean="0"/>
              <a:t>o</a:t>
            </a:r>
            <a:r>
              <a:rPr lang="en-US" dirty="0" err="1" smtClean="0"/>
              <a:t>F</a:t>
            </a:r>
            <a:r>
              <a:rPr lang="en-US" dirty="0" smtClean="0"/>
              <a:t>)</a:t>
            </a:r>
          </a:p>
          <a:p>
            <a:r>
              <a:rPr lang="en-US" dirty="0" smtClean="0"/>
              <a:t>• Daily Shortwave Radiation (snow)</a:t>
            </a:r>
          </a:p>
          <a:p>
            <a:r>
              <a:rPr lang="en-US" dirty="0" smtClean="0"/>
              <a:t>• Daily Pan Evaporation (no snow)</a:t>
            </a:r>
          </a:p>
          <a:p>
            <a:r>
              <a:rPr lang="en-US" dirty="0" smtClean="0"/>
              <a:t>• Descriptive Date: Topography, Soils, Vegetation </a:t>
            </a:r>
          </a:p>
        </p:txBody>
      </p:sp>
      <p:sp>
        <p:nvSpPr>
          <p:cNvPr id="6" name="TextBox 5"/>
          <p:cNvSpPr txBox="1"/>
          <p:nvPr/>
        </p:nvSpPr>
        <p:spPr>
          <a:xfrm>
            <a:off x="4684889" y="451557"/>
            <a:ext cx="3990358" cy="2308324"/>
          </a:xfrm>
          <a:prstGeom prst="rect">
            <a:avLst/>
          </a:prstGeom>
          <a:solidFill>
            <a:schemeClr val="bg1">
              <a:alpha val="75000"/>
            </a:schemeClr>
          </a:solidFill>
        </p:spPr>
        <p:txBody>
          <a:bodyPr wrap="none" rtlCol="0">
            <a:spAutoFit/>
          </a:bodyPr>
          <a:lstStyle/>
          <a:p>
            <a:r>
              <a:rPr lang="en-US" u="sng" dirty="0" smtClean="0"/>
              <a:t>Outputs</a:t>
            </a:r>
          </a:p>
          <a:p>
            <a:r>
              <a:rPr lang="en-US" dirty="0" smtClean="0"/>
              <a:t>• </a:t>
            </a:r>
            <a:r>
              <a:rPr lang="en-US" dirty="0" err="1" smtClean="0"/>
              <a:t>Streamflow</a:t>
            </a:r>
            <a:r>
              <a:rPr lang="en-US" dirty="0" smtClean="0"/>
              <a:t> (m</a:t>
            </a:r>
            <a:r>
              <a:rPr lang="en-US" baseline="30000" dirty="0" smtClean="0"/>
              <a:t>3</a:t>
            </a:r>
            <a:r>
              <a:rPr lang="en-US" dirty="0" smtClean="0"/>
              <a:t>s) </a:t>
            </a:r>
          </a:p>
          <a:p>
            <a:r>
              <a:rPr lang="en-US" dirty="0" smtClean="0"/>
              <a:t>• Evapotranspiration</a:t>
            </a:r>
          </a:p>
          <a:p>
            <a:r>
              <a:rPr lang="en-US" dirty="0" smtClean="0"/>
              <a:t>• Groundwater Storage and Inflow (mm)</a:t>
            </a:r>
          </a:p>
          <a:p>
            <a:r>
              <a:rPr lang="en-US" dirty="0" smtClean="0"/>
              <a:t>• Soil Moisture (mm)</a:t>
            </a:r>
          </a:p>
          <a:p>
            <a:r>
              <a:rPr lang="en-US" dirty="0" smtClean="0"/>
              <a:t>• Snowpack Water Equivalent (mm) </a:t>
            </a:r>
          </a:p>
          <a:p>
            <a:r>
              <a:rPr lang="en-US" dirty="0" smtClean="0"/>
              <a:t>• Sediment Yield</a:t>
            </a:r>
          </a:p>
          <a:p>
            <a:r>
              <a:rPr lang="en-US" dirty="0" smtClean="0"/>
              <a:t>• Sediment Concentration </a:t>
            </a:r>
            <a:endParaRPr lang="en-US" dirty="0"/>
          </a:p>
        </p:txBody>
      </p:sp>
    </p:spTree>
    <p:extLst>
      <p:ext uri="{BB962C8B-B14F-4D97-AF65-F5344CB8AC3E}">
        <p14:creationId xmlns:p14="http://schemas.microsoft.com/office/powerpoint/2010/main" val="414141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descr="Surface Runof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85" y="810275"/>
            <a:ext cx="3640402" cy="2420267"/>
          </a:xfrm>
          <a:prstGeom prst="rect">
            <a:avLst/>
          </a:prstGeom>
        </p:spPr>
      </p:pic>
      <p:sp>
        <p:nvSpPr>
          <p:cNvPr id="5" name="TextBox 4"/>
          <p:cNvSpPr txBox="1"/>
          <p:nvPr/>
        </p:nvSpPr>
        <p:spPr>
          <a:xfrm>
            <a:off x="524585" y="276115"/>
            <a:ext cx="2107293" cy="369332"/>
          </a:xfrm>
          <a:prstGeom prst="rect">
            <a:avLst/>
          </a:prstGeom>
          <a:solidFill>
            <a:schemeClr val="bg1">
              <a:alpha val="90000"/>
            </a:schemeClr>
          </a:solidFill>
        </p:spPr>
        <p:txBody>
          <a:bodyPr wrap="none" rtlCol="0">
            <a:spAutoFit/>
          </a:bodyPr>
          <a:lstStyle/>
          <a:p>
            <a:r>
              <a:rPr lang="en-US" dirty="0" smtClean="0"/>
              <a:t>Surface Runoff (m</a:t>
            </a:r>
            <a:r>
              <a:rPr lang="en-US" baseline="30000" dirty="0" smtClean="0"/>
              <a:t>3</a:t>
            </a:r>
            <a:r>
              <a:rPr lang="en-US" dirty="0" smtClean="0"/>
              <a:t>s)</a:t>
            </a:r>
            <a:endParaRPr lang="en-US" dirty="0"/>
          </a:p>
        </p:txBody>
      </p:sp>
      <p:pic>
        <p:nvPicPr>
          <p:cNvPr id="6" name="Picture 5" descr="Snowmel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303" y="810275"/>
            <a:ext cx="3605904" cy="2420267"/>
          </a:xfrm>
          <a:prstGeom prst="rect">
            <a:avLst/>
          </a:prstGeom>
        </p:spPr>
      </p:pic>
      <p:sp>
        <p:nvSpPr>
          <p:cNvPr id="7" name="TextBox 6"/>
          <p:cNvSpPr txBox="1"/>
          <p:nvPr/>
        </p:nvSpPr>
        <p:spPr>
          <a:xfrm>
            <a:off x="4760303" y="276115"/>
            <a:ext cx="2446553" cy="369332"/>
          </a:xfrm>
          <a:prstGeom prst="rect">
            <a:avLst/>
          </a:prstGeom>
          <a:solidFill>
            <a:schemeClr val="bg1">
              <a:alpha val="90000"/>
            </a:schemeClr>
          </a:solidFill>
        </p:spPr>
        <p:txBody>
          <a:bodyPr wrap="none" rtlCol="0">
            <a:spAutoFit/>
          </a:bodyPr>
          <a:lstStyle/>
          <a:p>
            <a:r>
              <a:rPr lang="en-US" dirty="0" smtClean="0"/>
              <a:t>Snowmelt (mm per day)</a:t>
            </a:r>
            <a:endParaRPr lang="en-US" dirty="0"/>
          </a:p>
        </p:txBody>
      </p:sp>
      <p:pic>
        <p:nvPicPr>
          <p:cNvPr id="8" name="Picture 7" descr="Soil Moistu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39" y="4029225"/>
            <a:ext cx="3659648" cy="2473278"/>
          </a:xfrm>
          <a:prstGeom prst="rect">
            <a:avLst/>
          </a:prstGeom>
        </p:spPr>
      </p:pic>
      <p:sp>
        <p:nvSpPr>
          <p:cNvPr id="9" name="TextBox 8"/>
          <p:cNvSpPr txBox="1"/>
          <p:nvPr/>
        </p:nvSpPr>
        <p:spPr>
          <a:xfrm>
            <a:off x="524585" y="3548074"/>
            <a:ext cx="1987819" cy="369332"/>
          </a:xfrm>
          <a:prstGeom prst="rect">
            <a:avLst/>
          </a:prstGeom>
          <a:solidFill>
            <a:schemeClr val="bg1">
              <a:alpha val="90000"/>
            </a:schemeClr>
          </a:solidFill>
        </p:spPr>
        <p:txBody>
          <a:bodyPr wrap="none" rtlCol="0">
            <a:spAutoFit/>
          </a:bodyPr>
          <a:lstStyle/>
          <a:p>
            <a:r>
              <a:rPr lang="en-US" dirty="0" smtClean="0"/>
              <a:t>Soil Moisture (mm)</a:t>
            </a:r>
            <a:endParaRPr lang="en-US" dirty="0"/>
          </a:p>
        </p:txBody>
      </p:sp>
      <p:pic>
        <p:nvPicPr>
          <p:cNvPr id="10" name="Picture 9" descr="Rechar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0303" y="4029225"/>
            <a:ext cx="3709916" cy="2473277"/>
          </a:xfrm>
          <a:prstGeom prst="rect">
            <a:avLst/>
          </a:prstGeom>
        </p:spPr>
      </p:pic>
      <p:sp>
        <p:nvSpPr>
          <p:cNvPr id="11" name="TextBox 10"/>
          <p:cNvSpPr txBox="1"/>
          <p:nvPr/>
        </p:nvSpPr>
        <p:spPr>
          <a:xfrm>
            <a:off x="4760303" y="3548074"/>
            <a:ext cx="2376560" cy="369332"/>
          </a:xfrm>
          <a:prstGeom prst="rect">
            <a:avLst/>
          </a:prstGeom>
          <a:solidFill>
            <a:schemeClr val="bg1">
              <a:alpha val="90000"/>
            </a:schemeClr>
          </a:solidFill>
        </p:spPr>
        <p:txBody>
          <a:bodyPr wrap="none" rtlCol="0">
            <a:spAutoFit/>
          </a:bodyPr>
          <a:lstStyle/>
          <a:p>
            <a:r>
              <a:rPr lang="en-US" dirty="0" smtClean="0"/>
              <a:t>Recharge (mm per day)</a:t>
            </a:r>
            <a:endParaRPr lang="en-US" dirty="0"/>
          </a:p>
        </p:txBody>
      </p:sp>
    </p:spTree>
    <p:extLst>
      <p:ext uri="{BB962C8B-B14F-4D97-AF65-F5344CB8AC3E}">
        <p14:creationId xmlns:p14="http://schemas.microsoft.com/office/powerpoint/2010/main" val="852059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TotalTime>
  <Words>389</Words>
  <Application>Microsoft Macintosh PowerPoint</Application>
  <PresentationFormat>On-screen Show (4:3)</PresentationFormat>
  <Paragraphs>49</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Office 2004 Test Drive User</cp:lastModifiedBy>
  <cp:revision>15</cp:revision>
  <dcterms:created xsi:type="dcterms:W3CDTF">2015-02-22T19:10:32Z</dcterms:created>
  <dcterms:modified xsi:type="dcterms:W3CDTF">2015-02-23T16:18:25Z</dcterms:modified>
</cp:coreProperties>
</file>