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y="-251618" x="2309018"/>
            <a:ext cy="8229600" cx="45259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algn="ctr" rtl="0" marR="0" indent="0" marL="45720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algn="ctr" rtl="0" marR="0" indent="0" marL="91440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algn="ctr" rtl="0" marR="0" indent="0" marL="13716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algn="ctr" rtl="0" marR="0" indent="0" marL="18288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marR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marR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76200" x="457200"/>
            <a:ext cy="8583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sng" b="0" cap="none" baseline="0" sz="3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ECOSYSTEM MODEL EVALUATIO</a:t>
            </a:r>
            <a:r>
              <a:rPr u="sng" sz="325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</a:p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David Fulton-Beale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802325" x="457200"/>
            <a:ext cy="54405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sz="25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Terrestrial Ecosystem Model</a:t>
            </a:r>
          </a:p>
          <a:p>
            <a:pPr algn="l" rtl="0" lvl="1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sz="25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Marine Biological Laboratory</a:t>
            </a:r>
          </a:p>
          <a:p>
            <a:pPr algn="l" rtl="0" lvl="1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sz="25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http://ecosystems.mbl.edu/TEM/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2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Domain/Objective</a:t>
            </a:r>
          </a:p>
          <a:p>
            <a:pPr algn="l" rtl="0" lvl="1" marR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strike="noStrike" u="none" b="0" cap="none" baseline="0" sz="2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25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</a:t>
            </a:r>
            <a:r>
              <a:rPr strike="noStrike" u="none" b="0" cap="none" baseline="0" sz="2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 model that </a:t>
            </a:r>
            <a:r>
              <a:rPr sz="25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describes</a:t>
            </a:r>
            <a:r>
              <a:rPr strike="noStrike" u="none" b="0" cap="none" baseline="0" sz="2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</a:t>
            </a:r>
            <a:r>
              <a:rPr sz="25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carbon, nitrogen and water fluxes for plants and soils in terrestrial ecosystems around the world.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2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Assumptions</a:t>
            </a:r>
          </a:p>
          <a:p>
            <a:pPr algn="l" rtl="0" lvl="1" marR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sz="25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Uses potential vegetation</a:t>
            </a:r>
          </a:p>
          <a:p>
            <a:pPr algn="l" rtl="0" lvl="1" marR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sz="25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individual species not defined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2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Temporal/Spatial Scale</a:t>
            </a:r>
          </a:p>
          <a:p>
            <a:pPr algn="l" rtl="0" lvl="1" marR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sz="25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Monthly timestep</a:t>
            </a:r>
            <a:r>
              <a:rPr strike="noStrike" u="none" b="0" cap="none" baseline="0" sz="2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sz="25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.5° Latitude x .5° Longitude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y="0" x="0"/>
            <a:ext cy="6393899" cx="4394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 Drivers</a:t>
            </a:r>
          </a:p>
          <a:p>
            <a:pPr algn="l" rtl="0" lvl="0" marR="0" indent="-422275" marL="342900">
              <a:lnSpc>
                <a:spcPct val="80000"/>
              </a:lnSpc>
              <a:spcBef>
                <a:spcPts val="21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z="2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Temperature</a:t>
            </a:r>
          </a:p>
          <a:p>
            <a:pPr algn="l" rtl="0" lvl="0" marR="0" indent="-422275" marL="342900">
              <a:lnSpc>
                <a:spcPct val="80000"/>
              </a:lnSpc>
              <a:spcBef>
                <a:spcPts val="21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z="2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Precipitation</a:t>
            </a:r>
          </a:p>
          <a:p>
            <a:pPr algn="l" rtl="0" lvl="0" marR="0" indent="-422275" marL="342900">
              <a:lnSpc>
                <a:spcPct val="80000"/>
              </a:lnSpc>
              <a:spcBef>
                <a:spcPts val="21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z="2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Solar radiation</a:t>
            </a:r>
          </a:p>
          <a:p>
            <a:pPr algn="l" rtl="0" lvl="0" marR="0" indent="-422275" marL="342900">
              <a:lnSpc>
                <a:spcPct val="80000"/>
              </a:lnSpc>
              <a:spcBef>
                <a:spcPts val="21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z="2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Atmospheric CO</a:t>
            </a:r>
            <a:r>
              <a:rPr baseline="-25000" sz="2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z="2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Concentration</a:t>
            </a:r>
          </a:p>
          <a:p>
            <a:pPr algn="l" rtl="0" lvl="0" marR="0" indent="-422275" marL="342900">
              <a:lnSpc>
                <a:spcPct val="80000"/>
              </a:lnSpc>
              <a:spcBef>
                <a:spcPts val="21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z="2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 Cover and Use</a:t>
            </a:r>
          </a:p>
          <a:p>
            <a:pPr algn="l" rtl="0" lvl="0" marR="0" indent="-422275" marL="342900">
              <a:lnSpc>
                <a:spcPct val="80000"/>
              </a:lnSpc>
              <a:spcBef>
                <a:spcPts val="21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z="2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Nitrogen Deposition</a:t>
            </a:r>
          </a:p>
          <a:p>
            <a:pPr algn="l" rtl="0" lvl="0" marR="0" indent="-422275" marL="342900">
              <a:lnSpc>
                <a:spcPct val="80000"/>
              </a:lnSpc>
              <a:spcBef>
                <a:spcPts val="21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z="2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Ozone</a:t>
            </a:r>
          </a:p>
          <a:p>
            <a:pPr algn="l" rtl="0" lvl="0" marR="0" indent="-422275" marL="342900">
              <a:lnSpc>
                <a:spcPct val="80000"/>
              </a:lnSpc>
              <a:spcBef>
                <a:spcPts val="21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Elevation</a:t>
            </a:r>
          </a:p>
          <a:p>
            <a:pPr algn="l" rtl="0" lvl="0" marR="0" indent="-422275" marL="342900">
              <a:lnSpc>
                <a:spcPct val="80000"/>
              </a:lnSpc>
              <a:spcBef>
                <a:spcPts val="21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Soil Type</a:t>
            </a:r>
          </a:p>
          <a:p>
            <a:pPr algn="l" rtl="0" lvl="0" marR="0" indent="0" mar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Outputs</a:t>
            </a:r>
          </a:p>
          <a:p>
            <a:pPr algn="l" rtl="0" lvl="0" marR="0" indent="-422275" marL="342900">
              <a:lnSpc>
                <a:spcPct val="80000"/>
              </a:lnSpc>
              <a:spcBef>
                <a:spcPts val="21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z="2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 growth</a:t>
            </a:r>
          </a:p>
          <a:p>
            <a:pPr algn="l" rtl="0" lvl="0" marR="0" indent="-422275" marL="342900">
              <a:lnSpc>
                <a:spcPct val="80000"/>
              </a:lnSpc>
              <a:spcBef>
                <a:spcPts val="21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z="2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Ecosystem carbon storage or losses</a:t>
            </a:r>
          </a:p>
          <a:p>
            <a:pPr algn="l" rtl="0" lvl="0" marR="0" indent="-422275" marL="342900">
              <a:lnSpc>
                <a:spcPct val="80000"/>
              </a:lnSpc>
              <a:spcBef>
                <a:spcPts val="21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z="2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Nitrogen losses to the atmosphere and rivers</a:t>
            </a:r>
          </a:p>
          <a:p>
            <a:pPr algn="l" rtl="0" lvl="0" marR="0" indent="-422275" marL="342900">
              <a:lnSpc>
                <a:spcPct val="80000"/>
              </a:lnSpc>
              <a:spcBef>
                <a:spcPts val="21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 methane fluxes</a:t>
            </a:r>
          </a:p>
          <a:p>
            <a:pPr algn="l" rtl="0" lvl="0" marR="0" indent="-276860" marL="342900">
              <a:lnSpc>
                <a:spcPct val="80000"/>
              </a:lnSpc>
              <a:spcBef>
                <a:spcPts val="208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cap="none" baseline="0" sz="2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94075" x="3919175"/>
            <a:ext cy="4730741" cx="522482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y="6491725" x="5043625"/>
            <a:ext cy="233099" cx="3868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http://ecosystems.mbl.edu/TEM/tem.png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y="4011" x="680029"/>
            <a:ext cy="49831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sng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of a result</a:t>
            </a:r>
          </a:p>
          <a:p>
            <a:pPr algn="l" rtl="0" lvl="0" marR="0" indent="-139700" marL="34290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2850" x="4128100"/>
            <a:ext cy="6772275" cx="359092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y="6400200" x="2002325"/>
            <a:ext cy="457800" cx="2803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From Balshi et al. 2009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