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02" autoAdjust="0"/>
  </p:normalViewPr>
  <p:slideViewPr>
    <p:cSldViewPr>
      <p:cViewPr>
        <p:scale>
          <a:sx n="94" d="100"/>
          <a:sy n="94" d="100"/>
        </p:scale>
        <p:origin x="-165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23162-5FA4-44CF-9E20-BB0799380BF6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2F3D2-324A-4121-A98A-7AEBD51AB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6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model is meant to be an</a:t>
            </a:r>
            <a:r>
              <a:rPr lang="en-US" baseline="0" dirty="0" smtClean="0"/>
              <a:t> easy-to-use tool for forest managers </a:t>
            </a:r>
            <a:r>
              <a:rPr lang="en-US" baseline="0" dirty="0" smtClean="0"/>
              <a:t>in simple forested ecosystems and </a:t>
            </a:r>
            <a:r>
              <a:rPr lang="en-US" baseline="0" dirty="0" smtClean="0"/>
              <a:t>can be run as an Excel spreadsheet with minimal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2F3D2-324A-4121-A98A-7AEBD51ABF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-Very simply, the model</a:t>
            </a:r>
            <a:r>
              <a:rPr lang="en-US" baseline="0" dirty="0" smtClean="0"/>
              <a:t> calculates PAR absorbed by forest canopies and converts it to biomass production.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-needs to be </a:t>
            </a:r>
            <a:r>
              <a:rPr lang="en-US" baseline="0" dirty="0" err="1" smtClean="0"/>
              <a:t>parameterised</a:t>
            </a:r>
            <a:r>
              <a:rPr lang="en-US" baseline="0" dirty="0" smtClean="0"/>
              <a:t> for individual species.</a:t>
            </a:r>
          </a:p>
          <a:p>
            <a:r>
              <a:rPr lang="en-US" baseline="0" dirty="0" smtClean="0"/>
              <a:t>	-could potentially be used for mixed species stands (see 3-PGmix; Forrester and Tang 2016)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2F3D2-324A-4121-A98A-7AEBD51ABF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-Takes incoming</a:t>
            </a:r>
            <a:r>
              <a:rPr lang="en-US" baseline="0" dirty="0" smtClean="0"/>
              <a:t> solar radiation and converts this to “utilizable </a:t>
            </a:r>
            <a:r>
              <a:rPr lang="en-US" baseline="0" dirty="0" err="1" smtClean="0"/>
              <a:t>aPAR</a:t>
            </a:r>
            <a:r>
              <a:rPr lang="en-US" baseline="0" dirty="0" smtClean="0"/>
              <a:t>” which is basically saying that in the conversion of radiation to GPP, </a:t>
            </a:r>
            <a:r>
              <a:rPr lang="en-US" baseline="0" dirty="0" err="1" smtClean="0"/>
              <a:t>aPAR</a:t>
            </a:r>
            <a:r>
              <a:rPr lang="en-US" baseline="0" dirty="0" smtClean="0"/>
              <a:t> is modified by factors like high VPD, soil drought, sub-freezing temperatures, and stand age.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baseline="0" dirty="0" smtClean="0"/>
              <a:t>3PG can be used to </a:t>
            </a:r>
            <a:r>
              <a:rPr lang="en-US" baseline="0" dirty="0" smtClean="0"/>
              <a:t>analyze </a:t>
            </a:r>
            <a:r>
              <a:rPr lang="en-US" baseline="0" dirty="0" smtClean="0"/>
              <a:t>the probable effects of varying growing conditions or management actions such as thinning or </a:t>
            </a:r>
            <a:r>
              <a:rPr lang="en-US" baseline="0" dirty="0" smtClean="0"/>
              <a:t>fertilization have on forest growth.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2F3D2-324A-4121-A98A-7AEBD51ABF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2F3D2-324A-4121-A98A-7AEBD51ABF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2F3D2-324A-4121-A98A-7AEBD51ABF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013E-1BCF-43B9-AFF3-E0FEBB3C94C9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3pg.forestry.ubc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74552"/>
            <a:ext cx="7924800" cy="504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3-PG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T</a:t>
            </a:r>
            <a:r>
              <a:rPr lang="en-US" sz="2400" dirty="0" smtClean="0"/>
              <a:t>he Use </a:t>
            </a:r>
            <a:r>
              <a:rPr lang="en-US" sz="2400" dirty="0"/>
              <a:t>of </a:t>
            </a:r>
            <a:r>
              <a:rPr lang="en-US" sz="2400" b="1" dirty="0"/>
              <a:t>P</a:t>
            </a:r>
            <a:r>
              <a:rPr lang="en-US" sz="2400" dirty="0"/>
              <a:t>hysiological </a:t>
            </a:r>
            <a:r>
              <a:rPr lang="en-US" sz="2400" b="1" dirty="0"/>
              <a:t>P</a:t>
            </a:r>
            <a:r>
              <a:rPr lang="en-US" sz="2400" dirty="0"/>
              <a:t>rinciples in </a:t>
            </a:r>
            <a:r>
              <a:rPr lang="en-US" sz="2400" b="1" dirty="0"/>
              <a:t>P</a:t>
            </a:r>
            <a:r>
              <a:rPr lang="en-US" sz="2400" dirty="0"/>
              <a:t>redicting </a:t>
            </a:r>
            <a:r>
              <a:rPr lang="en-US" sz="2400" dirty="0" smtClean="0"/>
              <a:t>Forest</a:t>
            </a:r>
            <a:r>
              <a:rPr lang="en-US" sz="2400" dirty="0" smtClean="0"/>
              <a:t> </a:t>
            </a:r>
            <a:r>
              <a:rPr lang="en-US" sz="2400" b="1" dirty="0" smtClean="0"/>
              <a:t>G</a:t>
            </a:r>
            <a:r>
              <a:rPr lang="en-US" sz="2400" dirty="0" smtClean="0"/>
              <a:t>rowth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://3pg.forestry.ubc.ca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600" dirty="0" err="1" smtClean="0"/>
              <a:t>Landsberg</a:t>
            </a:r>
            <a:r>
              <a:rPr lang="en-US" sz="1600" dirty="0" smtClean="0"/>
              <a:t> and </a:t>
            </a:r>
            <a:r>
              <a:rPr lang="en-US" sz="1600" dirty="0" err="1" smtClean="0"/>
              <a:t>Waring</a:t>
            </a:r>
            <a:r>
              <a:rPr lang="en-US" sz="1600" dirty="0" smtClean="0"/>
              <a:t> 1997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497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19800"/>
          </a:xfrm>
          <a:solidFill>
            <a:schemeClr val="bg1">
              <a:alpha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Objective</a:t>
            </a:r>
          </a:p>
          <a:p>
            <a:r>
              <a:rPr lang="en-US" dirty="0" smtClean="0"/>
              <a:t>3-PG is a simple process-based model that simulates forest growth based on an understanding of physiological principles that predict tree growth</a:t>
            </a:r>
          </a:p>
          <a:p>
            <a:pPr marL="0" indent="0">
              <a:buNone/>
            </a:pPr>
            <a:r>
              <a:rPr lang="en-US" b="1" dirty="0" smtClean="0"/>
              <a:t>Key Assumptions</a:t>
            </a:r>
          </a:p>
          <a:p>
            <a:r>
              <a:rPr lang="en-US" dirty="0" smtClean="0"/>
              <a:t>Uniform foliage distribution across stand</a:t>
            </a:r>
          </a:p>
          <a:p>
            <a:r>
              <a:rPr lang="en-US" dirty="0" smtClean="0"/>
              <a:t>Constant ratio of NPP to GPP (a constant fraction of GPP is respired)</a:t>
            </a:r>
          </a:p>
          <a:p>
            <a:r>
              <a:rPr lang="en-US" dirty="0" smtClean="0"/>
              <a:t>Precipitation is evenly distributed over a month</a:t>
            </a:r>
          </a:p>
          <a:p>
            <a:r>
              <a:rPr lang="en-US" dirty="0" smtClean="0"/>
              <a:t>No major disturbance events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Temporal &amp; Spatial Scale</a:t>
            </a:r>
          </a:p>
          <a:p>
            <a:r>
              <a:rPr lang="en-US" dirty="0" smtClean="0"/>
              <a:t>Monthly or annual time step</a:t>
            </a:r>
          </a:p>
          <a:p>
            <a:r>
              <a:rPr lang="en-US" dirty="0"/>
              <a:t>T</a:t>
            </a:r>
            <a:r>
              <a:rPr lang="en-US" dirty="0" smtClean="0"/>
              <a:t>ypically stand-level, but can be scaled up to model forest growth across landscapes (3-PG(S); Coops et al. 1998)</a:t>
            </a:r>
          </a:p>
        </p:txBody>
      </p:sp>
    </p:spTree>
    <p:extLst>
      <p:ext uri="{BB962C8B-B14F-4D97-AF65-F5344CB8AC3E}">
        <p14:creationId xmlns:p14="http://schemas.microsoft.com/office/powerpoint/2010/main" val="91031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3733800" cy="6400800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Input Drivers</a:t>
            </a:r>
          </a:p>
          <a:p>
            <a:r>
              <a:rPr lang="en-US" sz="1800" dirty="0" smtClean="0"/>
              <a:t>Incoming shortwave radiation </a:t>
            </a:r>
            <a:r>
              <a:rPr lang="en-US" sz="1800" dirty="0"/>
              <a:t>(</a:t>
            </a:r>
            <a:r>
              <a:rPr lang="en-US" sz="1800" dirty="0" err="1" smtClean="0"/>
              <a:t>Ф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Monthly precipitation (total)</a:t>
            </a:r>
          </a:p>
          <a:p>
            <a:r>
              <a:rPr lang="en-US" sz="1800" dirty="0" smtClean="0"/>
              <a:t>Monthly mean daytime vapor pressure deficit (</a:t>
            </a:r>
            <a:r>
              <a:rPr lang="en-US" sz="1800" i="1" dirty="0" smtClean="0"/>
              <a:t>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Number of frost days per month</a:t>
            </a:r>
          </a:p>
          <a:p>
            <a:r>
              <a:rPr lang="en-US" sz="1800" dirty="0" smtClean="0"/>
              <a:t>Initial stem, foliage, root biomass</a:t>
            </a:r>
          </a:p>
          <a:p>
            <a:r>
              <a:rPr lang="en-US" sz="1800" dirty="0" smtClean="0"/>
              <a:t>Initial stand age, density</a:t>
            </a:r>
          </a:p>
          <a:p>
            <a:r>
              <a:rPr lang="en-US" sz="1800" dirty="0" smtClean="0"/>
              <a:t>Soil type, depth, water holding capacity, initial available soil water</a:t>
            </a:r>
          </a:p>
          <a:p>
            <a:r>
              <a:rPr lang="en-US" sz="1800" dirty="0" smtClean="0"/>
              <a:t>Site fertility rating (nutrition)</a:t>
            </a:r>
          </a:p>
          <a:p>
            <a:r>
              <a:rPr lang="en-US" sz="1800" dirty="0" smtClean="0"/>
              <a:t>Latitude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4886325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4572000"/>
            <a:ext cx="4876800" cy="2077492"/>
          </a:xfrm>
          <a:prstGeom prst="rect">
            <a:avLst/>
          </a:prstGeom>
          <a:solidFill>
            <a:srgbClr val="FFFFFF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dirty="0" smtClean="0"/>
              <a:t>Simplified flow diagram of </a:t>
            </a:r>
            <a:r>
              <a:rPr lang="en-US" dirty="0" smtClean="0"/>
              <a:t>3</a:t>
            </a:r>
            <a:r>
              <a:rPr lang="en-US" dirty="0" smtClean="0"/>
              <a:t>-PG model.</a:t>
            </a:r>
          </a:p>
          <a:p>
            <a:endParaRPr lang="en-US" sz="900" dirty="0" smtClean="0"/>
          </a:p>
          <a:p>
            <a:r>
              <a:rPr lang="en-US" dirty="0" smtClean="0"/>
              <a:t>Ф</a:t>
            </a:r>
            <a:r>
              <a:rPr lang="en-US" baseline="-25000" dirty="0" smtClean="0"/>
              <a:t>APAR</a:t>
            </a:r>
            <a:r>
              <a:rPr lang="en-US" dirty="0" smtClean="0"/>
              <a:t> = Utilized portion of absorbed PAR. </a:t>
            </a:r>
          </a:p>
          <a:p>
            <a:r>
              <a:rPr lang="en-US" i="1" dirty="0" smtClean="0"/>
              <a:t>f </a:t>
            </a:r>
            <a:r>
              <a:rPr lang="en-US" dirty="0" smtClean="0"/>
              <a:t>= A modifier. The conversion of radiation to </a:t>
            </a:r>
            <a:r>
              <a:rPr lang="en-US" dirty="0" smtClean="0"/>
              <a:t>GPP </a:t>
            </a:r>
            <a:r>
              <a:rPr lang="en-US" dirty="0" smtClean="0"/>
              <a:t>is modified by the effects of nutrition, soil drought, VPD, sub-freezing temperatures and stand age</a:t>
            </a:r>
          </a:p>
          <a:p>
            <a:r>
              <a:rPr lang="en-US" baseline="-25000" dirty="0" smtClean="0"/>
              <a:t>(</a:t>
            </a:r>
            <a:r>
              <a:rPr lang="en-US" baseline="-25000" dirty="0"/>
              <a:t>figure from http://3pg.forestry.ubc.ca/model-description</a:t>
            </a:r>
            <a:r>
              <a:rPr lang="en-US" baseline="-25000" dirty="0" smtClean="0"/>
              <a:t>/)</a:t>
            </a:r>
            <a:endParaRPr lang="en-US" baseline="-25000" dirty="0"/>
          </a:p>
        </p:txBody>
      </p:sp>
      <p:sp>
        <p:nvSpPr>
          <p:cNvPr id="5" name="Oval 4"/>
          <p:cNvSpPr/>
          <p:nvPr/>
        </p:nvSpPr>
        <p:spPr>
          <a:xfrm>
            <a:off x="4343400" y="381000"/>
            <a:ext cx="685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381000"/>
            <a:ext cx="685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381000"/>
            <a:ext cx="685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86600" y="533400"/>
            <a:ext cx="685800" cy="609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1905000"/>
            <a:ext cx="685800" cy="685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3200400"/>
            <a:ext cx="990600" cy="38100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3962400"/>
            <a:ext cx="1066800" cy="45720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3505200"/>
            <a:ext cx="990600" cy="45720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4648200"/>
            <a:ext cx="3733800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Outputs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Net primary production (NPP)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Stem, foliage, root biomass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Available soil water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Stand </a:t>
            </a:r>
            <a:r>
              <a:rPr lang="en-US" b="1" dirty="0" smtClean="0"/>
              <a:t>transpiration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61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1" animBg="1"/>
      <p:bldP spid="11" grpId="1" animBg="1"/>
      <p:bldP spid="12" grpId="1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2611"/>
            <a:ext cx="2667000" cy="529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Model Validation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3046273"/>
            <a:ext cx="2667000" cy="1754327"/>
          </a:xfrm>
          <a:prstGeom prst="rect">
            <a:avLst/>
          </a:prstGeom>
          <a:solidFill>
            <a:srgbClr val="FFFFFF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</a:t>
            </a:r>
            <a:r>
              <a:rPr lang="en-US" dirty="0" smtClean="0"/>
              <a:t>Modeled (lines) versus measured (points) stem biomass in two </a:t>
            </a:r>
            <a:r>
              <a:rPr lang="en-US" i="1" dirty="0" smtClean="0"/>
              <a:t>Pinus </a:t>
            </a:r>
            <a:r>
              <a:rPr lang="en-US" i="1" dirty="0" err="1" smtClean="0"/>
              <a:t>radiata</a:t>
            </a:r>
            <a:r>
              <a:rPr lang="en-US" i="1" dirty="0" smtClean="0"/>
              <a:t> </a:t>
            </a:r>
            <a:r>
              <a:rPr lang="en-US" dirty="0" smtClean="0"/>
              <a:t>stands. (From </a:t>
            </a:r>
            <a:r>
              <a:rPr lang="en-US" dirty="0" err="1" smtClean="0"/>
              <a:t>Landsberg</a:t>
            </a:r>
            <a:r>
              <a:rPr lang="en-US" dirty="0" smtClean="0"/>
              <a:t> and </a:t>
            </a:r>
            <a:r>
              <a:rPr lang="en-US" dirty="0" err="1" smtClean="0"/>
              <a:t>Waring</a:t>
            </a:r>
            <a:r>
              <a:rPr lang="en-US" dirty="0" smtClean="0"/>
              <a:t> 1997)</a:t>
            </a:r>
            <a:endParaRPr lang="en-US" dirty="0"/>
          </a:p>
        </p:txBody>
      </p:sp>
      <p:pic>
        <p:nvPicPr>
          <p:cNvPr id="2" name="Picture 1" descr="Screen Shot 2016-02-13 at 4.19.2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3820" r="2586"/>
          <a:stretch/>
        </p:blipFill>
        <p:spPr>
          <a:xfrm>
            <a:off x="228600" y="1219200"/>
            <a:ext cx="5941537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81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172200" y="228600"/>
            <a:ext cx="2819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Example of Result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193268"/>
            <a:ext cx="8763000" cy="646331"/>
          </a:xfrm>
          <a:prstGeom prst="rect">
            <a:avLst/>
          </a:prstGeom>
          <a:solidFill>
            <a:srgbClr val="FFFFFF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dirty="0" smtClean="0"/>
              <a:t>Current (C) and projected (2080; D) impact of soil water content on Douglas-fir growth across different climatic zones in British Columbia. (From Coops et al. 2010)</a:t>
            </a:r>
            <a:endParaRPr lang="en-US" dirty="0"/>
          </a:p>
        </p:txBody>
      </p:sp>
      <p:pic>
        <p:nvPicPr>
          <p:cNvPr id="7" name="Picture 6" descr="Screen Shot 2016-02-13 at 9.44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51819" cy="3886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4147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10552</TotalTime>
  <Words>457</Words>
  <Application>Microsoft Macintosh PowerPoint</Application>
  <PresentationFormat>On-screen Show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MODEL EVALUATION TEMPLATE</dc:title>
  <dc:creator>Steve Running</dc:creator>
  <cp:lastModifiedBy>Charlotte Reed</cp:lastModifiedBy>
  <cp:revision>79</cp:revision>
  <dcterms:created xsi:type="dcterms:W3CDTF">2014-01-22T21:27:55Z</dcterms:created>
  <dcterms:modified xsi:type="dcterms:W3CDTF">2016-02-20T21:13:22Z</dcterms:modified>
</cp:coreProperties>
</file>