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5" d="100"/>
          <a:sy n="125" d="100"/>
        </p:scale>
        <p:origin x="4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27"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28"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30"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31"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32"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33"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35"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36"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37" name="Picture 36"/>
          <p:cNvPicPr/>
          <p:nvPr/>
        </p:nvPicPr>
        <p:blipFill>
          <a:blip r:embed="rId2"/>
          <a:stretch>
            <a:fillRect/>
          </a:stretch>
        </p:blipFill>
        <p:spPr>
          <a:xfrm>
            <a:off x="1735560" y="1599840"/>
            <a:ext cx="5671800" cy="4525560"/>
          </a:xfrm>
          <a:prstGeom prst="rect">
            <a:avLst/>
          </a:prstGeom>
          <a:ln>
            <a:noFill/>
          </a:ln>
        </p:spPr>
      </p:pic>
      <p:pic>
        <p:nvPicPr>
          <p:cNvPr id="38" name="Picture 37"/>
          <p:cNvPicPr/>
          <p:nvPr/>
        </p:nvPicPr>
        <p:blipFill>
          <a:blip r:embed="rId2"/>
          <a:stretch>
            <a:fillRect/>
          </a:stretch>
        </p:blipFill>
        <p:spPr>
          <a:xfrm>
            <a:off x="1735560" y="1599840"/>
            <a:ext cx="5671800" cy="452556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6" name="PlaceHolder 2"/>
          <p:cNvSpPr>
            <a:spLocks noGrp="1"/>
          </p:cNvSpPr>
          <p:nvPr>
            <p:ph type="subTitle"/>
          </p:nvPr>
        </p:nvSpPr>
        <p:spPr>
          <a:xfrm>
            <a:off x="457200" y="1600200"/>
            <a:ext cx="8229240" cy="452592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8"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10"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11"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812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15"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16"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17"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19"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20"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21"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23"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24"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25"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en-US" sz="4400">
                <a:solidFill>
                  <a:srgbClr val="000000"/>
                </a:solidFill>
                <a:latin typeface="Calibri"/>
              </a:rPr>
              <a:t>Click to edit the title text formatClick to edit Master title style</a:t>
            </a:r>
            <a:endParaRPr/>
          </a:p>
        </p:txBody>
      </p:sp>
      <p:sp>
        <p:nvSpPr>
          <p:cNvPr id="6" name="PlaceHolder 2"/>
          <p:cNvSpPr>
            <a:spLocks noGrp="1"/>
          </p:cNvSpPr>
          <p:nvPr>
            <p:ph type="body"/>
          </p:nvPr>
        </p:nvSpPr>
        <p:spPr>
          <a:xfrm>
            <a:off x="457200" y="1600200"/>
            <a:ext cx="8229240" cy="4525560"/>
          </a:xfrm>
          <a:prstGeom prst="rect">
            <a:avLst/>
          </a:prstGeom>
        </p:spPr>
        <p:txBody>
          <a:bodyPr/>
          <a:lstStyle/>
          <a:p>
            <a:pPr>
              <a:buSzPct val="45000"/>
              <a:buFont typeface="StarSymbol"/>
              <a:buChar char=""/>
            </a:pPr>
            <a:r>
              <a:rPr lang="en-US" sz="3200">
                <a:solidFill>
                  <a:srgbClr val="000000"/>
                </a:solidFill>
                <a:latin typeface="Calibri"/>
              </a:rPr>
              <a:t>Click to edit the outline text format</a:t>
            </a:r>
            <a:endParaRPr/>
          </a:p>
          <a:p>
            <a:pPr lvl="1">
              <a:buSzPct val="75000"/>
              <a:buFont typeface="StarSymbol"/>
              <a:buChar char=""/>
            </a:pPr>
            <a:r>
              <a:rPr lang="en-US" sz="3200">
                <a:solidFill>
                  <a:srgbClr val="000000"/>
                </a:solidFill>
                <a:latin typeface="Calibri"/>
              </a:rPr>
              <a:t>Second Outline Level</a:t>
            </a:r>
            <a:endParaRPr/>
          </a:p>
          <a:p>
            <a:pPr lvl="2">
              <a:buSzPct val="45000"/>
              <a:buFont typeface="StarSymbol"/>
              <a:buChar char=""/>
            </a:pPr>
            <a:r>
              <a:rPr lang="en-US" sz="3200">
                <a:solidFill>
                  <a:srgbClr val="000000"/>
                </a:solidFill>
                <a:latin typeface="Calibri"/>
              </a:rPr>
              <a:t>Third Outline Level</a:t>
            </a:r>
            <a:endParaRPr/>
          </a:p>
          <a:p>
            <a:pPr lvl="3">
              <a:buSzPct val="75000"/>
              <a:buFont typeface="StarSymbol"/>
              <a:buChar char=""/>
            </a:pPr>
            <a:r>
              <a:rPr lang="en-US" sz="3200">
                <a:solidFill>
                  <a:srgbClr val="000000"/>
                </a:solidFill>
                <a:latin typeface="Calibri"/>
              </a:rPr>
              <a:t>Fourth Outline Level</a:t>
            </a:r>
            <a:endParaRPr/>
          </a:p>
          <a:p>
            <a:pPr lvl="4">
              <a:buSzPct val="45000"/>
              <a:buFont typeface="StarSymbol"/>
              <a:buChar char=""/>
            </a:pPr>
            <a:r>
              <a:rPr lang="en-US" sz="3200">
                <a:solidFill>
                  <a:srgbClr val="000000"/>
                </a:solidFill>
                <a:latin typeface="Calibri"/>
              </a:rPr>
              <a:t>Fifth Outline Level</a:t>
            </a:r>
            <a:endParaRPr/>
          </a:p>
          <a:p>
            <a:pPr lvl="5">
              <a:buSzPct val="45000"/>
              <a:buFont typeface="StarSymbol"/>
              <a:buChar char=""/>
            </a:pPr>
            <a:r>
              <a:rPr lang="en-US" sz="3200">
                <a:solidFill>
                  <a:srgbClr val="000000"/>
                </a:solidFill>
                <a:latin typeface="Calibri"/>
              </a:rPr>
              <a:t>Sixth Outline Level</a:t>
            </a:r>
            <a:endParaRPr/>
          </a:p>
          <a:p>
            <a:pPr>
              <a:lnSpc>
                <a:spcPct val="100000"/>
              </a:lnSpc>
              <a:buFont typeface="Arial"/>
              <a:buChar char="•"/>
            </a:pPr>
            <a:r>
              <a:rPr lang="en-US" sz="3200">
                <a:solidFill>
                  <a:srgbClr val="000000"/>
                </a:solidFill>
                <a:latin typeface="Calibri"/>
              </a:rPr>
              <a:t>Seventh Outline LevelClick to edit Master text styles</a:t>
            </a:r>
            <a:endParaRPr/>
          </a:p>
          <a:p>
            <a:pPr lvl="1">
              <a:lnSpc>
                <a:spcPct val="100000"/>
              </a:lnSpc>
              <a:buFont typeface="Arial"/>
              <a:buChar char="–"/>
            </a:pPr>
            <a:r>
              <a:rPr lang="en-US" sz="2800">
                <a:solidFill>
                  <a:srgbClr val="000000"/>
                </a:solidFill>
                <a:latin typeface="Calibri"/>
              </a:rPr>
              <a:t>Second level</a:t>
            </a:r>
            <a:endParaRPr/>
          </a:p>
          <a:p>
            <a:pPr lvl="2">
              <a:lnSpc>
                <a:spcPct val="100000"/>
              </a:lnSpc>
              <a:buFont typeface="Arial"/>
              <a:buChar char="•"/>
            </a:pPr>
            <a:r>
              <a:rPr lang="en-US" sz="2400">
                <a:solidFill>
                  <a:srgbClr val="000000"/>
                </a:solidFill>
                <a:latin typeface="Calibri"/>
              </a:rPr>
              <a:t>Third level</a:t>
            </a:r>
            <a:endParaRPr/>
          </a:p>
          <a:p>
            <a:pPr lvl="3">
              <a:lnSpc>
                <a:spcPct val="100000"/>
              </a:lnSpc>
              <a:buFont typeface="Arial"/>
              <a:buChar char="–"/>
            </a:pPr>
            <a:r>
              <a:rPr lang="en-US" sz="2000">
                <a:solidFill>
                  <a:srgbClr val="000000"/>
                </a:solidFill>
                <a:latin typeface="Calibri"/>
              </a:rPr>
              <a:t>Fourth level</a:t>
            </a:r>
            <a:endParaRPr/>
          </a:p>
          <a:p>
            <a:pPr lvl="4">
              <a:lnSpc>
                <a:spcPct val="100000"/>
              </a:lnSpc>
              <a:buFont typeface="Arial"/>
              <a:buChar char="»"/>
            </a:pPr>
            <a:r>
              <a:rPr lang="en-US" sz="2000">
                <a:solidFill>
                  <a:srgbClr val="000000"/>
                </a:solidFill>
                <a:latin typeface="Calibri"/>
              </a:rPr>
              <a:t>Fifth level</a:t>
            </a:r>
            <a:endParaRPr/>
          </a:p>
        </p:txBody>
      </p:sp>
      <p:sp>
        <p:nvSpPr>
          <p:cNvPr id="2"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a:rPr>
              <a:t>2/22/16</a:t>
            </a:r>
            <a:endParaRPr/>
          </a:p>
        </p:txBody>
      </p:sp>
      <p:sp>
        <p:nvSpPr>
          <p:cNvPr id="3" name="PlaceHolder 4"/>
          <p:cNvSpPr>
            <a:spLocks noGrp="1"/>
          </p:cNvSpPr>
          <p:nvPr>
            <p:ph type="ftr"/>
          </p:nvPr>
        </p:nvSpPr>
        <p:spPr>
          <a:xfrm>
            <a:off x="3124080" y="6356520"/>
            <a:ext cx="2895120" cy="364680"/>
          </a:xfrm>
          <a:prstGeom prst="rect">
            <a:avLst/>
          </a:prstGeom>
        </p:spPr>
        <p:txBody>
          <a:bodyPr anchor="ctr"/>
          <a:lstStyle/>
          <a:p>
            <a:endParaRPr/>
          </a:p>
        </p:txBody>
      </p:sp>
      <p:sp>
        <p:nvSpPr>
          <p:cNvPr id="4"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66AC20EC-A621-440F-B02C-394C19382254}" type="slidenum">
              <a:rPr lang="en-US" sz="1200">
                <a:solidFill>
                  <a:srgbClr val="8B8B8B"/>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457200" y="76320"/>
            <a:ext cx="8229240" cy="639360"/>
          </a:xfrm>
          <a:prstGeom prst="rect">
            <a:avLst/>
          </a:prstGeom>
        </p:spPr>
        <p:txBody>
          <a:bodyPr anchor="ctr"/>
          <a:lstStyle/>
          <a:p>
            <a:pPr algn="ctr">
              <a:lnSpc>
                <a:spcPct val="100000"/>
              </a:lnSpc>
            </a:pPr>
            <a:r>
              <a:rPr lang="en-US" sz="3600" u="sng">
                <a:solidFill>
                  <a:srgbClr val="000000"/>
                </a:solidFill>
                <a:latin typeface="Calibri"/>
              </a:rPr>
              <a:t>ECOSYSTEM MODEL EVALUATION</a:t>
            </a:r>
            <a:endParaRPr/>
          </a:p>
        </p:txBody>
      </p:sp>
      <p:sp>
        <p:nvSpPr>
          <p:cNvPr id="40" name="TextShape 2"/>
          <p:cNvSpPr txBox="1"/>
          <p:nvPr/>
        </p:nvSpPr>
        <p:spPr>
          <a:xfrm>
            <a:off x="457200" y="685800"/>
            <a:ext cx="8229240" cy="6027420"/>
          </a:xfrm>
          <a:prstGeom prst="rect">
            <a:avLst/>
          </a:prstGeom>
        </p:spPr>
        <p:txBody>
          <a:bodyPr/>
          <a:lstStyle/>
          <a:p>
            <a:pPr marL="342900" indent="-342900">
              <a:lnSpc>
                <a:spcPct val="100000"/>
              </a:lnSpc>
              <a:buFont typeface="Arial" panose="020B0604020202020204" pitchFamily="34" charset="0"/>
              <a:buChar char="•"/>
            </a:pPr>
            <a:r>
              <a:rPr lang="en-US" sz="2400" b="1" dirty="0">
                <a:solidFill>
                  <a:srgbClr val="000000"/>
                </a:solidFill>
                <a:latin typeface="Calibri"/>
              </a:rPr>
              <a:t>Model Name/Host Institution/URL</a:t>
            </a:r>
            <a:endParaRPr sz="1400" dirty="0"/>
          </a:p>
          <a:p>
            <a:pPr lvl="1">
              <a:lnSpc>
                <a:spcPct val="100000"/>
              </a:lnSpc>
              <a:buFont typeface="Arial"/>
              <a:buChar char="–"/>
            </a:pPr>
            <a:r>
              <a:rPr lang="en-US" sz="2000" dirty="0">
                <a:solidFill>
                  <a:srgbClr val="000000"/>
                </a:solidFill>
                <a:latin typeface="Calibri"/>
              </a:rPr>
              <a:t>ORCHIDEE (</a:t>
            </a:r>
            <a:r>
              <a:rPr lang="en-US" sz="2000" dirty="0" err="1">
                <a:solidFill>
                  <a:srgbClr val="000000"/>
                </a:solidFill>
                <a:latin typeface="Calibri"/>
              </a:rPr>
              <a:t>ORganizing</a:t>
            </a:r>
            <a:r>
              <a:rPr lang="en-US" sz="2000" dirty="0">
                <a:solidFill>
                  <a:srgbClr val="000000"/>
                </a:solidFill>
                <a:latin typeface="Calibri"/>
              </a:rPr>
              <a:t> Carbon and Hydrology In Dynamic Ecosystems Environment), </a:t>
            </a:r>
            <a:r>
              <a:rPr lang="en-US" sz="2000" i="1" dirty="0" err="1">
                <a:solidFill>
                  <a:srgbClr val="000000"/>
                </a:solidFill>
                <a:latin typeface="Calibri"/>
              </a:rPr>
              <a:t>Institut</a:t>
            </a:r>
            <a:r>
              <a:rPr lang="en-US" sz="2000" i="1" dirty="0">
                <a:solidFill>
                  <a:srgbClr val="000000"/>
                </a:solidFill>
                <a:latin typeface="Calibri"/>
              </a:rPr>
              <a:t> Pierre Simon Laplace</a:t>
            </a:r>
            <a:r>
              <a:rPr lang="en-US" sz="2000" dirty="0">
                <a:solidFill>
                  <a:srgbClr val="000000"/>
                </a:solidFill>
                <a:latin typeface="Calibri"/>
              </a:rPr>
              <a:t> </a:t>
            </a:r>
            <a:endParaRPr sz="1400" dirty="0"/>
          </a:p>
          <a:p>
            <a:pPr lvl="1">
              <a:lnSpc>
                <a:spcPct val="100000"/>
              </a:lnSpc>
              <a:buFont typeface="Arial"/>
              <a:buChar char="–"/>
            </a:pPr>
            <a:r>
              <a:rPr lang="en-US" sz="2000" u="sng" dirty="0">
                <a:solidFill>
                  <a:srgbClr val="0000FF"/>
                </a:solidFill>
                <a:latin typeface="Calibri"/>
              </a:rPr>
              <a:t>http://forge.ipsl.jussieu.fr/orchidee/wiki</a:t>
            </a:r>
            <a:endParaRPr sz="1400" dirty="0"/>
          </a:p>
          <a:p>
            <a:pPr marL="342900" indent="-342900">
              <a:lnSpc>
                <a:spcPct val="100000"/>
              </a:lnSpc>
              <a:buFont typeface="Arial" panose="020B0604020202020204" pitchFamily="34" charset="0"/>
              <a:buChar char="•"/>
            </a:pPr>
            <a:r>
              <a:rPr lang="en-US" sz="2400" b="1" dirty="0" smtClean="0">
                <a:solidFill>
                  <a:srgbClr val="000000"/>
                </a:solidFill>
                <a:latin typeface="Calibri"/>
              </a:rPr>
              <a:t>Domain/Objective</a:t>
            </a:r>
            <a:endParaRPr sz="1400" dirty="0"/>
          </a:p>
          <a:p>
            <a:pPr>
              <a:lnSpc>
                <a:spcPct val="100000"/>
              </a:lnSpc>
            </a:pPr>
            <a:r>
              <a:rPr lang="en-US" sz="2400" dirty="0" smtClean="0">
                <a:solidFill>
                  <a:srgbClr val="000000"/>
                </a:solidFill>
                <a:latin typeface="Calibri"/>
              </a:rPr>
              <a:t> </a:t>
            </a:r>
            <a:r>
              <a:rPr lang="en-US" sz="2400" dirty="0" err="1" smtClean="0">
                <a:solidFill>
                  <a:srgbClr val="000000"/>
                </a:solidFill>
                <a:latin typeface="Calibri"/>
              </a:rPr>
              <a:t>Orchidee</a:t>
            </a:r>
            <a:r>
              <a:rPr lang="en-US" sz="2400" dirty="0" smtClean="0">
                <a:solidFill>
                  <a:srgbClr val="000000"/>
                </a:solidFill>
                <a:latin typeface="Calibri"/>
              </a:rPr>
              <a:t> simulates Energy, Water and Carbon fluxes at the land   surface/atmosphere interface.</a:t>
            </a:r>
            <a:endParaRPr sz="1400" dirty="0" smtClean="0"/>
          </a:p>
          <a:p>
            <a:pPr marL="800100" lvl="1" indent="-342900">
              <a:buSzPct val="45000"/>
              <a:buFont typeface="Wingdings" panose="05000000000000000000" pitchFamily="2" charset="2"/>
              <a:buChar char="v"/>
            </a:pPr>
            <a:r>
              <a:rPr lang="en-US" sz="2000" dirty="0" smtClean="0">
                <a:solidFill>
                  <a:srgbClr val="000000"/>
                </a:solidFill>
                <a:latin typeface="Calibri"/>
              </a:rPr>
              <a:t>To be used for being the ‘land surface’ component of a Earth system model</a:t>
            </a:r>
            <a:endParaRPr sz="1400" dirty="0" smtClean="0"/>
          </a:p>
          <a:p>
            <a:pPr marL="342900" indent="-342900">
              <a:lnSpc>
                <a:spcPct val="100000"/>
              </a:lnSpc>
              <a:buFont typeface="Arial" panose="020B0604020202020204" pitchFamily="34" charset="0"/>
              <a:buChar char="•"/>
            </a:pPr>
            <a:r>
              <a:rPr lang="en-US" sz="2400" b="1" dirty="0" smtClean="0">
                <a:solidFill>
                  <a:srgbClr val="000000"/>
                </a:solidFill>
                <a:latin typeface="Calibri"/>
              </a:rPr>
              <a:t>Key </a:t>
            </a:r>
            <a:r>
              <a:rPr lang="en-US" sz="2400" b="1" dirty="0">
                <a:solidFill>
                  <a:srgbClr val="000000"/>
                </a:solidFill>
                <a:latin typeface="Calibri"/>
              </a:rPr>
              <a:t>Assumptions</a:t>
            </a:r>
            <a:endParaRPr sz="1400" dirty="0"/>
          </a:p>
          <a:p>
            <a:pPr>
              <a:lnSpc>
                <a:spcPct val="100000"/>
              </a:lnSpc>
            </a:pPr>
            <a:r>
              <a:rPr lang="en-US" sz="2400" dirty="0">
                <a:solidFill>
                  <a:srgbClr val="000000"/>
                </a:solidFill>
                <a:latin typeface="Calibri"/>
              </a:rPr>
              <a:t>Surface is represented as a mosaic of </a:t>
            </a:r>
            <a:r>
              <a:rPr lang="en-US" sz="2400" dirty="0" smtClean="0">
                <a:solidFill>
                  <a:srgbClr val="000000"/>
                </a:solidFill>
                <a:latin typeface="Calibri"/>
              </a:rPr>
              <a:t>vegetation, </a:t>
            </a:r>
            <a:r>
              <a:rPr lang="en-US" sz="2400" dirty="0">
                <a:solidFill>
                  <a:srgbClr val="000000"/>
                </a:solidFill>
                <a:latin typeface="Calibri"/>
              </a:rPr>
              <a:t>one set of </a:t>
            </a:r>
            <a:r>
              <a:rPr lang="en-US" sz="2400" dirty="0" smtClean="0">
                <a:solidFill>
                  <a:srgbClr val="000000"/>
                </a:solidFill>
                <a:latin typeface="Calibri"/>
              </a:rPr>
              <a:t>soil properties </a:t>
            </a:r>
            <a:r>
              <a:rPr lang="en-US" sz="2400" dirty="0">
                <a:solidFill>
                  <a:srgbClr val="000000"/>
                </a:solidFill>
                <a:latin typeface="Calibri"/>
              </a:rPr>
              <a:t>per grid cell,  parameters of C dynamic equations differ among PFT's, one water balance (2-layer bucket) per </a:t>
            </a:r>
            <a:r>
              <a:rPr lang="en-US" sz="2400" dirty="0" smtClean="0">
                <a:solidFill>
                  <a:srgbClr val="000000"/>
                </a:solidFill>
                <a:latin typeface="Calibri"/>
              </a:rPr>
              <a:t>PFT</a:t>
            </a:r>
            <a:endParaRPr sz="1400" dirty="0"/>
          </a:p>
          <a:p>
            <a:pPr marL="342900" indent="-342900">
              <a:lnSpc>
                <a:spcPct val="100000"/>
              </a:lnSpc>
              <a:buFont typeface="Arial" panose="020B0604020202020204" pitchFamily="34" charset="0"/>
              <a:buChar char="•"/>
            </a:pPr>
            <a:r>
              <a:rPr lang="en-US" sz="2400" b="1" dirty="0">
                <a:solidFill>
                  <a:srgbClr val="000000"/>
                </a:solidFill>
                <a:latin typeface="Calibri"/>
              </a:rPr>
              <a:t>Temporal/Spatial Scale</a:t>
            </a:r>
            <a:endParaRPr sz="1400" dirty="0"/>
          </a:p>
          <a:p>
            <a:pPr>
              <a:lnSpc>
                <a:spcPct val="100000"/>
              </a:lnSpc>
            </a:pPr>
            <a:r>
              <a:rPr lang="en-US" sz="2400" dirty="0">
                <a:solidFill>
                  <a:srgbClr val="000000"/>
                </a:solidFill>
                <a:latin typeface="Calibri"/>
              </a:rPr>
              <a:t>ORCHIDEE does not enforce a spatial or temporal resolution, the model does use a spatial grid and equidistant time </a:t>
            </a:r>
            <a:r>
              <a:rPr lang="en-US" sz="2400" dirty="0" smtClean="0">
                <a:solidFill>
                  <a:srgbClr val="000000"/>
                </a:solidFill>
                <a:latin typeface="Calibri"/>
              </a:rPr>
              <a:t>steps</a:t>
            </a:r>
            <a:endParaRPr sz="14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Shape 1"/>
          <p:cNvSpPr txBox="1"/>
          <p:nvPr/>
        </p:nvSpPr>
        <p:spPr>
          <a:xfrm>
            <a:off x="457200" y="274680"/>
            <a:ext cx="8229240" cy="1143000"/>
          </a:xfrm>
          <a:prstGeom prst="rect">
            <a:avLst/>
          </a:prstGeom>
        </p:spPr>
        <p:txBody>
          <a:bodyPr lIns="0" tIns="0" rIns="0" bIns="0" anchor="ctr"/>
          <a:lstStyle/>
          <a:p>
            <a:endParaRPr/>
          </a:p>
        </p:txBody>
      </p:sp>
      <p:sp>
        <p:nvSpPr>
          <p:cNvPr id="64" name="TextShape 2"/>
          <p:cNvSpPr txBox="1"/>
          <p:nvPr/>
        </p:nvSpPr>
        <p:spPr>
          <a:xfrm>
            <a:off x="457200" y="1600200"/>
            <a:ext cx="4015800" cy="2158560"/>
          </a:xfrm>
          <a:prstGeom prst="rect">
            <a:avLst/>
          </a:prstGeom>
        </p:spPr>
        <p:txBody>
          <a:bodyPr lIns="0" tIns="0" rIns="0" bIns="0"/>
          <a:lstStyle/>
          <a:p>
            <a:endParaRPr/>
          </a:p>
        </p:txBody>
      </p:sp>
      <p:sp>
        <p:nvSpPr>
          <p:cNvPr id="65" name="TextShape 3"/>
          <p:cNvSpPr txBox="1"/>
          <p:nvPr/>
        </p:nvSpPr>
        <p:spPr>
          <a:xfrm>
            <a:off x="4674240" y="1600200"/>
            <a:ext cx="4015800" cy="2158560"/>
          </a:xfrm>
          <a:prstGeom prst="rect">
            <a:avLst/>
          </a:prstGeom>
        </p:spPr>
        <p:txBody>
          <a:bodyPr lIns="0" tIns="0" rIns="0" bIns="0"/>
          <a:lstStyle/>
          <a:p>
            <a:endParaRPr/>
          </a:p>
        </p:txBody>
      </p:sp>
      <p:sp>
        <p:nvSpPr>
          <p:cNvPr id="66" name="TextShape 4"/>
          <p:cNvSpPr txBox="1"/>
          <p:nvPr/>
        </p:nvSpPr>
        <p:spPr>
          <a:xfrm>
            <a:off x="4674240" y="3964320"/>
            <a:ext cx="4015800" cy="2158560"/>
          </a:xfrm>
          <a:prstGeom prst="rect">
            <a:avLst/>
          </a:prstGeom>
        </p:spPr>
        <p:txBody>
          <a:bodyPr lIns="0" tIns="0" rIns="0" bIns="0"/>
          <a:lstStyle/>
          <a:p>
            <a:endParaRPr/>
          </a:p>
        </p:txBody>
      </p:sp>
      <p:sp>
        <p:nvSpPr>
          <p:cNvPr id="67" name="TextShape 5"/>
          <p:cNvSpPr txBox="1"/>
          <p:nvPr/>
        </p:nvSpPr>
        <p:spPr>
          <a:xfrm>
            <a:off x="457200" y="3964320"/>
            <a:ext cx="4015800" cy="2158560"/>
          </a:xfrm>
          <a:prstGeom prst="rect">
            <a:avLst/>
          </a:prstGeom>
        </p:spPr>
        <p:txBody>
          <a:bodyPr lIns="0" tIns="0" rIns="0" bIns="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Shape 1"/>
          <p:cNvSpPr txBox="1"/>
          <p:nvPr/>
        </p:nvSpPr>
        <p:spPr>
          <a:xfrm>
            <a:off x="457200" y="274680"/>
            <a:ext cx="8229240" cy="1143000"/>
          </a:xfrm>
          <a:prstGeom prst="rect">
            <a:avLst/>
          </a:prstGeom>
        </p:spPr>
        <p:txBody>
          <a:bodyPr lIns="0" tIns="0" rIns="0" bIns="0" anchor="ctr"/>
          <a:lstStyle/>
          <a:p>
            <a:endParaRPr/>
          </a:p>
        </p:txBody>
      </p:sp>
      <p:sp>
        <p:nvSpPr>
          <p:cNvPr id="69" name="TextShape 2"/>
          <p:cNvSpPr txBox="1"/>
          <p:nvPr/>
        </p:nvSpPr>
        <p:spPr>
          <a:xfrm>
            <a:off x="457200" y="1600200"/>
            <a:ext cx="8229240" cy="4525560"/>
          </a:xfrm>
          <a:prstGeom prst="rect">
            <a:avLst/>
          </a:prstGeom>
        </p:spPr>
        <p:txBody>
          <a:bodyPr lIns="0" tIns="0" rIns="0" bIns="0"/>
          <a:lstStyle/>
          <a:p>
            <a:endParaRPr/>
          </a:p>
        </p:txBody>
      </p:sp>
      <p:sp>
        <p:nvSpPr>
          <p:cNvPr id="70" name="TextShape 3"/>
          <p:cNvSpPr txBox="1"/>
          <p:nvPr/>
        </p:nvSpPr>
        <p:spPr>
          <a:xfrm>
            <a:off x="457200" y="1600200"/>
            <a:ext cx="8229240" cy="4525560"/>
          </a:xfrm>
          <a:prstGeom prst="rect">
            <a:avLst/>
          </a:prstGeom>
        </p:spPr>
        <p:txBody>
          <a:bodyPr lIns="0" tIns="0" rIns="0" bIns="0"/>
          <a:lstStyle/>
          <a:p>
            <a:endParaRPr/>
          </a:p>
        </p:txBody>
      </p:sp>
      <p:pic>
        <p:nvPicPr>
          <p:cNvPr id="71" name="Picture 70"/>
          <p:cNvPicPr/>
          <p:nvPr/>
        </p:nvPicPr>
        <p:blipFill>
          <a:blip r:embed="rId2"/>
          <a:stretch>
            <a:fillRect/>
          </a:stretch>
        </p:blipFill>
        <p:spPr>
          <a:xfrm>
            <a:off x="1735560" y="1599840"/>
            <a:ext cx="5671800" cy="4525560"/>
          </a:xfrm>
          <a:prstGeom prst="rect">
            <a:avLst/>
          </a:prstGeom>
          <a:ln>
            <a:noFill/>
          </a:ln>
        </p:spPr>
      </p:pic>
      <p:pic>
        <p:nvPicPr>
          <p:cNvPr id="72" name="Picture 71"/>
          <p:cNvPicPr/>
          <p:nvPr/>
        </p:nvPicPr>
        <p:blipFill>
          <a:blip r:embed="rId2"/>
          <a:stretch>
            <a:fillRect/>
          </a:stretch>
        </p:blipFill>
        <p:spPr>
          <a:xfrm>
            <a:off x="1735560" y="1599840"/>
            <a:ext cx="5671800" cy="4525560"/>
          </a:xfrm>
          <a:prstGeom prst="rect">
            <a:avLst/>
          </a:prstGeom>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608985" y="0"/>
            <a:ext cx="5902271" cy="4348807"/>
          </a:xfrm>
          <a:prstGeom prst="rect">
            <a:avLst/>
          </a:prstGeom>
        </p:spPr>
      </p:pic>
      <p:sp>
        <p:nvSpPr>
          <p:cNvPr id="2" name="TextBox 1"/>
          <p:cNvSpPr txBox="1"/>
          <p:nvPr/>
        </p:nvSpPr>
        <p:spPr>
          <a:xfrm>
            <a:off x="0" y="777686"/>
            <a:ext cx="1676400" cy="369332"/>
          </a:xfrm>
          <a:prstGeom prst="rect">
            <a:avLst/>
          </a:prstGeom>
          <a:noFill/>
        </p:spPr>
        <p:txBody>
          <a:bodyPr wrap="square" rtlCol="0">
            <a:spAutoFit/>
          </a:bodyPr>
          <a:lstStyle/>
          <a:p>
            <a:r>
              <a:rPr lang="en-US" u="sng" dirty="0" smtClean="0"/>
              <a:t>Water Balance</a:t>
            </a:r>
            <a:endParaRPr lang="en-US" u="sng" dirty="0"/>
          </a:p>
        </p:txBody>
      </p:sp>
      <p:sp>
        <p:nvSpPr>
          <p:cNvPr id="5" name="TextBox 4"/>
          <p:cNvSpPr txBox="1"/>
          <p:nvPr/>
        </p:nvSpPr>
        <p:spPr>
          <a:xfrm>
            <a:off x="7650480" y="500687"/>
            <a:ext cx="1676400" cy="646331"/>
          </a:xfrm>
          <a:prstGeom prst="rect">
            <a:avLst/>
          </a:prstGeom>
          <a:noFill/>
        </p:spPr>
        <p:txBody>
          <a:bodyPr wrap="square" rtlCol="0">
            <a:spAutoFit/>
          </a:bodyPr>
          <a:lstStyle/>
          <a:p>
            <a:r>
              <a:rPr lang="en-US" u="sng" dirty="0" smtClean="0"/>
              <a:t>Energy Balance</a:t>
            </a:r>
            <a:endParaRPr lang="en-US" u="sng" dirty="0"/>
          </a:p>
        </p:txBody>
      </p:sp>
      <p:sp>
        <p:nvSpPr>
          <p:cNvPr id="6" name="TextBox 5"/>
          <p:cNvSpPr txBox="1"/>
          <p:nvPr/>
        </p:nvSpPr>
        <p:spPr>
          <a:xfrm>
            <a:off x="-30840" y="2476500"/>
            <a:ext cx="1820820" cy="646331"/>
          </a:xfrm>
          <a:prstGeom prst="rect">
            <a:avLst/>
          </a:prstGeom>
          <a:noFill/>
        </p:spPr>
        <p:txBody>
          <a:bodyPr wrap="square" rtlCol="0">
            <a:spAutoFit/>
          </a:bodyPr>
          <a:lstStyle/>
          <a:p>
            <a:r>
              <a:rPr lang="en-US" u="sng" dirty="0" smtClean="0"/>
              <a:t>Biogeochemical processes</a:t>
            </a:r>
            <a:endParaRPr lang="en-US" u="sng" dirty="0"/>
          </a:p>
        </p:txBody>
      </p:sp>
      <p:sp>
        <p:nvSpPr>
          <p:cNvPr id="7" name="TextBox 6"/>
          <p:cNvSpPr txBox="1"/>
          <p:nvPr/>
        </p:nvSpPr>
        <p:spPr>
          <a:xfrm>
            <a:off x="7443841" y="2476499"/>
            <a:ext cx="1676400" cy="646331"/>
          </a:xfrm>
          <a:prstGeom prst="rect">
            <a:avLst/>
          </a:prstGeom>
          <a:noFill/>
        </p:spPr>
        <p:txBody>
          <a:bodyPr wrap="square" rtlCol="0">
            <a:spAutoFit/>
          </a:bodyPr>
          <a:lstStyle/>
          <a:p>
            <a:r>
              <a:rPr lang="en-US" u="sng" dirty="0" smtClean="0"/>
              <a:t>Anthropogenic processes</a:t>
            </a:r>
            <a:endParaRPr lang="en-US" u="sng" dirty="0"/>
          </a:p>
        </p:txBody>
      </p:sp>
      <p:sp>
        <p:nvSpPr>
          <p:cNvPr id="4" name="TextBox 3"/>
          <p:cNvSpPr txBox="1"/>
          <p:nvPr/>
        </p:nvSpPr>
        <p:spPr>
          <a:xfrm>
            <a:off x="5005441" y="4902626"/>
            <a:ext cx="3276600" cy="1661993"/>
          </a:xfrm>
          <a:prstGeom prst="rect">
            <a:avLst/>
          </a:prstGeom>
          <a:noFill/>
        </p:spPr>
        <p:txBody>
          <a:bodyPr wrap="square" rtlCol="0">
            <a:spAutoFit/>
          </a:bodyPr>
          <a:lstStyle/>
          <a:p>
            <a:pPr>
              <a:lnSpc>
                <a:spcPct val="100000"/>
              </a:lnSpc>
            </a:pPr>
            <a:r>
              <a:rPr lang="en-US" sz="3200" b="1" dirty="0" smtClean="0">
                <a:solidFill>
                  <a:srgbClr val="000000"/>
                </a:solidFill>
                <a:latin typeface="Calibri"/>
              </a:rPr>
              <a:t>Key Outputs</a:t>
            </a:r>
            <a:endParaRPr lang="en-US" sz="300" dirty="0" smtClean="0"/>
          </a:p>
          <a:p>
            <a:pPr marL="285750" indent="-285750">
              <a:buFont typeface="Arial" panose="020B0604020202020204" pitchFamily="34" charset="0"/>
              <a:buChar char="•"/>
            </a:pPr>
            <a:r>
              <a:rPr lang="en-US" sz="1000" dirty="0" smtClean="0"/>
              <a:t>LAI</a:t>
            </a:r>
            <a:endParaRPr lang="en-US" sz="1000" dirty="0" smtClean="0"/>
          </a:p>
          <a:p>
            <a:pPr marL="285750" indent="-285750">
              <a:buFont typeface="Arial" panose="020B0604020202020204" pitchFamily="34" charset="0"/>
              <a:buChar char="•"/>
            </a:pPr>
            <a:r>
              <a:rPr lang="en-US" sz="1000" dirty="0" smtClean="0"/>
              <a:t>GPP</a:t>
            </a:r>
          </a:p>
          <a:p>
            <a:pPr marL="285750" indent="-285750">
              <a:buFont typeface="Arial" panose="020B0604020202020204" pitchFamily="34" charset="0"/>
              <a:buChar char="•"/>
            </a:pPr>
            <a:r>
              <a:rPr lang="en-US" sz="1000" dirty="0" smtClean="0"/>
              <a:t>NPP</a:t>
            </a:r>
          </a:p>
          <a:p>
            <a:pPr marL="285750" indent="-285750">
              <a:buFont typeface="Arial" panose="020B0604020202020204" pitchFamily="34" charset="0"/>
              <a:buChar char="•"/>
            </a:pPr>
            <a:r>
              <a:rPr lang="en-US" sz="1000" dirty="0" smtClean="0"/>
              <a:t>NEE</a:t>
            </a:r>
          </a:p>
          <a:p>
            <a:pPr marL="285750" indent="-285750">
              <a:buFont typeface="Arial" panose="020B0604020202020204" pitchFamily="34" charset="0"/>
              <a:buChar char="•"/>
            </a:pPr>
            <a:r>
              <a:rPr lang="en-US" sz="1000" dirty="0" smtClean="0"/>
              <a:t>Heterotrophic Respiration</a:t>
            </a:r>
          </a:p>
          <a:p>
            <a:pPr marL="285750" indent="-285750">
              <a:buFont typeface="Arial" panose="020B0604020202020204" pitchFamily="34" charset="0"/>
              <a:buChar char="•"/>
            </a:pPr>
            <a:r>
              <a:rPr lang="en-US" sz="1000" dirty="0" smtClean="0"/>
              <a:t>Total Living Biomass</a:t>
            </a:r>
          </a:p>
          <a:p>
            <a:pPr marL="285750" indent="-285750">
              <a:buFont typeface="Arial" panose="020B0604020202020204" pitchFamily="34" charset="0"/>
              <a:buChar char="•"/>
            </a:pPr>
            <a:r>
              <a:rPr lang="en-US" sz="1000" dirty="0" smtClean="0"/>
              <a:t>Total Soil Carbon</a:t>
            </a:r>
            <a:endParaRPr lang="en-US" dirty="0"/>
          </a:p>
        </p:txBody>
      </p:sp>
      <p:sp>
        <p:nvSpPr>
          <p:cNvPr id="10" name="TextShape 1"/>
          <p:cNvSpPr txBox="1"/>
          <p:nvPr/>
        </p:nvSpPr>
        <p:spPr>
          <a:xfrm>
            <a:off x="624840" y="4902626"/>
            <a:ext cx="3406140" cy="1912620"/>
          </a:xfrm>
          <a:prstGeom prst="rect">
            <a:avLst/>
          </a:prstGeom>
        </p:spPr>
        <p:txBody>
          <a:bodyPr/>
          <a:lstStyle/>
          <a:p>
            <a:pPr>
              <a:lnSpc>
                <a:spcPct val="100000"/>
              </a:lnSpc>
            </a:pPr>
            <a:r>
              <a:rPr lang="en-US" sz="3600" b="1" dirty="0" smtClean="0">
                <a:solidFill>
                  <a:srgbClr val="000000"/>
                </a:solidFill>
                <a:latin typeface="Calibri"/>
              </a:rPr>
              <a:t>Input </a:t>
            </a:r>
            <a:r>
              <a:rPr lang="en-US" sz="3600" b="1" dirty="0">
                <a:solidFill>
                  <a:srgbClr val="000000"/>
                </a:solidFill>
                <a:latin typeface="Calibri"/>
              </a:rPr>
              <a:t>Drivers</a:t>
            </a:r>
            <a:endParaRPr sz="800" dirty="0"/>
          </a:p>
          <a:p>
            <a:pPr marL="171450" indent="-171450">
              <a:lnSpc>
                <a:spcPct val="100000"/>
              </a:lnSpc>
              <a:buFont typeface="Arial" panose="020B0604020202020204" pitchFamily="34" charset="0"/>
              <a:buChar char="•"/>
            </a:pPr>
            <a:r>
              <a:rPr lang="en-US" sz="1050" dirty="0"/>
              <a:t>A</a:t>
            </a:r>
            <a:r>
              <a:rPr lang="en-US" sz="1050" dirty="0" smtClean="0"/>
              <a:t>ir temperature</a:t>
            </a:r>
          </a:p>
          <a:p>
            <a:pPr marL="171450" indent="-171450">
              <a:lnSpc>
                <a:spcPct val="100000"/>
              </a:lnSpc>
              <a:buFont typeface="Arial" panose="020B0604020202020204" pitchFamily="34" charset="0"/>
              <a:buChar char="•"/>
            </a:pPr>
            <a:r>
              <a:rPr lang="en-US" sz="1050" dirty="0"/>
              <a:t>W</a:t>
            </a:r>
            <a:r>
              <a:rPr lang="en-US" sz="1050" dirty="0" smtClean="0"/>
              <a:t>ind speed</a:t>
            </a:r>
          </a:p>
          <a:p>
            <a:pPr marL="171450" indent="-171450">
              <a:lnSpc>
                <a:spcPct val="100000"/>
              </a:lnSpc>
              <a:buFont typeface="Arial" panose="020B0604020202020204" pitchFamily="34" charset="0"/>
              <a:buChar char="•"/>
            </a:pPr>
            <a:r>
              <a:rPr lang="en-US" sz="1050" dirty="0"/>
              <a:t>S</a:t>
            </a:r>
            <a:r>
              <a:rPr lang="en-US" sz="1050" dirty="0" smtClean="0"/>
              <a:t>olar radiation</a:t>
            </a:r>
          </a:p>
          <a:p>
            <a:pPr marL="171450" indent="-171450">
              <a:lnSpc>
                <a:spcPct val="100000"/>
              </a:lnSpc>
              <a:buFont typeface="Arial" panose="020B0604020202020204" pitchFamily="34" charset="0"/>
              <a:buChar char="•"/>
            </a:pPr>
            <a:r>
              <a:rPr lang="en-US" sz="1050" dirty="0"/>
              <a:t>A</a:t>
            </a:r>
            <a:r>
              <a:rPr lang="en-US" sz="1050" dirty="0" smtClean="0"/>
              <a:t>ir humidity</a:t>
            </a:r>
          </a:p>
          <a:p>
            <a:pPr marL="171450" indent="-171450">
              <a:lnSpc>
                <a:spcPct val="100000"/>
              </a:lnSpc>
              <a:buFont typeface="Arial" panose="020B0604020202020204" pitchFamily="34" charset="0"/>
              <a:buChar char="•"/>
            </a:pPr>
            <a:r>
              <a:rPr lang="en-US" sz="1050" dirty="0"/>
              <a:t>P</a:t>
            </a:r>
            <a:r>
              <a:rPr lang="en-US" sz="1050" dirty="0" smtClean="0"/>
              <a:t>recipitation </a:t>
            </a:r>
          </a:p>
          <a:p>
            <a:pPr marL="171450" indent="-171450">
              <a:lnSpc>
                <a:spcPct val="100000"/>
              </a:lnSpc>
              <a:buFont typeface="Arial" panose="020B0604020202020204" pitchFamily="34" charset="0"/>
              <a:buChar char="•"/>
            </a:pPr>
            <a:r>
              <a:rPr lang="en-US" sz="1050" dirty="0"/>
              <a:t>A</a:t>
            </a:r>
            <a:r>
              <a:rPr lang="en-US" sz="1050" dirty="0" smtClean="0"/>
              <a:t>tmospheric </a:t>
            </a:r>
            <a:r>
              <a:rPr lang="en-US" sz="1050" dirty="0"/>
              <a:t>CO</a:t>
            </a:r>
            <a:r>
              <a:rPr lang="en-US" sz="1050" baseline="-25000" dirty="0"/>
              <a:t>2</a:t>
            </a:r>
            <a:r>
              <a:rPr lang="en-US" sz="1050" dirty="0"/>
              <a:t> concentration</a:t>
            </a:r>
            <a:endParaRPr sz="800" dirty="0"/>
          </a:p>
          <a:p>
            <a:pPr>
              <a:lnSpc>
                <a:spcPct val="100000"/>
              </a:lnSpc>
            </a:pPr>
            <a:endParaRPr sz="800" dirty="0"/>
          </a:p>
        </p:txBody>
      </p:sp>
      <p:sp>
        <p:nvSpPr>
          <p:cNvPr id="8" name="TextBox 7"/>
          <p:cNvSpPr txBox="1"/>
          <p:nvPr/>
        </p:nvSpPr>
        <p:spPr>
          <a:xfrm>
            <a:off x="1249680" y="4348807"/>
            <a:ext cx="6484620" cy="461665"/>
          </a:xfrm>
          <a:prstGeom prst="rect">
            <a:avLst/>
          </a:prstGeom>
          <a:noFill/>
        </p:spPr>
        <p:txBody>
          <a:bodyPr wrap="square" rtlCol="0">
            <a:spAutoFit/>
          </a:bodyPr>
          <a:lstStyle/>
          <a:p>
            <a:r>
              <a:rPr lang="en-US" sz="1200" b="1" i="1" dirty="0" smtClean="0"/>
              <a:t>Figure 1. </a:t>
            </a:r>
            <a:r>
              <a:rPr lang="en-US" sz="1200" dirty="0" smtClean="0"/>
              <a:t>ORCHIDEE is based on two different existing models (SVAT SECHIBA and DGVM LPJ) and one newly </a:t>
            </a:r>
            <a:r>
              <a:rPr lang="en-US" sz="1200" smtClean="0"/>
              <a:t>developed model </a:t>
            </a:r>
            <a:r>
              <a:rPr lang="en-US" sz="1200" dirty="0" smtClean="0"/>
              <a:t>(</a:t>
            </a:r>
            <a:r>
              <a:rPr lang="en-US" sz="1200" dirty="0" err="1" smtClean="0"/>
              <a:t>Stomate</a:t>
            </a:r>
            <a:r>
              <a:rPr lang="en-US" sz="1200" dirty="0" smtClean="0"/>
              <a:t>).</a:t>
            </a:r>
            <a:endParaRPr lang="en-US" sz="12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Shape 1"/>
          <p:cNvSpPr txBox="1"/>
          <p:nvPr/>
        </p:nvSpPr>
        <p:spPr>
          <a:xfrm>
            <a:off x="680040" y="3960"/>
            <a:ext cx="8229240" cy="4982760"/>
          </a:xfrm>
          <a:prstGeom prst="rect">
            <a:avLst/>
          </a:prstGeom>
        </p:spPr>
        <p:txBody>
          <a:bodyPr/>
          <a:lstStyle/>
          <a:p>
            <a:pPr>
              <a:lnSpc>
                <a:spcPct val="100000"/>
              </a:lnSpc>
            </a:pPr>
            <a:r>
              <a:rPr lang="en-US" sz="2400" b="1" u="sng">
                <a:solidFill>
                  <a:srgbClr val="000000"/>
                </a:solidFill>
                <a:latin typeface="Calibri"/>
              </a:rPr>
              <a:t>Testing/Validation, Examples of a result</a:t>
            </a:r>
            <a:endParaRPr/>
          </a:p>
          <a:p>
            <a:pPr>
              <a:lnSpc>
                <a:spcPct val="100000"/>
              </a:lnSpc>
            </a:pPr>
            <a:endParaRPr/>
          </a:p>
        </p:txBody>
      </p:sp>
      <p:pic>
        <p:nvPicPr>
          <p:cNvPr id="2" name="Picture 1"/>
          <p:cNvPicPr>
            <a:picLocks noChangeAspect="1"/>
          </p:cNvPicPr>
          <p:nvPr/>
        </p:nvPicPr>
        <p:blipFill>
          <a:blip r:embed="rId2"/>
          <a:stretch>
            <a:fillRect/>
          </a:stretch>
        </p:blipFill>
        <p:spPr>
          <a:xfrm>
            <a:off x="0" y="1069657"/>
            <a:ext cx="4579734" cy="3616643"/>
          </a:xfrm>
          <a:prstGeom prst="rect">
            <a:avLst/>
          </a:prstGeom>
        </p:spPr>
      </p:pic>
      <p:sp>
        <p:nvSpPr>
          <p:cNvPr id="3" name="TextBox 2"/>
          <p:cNvSpPr txBox="1"/>
          <p:nvPr/>
        </p:nvSpPr>
        <p:spPr>
          <a:xfrm>
            <a:off x="106680" y="4891542"/>
            <a:ext cx="4160520" cy="1107996"/>
          </a:xfrm>
          <a:prstGeom prst="rect">
            <a:avLst/>
          </a:prstGeom>
          <a:noFill/>
        </p:spPr>
        <p:txBody>
          <a:bodyPr wrap="square" rtlCol="0">
            <a:spAutoFit/>
          </a:bodyPr>
          <a:lstStyle/>
          <a:p>
            <a:pPr algn="just"/>
            <a:r>
              <a:rPr lang="en-US" sz="1100" b="1" i="1" dirty="0" smtClean="0"/>
              <a:t>Figure 2</a:t>
            </a:r>
            <a:r>
              <a:rPr lang="en-US" sz="1100" dirty="0" smtClean="0"/>
              <a:t>. European-wide anomalies of climate and net primary productivity (NPP) during 2003. All data compare 2003 and the average of 1998–2002. (a) Changes in July–September air temperature. (b) Changes in annual precipitation. (c) Simulated changes in July–September NPP. (d) Simulated changes in annual mean NPP.</a:t>
            </a:r>
            <a:endParaRPr lang="en-US" sz="1100" dirty="0"/>
          </a:p>
        </p:txBody>
      </p:sp>
      <p:pic>
        <p:nvPicPr>
          <p:cNvPr id="1026" name="Picture 2" descr="Fig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8195" y="995680"/>
            <a:ext cx="3740358" cy="381254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878194" y="4891542"/>
            <a:ext cx="4156179" cy="769441"/>
          </a:xfrm>
          <a:prstGeom prst="rect">
            <a:avLst/>
          </a:prstGeom>
          <a:noFill/>
        </p:spPr>
        <p:txBody>
          <a:bodyPr wrap="square" rtlCol="0">
            <a:spAutoFit/>
          </a:bodyPr>
          <a:lstStyle/>
          <a:p>
            <a:pPr algn="just"/>
            <a:r>
              <a:rPr lang="en-US" sz="1100" b="1" i="1" dirty="0" smtClean="0"/>
              <a:t>Figure 3</a:t>
            </a:r>
            <a:r>
              <a:rPr lang="en-US" sz="1100" dirty="0" smtClean="0"/>
              <a:t>. </a:t>
            </a:r>
            <a:r>
              <a:rPr lang="en-US" sz="1100" dirty="0"/>
              <a:t>Measured (colored) and modeled (black) seasonal cycle for each flux and each PFT (see text). From top to bottom: net radiation (R</a:t>
            </a:r>
            <a:r>
              <a:rPr lang="en-US" sz="1100" i="1" baseline="-25000" dirty="0"/>
              <a:t>n</a:t>
            </a:r>
            <a:r>
              <a:rPr lang="en-US" sz="1100" dirty="0"/>
              <a:t>), sensible heat flux (H), latent heat flux (LE), and net CO</a:t>
            </a:r>
            <a:r>
              <a:rPr lang="en-US" sz="1100" baseline="-25000" dirty="0"/>
              <a:t>2</a:t>
            </a:r>
            <a:r>
              <a:rPr lang="en-US" sz="1100" dirty="0"/>
              <a:t> flux (NEE).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457200" y="274680"/>
            <a:ext cx="8229240" cy="1143000"/>
          </a:xfrm>
          <a:prstGeom prst="rect">
            <a:avLst/>
          </a:prstGeom>
        </p:spPr>
        <p:txBody>
          <a:bodyPr lIns="0" tIns="0" rIns="0" bIns="0" anchor="ctr"/>
          <a:lstStyle/>
          <a:p>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1"/>
          <p:cNvSpPr txBox="1"/>
          <p:nvPr/>
        </p:nvSpPr>
        <p:spPr>
          <a:xfrm>
            <a:off x="457200" y="274680"/>
            <a:ext cx="8229240" cy="5298120"/>
          </a:xfrm>
          <a:prstGeom prst="rect">
            <a:avLst/>
          </a:prstGeom>
        </p:spPr>
        <p:txBody>
          <a:bodyPr lIns="0" tIns="0" rIns="0" bIns="0" anchor="ctr"/>
          <a:lstStyle/>
          <a:p>
            <a:pPr algn="ct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457200" y="274680"/>
            <a:ext cx="8229240" cy="1143000"/>
          </a:xfrm>
          <a:prstGeom prst="rect">
            <a:avLst/>
          </a:prstGeom>
        </p:spPr>
        <p:txBody>
          <a:bodyPr lIns="0" tIns="0" rIns="0" bIns="0" anchor="ctr"/>
          <a:lstStyle/>
          <a:p>
            <a:endParaRPr/>
          </a:p>
        </p:txBody>
      </p:sp>
      <p:sp>
        <p:nvSpPr>
          <p:cNvPr id="49" name="TextShape 2"/>
          <p:cNvSpPr txBox="1"/>
          <p:nvPr/>
        </p:nvSpPr>
        <p:spPr>
          <a:xfrm>
            <a:off x="457200" y="1600200"/>
            <a:ext cx="4015800" cy="2158560"/>
          </a:xfrm>
          <a:prstGeom prst="rect">
            <a:avLst/>
          </a:prstGeom>
        </p:spPr>
        <p:txBody>
          <a:bodyPr lIns="0" tIns="0" rIns="0" bIns="0"/>
          <a:lstStyle/>
          <a:p>
            <a:endParaRPr/>
          </a:p>
        </p:txBody>
      </p:sp>
      <p:sp>
        <p:nvSpPr>
          <p:cNvPr id="50" name="TextShape 3"/>
          <p:cNvSpPr txBox="1"/>
          <p:nvPr/>
        </p:nvSpPr>
        <p:spPr>
          <a:xfrm>
            <a:off x="457200" y="3964320"/>
            <a:ext cx="4015800" cy="2158560"/>
          </a:xfrm>
          <a:prstGeom prst="rect">
            <a:avLst/>
          </a:prstGeom>
        </p:spPr>
        <p:txBody>
          <a:bodyPr lIns="0" tIns="0" rIns="0" bIns="0"/>
          <a:lstStyle/>
          <a:p>
            <a:endParaRPr/>
          </a:p>
        </p:txBody>
      </p:sp>
      <p:sp>
        <p:nvSpPr>
          <p:cNvPr id="51" name="TextShape 4"/>
          <p:cNvSpPr txBox="1"/>
          <p:nvPr/>
        </p:nvSpPr>
        <p:spPr>
          <a:xfrm>
            <a:off x="4674240" y="1600200"/>
            <a:ext cx="4015800" cy="4525560"/>
          </a:xfrm>
          <a:prstGeom prst="rect">
            <a:avLst/>
          </a:prstGeom>
        </p:spPr>
        <p:txBody>
          <a:bodyPr lIns="0" tIns="0" rIns="0" bIns="0"/>
          <a:lstStyle/>
          <a:p>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457200" y="274680"/>
            <a:ext cx="8229240" cy="1143000"/>
          </a:xfrm>
          <a:prstGeom prst="rect">
            <a:avLst/>
          </a:prstGeom>
        </p:spPr>
        <p:txBody>
          <a:bodyPr lIns="0" tIns="0" rIns="0" bIns="0" anchor="ctr"/>
          <a:lstStyle/>
          <a:p>
            <a:endParaRPr/>
          </a:p>
        </p:txBody>
      </p:sp>
      <p:sp>
        <p:nvSpPr>
          <p:cNvPr id="53" name="TextShape 2"/>
          <p:cNvSpPr txBox="1"/>
          <p:nvPr/>
        </p:nvSpPr>
        <p:spPr>
          <a:xfrm>
            <a:off x="457200" y="1600200"/>
            <a:ext cx="4015800" cy="4525560"/>
          </a:xfrm>
          <a:prstGeom prst="rect">
            <a:avLst/>
          </a:prstGeom>
        </p:spPr>
        <p:txBody>
          <a:bodyPr lIns="0" tIns="0" rIns="0" bIns="0"/>
          <a:lstStyle/>
          <a:p>
            <a:endParaRPr/>
          </a:p>
        </p:txBody>
      </p:sp>
      <p:sp>
        <p:nvSpPr>
          <p:cNvPr id="54" name="TextShape 3"/>
          <p:cNvSpPr txBox="1"/>
          <p:nvPr/>
        </p:nvSpPr>
        <p:spPr>
          <a:xfrm>
            <a:off x="4674240" y="1600200"/>
            <a:ext cx="4015800" cy="2158560"/>
          </a:xfrm>
          <a:prstGeom prst="rect">
            <a:avLst/>
          </a:prstGeom>
        </p:spPr>
        <p:txBody>
          <a:bodyPr lIns="0" tIns="0" rIns="0" bIns="0"/>
          <a:lstStyle/>
          <a:p>
            <a:endParaRPr/>
          </a:p>
        </p:txBody>
      </p:sp>
      <p:sp>
        <p:nvSpPr>
          <p:cNvPr id="55" name="TextShape 4"/>
          <p:cNvSpPr txBox="1"/>
          <p:nvPr/>
        </p:nvSpPr>
        <p:spPr>
          <a:xfrm>
            <a:off x="4674240" y="3964320"/>
            <a:ext cx="4015800" cy="2158560"/>
          </a:xfrm>
          <a:prstGeom prst="rect">
            <a:avLst/>
          </a:prstGeom>
        </p:spPr>
        <p:txBody>
          <a:bodyPr lIns="0" tIns="0" rIns="0" bIns="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Shape 1"/>
          <p:cNvSpPr txBox="1"/>
          <p:nvPr/>
        </p:nvSpPr>
        <p:spPr>
          <a:xfrm>
            <a:off x="457200" y="274680"/>
            <a:ext cx="8229240" cy="1143000"/>
          </a:xfrm>
          <a:prstGeom prst="rect">
            <a:avLst/>
          </a:prstGeom>
        </p:spPr>
        <p:txBody>
          <a:bodyPr lIns="0" tIns="0" rIns="0" bIns="0" anchor="ctr"/>
          <a:lstStyle/>
          <a:p>
            <a:endParaRPr/>
          </a:p>
        </p:txBody>
      </p:sp>
      <p:sp>
        <p:nvSpPr>
          <p:cNvPr id="57" name="TextShape 2"/>
          <p:cNvSpPr txBox="1"/>
          <p:nvPr/>
        </p:nvSpPr>
        <p:spPr>
          <a:xfrm>
            <a:off x="457200" y="1600200"/>
            <a:ext cx="4015800" cy="2158560"/>
          </a:xfrm>
          <a:prstGeom prst="rect">
            <a:avLst/>
          </a:prstGeom>
        </p:spPr>
        <p:txBody>
          <a:bodyPr lIns="0" tIns="0" rIns="0" bIns="0"/>
          <a:lstStyle/>
          <a:p>
            <a:endParaRPr/>
          </a:p>
        </p:txBody>
      </p:sp>
      <p:sp>
        <p:nvSpPr>
          <p:cNvPr id="58" name="TextShape 3"/>
          <p:cNvSpPr txBox="1"/>
          <p:nvPr/>
        </p:nvSpPr>
        <p:spPr>
          <a:xfrm>
            <a:off x="4674240" y="1600200"/>
            <a:ext cx="4015800" cy="2158560"/>
          </a:xfrm>
          <a:prstGeom prst="rect">
            <a:avLst/>
          </a:prstGeom>
        </p:spPr>
        <p:txBody>
          <a:bodyPr lIns="0" tIns="0" rIns="0" bIns="0"/>
          <a:lstStyle/>
          <a:p>
            <a:endParaRPr/>
          </a:p>
        </p:txBody>
      </p:sp>
      <p:sp>
        <p:nvSpPr>
          <p:cNvPr id="59" name="TextShape 4"/>
          <p:cNvSpPr txBox="1"/>
          <p:nvPr/>
        </p:nvSpPr>
        <p:spPr>
          <a:xfrm>
            <a:off x="457200" y="3964320"/>
            <a:ext cx="8229240" cy="2158560"/>
          </a:xfrm>
          <a:prstGeom prst="rect">
            <a:avLst/>
          </a:prstGeom>
        </p:spPr>
        <p:txBody>
          <a:bodyPr lIns="0" tIns="0" rIns="0" bIns="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Shape 1"/>
          <p:cNvSpPr txBox="1"/>
          <p:nvPr/>
        </p:nvSpPr>
        <p:spPr>
          <a:xfrm>
            <a:off x="457200" y="274680"/>
            <a:ext cx="8229240" cy="1143000"/>
          </a:xfrm>
          <a:prstGeom prst="rect">
            <a:avLst/>
          </a:prstGeom>
        </p:spPr>
        <p:txBody>
          <a:bodyPr lIns="0" tIns="0" rIns="0" bIns="0" anchor="ctr"/>
          <a:lstStyle/>
          <a:p>
            <a:endParaRPr/>
          </a:p>
        </p:txBody>
      </p:sp>
      <p:sp>
        <p:nvSpPr>
          <p:cNvPr id="61" name="TextShape 2"/>
          <p:cNvSpPr txBox="1"/>
          <p:nvPr/>
        </p:nvSpPr>
        <p:spPr>
          <a:xfrm>
            <a:off x="457200" y="1600200"/>
            <a:ext cx="8229240" cy="2158560"/>
          </a:xfrm>
          <a:prstGeom prst="rect">
            <a:avLst/>
          </a:prstGeom>
        </p:spPr>
        <p:txBody>
          <a:bodyPr lIns="0" tIns="0" rIns="0" bIns="0"/>
          <a:lstStyle/>
          <a:p>
            <a:endParaRPr/>
          </a:p>
        </p:txBody>
      </p:sp>
      <p:sp>
        <p:nvSpPr>
          <p:cNvPr id="62" name="TextShape 3"/>
          <p:cNvSpPr txBox="1"/>
          <p:nvPr/>
        </p:nvSpPr>
        <p:spPr>
          <a:xfrm>
            <a:off x="457200" y="3964320"/>
            <a:ext cx="8229240" cy="2158560"/>
          </a:xfrm>
          <a:prstGeom prst="rect">
            <a:avLst/>
          </a:prstGeom>
        </p:spPr>
        <p:txBody>
          <a:bodyPr lIns="0" tIns="0" rIns="0" bIns="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296</Words>
  <Application>Microsoft Office PowerPoint</Application>
  <PresentationFormat>On-screen Show (4:3)</PresentationFormat>
  <Paragraphs>34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DejaVu Sans</vt:lpstr>
      <vt:lpstr>StarSymbol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Alvaro Moreno</dc:creator>
  <cp:lastModifiedBy>Alvaro Moreno</cp:lastModifiedBy>
  <cp:revision>22</cp:revision>
  <dcterms:modified xsi:type="dcterms:W3CDTF">2016-02-22T18:04:42Z</dcterms:modified>
</cp:coreProperties>
</file>