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60" r:id="rId3"/>
    <p:sldId id="25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02" autoAdjust="0"/>
    <p:restoredTop sz="86357" autoAdjust="0"/>
  </p:normalViewPr>
  <p:slideViewPr>
    <p:cSldViewPr snapToGrid="0">
      <p:cViewPr varScale="1">
        <p:scale>
          <a:sx n="100" d="100"/>
          <a:sy n="100" d="100"/>
        </p:scale>
        <p:origin x="1002" y="9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7A7869-5D50-442F-AC8A-D1B06952195D}" type="datetimeFigureOut">
              <a:rPr lang="en-US" smtClean="0"/>
              <a:t>2/29/2016</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33DD9E-9222-4819-9FB2-BD291EDBB250}" type="slidenum">
              <a:rPr lang="en-US" smtClean="0"/>
              <a:t>‹#›</a:t>
            </a:fld>
            <a:endParaRPr lang="en-US" dirty="0"/>
          </a:p>
        </p:txBody>
      </p:sp>
    </p:spTree>
    <p:extLst>
      <p:ext uri="{BB962C8B-B14F-4D97-AF65-F5344CB8AC3E}">
        <p14:creationId xmlns:p14="http://schemas.microsoft.com/office/powerpoint/2010/main" val="1668725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33DD9E-9222-4819-9FB2-BD291EDBB250}" type="slidenum">
              <a:rPr lang="en-US" smtClean="0"/>
              <a:t>1</a:t>
            </a:fld>
            <a:endParaRPr lang="en-US" dirty="0"/>
          </a:p>
        </p:txBody>
      </p:sp>
    </p:spTree>
    <p:extLst>
      <p:ext uri="{BB962C8B-B14F-4D97-AF65-F5344CB8AC3E}">
        <p14:creationId xmlns:p14="http://schemas.microsoft.com/office/powerpoint/2010/main" val="1034928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33DD9E-9222-4819-9FB2-BD291EDBB250}" type="slidenum">
              <a:rPr lang="en-US" smtClean="0"/>
              <a:t>3</a:t>
            </a:fld>
            <a:endParaRPr lang="en-US" dirty="0"/>
          </a:p>
        </p:txBody>
      </p:sp>
    </p:spTree>
    <p:extLst>
      <p:ext uri="{BB962C8B-B14F-4D97-AF65-F5344CB8AC3E}">
        <p14:creationId xmlns:p14="http://schemas.microsoft.com/office/powerpoint/2010/main" val="2532548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8A526A-A727-41CB-9AF2-8B5CF6368B7F}" type="datetimeFigureOut">
              <a:rPr lang="en-US" smtClean="0"/>
              <a:t>2/29/2016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2880DA-44E1-45C4-B28F-08E86C14E3B6}" type="slidenum">
              <a:rPr lang="en-US" smtClean="0"/>
              <a:t>‹#›</a:t>
            </a:fld>
            <a:endParaRPr lang="en-US" dirty="0"/>
          </a:p>
        </p:txBody>
      </p:sp>
    </p:spTree>
    <p:extLst>
      <p:ext uri="{BB962C8B-B14F-4D97-AF65-F5344CB8AC3E}">
        <p14:creationId xmlns:p14="http://schemas.microsoft.com/office/powerpoint/2010/main" val="1877322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8A526A-A727-41CB-9AF2-8B5CF6368B7F}" type="datetimeFigureOut">
              <a:rPr lang="en-US" smtClean="0"/>
              <a:t>2/29/2016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2880DA-44E1-45C4-B28F-08E86C14E3B6}" type="slidenum">
              <a:rPr lang="en-US" smtClean="0"/>
              <a:t>‹#›</a:t>
            </a:fld>
            <a:endParaRPr lang="en-US" dirty="0"/>
          </a:p>
        </p:txBody>
      </p:sp>
    </p:spTree>
    <p:extLst>
      <p:ext uri="{BB962C8B-B14F-4D97-AF65-F5344CB8AC3E}">
        <p14:creationId xmlns:p14="http://schemas.microsoft.com/office/powerpoint/2010/main" val="1184524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8A526A-A727-41CB-9AF2-8B5CF6368B7F}" type="datetimeFigureOut">
              <a:rPr lang="en-US" smtClean="0"/>
              <a:t>2/29/2016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2880DA-44E1-45C4-B28F-08E86C14E3B6}" type="slidenum">
              <a:rPr lang="en-US" smtClean="0"/>
              <a:t>‹#›</a:t>
            </a:fld>
            <a:endParaRPr lang="en-US" dirty="0"/>
          </a:p>
        </p:txBody>
      </p:sp>
    </p:spTree>
    <p:extLst>
      <p:ext uri="{BB962C8B-B14F-4D97-AF65-F5344CB8AC3E}">
        <p14:creationId xmlns:p14="http://schemas.microsoft.com/office/powerpoint/2010/main" val="79830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8A526A-A727-41CB-9AF2-8B5CF6368B7F}" type="datetimeFigureOut">
              <a:rPr lang="en-US" smtClean="0"/>
              <a:t>2/29/2016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2880DA-44E1-45C4-B28F-08E86C14E3B6}" type="slidenum">
              <a:rPr lang="en-US" smtClean="0"/>
              <a:t>‹#›</a:t>
            </a:fld>
            <a:endParaRPr lang="en-US" dirty="0"/>
          </a:p>
        </p:txBody>
      </p:sp>
    </p:spTree>
    <p:extLst>
      <p:ext uri="{BB962C8B-B14F-4D97-AF65-F5344CB8AC3E}">
        <p14:creationId xmlns:p14="http://schemas.microsoft.com/office/powerpoint/2010/main" val="3861084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8A526A-A727-41CB-9AF2-8B5CF6368B7F}" type="datetimeFigureOut">
              <a:rPr lang="en-US" smtClean="0"/>
              <a:t>2/29/2016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22880DA-44E1-45C4-B28F-08E86C14E3B6}" type="slidenum">
              <a:rPr lang="en-US" smtClean="0"/>
              <a:t>‹#›</a:t>
            </a:fld>
            <a:endParaRPr lang="en-US" dirty="0"/>
          </a:p>
        </p:txBody>
      </p:sp>
    </p:spTree>
    <p:extLst>
      <p:ext uri="{BB962C8B-B14F-4D97-AF65-F5344CB8AC3E}">
        <p14:creationId xmlns:p14="http://schemas.microsoft.com/office/powerpoint/2010/main" val="3694368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8A526A-A727-41CB-9AF2-8B5CF6368B7F}" type="datetimeFigureOut">
              <a:rPr lang="en-US" smtClean="0"/>
              <a:t>2/29/2016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2880DA-44E1-45C4-B28F-08E86C14E3B6}" type="slidenum">
              <a:rPr lang="en-US" smtClean="0"/>
              <a:t>‹#›</a:t>
            </a:fld>
            <a:endParaRPr lang="en-US" dirty="0"/>
          </a:p>
        </p:txBody>
      </p:sp>
    </p:spTree>
    <p:extLst>
      <p:ext uri="{BB962C8B-B14F-4D97-AF65-F5344CB8AC3E}">
        <p14:creationId xmlns:p14="http://schemas.microsoft.com/office/powerpoint/2010/main" val="2453113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8A526A-A727-41CB-9AF2-8B5CF6368B7F}" type="datetimeFigureOut">
              <a:rPr lang="en-US" smtClean="0"/>
              <a:t>2/29/2016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22880DA-44E1-45C4-B28F-08E86C14E3B6}" type="slidenum">
              <a:rPr lang="en-US" smtClean="0"/>
              <a:t>‹#›</a:t>
            </a:fld>
            <a:endParaRPr lang="en-US" dirty="0"/>
          </a:p>
        </p:txBody>
      </p:sp>
    </p:spTree>
    <p:extLst>
      <p:ext uri="{BB962C8B-B14F-4D97-AF65-F5344CB8AC3E}">
        <p14:creationId xmlns:p14="http://schemas.microsoft.com/office/powerpoint/2010/main" val="591036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8A526A-A727-41CB-9AF2-8B5CF6368B7F}" type="datetimeFigureOut">
              <a:rPr lang="en-US" smtClean="0"/>
              <a:t>2/29/2016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22880DA-44E1-45C4-B28F-08E86C14E3B6}" type="slidenum">
              <a:rPr lang="en-US" smtClean="0"/>
              <a:t>‹#›</a:t>
            </a:fld>
            <a:endParaRPr lang="en-US" dirty="0"/>
          </a:p>
        </p:txBody>
      </p:sp>
    </p:spTree>
    <p:extLst>
      <p:ext uri="{BB962C8B-B14F-4D97-AF65-F5344CB8AC3E}">
        <p14:creationId xmlns:p14="http://schemas.microsoft.com/office/powerpoint/2010/main" val="1240092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8A526A-A727-41CB-9AF2-8B5CF6368B7F}" type="datetimeFigureOut">
              <a:rPr lang="en-US" smtClean="0"/>
              <a:t>2/29/2016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22880DA-44E1-45C4-B28F-08E86C14E3B6}" type="slidenum">
              <a:rPr lang="en-US" smtClean="0"/>
              <a:t>‹#›</a:t>
            </a:fld>
            <a:endParaRPr lang="en-US" dirty="0"/>
          </a:p>
        </p:txBody>
      </p:sp>
    </p:spTree>
    <p:extLst>
      <p:ext uri="{BB962C8B-B14F-4D97-AF65-F5344CB8AC3E}">
        <p14:creationId xmlns:p14="http://schemas.microsoft.com/office/powerpoint/2010/main" val="2139984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8A526A-A727-41CB-9AF2-8B5CF6368B7F}" type="datetimeFigureOut">
              <a:rPr lang="en-US" smtClean="0"/>
              <a:t>2/29/2016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2880DA-44E1-45C4-B28F-08E86C14E3B6}" type="slidenum">
              <a:rPr lang="en-US" smtClean="0"/>
              <a:t>‹#›</a:t>
            </a:fld>
            <a:endParaRPr lang="en-US" dirty="0"/>
          </a:p>
        </p:txBody>
      </p:sp>
    </p:spTree>
    <p:extLst>
      <p:ext uri="{BB962C8B-B14F-4D97-AF65-F5344CB8AC3E}">
        <p14:creationId xmlns:p14="http://schemas.microsoft.com/office/powerpoint/2010/main" val="140468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8A526A-A727-41CB-9AF2-8B5CF6368B7F}" type="datetimeFigureOut">
              <a:rPr lang="en-US" smtClean="0"/>
              <a:t>2/29/2016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22880DA-44E1-45C4-B28F-08E86C14E3B6}" type="slidenum">
              <a:rPr lang="en-US" smtClean="0"/>
              <a:t>‹#›</a:t>
            </a:fld>
            <a:endParaRPr lang="en-US" dirty="0"/>
          </a:p>
        </p:txBody>
      </p:sp>
    </p:spTree>
    <p:extLst>
      <p:ext uri="{BB962C8B-B14F-4D97-AF65-F5344CB8AC3E}">
        <p14:creationId xmlns:p14="http://schemas.microsoft.com/office/powerpoint/2010/main" val="3156736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8A526A-A727-41CB-9AF2-8B5CF6368B7F}" type="datetimeFigureOut">
              <a:rPr lang="en-US" smtClean="0"/>
              <a:t>2/29/2016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2880DA-44E1-45C4-B28F-08E86C14E3B6}" type="slidenum">
              <a:rPr lang="en-US" smtClean="0"/>
              <a:t>‹#›</a:t>
            </a:fld>
            <a:endParaRPr lang="en-US" dirty="0"/>
          </a:p>
        </p:txBody>
      </p:sp>
    </p:spTree>
    <p:extLst>
      <p:ext uri="{BB962C8B-B14F-4D97-AF65-F5344CB8AC3E}">
        <p14:creationId xmlns:p14="http://schemas.microsoft.com/office/powerpoint/2010/main" val="481802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alpha val="99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54968" y="180976"/>
            <a:ext cx="6882063" cy="609600"/>
          </a:xfrm>
        </p:spPr>
        <p:txBody>
          <a:bodyPr>
            <a:normAutofit/>
          </a:bodyPr>
          <a:lstStyle/>
          <a:p>
            <a:r>
              <a:rPr lang="en-US" sz="3200" dirty="0" smtClean="0"/>
              <a:t>Ecosystem Model Evaluation</a:t>
            </a:r>
            <a:endParaRPr lang="en-US" sz="3200" dirty="0"/>
          </a:p>
        </p:txBody>
      </p:sp>
      <p:sp>
        <p:nvSpPr>
          <p:cNvPr id="3" name="Subtitle 2"/>
          <p:cNvSpPr>
            <a:spLocks noGrp="1"/>
          </p:cNvSpPr>
          <p:nvPr>
            <p:ph type="subTitle" idx="1"/>
          </p:nvPr>
        </p:nvSpPr>
        <p:spPr>
          <a:xfrm>
            <a:off x="3181350" y="790576"/>
            <a:ext cx="5762626" cy="438149"/>
          </a:xfr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p:spPr>
        <p:txBody>
          <a:bodyPr>
            <a:normAutofit fontScale="25000" lnSpcReduction="20000"/>
          </a:bodyPr>
          <a:lstStyle/>
          <a:p>
            <a:pPr marL="571500" indent="-571500">
              <a:buFont typeface="Arial" panose="020B0604020202020204" pitchFamily="34" charset="0"/>
              <a:buChar char="•"/>
            </a:pPr>
            <a:r>
              <a:rPr lang="en-US" sz="4300" b="1" dirty="0"/>
              <a:t>MEaSUREs Wetlands </a:t>
            </a:r>
            <a:r>
              <a:rPr lang="en-US" sz="4300" b="1" dirty="0" smtClean="0"/>
              <a:t>ESDR – NTSG University of Montana</a:t>
            </a:r>
          </a:p>
          <a:p>
            <a:pPr marL="571500" indent="-571500">
              <a:buFont typeface="Arial" panose="020B0604020202020204" pitchFamily="34" charset="0"/>
              <a:buChar char="•"/>
            </a:pPr>
            <a:r>
              <a:rPr lang="en-US" sz="4300" b="1" dirty="0" smtClean="0"/>
              <a:t>http://www.ntsg.umt.edu/project/measures_wetlands</a:t>
            </a:r>
          </a:p>
        </p:txBody>
      </p:sp>
      <p:sp>
        <p:nvSpPr>
          <p:cNvPr id="4" name="TextBox 3"/>
          <p:cNvSpPr txBox="1"/>
          <p:nvPr/>
        </p:nvSpPr>
        <p:spPr>
          <a:xfrm>
            <a:off x="898359" y="1485900"/>
            <a:ext cx="10860504" cy="1477328"/>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Arial" panose="020B0604020202020204" pitchFamily="34" charset="0"/>
              <a:buChar char="•"/>
            </a:pPr>
            <a:r>
              <a:rPr lang="en-US" b="1" dirty="0" smtClean="0"/>
              <a:t>Domain/Objective</a:t>
            </a:r>
          </a:p>
          <a:p>
            <a:endParaRPr lang="en-US" b="1" dirty="0" smtClean="0"/>
          </a:p>
          <a:p>
            <a:r>
              <a:rPr lang="en-US" dirty="0" smtClean="0"/>
              <a:t>    “The </a:t>
            </a:r>
            <a:r>
              <a:rPr lang="en-US" dirty="0"/>
              <a:t>NASA Earth science project's main objective is the construction of a global-scale Earth System Data Record (ESDR) of inundated wetlands to facilitate investigations on their role in climate, biogeochemistry, hydrology, and biodiversity</a:t>
            </a:r>
            <a:r>
              <a:rPr lang="en-US" dirty="0" smtClean="0"/>
              <a:t>.” </a:t>
            </a:r>
          </a:p>
        </p:txBody>
      </p:sp>
      <p:sp>
        <p:nvSpPr>
          <p:cNvPr id="5" name="TextBox 4"/>
          <p:cNvSpPr txBox="1"/>
          <p:nvPr/>
        </p:nvSpPr>
        <p:spPr>
          <a:xfrm>
            <a:off x="898359" y="3177240"/>
            <a:ext cx="10860504" cy="1508105"/>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Arial" panose="020B0604020202020204" pitchFamily="34" charset="0"/>
              <a:buChar char="•"/>
            </a:pPr>
            <a:r>
              <a:rPr lang="en-US" b="1" dirty="0" smtClean="0"/>
              <a:t>Key Assumptions</a:t>
            </a:r>
          </a:p>
          <a:p>
            <a:r>
              <a:rPr lang="en-US" sz="2000" dirty="0" err="1" smtClean="0">
                <a:solidFill>
                  <a:srgbClr val="000000"/>
                </a:solidFill>
                <a:latin typeface="Calibri" panose="020F0502020204030204" pitchFamily="34" charset="0"/>
              </a:rPr>
              <a:t>MeASURE</a:t>
            </a:r>
            <a:r>
              <a:rPr lang="en-US" sz="2000" dirty="0" smtClean="0">
                <a:solidFill>
                  <a:srgbClr val="000000"/>
                </a:solidFill>
                <a:latin typeface="Calibri" panose="020F0502020204030204" pitchFamily="34" charset="0"/>
              </a:rPr>
              <a:t> data lacks </a:t>
            </a:r>
            <a:r>
              <a:rPr lang="en-US" sz="2000" dirty="0">
                <a:solidFill>
                  <a:srgbClr val="000000"/>
                </a:solidFill>
                <a:latin typeface="Calibri" panose="020F0502020204030204" pitchFamily="34" charset="0"/>
              </a:rPr>
              <a:t>continuity, and that is a serious obstacle</a:t>
            </a:r>
          </a:p>
          <a:p>
            <a:r>
              <a:rPr lang="en-US" dirty="0">
                <a:solidFill>
                  <a:srgbClr val="000000"/>
                </a:solidFill>
                <a:latin typeface="Arial" panose="020B0604020202020204" pitchFamily="34" charset="0"/>
              </a:rPr>
              <a:t>•</a:t>
            </a:r>
            <a:r>
              <a:rPr lang="en-US" dirty="0">
                <a:solidFill>
                  <a:srgbClr val="000000"/>
                </a:solidFill>
                <a:latin typeface="Calibri" panose="020F0502020204030204" pitchFamily="34" charset="0"/>
              </a:rPr>
              <a:t>Missions, specification, and objectives change </a:t>
            </a:r>
          </a:p>
          <a:p>
            <a:r>
              <a:rPr lang="en-US" dirty="0">
                <a:solidFill>
                  <a:srgbClr val="000000"/>
                </a:solidFill>
                <a:latin typeface="Arial" panose="020B0604020202020204" pitchFamily="34" charset="0"/>
              </a:rPr>
              <a:t>•</a:t>
            </a:r>
            <a:r>
              <a:rPr lang="en-US" dirty="0">
                <a:solidFill>
                  <a:srgbClr val="000000"/>
                </a:solidFill>
                <a:latin typeface="Calibri" panose="020F0502020204030204" pitchFamily="34" charset="0"/>
              </a:rPr>
              <a:t>Algorithms change</a:t>
            </a:r>
          </a:p>
          <a:p>
            <a:endParaRPr lang="en-US" dirty="0"/>
          </a:p>
        </p:txBody>
      </p:sp>
      <p:sp>
        <p:nvSpPr>
          <p:cNvPr id="7" name="TextBox 6"/>
          <p:cNvSpPr txBox="1"/>
          <p:nvPr/>
        </p:nvSpPr>
        <p:spPr>
          <a:xfrm>
            <a:off x="898359" y="4608726"/>
            <a:ext cx="10860504" cy="1200329"/>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Arial" panose="020B0604020202020204" pitchFamily="34" charset="0"/>
              <a:buChar char="•"/>
            </a:pPr>
            <a:r>
              <a:rPr lang="en-US" b="1" dirty="0" smtClean="0"/>
              <a:t>Temporal/Spatial scale</a:t>
            </a:r>
          </a:p>
          <a:p>
            <a:endParaRPr lang="en-US" b="1" dirty="0" smtClean="0"/>
          </a:p>
          <a:p>
            <a:r>
              <a:rPr lang="en-US" dirty="0" smtClean="0"/>
              <a:t>Monthly global mappings of inundation extent at ~25 km resolution,  </a:t>
            </a:r>
            <a:r>
              <a:rPr lang="en-US" dirty="0"/>
              <a:t>c</a:t>
            </a:r>
            <a:r>
              <a:rPr lang="en-US" dirty="0" smtClean="0"/>
              <a:t>oupled with fine-resolution, 100m, maps</a:t>
            </a:r>
          </a:p>
          <a:p>
            <a:r>
              <a:rPr lang="en-US" dirty="0" smtClean="0"/>
              <a:t>of wetland extent, vegetation type, and seasonal inundation dynamics. </a:t>
            </a:r>
          </a:p>
        </p:txBody>
      </p:sp>
      <p:sp>
        <p:nvSpPr>
          <p:cNvPr id="6" name="TextBox 5"/>
          <p:cNvSpPr txBox="1"/>
          <p:nvPr/>
        </p:nvSpPr>
        <p:spPr>
          <a:xfrm>
            <a:off x="10960246" y="815072"/>
            <a:ext cx="798617" cy="215444"/>
          </a:xfrm>
          <a:prstGeom prst="rect">
            <a:avLst/>
          </a:prstGeom>
          <a:noFill/>
        </p:spPr>
        <p:txBody>
          <a:bodyPr wrap="none" rtlCol="0">
            <a:spAutoFit/>
          </a:bodyPr>
          <a:lstStyle/>
          <a:p>
            <a:r>
              <a:rPr lang="en-US" sz="800" dirty="0" smtClean="0"/>
              <a:t>Jen Harrington</a:t>
            </a:r>
            <a:endParaRPr lang="en-US" sz="800" dirty="0"/>
          </a:p>
        </p:txBody>
      </p:sp>
    </p:spTree>
    <p:extLst>
      <p:ext uri="{BB962C8B-B14F-4D97-AF65-F5344CB8AC3E}">
        <p14:creationId xmlns:p14="http://schemas.microsoft.com/office/powerpoint/2010/main" val="20534124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extBox 1"/>
          <p:cNvSpPr txBox="1"/>
          <p:nvPr/>
        </p:nvSpPr>
        <p:spPr>
          <a:xfrm>
            <a:off x="1036320" y="609600"/>
            <a:ext cx="2670048" cy="246221"/>
          </a:xfrm>
          <a:prstGeom prst="rect">
            <a:avLst/>
          </a:prstGeom>
          <a:solidFill>
            <a:schemeClr val="accent1">
              <a:lumMod val="60000"/>
              <a:lumOff val="4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000" dirty="0"/>
              <a:t>Assemble data layers</a:t>
            </a:r>
          </a:p>
        </p:txBody>
      </p:sp>
      <p:sp>
        <p:nvSpPr>
          <p:cNvPr id="3" name="TextBox 2"/>
          <p:cNvSpPr txBox="1"/>
          <p:nvPr/>
        </p:nvSpPr>
        <p:spPr>
          <a:xfrm>
            <a:off x="1036320" y="1438656"/>
            <a:ext cx="2328672" cy="553998"/>
          </a:xfrm>
          <a:prstGeom prst="rect">
            <a:avLst/>
          </a:prstGeom>
          <a:solidFill>
            <a:schemeClr val="tx2">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000" dirty="0"/>
              <a:t>Mutually co-register data layers to common projection and 30 meter </a:t>
            </a:r>
            <a:r>
              <a:rPr lang="en-US" sz="1000" dirty="0" smtClean="0"/>
              <a:t>resolution.</a:t>
            </a:r>
            <a:endParaRPr lang="en-US" sz="1000" dirty="0"/>
          </a:p>
        </p:txBody>
      </p:sp>
      <p:sp>
        <p:nvSpPr>
          <p:cNvPr id="4" name="TextBox 3"/>
          <p:cNvSpPr txBox="1"/>
          <p:nvPr/>
        </p:nvSpPr>
        <p:spPr>
          <a:xfrm>
            <a:off x="1036320" y="2465761"/>
            <a:ext cx="2182368" cy="400110"/>
          </a:xfrm>
          <a:prstGeom prst="rect">
            <a:avLst/>
          </a:prstGeom>
          <a:solidFill>
            <a:schemeClr val="accent1">
              <a:lumMod val="60000"/>
              <a:lumOff val="4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000" dirty="0"/>
              <a:t>Derive ancillary products such as slope, ndvi, fusion of radar and optical</a:t>
            </a:r>
          </a:p>
        </p:txBody>
      </p:sp>
      <p:sp>
        <p:nvSpPr>
          <p:cNvPr id="5" name="TextBox 4"/>
          <p:cNvSpPr txBox="1"/>
          <p:nvPr/>
        </p:nvSpPr>
        <p:spPr>
          <a:xfrm>
            <a:off x="1036320" y="3267456"/>
            <a:ext cx="2572512" cy="400110"/>
          </a:xfrm>
          <a:prstGeom prst="rect">
            <a:avLst/>
          </a:prstGeom>
          <a:solidFill>
            <a:schemeClr val="tx2">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000" dirty="0"/>
              <a:t>Create training file based on ground truth data</a:t>
            </a:r>
          </a:p>
        </p:txBody>
      </p:sp>
      <p:sp>
        <p:nvSpPr>
          <p:cNvPr id="6" name="TextBox 5"/>
          <p:cNvSpPr txBox="1"/>
          <p:nvPr/>
        </p:nvSpPr>
        <p:spPr>
          <a:xfrm>
            <a:off x="1036320" y="4069151"/>
            <a:ext cx="2328672" cy="246221"/>
          </a:xfrm>
          <a:prstGeom prst="rect">
            <a:avLst/>
          </a:prstGeo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000" dirty="0"/>
              <a:t>Mask data layers to exclude open water</a:t>
            </a:r>
          </a:p>
        </p:txBody>
      </p:sp>
      <p:sp>
        <p:nvSpPr>
          <p:cNvPr id="7" name="TextBox 6"/>
          <p:cNvSpPr txBox="1"/>
          <p:nvPr/>
        </p:nvSpPr>
        <p:spPr>
          <a:xfrm>
            <a:off x="1036320" y="4791456"/>
            <a:ext cx="2450592" cy="400110"/>
          </a:xfrm>
          <a:prstGeom prst="rect">
            <a:avLst/>
          </a:prstGeom>
          <a:solidFill>
            <a:schemeClr val="tx2">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000" dirty="0"/>
              <a:t>Set operating parameters and run Random </a:t>
            </a:r>
            <a:r>
              <a:rPr lang="en-US" sz="1000" dirty="0" smtClean="0"/>
              <a:t>Forest </a:t>
            </a:r>
            <a:endParaRPr lang="en-US" sz="1000" dirty="0"/>
          </a:p>
        </p:txBody>
      </p:sp>
      <p:sp>
        <p:nvSpPr>
          <p:cNvPr id="8" name="TextBox 7"/>
          <p:cNvSpPr txBox="1"/>
          <p:nvPr/>
        </p:nvSpPr>
        <p:spPr>
          <a:xfrm>
            <a:off x="1036320" y="5510784"/>
            <a:ext cx="2572512" cy="246221"/>
          </a:xfrm>
          <a:prstGeom prst="rect">
            <a:avLst/>
          </a:prstGeom>
          <a:solidFill>
            <a:schemeClr val="accent1">
              <a:lumMod val="60000"/>
              <a:lumOff val="40000"/>
            </a:schemeClr>
          </a:solidFill>
          <a:ln>
            <a:solidFill>
              <a:schemeClr val="accent1">
                <a:lumMod val="60000"/>
                <a:lumOff val="4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000" dirty="0"/>
              <a:t>Wetlands classification</a:t>
            </a:r>
          </a:p>
        </p:txBody>
      </p:sp>
      <p:sp>
        <p:nvSpPr>
          <p:cNvPr id="9" name="Down Arrow 8"/>
          <p:cNvSpPr/>
          <p:nvPr/>
        </p:nvSpPr>
        <p:spPr>
          <a:xfrm>
            <a:off x="2022764" y="855821"/>
            <a:ext cx="104740" cy="5828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own Arrow 9"/>
          <p:cNvSpPr/>
          <p:nvPr/>
        </p:nvSpPr>
        <p:spPr>
          <a:xfrm>
            <a:off x="2022764" y="2021491"/>
            <a:ext cx="104740" cy="41858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own Arrow 10"/>
          <p:cNvSpPr/>
          <p:nvPr/>
        </p:nvSpPr>
        <p:spPr>
          <a:xfrm>
            <a:off x="2022764" y="2865871"/>
            <a:ext cx="104740" cy="40158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Down Arrow 11"/>
          <p:cNvSpPr/>
          <p:nvPr/>
        </p:nvSpPr>
        <p:spPr>
          <a:xfrm>
            <a:off x="2022764" y="3667566"/>
            <a:ext cx="104740" cy="40158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Down Arrow 12"/>
          <p:cNvSpPr/>
          <p:nvPr/>
        </p:nvSpPr>
        <p:spPr>
          <a:xfrm>
            <a:off x="2022764" y="4315372"/>
            <a:ext cx="104740" cy="4760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Down Arrow 13"/>
          <p:cNvSpPr/>
          <p:nvPr/>
        </p:nvSpPr>
        <p:spPr>
          <a:xfrm>
            <a:off x="2022764" y="5191566"/>
            <a:ext cx="104740" cy="3192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p:cNvPicPr>
            <a:picLocks noChangeAspect="1"/>
          </p:cNvPicPr>
          <p:nvPr/>
        </p:nvPicPr>
        <p:blipFill>
          <a:blip r:embed="rId2"/>
          <a:stretch>
            <a:fillRect/>
          </a:stretch>
        </p:blipFill>
        <p:spPr>
          <a:xfrm>
            <a:off x="8088099" y="1438655"/>
            <a:ext cx="3857598" cy="4195239"/>
          </a:xfrm>
          <a:prstGeom prst="rect">
            <a:avLst/>
          </a:prstGeom>
        </p:spPr>
      </p:pic>
      <p:sp>
        <p:nvSpPr>
          <p:cNvPr id="18" name="TextBox 17"/>
          <p:cNvSpPr txBox="1"/>
          <p:nvPr/>
        </p:nvSpPr>
        <p:spPr>
          <a:xfrm>
            <a:off x="4315968" y="109728"/>
            <a:ext cx="4323234" cy="377952"/>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SAR Data Classification: Decision tree </a:t>
            </a:r>
            <a:endParaRPr lang="en-US" dirty="0"/>
          </a:p>
        </p:txBody>
      </p:sp>
      <p:pic>
        <p:nvPicPr>
          <p:cNvPr id="20" name="Picture 19"/>
          <p:cNvPicPr>
            <a:picLocks noChangeAspect="1"/>
          </p:cNvPicPr>
          <p:nvPr/>
        </p:nvPicPr>
        <p:blipFill>
          <a:blip r:embed="rId3"/>
          <a:stretch>
            <a:fillRect/>
          </a:stretch>
        </p:blipFill>
        <p:spPr>
          <a:xfrm>
            <a:off x="4279392" y="1438655"/>
            <a:ext cx="3479332" cy="4195238"/>
          </a:xfrm>
          <a:prstGeom prst="rect">
            <a:avLst/>
          </a:prstGeom>
        </p:spPr>
      </p:pic>
      <p:cxnSp>
        <p:nvCxnSpPr>
          <p:cNvPr id="23" name="Curved Connector 22"/>
          <p:cNvCxnSpPr>
            <a:stCxn id="8" idx="3"/>
          </p:cNvCxnSpPr>
          <p:nvPr/>
        </p:nvCxnSpPr>
        <p:spPr>
          <a:xfrm flipV="1">
            <a:off x="3608832" y="5084064"/>
            <a:ext cx="670560" cy="549831"/>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036321" y="6192982"/>
            <a:ext cx="5877098" cy="338554"/>
          </a:xfrm>
          <a:prstGeom prst="rect">
            <a:avLst/>
          </a:prstGeom>
          <a:noFill/>
        </p:spPr>
        <p:txBody>
          <a:bodyPr wrap="square" rtlCol="0">
            <a:spAutoFit/>
          </a:bodyPr>
          <a:lstStyle/>
          <a:p>
            <a:r>
              <a:rPr lang="en-US" sz="800" dirty="0" smtClean="0"/>
              <a:t>Monitoring Landscape Inundation Dynamics For Supporting Characterization of carbon cycle of Northern Eurasia. McDonald et.al, 2012</a:t>
            </a:r>
          </a:p>
          <a:p>
            <a:r>
              <a:rPr lang="en-US" sz="800" dirty="0" smtClean="0"/>
              <a:t>NASA, JAXA, ASF </a:t>
            </a:r>
            <a:endParaRPr lang="en-US" sz="800" dirty="0"/>
          </a:p>
        </p:txBody>
      </p:sp>
    </p:spTree>
    <p:extLst>
      <p:ext uri="{BB962C8B-B14F-4D97-AF65-F5344CB8AC3E}">
        <p14:creationId xmlns:p14="http://schemas.microsoft.com/office/powerpoint/2010/main" val="11667518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pic>
        <p:nvPicPr>
          <p:cNvPr id="3" name="Picture 2" descr="wetlands image"/>
          <p:cNvPicPr/>
          <p:nvPr/>
        </p:nvPicPr>
        <p:blipFill>
          <a:blip r:embed="rId3">
            <a:extLst>
              <a:ext uri="{28A0092B-C50C-407E-A947-70E740481C1C}">
                <a14:useLocalDpi xmlns:a14="http://schemas.microsoft.com/office/drawing/2010/main" val="0"/>
              </a:ext>
            </a:extLst>
          </a:blip>
          <a:srcRect/>
          <a:stretch>
            <a:fillRect/>
          </a:stretch>
        </p:blipFill>
        <p:spPr bwMode="auto">
          <a:xfrm>
            <a:off x="501287" y="1754723"/>
            <a:ext cx="3020433" cy="2343621"/>
          </a:xfrm>
          <a:prstGeom prst="rect">
            <a:avLst/>
          </a:prstGeom>
          <a:noFill/>
          <a:ln>
            <a:noFill/>
          </a:ln>
        </p:spPr>
      </p:pic>
      <p:sp>
        <p:nvSpPr>
          <p:cNvPr id="7" name="Rectangle 6"/>
          <p:cNvSpPr/>
          <p:nvPr/>
        </p:nvSpPr>
        <p:spPr>
          <a:xfrm>
            <a:off x="184240" y="477766"/>
            <a:ext cx="6096000" cy="425758"/>
          </a:xfrm>
          <a:prstGeom prst="rect">
            <a:avLst/>
          </a:prstGeom>
        </p:spPr>
        <p:txBody>
          <a:bodyPr>
            <a:spAutoFit/>
          </a:bodyPr>
          <a:lstStyle/>
          <a:p>
            <a:pPr>
              <a:lnSpc>
                <a:spcPts val="1285"/>
              </a:lnSpc>
              <a:spcAft>
                <a:spcPts val="800"/>
              </a:spcAft>
            </a:pPr>
            <a:r>
              <a:rPr lang="en-US" sz="1200" dirty="0" smtClean="0">
                <a:solidFill>
                  <a:srgbClr val="323232"/>
                </a:solidFill>
                <a:ea typeface="Times New Roman" panose="02020603050405020304" pitchFamily="18" charset="0"/>
                <a:cs typeface="Times New Roman" panose="02020603050405020304" pitchFamily="18" charset="0"/>
              </a:rPr>
              <a:t>“The </a:t>
            </a:r>
            <a:r>
              <a:rPr lang="en-US" sz="1200" dirty="0">
                <a:solidFill>
                  <a:srgbClr val="323232"/>
                </a:solidFill>
                <a:ea typeface="Times New Roman" panose="02020603050405020304" pitchFamily="18" charset="0"/>
                <a:cs typeface="Times New Roman" panose="02020603050405020304" pitchFamily="18" charset="0"/>
              </a:rPr>
              <a:t>extent </a:t>
            </a:r>
            <a:r>
              <a:rPr lang="en-US" sz="1200" dirty="0" smtClean="0">
                <a:solidFill>
                  <a:srgbClr val="323232"/>
                </a:solidFill>
                <a:ea typeface="Times New Roman" panose="02020603050405020304" pitchFamily="18" charset="0"/>
                <a:cs typeface="Times New Roman" panose="02020603050405020304" pitchFamily="18" charset="0"/>
              </a:rPr>
              <a:t>and seasonal variation of </a:t>
            </a:r>
            <a:r>
              <a:rPr lang="en-US" sz="1200" dirty="0">
                <a:solidFill>
                  <a:srgbClr val="323232"/>
                </a:solidFill>
                <a:ea typeface="Times New Roman" panose="02020603050405020304" pitchFamily="18" charset="0"/>
                <a:cs typeface="Times New Roman" panose="02020603050405020304" pitchFamily="18" charset="0"/>
              </a:rPr>
              <a:t>inundated wetland areas </a:t>
            </a:r>
            <a:r>
              <a:rPr lang="en-US" sz="1200" dirty="0" smtClean="0">
                <a:solidFill>
                  <a:srgbClr val="323232"/>
                </a:solidFill>
                <a:ea typeface="Times New Roman" panose="02020603050405020304" pitchFamily="18" charset="0"/>
                <a:cs typeface="Times New Roman" panose="02020603050405020304" pitchFamily="18" charset="0"/>
              </a:rPr>
              <a:t>are very important in characterizing and predicting ecosystem </a:t>
            </a:r>
            <a:r>
              <a:rPr lang="en-US" sz="1200" dirty="0">
                <a:solidFill>
                  <a:srgbClr val="323232"/>
                </a:solidFill>
                <a:ea typeface="Times New Roman" panose="02020603050405020304" pitchFamily="18" charset="0"/>
                <a:cs typeface="Times New Roman" panose="02020603050405020304" pitchFamily="18" charset="0"/>
              </a:rPr>
              <a:t>dynamics. </a:t>
            </a:r>
            <a:r>
              <a:rPr lang="en-US" sz="1200" dirty="0" smtClean="0">
                <a:solidFill>
                  <a:srgbClr val="323232"/>
                </a:solidFill>
                <a:ea typeface="Times New Roman" panose="02020603050405020304" pitchFamily="18" charset="0"/>
                <a:cs typeface="Times New Roman" panose="02020603050405020304" pitchFamily="18" charset="0"/>
              </a:rPr>
              <a:t>“</a:t>
            </a:r>
            <a:endParaRPr lang="en-US" sz="1200" dirty="0">
              <a:effectLst/>
              <a:ea typeface="Calibri" panose="020F0502020204030204" pitchFamily="34" charset="0"/>
              <a:cs typeface="Times New Roman" panose="02020603050405020304" pitchFamily="18" charset="0"/>
            </a:endParaRPr>
          </a:p>
        </p:txBody>
      </p:sp>
      <p:sp>
        <p:nvSpPr>
          <p:cNvPr id="8" name="TextBox 7"/>
          <p:cNvSpPr txBox="1"/>
          <p:nvPr/>
        </p:nvSpPr>
        <p:spPr>
          <a:xfrm>
            <a:off x="304800" y="111931"/>
            <a:ext cx="9078704" cy="369332"/>
          </a:xfrm>
          <a:prstGeom prst="rect">
            <a:avLst/>
          </a:prstGeom>
          <a:noFill/>
        </p:spPr>
        <p:txBody>
          <a:bodyPr wrap="none" rtlCol="0">
            <a:spAutoFit/>
          </a:bodyPr>
          <a:lstStyle/>
          <a:p>
            <a:r>
              <a:rPr lang="en-US" b="1" dirty="0"/>
              <a:t>Wetlands exert major impacts on global biogeochemistry, hydrology, and biological diversity</a:t>
            </a:r>
            <a:r>
              <a:rPr lang="en-US" dirty="0"/>
              <a:t>. </a:t>
            </a:r>
          </a:p>
        </p:txBody>
      </p:sp>
      <p:sp>
        <p:nvSpPr>
          <p:cNvPr id="10" name="TextBox 9"/>
          <p:cNvSpPr txBox="1"/>
          <p:nvPr/>
        </p:nvSpPr>
        <p:spPr>
          <a:xfrm>
            <a:off x="173569" y="923727"/>
            <a:ext cx="6288505" cy="830997"/>
          </a:xfrm>
          <a:prstGeom prst="rect">
            <a:avLst/>
          </a:prstGeom>
          <a:noFill/>
        </p:spPr>
        <p:txBody>
          <a:bodyPr wrap="square" rtlCol="0">
            <a:spAutoFit/>
          </a:bodyPr>
          <a:lstStyle/>
          <a:p>
            <a:pPr marL="285750" indent="-285750">
              <a:buFont typeface="Arial" panose="020B0604020202020204" pitchFamily="34" charset="0"/>
              <a:buChar char="•"/>
            </a:pPr>
            <a:r>
              <a:rPr lang="en-US" sz="1200" dirty="0" smtClean="0"/>
              <a:t>Remote </a:t>
            </a:r>
            <a:r>
              <a:rPr lang="en-US" sz="1200" dirty="0"/>
              <a:t>sensing offers effective tools for characterizing </a:t>
            </a:r>
            <a:r>
              <a:rPr lang="en-US" sz="1200" dirty="0" smtClean="0"/>
              <a:t>wetlands. </a:t>
            </a:r>
          </a:p>
          <a:p>
            <a:pPr marL="285750" indent="-285750">
              <a:buFont typeface="Arial" panose="020B0604020202020204" pitchFamily="34" charset="0"/>
              <a:buChar char="•"/>
            </a:pPr>
            <a:r>
              <a:rPr lang="en-US" sz="1200" dirty="0" smtClean="0"/>
              <a:t>Remote sensing is sensitive </a:t>
            </a:r>
            <a:r>
              <a:rPr lang="en-US" sz="1200" dirty="0"/>
              <a:t>to surface water and to vegetation </a:t>
            </a:r>
            <a:r>
              <a:rPr lang="en-US" sz="1200" dirty="0" smtClean="0"/>
              <a:t>structure.</a:t>
            </a:r>
          </a:p>
          <a:p>
            <a:pPr marL="285750" indent="-285750">
              <a:buFont typeface="Arial" panose="020B0604020202020204" pitchFamily="34" charset="0"/>
              <a:buChar char="•"/>
            </a:pPr>
            <a:r>
              <a:rPr lang="en-US" sz="1200" dirty="0" smtClean="0"/>
              <a:t> It allows </a:t>
            </a:r>
            <a:r>
              <a:rPr lang="en-US" sz="1200" dirty="0"/>
              <a:t>monitoring large inaccessible areas on a temporal basis regardless of atmospheric conditions or solar illumination. </a:t>
            </a:r>
          </a:p>
        </p:txBody>
      </p:sp>
      <p:pic>
        <p:nvPicPr>
          <p:cNvPr id="4098" name="Picture 2" descr="http://wetlands.jpl.nasa.gov/products/canada_winter/canada_byte_wi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729" y="4511335"/>
            <a:ext cx="2692511" cy="148489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01287" y="4295618"/>
            <a:ext cx="2478920" cy="261610"/>
          </a:xfrm>
          <a:prstGeom prst="rect">
            <a:avLst/>
          </a:prstGeom>
        </p:spPr>
        <p:txBody>
          <a:bodyPr wrap="square">
            <a:spAutoFit/>
          </a:bodyPr>
          <a:lstStyle/>
          <a:p>
            <a:r>
              <a:rPr lang="en-US" sz="1100" b="1" dirty="0"/>
              <a:t>North America JERS-1 Winter Mosaics</a:t>
            </a:r>
          </a:p>
        </p:txBody>
      </p:sp>
      <p:sp>
        <p:nvSpPr>
          <p:cNvPr id="5" name="Rectangle 4"/>
          <p:cNvSpPr/>
          <p:nvPr/>
        </p:nvSpPr>
        <p:spPr>
          <a:xfrm>
            <a:off x="3855795" y="4303312"/>
            <a:ext cx="2379177" cy="253916"/>
          </a:xfrm>
          <a:prstGeom prst="rect">
            <a:avLst/>
          </a:prstGeom>
        </p:spPr>
        <p:txBody>
          <a:bodyPr wrap="none">
            <a:spAutoFit/>
          </a:bodyPr>
          <a:lstStyle/>
          <a:p>
            <a:r>
              <a:rPr lang="en-US" sz="1050" b="1" dirty="0"/>
              <a:t>North America JERS-1 Summer Mosaics</a:t>
            </a:r>
          </a:p>
        </p:txBody>
      </p:sp>
      <p:pic>
        <p:nvPicPr>
          <p:cNvPr id="4100" name="Picture 4" descr="http://wetlands.jpl.nasa.gov/products/canada_summer/canada_byte_sum.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634376" y="4510483"/>
            <a:ext cx="2827698" cy="148659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501288" y="6012389"/>
            <a:ext cx="6528856" cy="830997"/>
          </a:xfrm>
          <a:prstGeom prst="rect">
            <a:avLst/>
          </a:prstGeom>
          <a:noFill/>
        </p:spPr>
        <p:txBody>
          <a:bodyPr wrap="square" rtlCol="0">
            <a:spAutoFit/>
          </a:bodyPr>
          <a:lstStyle/>
          <a:p>
            <a:r>
              <a:rPr lang="en-US" sz="800" dirty="0" smtClean="0"/>
              <a:t>Fig. 2 North America JERS-1 mosaics. Images </a:t>
            </a:r>
            <a:r>
              <a:rPr lang="en-US" sz="800" dirty="0"/>
              <a:t>Copyright (c) 1992-1998 NASDA/MITI</a:t>
            </a:r>
            <a:br>
              <a:rPr lang="en-US" sz="800" dirty="0"/>
            </a:br>
            <a:r>
              <a:rPr lang="en-US" sz="800" dirty="0"/>
              <a:t>Courtesy of the Global Rain Forest Mapping (GRFM) project</a:t>
            </a:r>
            <a:br>
              <a:rPr lang="en-US" sz="800" dirty="0"/>
            </a:br>
            <a:r>
              <a:rPr lang="en-US" sz="800" dirty="0"/>
              <a:t>The JERS-1 SAR data, images and text are only intended for scientific and/or educational use. Any other use is prohibited under the terms of the NASDA/MITI copyright</a:t>
            </a:r>
            <a:r>
              <a:rPr lang="en-US" sz="800" dirty="0" smtClean="0"/>
              <a:t>.</a:t>
            </a:r>
            <a:endParaRPr lang="en-US" sz="800" dirty="0"/>
          </a:p>
          <a:p>
            <a:r>
              <a:rPr lang="en-US" sz="800" dirty="0" smtClean="0"/>
              <a:t> Courtesy </a:t>
            </a:r>
            <a:r>
              <a:rPr lang="en-US" sz="800" dirty="0"/>
              <a:t>of GRFM, (c) NASDA/MITI" </a:t>
            </a:r>
            <a:r>
              <a:rPr lang="en-US" sz="800" dirty="0" smtClean="0"/>
              <a:t>. </a:t>
            </a:r>
            <a:r>
              <a:rPr lang="en-US" sz="800" dirty="0"/>
              <a:t/>
            </a:r>
            <a:br>
              <a:rPr lang="en-US" sz="800" dirty="0"/>
            </a:br>
            <a:endParaRPr lang="en-US" sz="800" dirty="0"/>
          </a:p>
        </p:txBody>
      </p:sp>
      <p:sp>
        <p:nvSpPr>
          <p:cNvPr id="9" name="TextBox 8"/>
          <p:cNvSpPr txBox="1"/>
          <p:nvPr/>
        </p:nvSpPr>
        <p:spPr>
          <a:xfrm>
            <a:off x="464179" y="4009988"/>
            <a:ext cx="3094647" cy="215444"/>
          </a:xfrm>
          <a:prstGeom prst="rect">
            <a:avLst/>
          </a:prstGeom>
          <a:noFill/>
        </p:spPr>
        <p:txBody>
          <a:bodyPr wrap="square" rtlCol="0">
            <a:spAutoFit/>
          </a:bodyPr>
          <a:lstStyle/>
          <a:p>
            <a:r>
              <a:rPr lang="en-US" sz="800" dirty="0" smtClean="0"/>
              <a:t>Fig. 1 Courtesy </a:t>
            </a:r>
            <a:r>
              <a:rPr lang="en-US" sz="800" dirty="0"/>
              <a:t>of GRFM, (c) NASDA/MITI" </a:t>
            </a:r>
            <a:r>
              <a:rPr lang="en-US" sz="800" dirty="0" smtClean="0"/>
              <a:t>.</a:t>
            </a:r>
            <a:endParaRPr lang="en-US" sz="800" dirty="0"/>
          </a:p>
        </p:txBody>
      </p:sp>
      <p:pic>
        <p:nvPicPr>
          <p:cNvPr id="12" name="Picture 11"/>
          <p:cNvPicPr>
            <a:picLocks noChangeAspect="1"/>
          </p:cNvPicPr>
          <p:nvPr/>
        </p:nvPicPr>
        <p:blipFill>
          <a:blip r:embed="rId6"/>
          <a:stretch>
            <a:fillRect/>
          </a:stretch>
        </p:blipFill>
        <p:spPr>
          <a:xfrm>
            <a:off x="6568635" y="505476"/>
            <a:ext cx="2439744" cy="2809860"/>
          </a:xfrm>
          <a:prstGeom prst="rect">
            <a:avLst/>
          </a:prstGeom>
        </p:spPr>
      </p:pic>
      <p:pic>
        <p:nvPicPr>
          <p:cNvPr id="13" name="Picture 12"/>
          <p:cNvPicPr>
            <a:picLocks noChangeAspect="1"/>
          </p:cNvPicPr>
          <p:nvPr/>
        </p:nvPicPr>
        <p:blipFill>
          <a:blip r:embed="rId7"/>
          <a:stretch>
            <a:fillRect/>
          </a:stretch>
        </p:blipFill>
        <p:spPr>
          <a:xfrm>
            <a:off x="9490065" y="104151"/>
            <a:ext cx="2246790" cy="3235398"/>
          </a:xfrm>
          <a:prstGeom prst="rect">
            <a:avLst/>
          </a:prstGeom>
        </p:spPr>
      </p:pic>
      <p:sp>
        <p:nvSpPr>
          <p:cNvPr id="15" name="TextBox 14"/>
          <p:cNvSpPr txBox="1"/>
          <p:nvPr/>
        </p:nvSpPr>
        <p:spPr>
          <a:xfrm>
            <a:off x="6568635" y="3339549"/>
            <a:ext cx="2404101" cy="461665"/>
          </a:xfrm>
          <a:prstGeom prst="rect">
            <a:avLst/>
          </a:prstGeom>
          <a:noFill/>
        </p:spPr>
        <p:txBody>
          <a:bodyPr wrap="square" rtlCol="0">
            <a:spAutoFit/>
          </a:bodyPr>
          <a:lstStyle/>
          <a:p>
            <a:r>
              <a:rPr lang="en-US" sz="800" dirty="0" smtClean="0"/>
              <a:t>Fig.3 The Loreto study site, in the upper Amazon of Northern Peru, is delineated on the ALOS/PALSAR multi-temporal image mosaics of the area. </a:t>
            </a:r>
            <a:endParaRPr lang="en-US" sz="800" dirty="0"/>
          </a:p>
        </p:txBody>
      </p:sp>
      <p:sp>
        <p:nvSpPr>
          <p:cNvPr id="16" name="TextBox 15"/>
          <p:cNvSpPr txBox="1"/>
          <p:nvPr/>
        </p:nvSpPr>
        <p:spPr>
          <a:xfrm>
            <a:off x="9383504" y="3338854"/>
            <a:ext cx="2719413" cy="584775"/>
          </a:xfrm>
          <a:prstGeom prst="rect">
            <a:avLst/>
          </a:prstGeom>
          <a:noFill/>
        </p:spPr>
        <p:txBody>
          <a:bodyPr wrap="square" rtlCol="0">
            <a:spAutoFit/>
          </a:bodyPr>
          <a:lstStyle/>
          <a:p>
            <a:r>
              <a:rPr lang="en-US" sz="800" dirty="0" smtClean="0"/>
              <a:t>Fig. 4 Classification results of the  Loreto floodplain. Green=palm swamps, blue=open water, brown=other classes. 20300km² are predicted to be covered by palm swamps. </a:t>
            </a:r>
            <a:endParaRPr lang="en-US" sz="800" dirty="0"/>
          </a:p>
        </p:txBody>
      </p:sp>
      <p:pic>
        <p:nvPicPr>
          <p:cNvPr id="17" name="Picture 16"/>
          <p:cNvPicPr>
            <a:picLocks noChangeAspect="1"/>
          </p:cNvPicPr>
          <p:nvPr/>
        </p:nvPicPr>
        <p:blipFill>
          <a:blip r:embed="rId8"/>
          <a:stretch>
            <a:fillRect/>
          </a:stretch>
        </p:blipFill>
        <p:spPr>
          <a:xfrm>
            <a:off x="6781101" y="4039811"/>
            <a:ext cx="2191635" cy="1347861"/>
          </a:xfrm>
          <a:prstGeom prst="rect">
            <a:avLst/>
          </a:prstGeom>
        </p:spPr>
      </p:pic>
      <p:sp>
        <p:nvSpPr>
          <p:cNvPr id="18" name="TextBox 17"/>
          <p:cNvSpPr txBox="1"/>
          <p:nvPr/>
        </p:nvSpPr>
        <p:spPr>
          <a:xfrm>
            <a:off x="6693408" y="5448223"/>
            <a:ext cx="3352777" cy="584775"/>
          </a:xfrm>
          <a:prstGeom prst="rect">
            <a:avLst/>
          </a:prstGeom>
          <a:noFill/>
        </p:spPr>
        <p:txBody>
          <a:bodyPr wrap="square" rtlCol="0">
            <a:spAutoFit/>
          </a:bodyPr>
          <a:lstStyle/>
          <a:p>
            <a:r>
              <a:rPr lang="en-US" sz="800" dirty="0" smtClean="0"/>
              <a:t>Fig. 5 Combined QuikSCAT and AMSR-E microwave data to generate landscape inundation fraction (shown as percent inundated of 25km grid cells) comparing the Upper Amazon Basin in Northern Peru for 4 months over2006 and 2007. </a:t>
            </a:r>
            <a:endParaRPr lang="en-US" sz="800" dirty="0"/>
          </a:p>
        </p:txBody>
      </p:sp>
      <p:sp>
        <p:nvSpPr>
          <p:cNvPr id="19" name="TextBox 18"/>
          <p:cNvSpPr txBox="1"/>
          <p:nvPr/>
        </p:nvSpPr>
        <p:spPr>
          <a:xfrm>
            <a:off x="6029865" y="6472217"/>
            <a:ext cx="5957028" cy="338554"/>
          </a:xfrm>
          <a:prstGeom prst="rect">
            <a:avLst/>
          </a:prstGeom>
          <a:noFill/>
        </p:spPr>
        <p:txBody>
          <a:bodyPr wrap="square" rtlCol="0">
            <a:spAutoFit/>
          </a:bodyPr>
          <a:lstStyle/>
          <a:p>
            <a:r>
              <a:rPr lang="en-US" sz="800" dirty="0" smtClean="0"/>
              <a:t>Fig. 4,5,6 “Microwave Remote Sensing of Palm swamp distribution and flooding status over a sub-region in Upper Amazon Basin”, Podest, A. et  al., 2011.</a:t>
            </a:r>
            <a:endParaRPr lang="en-US" sz="800" dirty="0"/>
          </a:p>
        </p:txBody>
      </p:sp>
      <p:sp>
        <p:nvSpPr>
          <p:cNvPr id="20" name="TextBox 19"/>
          <p:cNvSpPr txBox="1"/>
          <p:nvPr/>
        </p:nvSpPr>
        <p:spPr>
          <a:xfrm>
            <a:off x="9923242" y="4225432"/>
            <a:ext cx="2063651" cy="1323439"/>
          </a:xfrm>
          <a:prstGeom prst="rect">
            <a:avLst/>
          </a:prstGeom>
          <a:solidFill>
            <a:schemeClr val="tx2">
              <a:lumMod val="60000"/>
              <a:lumOff val="40000"/>
            </a:schemeClr>
          </a:solidFill>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800" dirty="0" smtClean="0"/>
              <a:t>Classification results show that improvements need to be performed in terms of excluding shadows and avoiding classification in areas of steep terrain and in obtaining better separability  between dense and sparse palm swamp forest patches. Next is running a supervised decision classification approach based on the classes identified through the unsupervised approach. Podest et al., 2011</a:t>
            </a:r>
            <a:endParaRPr lang="en-US" sz="800" dirty="0"/>
          </a:p>
        </p:txBody>
      </p:sp>
    </p:spTree>
    <p:extLst>
      <p:ext uri="{BB962C8B-B14F-4D97-AF65-F5344CB8AC3E}">
        <p14:creationId xmlns:p14="http://schemas.microsoft.com/office/powerpoint/2010/main" val="31733533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414</TotalTime>
  <Words>496</Words>
  <Application>Microsoft Office PowerPoint</Application>
  <PresentationFormat>Widescreen</PresentationFormat>
  <Paragraphs>42</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Ecosystem Model Evaluation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Ecosystem Model Evaluation</dc:title>
  <dc:creator>Jen Harrington</dc:creator>
  <cp:lastModifiedBy>Profile, Public</cp:lastModifiedBy>
  <cp:revision>46</cp:revision>
  <dcterms:created xsi:type="dcterms:W3CDTF">2016-02-05T19:16:33Z</dcterms:created>
  <dcterms:modified xsi:type="dcterms:W3CDTF">2016-02-29T16:01:48Z</dcterms:modified>
</cp:coreProperties>
</file>