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1" d="100"/>
          <a:sy n="91" d="100"/>
        </p:scale>
        <p:origin x="129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B170-0970-4039-A5F2-12044BD1CE9B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4066-D52B-4E0F-8F8E-A8CB8188B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9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B170-0970-4039-A5F2-12044BD1CE9B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4066-D52B-4E0F-8F8E-A8CB8188B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26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B170-0970-4039-A5F2-12044BD1CE9B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4066-D52B-4E0F-8F8E-A8CB8188B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90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B170-0970-4039-A5F2-12044BD1CE9B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4066-D52B-4E0F-8F8E-A8CB8188B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4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B170-0970-4039-A5F2-12044BD1CE9B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4066-D52B-4E0F-8F8E-A8CB8188B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72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B170-0970-4039-A5F2-12044BD1CE9B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4066-D52B-4E0F-8F8E-A8CB8188B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09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B170-0970-4039-A5F2-12044BD1CE9B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4066-D52B-4E0F-8F8E-A8CB8188B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1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B170-0970-4039-A5F2-12044BD1CE9B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4066-D52B-4E0F-8F8E-A8CB8188B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16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B170-0970-4039-A5F2-12044BD1CE9B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4066-D52B-4E0F-8F8E-A8CB8188B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15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B170-0970-4039-A5F2-12044BD1CE9B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4066-D52B-4E0F-8F8E-A8CB8188B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5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B170-0970-4039-A5F2-12044BD1CE9B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4066-D52B-4E0F-8F8E-A8CB8188B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9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1B170-0970-4039-A5F2-12044BD1CE9B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54066-D52B-4E0F-8F8E-A8CB8188B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9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ater.usgs.gov/software/OTIS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421" y="0"/>
            <a:ext cx="11302313" cy="1170417"/>
          </a:xfrm>
        </p:spPr>
        <p:txBody>
          <a:bodyPr>
            <a:normAutofit fontScale="90000"/>
          </a:bodyPr>
          <a:lstStyle/>
          <a:p>
            <a:r>
              <a:rPr lang="en-US" sz="3200" b="1" i="1" u="sng" dirty="0" smtClean="0"/>
              <a:t>OTIS, One-Dimensional Transport with Inflow and Storage.</a:t>
            </a:r>
            <a:r>
              <a:rPr lang="en-US" sz="3200" b="1" u="sng" dirty="0" smtClean="0"/>
              <a:t>  </a:t>
            </a:r>
            <a:br>
              <a:rPr lang="en-US" sz="3200" b="1" u="sng" dirty="0" smtClean="0"/>
            </a:br>
            <a:r>
              <a:rPr lang="en-US" sz="2000" dirty="0" smtClean="0">
                <a:hlinkClick r:id="rId2"/>
              </a:rPr>
              <a:t>http://water.usgs.gov/software/OTIS/</a:t>
            </a:r>
            <a:r>
              <a:rPr lang="en-US" sz="2000" dirty="0" smtClean="0"/>
              <a:t>  </a:t>
            </a:r>
            <a:br>
              <a:rPr lang="en-US" sz="2000" dirty="0" smtClean="0"/>
            </a:br>
            <a:r>
              <a:rPr lang="en-US" sz="2000" dirty="0" smtClean="0"/>
              <a:t>Developed by R. </a:t>
            </a:r>
            <a:r>
              <a:rPr lang="en-US" sz="2000" dirty="0" err="1" smtClean="0"/>
              <a:t>Runkel</a:t>
            </a:r>
            <a:r>
              <a:rPr lang="en-US" sz="2000" dirty="0" smtClean="0"/>
              <a:t>, USGS </a:t>
            </a:r>
            <a:br>
              <a:rPr lang="en-US" sz="2000" dirty="0" smtClean="0"/>
            </a:br>
            <a:r>
              <a:rPr lang="en-US" sz="1200" dirty="0" smtClean="0"/>
              <a:t>Presented by: Nicholas J. Banish, </a:t>
            </a:r>
            <a:r>
              <a:rPr lang="en-US" sz="1200" dirty="0" err="1" smtClean="0"/>
              <a:t>Valett</a:t>
            </a:r>
            <a:r>
              <a:rPr lang="en-US" sz="1200" dirty="0" smtClean="0"/>
              <a:t> Aquatic Ecosystems Ecology Laboratory, UMT DBS</a:t>
            </a:r>
            <a:endParaRPr lang="en-US" sz="1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0830" y="1170417"/>
            <a:ext cx="10585621" cy="2869777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7200" b="1" u="sng" dirty="0" smtClean="0"/>
              <a:t>Domain/Objective: </a:t>
            </a:r>
          </a:p>
          <a:p>
            <a:pPr algn="l"/>
            <a:r>
              <a:rPr lang="en-US" sz="7200" dirty="0"/>
              <a:t>C</a:t>
            </a:r>
            <a:r>
              <a:rPr lang="en-US" sz="7200" dirty="0" smtClean="0"/>
              <a:t>haracterizes the fate and transport of waterborne solutes in lotic systems. Used in conjunction with field data to quantify hydrologic processes and chemical transformations that affect solute transport</a:t>
            </a:r>
          </a:p>
          <a:p>
            <a:pPr algn="l"/>
            <a:r>
              <a:rPr lang="en-US" sz="7200" dirty="0" smtClean="0"/>
              <a:t>Framework for integrating different types of data (Q, </a:t>
            </a:r>
            <a:r>
              <a:rPr lang="en-US" sz="7200" dirty="0" err="1" smtClean="0"/>
              <a:t>Q</a:t>
            </a:r>
            <a:r>
              <a:rPr lang="en-US" sz="4800" b="1" dirty="0" err="1" smtClean="0"/>
              <a:t>sub</a:t>
            </a:r>
            <a:r>
              <a:rPr lang="en-US" sz="7200" dirty="0" smtClean="0"/>
              <a:t>, nutrient Uptake). Given a description of watershed loading, OTIS determines solute concentrations th</a:t>
            </a:r>
            <a:r>
              <a:rPr lang="en-US" sz="7200" dirty="0" smtClean="0"/>
              <a:t>at </a:t>
            </a:r>
            <a:r>
              <a:rPr lang="en-US" sz="7200" dirty="0" smtClean="0"/>
              <a:t>result from hydrologic transport and chemical transformations.</a:t>
            </a:r>
          </a:p>
          <a:p>
            <a:r>
              <a:rPr lang="en-US" sz="8000" b="1" u="sng" dirty="0" smtClean="0">
                <a:solidFill>
                  <a:srgbClr val="0070C0"/>
                </a:solidFill>
              </a:rPr>
              <a:t>HYDROLOGIC PROCECESSES</a:t>
            </a:r>
            <a:r>
              <a:rPr lang="en-US" sz="8000" b="1" dirty="0" smtClean="0">
                <a:solidFill>
                  <a:srgbClr val="0070C0"/>
                </a:solidFill>
              </a:rPr>
              <a:t>                                                            </a:t>
            </a:r>
            <a:r>
              <a:rPr lang="en-US" sz="8000" b="1" u="sng" dirty="0" smtClean="0">
                <a:solidFill>
                  <a:srgbClr val="FF0000"/>
                </a:solidFill>
              </a:rPr>
              <a:t>CHEMICAL TRANSFORMATIONS</a:t>
            </a:r>
          </a:p>
          <a:p>
            <a:pPr algn="l"/>
            <a:r>
              <a:rPr lang="en-US" sz="8000" b="1" dirty="0" smtClean="0"/>
              <a:t>	Advection                                                                                               Sorption</a:t>
            </a:r>
          </a:p>
          <a:p>
            <a:pPr algn="l"/>
            <a:r>
              <a:rPr lang="en-US" sz="8000" b="1" dirty="0" smtClean="0"/>
              <a:t>	Dispersion                                                                                              First Order Decay</a:t>
            </a:r>
            <a:endParaRPr lang="en-US" sz="8000" b="1" dirty="0"/>
          </a:p>
          <a:p>
            <a:pPr algn="l"/>
            <a:r>
              <a:rPr lang="en-US" sz="8000" b="1" dirty="0"/>
              <a:t>	</a:t>
            </a:r>
            <a:r>
              <a:rPr lang="en-US" sz="8000" b="1" dirty="0" smtClean="0"/>
              <a:t>Transient Storage</a:t>
            </a:r>
          </a:p>
          <a:p>
            <a:pPr algn="l"/>
            <a:r>
              <a:rPr lang="en-US" sz="7200" b="1" dirty="0" smtClean="0"/>
              <a:t>Key Assumptions: </a:t>
            </a:r>
            <a:r>
              <a:rPr lang="en-US" sz="8000" b="1" dirty="0" smtClean="0"/>
              <a:t>1-D </a:t>
            </a:r>
            <a:r>
              <a:rPr lang="en-US" sz="8000" b="1" dirty="0" err="1" smtClean="0"/>
              <a:t>Advective</a:t>
            </a:r>
            <a:r>
              <a:rPr lang="en-US" sz="8000" b="1" dirty="0" smtClean="0"/>
              <a:t>/Dispersive </a:t>
            </a:r>
            <a:r>
              <a:rPr lang="en-US" sz="8000" dirty="0" smtClean="0"/>
              <a:t>Transport of solute mass.  [c] varies only longitudinally, (not w/ w or z) i.e., solute mass is evenly distributed over x-sect. area of stream. </a:t>
            </a:r>
            <a:r>
              <a:rPr lang="en-US" sz="8000" b="1" dirty="0"/>
              <a:t> </a:t>
            </a:r>
            <a:r>
              <a:rPr lang="en-US" sz="8000" dirty="0" smtClean="0"/>
              <a:t>Conservation of Mass applies for both in-channel and T.S.Z. compartments.   </a:t>
            </a:r>
            <a:endParaRPr lang="en-US" sz="8000" dirty="0" smtClean="0"/>
          </a:p>
          <a:p>
            <a:pPr algn="l"/>
            <a:r>
              <a:rPr lang="en-US" sz="7200" b="1" dirty="0" smtClean="0"/>
              <a:t>Temporal/Spatial Scale:  </a:t>
            </a:r>
            <a:r>
              <a:rPr lang="en-US" sz="8000" b="1" dirty="0" smtClean="0"/>
              <a:t>1-D =&gt; Longitudinal. </a:t>
            </a:r>
            <a:r>
              <a:rPr lang="en-US" sz="8000" dirty="0" smtClean="0"/>
              <a:t>Can be </a:t>
            </a:r>
            <a:r>
              <a:rPr lang="en-US" sz="8000" dirty="0" smtClean="0"/>
              <a:t>Spatially expansive.</a:t>
            </a:r>
            <a:r>
              <a:rPr lang="en-US" sz="8000" dirty="0" smtClean="0"/>
              <a:t> Integrates across scales of surface-subsurface exchange</a:t>
            </a:r>
          </a:p>
          <a:p>
            <a:pPr algn="l"/>
            <a:r>
              <a:rPr lang="en-US" sz="8000" dirty="0" smtClean="0"/>
              <a:t>	</a:t>
            </a:r>
            <a:r>
              <a:rPr lang="en-US" sz="8000" b="1" dirty="0" smtClean="0"/>
              <a:t>cumulative effects</a:t>
            </a:r>
            <a:r>
              <a:rPr lang="en-US" sz="8000" dirty="0" smtClean="0"/>
              <a:t> of chemical </a:t>
            </a:r>
            <a:r>
              <a:rPr lang="en-US" sz="8000" dirty="0" err="1" smtClean="0"/>
              <a:t>rxn’s</a:t>
            </a:r>
            <a:r>
              <a:rPr lang="en-US" sz="8000" dirty="0" smtClean="0"/>
              <a:t> and hydrologic storage on solute fate (though not necessarily process specific).  Relatively large spatial scale.  </a:t>
            </a:r>
            <a:endParaRPr lang="en-US" sz="8000" b="1" dirty="0" smtClean="0"/>
          </a:p>
          <a:p>
            <a:pPr algn="l"/>
            <a:endParaRPr lang="en-US" sz="8000" b="1" dirty="0"/>
          </a:p>
          <a:p>
            <a:pPr algn="l"/>
            <a:endParaRPr lang="en-US" sz="8000" b="1" dirty="0" smtClean="0"/>
          </a:p>
          <a:p>
            <a:pPr algn="l"/>
            <a:endParaRPr lang="en-US" sz="8000" b="1" dirty="0" smtClean="0"/>
          </a:p>
          <a:p>
            <a:pPr algn="l"/>
            <a:endParaRPr lang="en-US" sz="8000" b="1" dirty="0" smtClean="0"/>
          </a:p>
          <a:p>
            <a:pPr algn="l"/>
            <a:endParaRPr lang="en-US" sz="8000" b="1" dirty="0"/>
          </a:p>
          <a:p>
            <a:pPr algn="l"/>
            <a:endParaRPr lang="en-US" sz="8000" b="1" dirty="0" smtClean="0"/>
          </a:p>
          <a:p>
            <a:pPr algn="l"/>
            <a:endParaRPr lang="en-US" sz="8000" b="1" dirty="0"/>
          </a:p>
          <a:p>
            <a:pPr algn="l"/>
            <a:endParaRPr lang="en-US" sz="8000" b="1" dirty="0" smtClean="0"/>
          </a:p>
          <a:p>
            <a:pPr algn="l"/>
            <a:endParaRPr lang="en-US" sz="8000" b="1" u="sng" dirty="0" smtClean="0"/>
          </a:p>
          <a:p>
            <a:pPr algn="l"/>
            <a:endParaRPr lang="en-US" b="1" u="sng" dirty="0"/>
          </a:p>
        </p:txBody>
      </p:sp>
      <p:sp>
        <p:nvSpPr>
          <p:cNvPr id="5" name="Right Arrow 4"/>
          <p:cNvSpPr/>
          <p:nvPr/>
        </p:nvSpPr>
        <p:spPr>
          <a:xfrm>
            <a:off x="493986" y="5413910"/>
            <a:ext cx="1237129" cy="2554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043" y="2891471"/>
            <a:ext cx="3110990" cy="8586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0413" y="5906814"/>
            <a:ext cx="11676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Kaplan, L.A. et al. </a:t>
            </a:r>
            <a:r>
              <a:rPr lang="en-US" sz="1200" dirty="0"/>
              <a:t> </a:t>
            </a:r>
            <a:r>
              <a:rPr lang="en-US" sz="1200" b="1" dirty="0" smtClean="0"/>
              <a:t>Untangling the complex issue of dissolved organic carbon uptake: A stable isotope approach</a:t>
            </a:r>
            <a:r>
              <a:rPr lang="en-US" sz="1200" dirty="0" smtClean="0"/>
              <a:t>: </a:t>
            </a:r>
            <a:r>
              <a:rPr lang="en-US" sz="900" dirty="0" smtClean="0"/>
              <a:t>Freshwater Biology, v. 53, no. 5, p. 855-864, doi:10.1111/j.1365-2427.2007.01941.x</a:t>
            </a:r>
          </a:p>
          <a:p>
            <a:r>
              <a:rPr lang="en-US" sz="1200" dirty="0" err="1" smtClean="0"/>
              <a:t>Valett</a:t>
            </a:r>
            <a:r>
              <a:rPr lang="en-US" sz="1200" dirty="0" smtClean="0"/>
              <a:t>, H.M., et al. 1996, </a:t>
            </a:r>
            <a:r>
              <a:rPr lang="en-US" sz="1200" b="1" dirty="0" smtClean="0"/>
              <a:t>Parent lithology, surface-groundwater exchange, and nitrate retention in headwater streams</a:t>
            </a:r>
            <a:r>
              <a:rPr lang="en-US" sz="1200" dirty="0" smtClean="0"/>
              <a:t>. </a:t>
            </a:r>
            <a:r>
              <a:rPr lang="en-US" sz="900" dirty="0" smtClean="0"/>
              <a:t>Limnology and Oceanography, v. 41, no. 2, p. 333-345.</a:t>
            </a:r>
          </a:p>
          <a:p>
            <a:r>
              <a:rPr lang="en-US" sz="1200" dirty="0" smtClean="0"/>
              <a:t>Tank, J.L et al. </a:t>
            </a:r>
            <a:r>
              <a:rPr lang="en-US" sz="1200" b="1" dirty="0" smtClean="0"/>
              <a:t>Are rivers just big streams? A pulse method to quantify nitrogen demand in a large river</a:t>
            </a:r>
            <a:r>
              <a:rPr lang="en-US" sz="1200" dirty="0" smtClean="0"/>
              <a:t>: </a:t>
            </a:r>
            <a:r>
              <a:rPr lang="en-US" sz="900" dirty="0" smtClean="0"/>
              <a:t>Ecology, v. 89, no. 10, p. 2935-2945, doi:10.1890/07-1315.1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20617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765" y="365587"/>
            <a:ext cx="3796704" cy="28243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42051" y="5945259"/>
            <a:ext cx="3877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1365" y="54224"/>
            <a:ext cx="38024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Main Channel Assumptions: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</a:t>
            </a:r>
            <a:r>
              <a:rPr lang="en-US" sz="1600" dirty="0" smtClean="0"/>
              <a:t>hysical </a:t>
            </a:r>
            <a:r>
              <a:rPr lang="en-US" sz="1600" dirty="0" smtClean="0">
                <a:effectLst/>
              </a:rPr>
              <a:t>processes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RXN’s </a:t>
            </a:r>
            <a:r>
              <a:rPr lang="en-US" sz="1600" dirty="0" smtClean="0">
                <a:effectLst/>
              </a:rPr>
              <a:t>affecting solute [c]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effectLst/>
              </a:rPr>
              <a:t>parameters describing physical processes and chemical reactions may be spatially variable.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effectLst/>
              </a:rPr>
              <a:t>parameters describing advection and lateral inflow may be temporally variable; include: Q, X-S area, Q</a:t>
            </a:r>
            <a:r>
              <a:rPr lang="en-US" sz="1100" dirty="0" smtClean="0">
                <a:effectLst/>
              </a:rPr>
              <a:t>LIN</a:t>
            </a:r>
            <a:r>
              <a:rPr lang="en-US" sz="1600" dirty="0" smtClean="0">
                <a:effectLst/>
              </a:rPr>
              <a:t>, [c] </a:t>
            </a:r>
            <a:r>
              <a:rPr lang="en-US" sz="1600" dirty="0" err="1" smtClean="0">
                <a:effectLst/>
              </a:rPr>
              <a:t>assc</a:t>
            </a:r>
            <a:r>
              <a:rPr lang="en-US" sz="1600" dirty="0" smtClean="0">
                <a:effectLst/>
              </a:rPr>
              <a:t>. w/ </a:t>
            </a:r>
            <a:r>
              <a:rPr lang="en-US" sz="1600" dirty="0" smtClean="0">
                <a:effectLst/>
              </a:rPr>
              <a:t>Q</a:t>
            </a:r>
            <a:r>
              <a:rPr lang="en-US" sz="1100" dirty="0" smtClean="0">
                <a:effectLst/>
              </a:rPr>
              <a:t>LIN</a:t>
            </a:r>
            <a:r>
              <a:rPr lang="en-US" sz="1600" dirty="0" smtClean="0">
                <a:effectLst/>
              </a:rPr>
              <a:t>. All other model parameters are temporally constant. </a:t>
            </a:r>
            <a:endParaRPr lang="en-US" sz="1600" dirty="0"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1365" y="3392295"/>
            <a:ext cx="367411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Storage Zone Assumptions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physical processes do not occur in S.Z. Transient storage is the only physical process affecting solute [c]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Chemical RXN’s affecting solute [c].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All model parameters describing transient storage and chemical reactions may be spatially variable.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All model parameters describing transient storage and chemical reactions are temporally constant.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276" y="3392295"/>
            <a:ext cx="2055400" cy="19775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60469" y="-147412"/>
            <a:ext cx="4269714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pPr algn="ctr"/>
            <a:r>
              <a:rPr lang="en-US" sz="1600" b="1" u="sng" dirty="0" smtClean="0"/>
              <a:t>Input Drivers: </a:t>
            </a:r>
          </a:p>
          <a:p>
            <a:r>
              <a:rPr lang="en-US" sz="1600" b="1" dirty="0" smtClean="0"/>
              <a:t>Physical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Main channel x-sect area is used with estimates of streamflow to determine </a:t>
            </a:r>
            <a:r>
              <a:rPr lang="en-US" sz="1400" dirty="0" err="1" smtClean="0"/>
              <a:t>avrg</a:t>
            </a:r>
            <a:r>
              <a:rPr lang="en-US" sz="1400" dirty="0" smtClean="0"/>
              <a:t>. </a:t>
            </a:r>
            <a:r>
              <a:rPr lang="en-US" sz="1400" dirty="0" err="1"/>
              <a:t>a</a:t>
            </a:r>
            <a:r>
              <a:rPr lang="en-US" sz="1400" dirty="0" err="1" smtClean="0"/>
              <a:t>dvective</a:t>
            </a:r>
            <a:r>
              <a:rPr lang="en-US" sz="1400" dirty="0" smtClean="0"/>
              <a:t> velocity of transported solutes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spreading of solute mass due to shear stress described by D, dispersion coefficient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Solute mixing due to T.S. governed by S.Z. x-sect. area and S.Z. </a:t>
            </a:r>
            <a:r>
              <a:rPr lang="en-US" sz="1400" dirty="0" err="1" smtClean="0"/>
              <a:t>coeff</a:t>
            </a:r>
            <a:r>
              <a:rPr lang="en-US" sz="1400" dirty="0"/>
              <a:t> </a:t>
            </a:r>
            <a:r>
              <a:rPr lang="en-US" sz="1400" dirty="0" smtClean="0"/>
              <a:t>(</a:t>
            </a:r>
            <a:r>
              <a:rPr lang="el-GR" sz="1400" dirty="0" smtClean="0"/>
              <a:t>α</a:t>
            </a:r>
            <a:r>
              <a:rPr lang="en-US" sz="1400" dirty="0" smtClean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Lateral Inflow, and </a:t>
            </a:r>
            <a:r>
              <a:rPr lang="en-US" sz="1400" dirty="0" err="1" smtClean="0"/>
              <a:t>assc</a:t>
            </a:r>
            <a:r>
              <a:rPr lang="en-US" sz="1400" dirty="0" smtClean="0"/>
              <a:t>.</a:t>
            </a:r>
            <a:r>
              <a:rPr lang="en-US" sz="1400" dirty="0" smtClean="0"/>
              <a:t> [c] with Lin</a:t>
            </a:r>
          </a:p>
          <a:p>
            <a:endParaRPr lang="en-US" sz="1400" dirty="0" smtClean="0"/>
          </a:p>
          <a:p>
            <a:r>
              <a:rPr lang="en-US" sz="1400" b="1" dirty="0" smtClean="0"/>
              <a:t>Chemical:  </a:t>
            </a:r>
            <a:r>
              <a:rPr lang="en-US" sz="1400" dirty="0" smtClean="0"/>
              <a:t>2 types of Chemical RXN’s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First order decay; may be specified for main channel (and/or) S.Z.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Sorption: distribution </a:t>
            </a:r>
            <a:r>
              <a:rPr lang="en-US" sz="1400" dirty="0" err="1" smtClean="0"/>
              <a:t>coeff</a:t>
            </a:r>
            <a:r>
              <a:rPr lang="en-US" sz="1400" dirty="0" smtClean="0"/>
              <a:t>. based on chemical sorption onto streambed. </a:t>
            </a:r>
          </a:p>
          <a:p>
            <a:endParaRPr lang="en-US" sz="1400" u="sng" dirty="0" smtClean="0"/>
          </a:p>
          <a:p>
            <a:r>
              <a:rPr lang="en-US" sz="1400" b="1" dirty="0" smtClean="0"/>
              <a:t>parameter file: </a:t>
            </a:r>
            <a:r>
              <a:rPr lang="en-US" sz="1400" dirty="0" smtClean="0"/>
              <a:t>sets simulation options, boundary conditions, and model parameters that remain constant throughout the run.</a:t>
            </a:r>
          </a:p>
          <a:p>
            <a:r>
              <a:rPr lang="en-US" sz="1400" b="1" dirty="0" smtClean="0"/>
              <a:t>flow file: </a:t>
            </a:r>
            <a:r>
              <a:rPr lang="en-US" sz="1400" dirty="0"/>
              <a:t>contains model parameters that</a:t>
            </a:r>
          </a:p>
          <a:p>
            <a:r>
              <a:rPr lang="en-US" sz="1400" dirty="0"/>
              <a:t>can potentially vary during the simulation (for example, volumetric flow rate and main channel </a:t>
            </a:r>
            <a:r>
              <a:rPr lang="en-US" sz="1400" dirty="0" smtClean="0"/>
              <a:t>cross sectional</a:t>
            </a:r>
            <a:endParaRPr lang="en-US" sz="1400" dirty="0"/>
          </a:p>
          <a:p>
            <a:r>
              <a:rPr lang="en-US" sz="1400" dirty="0"/>
              <a:t>area)</a:t>
            </a:r>
          </a:p>
          <a:p>
            <a:pPr algn="ctr"/>
            <a:r>
              <a:rPr lang="en-US" sz="1400" b="1" u="sng" dirty="0" smtClean="0"/>
              <a:t>Key Outputs:  </a:t>
            </a:r>
          </a:p>
          <a:p>
            <a:pPr algn="ctr"/>
            <a:r>
              <a:rPr lang="en-US" sz="1400" dirty="0" smtClean="0"/>
              <a:t>A general equation in the form:</a:t>
            </a:r>
          </a:p>
          <a:p>
            <a:endParaRPr lang="en-US" dirty="0"/>
          </a:p>
          <a:p>
            <a:r>
              <a:rPr lang="en-US" b="1" dirty="0" smtClean="0"/>
              <a:t>C(</a:t>
            </a:r>
            <a:r>
              <a:rPr lang="en-US" b="1" i="1" dirty="0" smtClean="0"/>
              <a:t>x</a:t>
            </a:r>
            <a:r>
              <a:rPr lang="en-US" b="1" dirty="0" smtClean="0"/>
              <a:t>, </a:t>
            </a:r>
            <a:r>
              <a:rPr lang="en-US" b="1" i="1" dirty="0" smtClean="0"/>
              <a:t>t</a:t>
            </a:r>
            <a:r>
              <a:rPr lang="en-US" b="1" dirty="0" smtClean="0"/>
              <a:t>) = </a:t>
            </a:r>
            <a:r>
              <a:rPr lang="en-US" dirty="0" smtClean="0"/>
              <a:t>Hydrologic Transport + Chemical Transformations </a:t>
            </a:r>
          </a:p>
          <a:p>
            <a:pPr algn="ctr"/>
            <a:endParaRPr lang="en-US" sz="1400" b="1" u="sng" dirty="0" smtClean="0"/>
          </a:p>
          <a:p>
            <a:pPr algn="ctr"/>
            <a:endParaRPr lang="en-US" sz="1400" b="1" u="sng" dirty="0"/>
          </a:p>
        </p:txBody>
      </p:sp>
    </p:spTree>
    <p:extLst>
      <p:ext uri="{BB962C8B-B14F-4D97-AF65-F5344CB8AC3E}">
        <p14:creationId xmlns:p14="http://schemas.microsoft.com/office/powerpoint/2010/main" val="154279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04" y="-212944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Model Validation – Examples of Results </a:t>
            </a:r>
            <a:endParaRPr lang="en-US" sz="28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04" y="798788"/>
            <a:ext cx="2367591" cy="2261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571" y="852603"/>
            <a:ext cx="2267942" cy="2126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5076" y="852603"/>
            <a:ext cx="2353137" cy="2250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9504" y="798788"/>
            <a:ext cx="2606363" cy="25158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7998" y="3314615"/>
            <a:ext cx="233329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Trial and Error: </a:t>
            </a:r>
            <a:r>
              <a:rPr lang="en-US" dirty="0" err="1"/>
              <a:t>Bencala</a:t>
            </a:r>
            <a:r>
              <a:rPr lang="en-US" dirty="0"/>
              <a:t> and Walters use </a:t>
            </a:r>
            <a:r>
              <a:rPr lang="en-US" dirty="0" smtClean="0"/>
              <a:t>Cl </a:t>
            </a:r>
            <a:r>
              <a:rPr lang="en-US" dirty="0"/>
              <a:t>as conservative tracer to model Transient Storage, varied physical parameters to obtain match b/w observed and simulated results.  </a:t>
            </a:r>
            <a:r>
              <a:rPr lang="en-US" dirty="0" smtClean="0"/>
              <a:t>Pool </a:t>
            </a:r>
            <a:r>
              <a:rPr lang="en-US" dirty="0"/>
              <a:t>areas are large relative to main </a:t>
            </a:r>
            <a:r>
              <a:rPr lang="en-US" dirty="0" smtClean="0"/>
              <a:t>channel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68583" y="3314615"/>
            <a:ext cx="25014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Parameter Estimation: </a:t>
            </a:r>
            <a:r>
              <a:rPr lang="en-US" dirty="0" err="1" smtClean="0"/>
              <a:t>Laenen</a:t>
            </a:r>
            <a:r>
              <a:rPr lang="en-US" dirty="0" smtClean="0"/>
              <a:t> and </a:t>
            </a:r>
            <a:r>
              <a:rPr lang="en-US" dirty="0" err="1" smtClean="0"/>
              <a:t>Risley</a:t>
            </a:r>
            <a:r>
              <a:rPr lang="en-US" dirty="0" smtClean="0"/>
              <a:t> used Nonlinear Regression for parameter estimation; travel times (A) mixing </a:t>
            </a:r>
            <a:r>
              <a:rPr lang="en-US" dirty="0" err="1" smtClean="0"/>
              <a:t>characterisitcs</a:t>
            </a:r>
            <a:r>
              <a:rPr lang="en-US" dirty="0" smtClean="0"/>
              <a:t> (A</a:t>
            </a:r>
            <a:r>
              <a:rPr lang="en-US" sz="1200" b="1" dirty="0" smtClean="0"/>
              <a:t>s, </a:t>
            </a:r>
            <a:r>
              <a:rPr lang="el-GR" dirty="0" smtClean="0"/>
              <a:t>α</a:t>
            </a:r>
            <a:r>
              <a:rPr lang="en-US" dirty="0" smtClean="0"/>
              <a:t>, D) can be determined 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80690" y="3314615"/>
            <a:ext cx="27852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Nutrient Uptake</a:t>
            </a:r>
            <a:r>
              <a:rPr lang="en-US" dirty="0" smtClean="0"/>
              <a:t>:</a:t>
            </a:r>
          </a:p>
          <a:p>
            <a:r>
              <a:rPr lang="en-US" dirty="0" smtClean="0"/>
              <a:t>McKnight and Duff estimate  nitrate uptake by algal mats in main channel and T.S.Z. in </a:t>
            </a:r>
            <a:r>
              <a:rPr lang="en-US" dirty="0" err="1" smtClean="0"/>
              <a:t>Antartica</a:t>
            </a:r>
            <a:r>
              <a:rPr lang="en-US" dirty="0" smtClean="0"/>
              <a:t>.  Based on observed concentrations, inferred loss of 84-93% of NO3 in main channel by geochemical processes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55118" y="3314615"/>
            <a:ext cx="29534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Trace Metal Removal:</a:t>
            </a:r>
          </a:p>
          <a:p>
            <a:r>
              <a:rPr lang="en-US" dirty="0" smtClean="0"/>
              <a:t>Used to determine steady-state solute concentrations that result from constant loading (dissolved Fe). Close fit b/w obs. and simulated conc. Suggest initial increase in Fe is due to strictly hydrologic factors. </a:t>
            </a:r>
            <a:r>
              <a:rPr lang="en-US" dirty="0" err="1" smtClean="0"/>
              <a:t>Decr</a:t>
            </a:r>
            <a:r>
              <a:rPr lang="en-US" dirty="0" smtClean="0"/>
              <a:t>. @ 500m do not match observed </a:t>
            </a:r>
            <a:r>
              <a:rPr lang="en-US" dirty="0" err="1" smtClean="0"/>
              <a:t>decr</a:t>
            </a:r>
            <a:r>
              <a:rPr lang="en-US" dirty="0" smtClean="0"/>
              <a:t>., indicating chemical </a:t>
            </a:r>
            <a:r>
              <a:rPr lang="en-US" dirty="0" err="1" smtClean="0"/>
              <a:t>rxn’s</a:t>
            </a:r>
            <a:r>
              <a:rPr lang="en-US" dirty="0" smtClean="0"/>
              <a:t> affect dissolved [Fe]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40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651</Words>
  <Application>Microsoft Office PowerPoint</Application>
  <PresentationFormat>Widescreen</PresentationFormat>
  <Paragraphs>59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OTIS, One-Dimensional Transport with Inflow and Storage.   http://water.usgs.gov/software/OTIS/   Developed by R. Runkel, USGS  Presented by: Nicholas J. Banish, Valett Aquatic Ecosystems Ecology Laboratory, UMT DBS</vt:lpstr>
      <vt:lpstr>PowerPoint Presentation</vt:lpstr>
      <vt:lpstr>Model Validation – Examples of Results </vt:lpstr>
    </vt:vector>
  </TitlesOfParts>
  <Company>Mansfield Library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OTIS, One-Dimensional Transport with Inflow and Storage.  USGS, http://water.usgs.gov/software/OTIS/</dc:title>
  <dc:creator>Profile, Public</dc:creator>
  <cp:lastModifiedBy>Profile, Public</cp:lastModifiedBy>
  <cp:revision>17</cp:revision>
  <dcterms:created xsi:type="dcterms:W3CDTF">2016-02-22T14:13:51Z</dcterms:created>
  <dcterms:modified xsi:type="dcterms:W3CDTF">2016-02-22T16:47:55Z</dcterms:modified>
</cp:coreProperties>
</file>