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52"/>
    <p:restoredTop sz="94760"/>
  </p:normalViewPr>
  <p:slideViewPr>
    <p:cSldViewPr>
      <p:cViewPr>
        <p:scale>
          <a:sx n="135" d="100"/>
          <a:sy n="135" d="100"/>
        </p:scale>
        <p:origin x="728" y="-9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6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60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9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7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4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2/22/16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7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2/22/16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95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2/22/16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26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2/22/16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0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2/22/16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2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2/22/16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9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5013E-1BCF-43B9-AFF3-E0FEBB3C94C9}" type="datetimeFigureOut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3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iesta.bren.ucsb.edu/~rhessys/index.html" TargetMode="External"/><Relationship Id="rId3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 fontScale="77500" lnSpcReduction="20000"/>
          </a:bodyPr>
          <a:lstStyle/>
          <a:p>
            <a:pPr marL="457200" lvl="1" indent="0" algn="ctr">
              <a:buNone/>
            </a:pPr>
            <a:r>
              <a:rPr lang="en-US" b="1" dirty="0" smtClean="0">
                <a:latin typeface="Constantia" charset="0"/>
                <a:ea typeface="Constantia" charset="0"/>
                <a:cs typeface="Constantia" charset="0"/>
              </a:rPr>
              <a:t>Regional Hydro-Ecological Simulation System</a:t>
            </a:r>
          </a:p>
          <a:p>
            <a:pPr marL="457200" lvl="1" indent="0" algn="ctr">
              <a:buNone/>
            </a:pPr>
            <a:r>
              <a:rPr lang="en-US" b="1" dirty="0" smtClean="0">
                <a:latin typeface="Constantia" charset="0"/>
                <a:ea typeface="Constantia" charset="0"/>
                <a:cs typeface="Constantia" charset="0"/>
              </a:rPr>
              <a:t>UC Santa Barbara Department of Geography</a:t>
            </a:r>
          </a:p>
          <a:p>
            <a:pPr marL="457200" lvl="1" indent="0" algn="ctr">
              <a:buNone/>
            </a:pPr>
            <a:r>
              <a:rPr lang="en-US" b="1" dirty="0" smtClean="0">
                <a:latin typeface="Constantia" charset="0"/>
                <a:ea typeface="Constantia" charset="0"/>
                <a:cs typeface="Constantia" charset="0"/>
                <a:hlinkClick r:id="rId2"/>
              </a:rPr>
              <a:t>http://fiesta.bren.ucsb.edu/~rhessys/index.html</a:t>
            </a:r>
            <a:endParaRPr lang="en-US" sz="3300" b="1" u="sng" dirty="0" smtClean="0">
              <a:latin typeface="Constantia" charset="0"/>
              <a:ea typeface="Constantia" charset="0"/>
              <a:cs typeface="Constantia" charset="0"/>
            </a:endParaRPr>
          </a:p>
          <a:p>
            <a:pPr marL="0" indent="0">
              <a:buNone/>
            </a:pPr>
            <a:endParaRPr lang="en-US" dirty="0">
              <a:latin typeface="Constantia" charset="0"/>
              <a:ea typeface="Constantia" charset="0"/>
              <a:cs typeface="Constantia" charset="0"/>
            </a:endParaRPr>
          </a:p>
          <a:p>
            <a:pPr marL="0" indent="0">
              <a:buNone/>
            </a:pPr>
            <a:r>
              <a:rPr lang="en-US" b="1" u="sng" dirty="0" smtClean="0">
                <a:latin typeface="Constantia" charset="0"/>
                <a:ea typeface="Constantia" charset="0"/>
                <a:cs typeface="Constantia" charset="0"/>
              </a:rPr>
              <a:t>Objective</a:t>
            </a:r>
            <a:endParaRPr lang="en-US" sz="2900" dirty="0">
              <a:latin typeface="Constantia" charset="0"/>
              <a:ea typeface="Constantia" charset="0"/>
              <a:cs typeface="Constantia" charset="0"/>
            </a:endParaRPr>
          </a:p>
          <a:p>
            <a:pPr marL="0" indent="0">
              <a:buNone/>
            </a:pPr>
            <a:r>
              <a:rPr lang="en-US" sz="2900" dirty="0" smtClean="0">
                <a:latin typeface="Constantia" charset="0"/>
                <a:ea typeface="Constantia" charset="0"/>
                <a:cs typeface="Constantia" charset="0"/>
              </a:rPr>
              <a:t>RHESSYS is a </a:t>
            </a:r>
            <a:r>
              <a:rPr lang="en-US" sz="2900" dirty="0">
                <a:latin typeface="Constantia" charset="0"/>
                <a:ea typeface="Constantia" charset="0"/>
                <a:cs typeface="Constantia" charset="0"/>
              </a:rPr>
              <a:t>c</a:t>
            </a:r>
            <a:r>
              <a:rPr lang="en-US" sz="2900" dirty="0" smtClean="0">
                <a:latin typeface="Constantia" charset="0"/>
                <a:ea typeface="Constantia" charset="0"/>
                <a:cs typeface="Constantia" charset="0"/>
              </a:rPr>
              <a:t>arbon, water, and nutrient flux simulation model with a hydro-ecological framework using GIS technologies.</a:t>
            </a:r>
          </a:p>
          <a:p>
            <a:pPr marL="0" indent="0">
              <a:buNone/>
            </a:pPr>
            <a:endParaRPr lang="en-US" sz="2900" dirty="0" smtClean="0">
              <a:latin typeface="Constantia" charset="0"/>
              <a:ea typeface="Constantia" charset="0"/>
              <a:cs typeface="Constantia" charset="0"/>
            </a:endParaRPr>
          </a:p>
          <a:p>
            <a:pPr marL="0" indent="0">
              <a:buNone/>
            </a:pPr>
            <a:r>
              <a:rPr lang="en-US" b="1" u="sng" dirty="0" smtClean="0">
                <a:latin typeface="Constantia" charset="0"/>
                <a:ea typeface="Constantia" charset="0"/>
                <a:cs typeface="Constantia" charset="0"/>
              </a:rPr>
              <a:t>Key Assumptions</a:t>
            </a:r>
            <a:endParaRPr lang="en-US" sz="2900" dirty="0">
              <a:latin typeface="Constantia" charset="0"/>
              <a:ea typeface="Constantia" charset="0"/>
              <a:cs typeface="Constantia" charset="0"/>
            </a:endParaRPr>
          </a:p>
          <a:p>
            <a:pPr marL="0" indent="0">
              <a:buNone/>
            </a:pPr>
            <a:r>
              <a:rPr lang="en-US" sz="2900" dirty="0" smtClean="0">
                <a:latin typeface="Constantia" charset="0"/>
                <a:ea typeface="Constantia" charset="0"/>
                <a:cs typeface="Constantia" charset="0"/>
              </a:rPr>
              <a:t>Small to medium </a:t>
            </a:r>
            <a:r>
              <a:rPr lang="en-US" sz="2900" smtClean="0">
                <a:latin typeface="Constantia" charset="0"/>
                <a:ea typeface="Constantia" charset="0"/>
                <a:cs typeface="Constantia" charset="0"/>
              </a:rPr>
              <a:t>(</a:t>
            </a:r>
            <a:r>
              <a:rPr lang="en-US" sz="2900" smtClean="0">
                <a:latin typeface="Constantia" charset="0"/>
                <a:ea typeface="Constantia" charset="0"/>
                <a:cs typeface="Constantia" charset="0"/>
              </a:rPr>
              <a:t>first-fifth order</a:t>
            </a:r>
            <a:r>
              <a:rPr lang="en-US" sz="2900" dirty="0" smtClean="0">
                <a:latin typeface="Constantia" charset="0"/>
                <a:ea typeface="Constantia" charset="0"/>
                <a:cs typeface="Constantia" charset="0"/>
              </a:rPr>
              <a:t>) streams, regional climate station-required precipitation and min/max daily temp, GRASS/ ARC inputs.</a:t>
            </a:r>
          </a:p>
          <a:p>
            <a:pPr marL="0" indent="0">
              <a:buNone/>
            </a:pPr>
            <a:endParaRPr lang="en-US" sz="2900" dirty="0" smtClean="0">
              <a:latin typeface="Constantia" charset="0"/>
              <a:ea typeface="Constantia" charset="0"/>
              <a:cs typeface="Constantia" charset="0"/>
            </a:endParaRPr>
          </a:p>
          <a:p>
            <a:pPr marL="0" indent="0">
              <a:buNone/>
            </a:pPr>
            <a:r>
              <a:rPr lang="en-US" b="1" u="sng" dirty="0" smtClean="0">
                <a:latin typeface="Constantia" charset="0"/>
                <a:ea typeface="Constantia" charset="0"/>
                <a:cs typeface="Constantia" charset="0"/>
              </a:rPr>
              <a:t>Temporal &amp; Spatial Scale</a:t>
            </a:r>
            <a:endParaRPr lang="en-US" sz="2900" dirty="0" smtClean="0">
              <a:latin typeface="Constantia" charset="0"/>
              <a:ea typeface="Constantia" charset="0"/>
              <a:cs typeface="Constantia" charset="0"/>
            </a:endParaRPr>
          </a:p>
          <a:p>
            <a:pPr marL="0" indent="0">
              <a:buNone/>
            </a:pPr>
            <a:r>
              <a:rPr lang="en-US" sz="2900" dirty="0" smtClean="0">
                <a:latin typeface="Constantia" charset="0"/>
                <a:ea typeface="Constantia" charset="0"/>
                <a:cs typeface="Constantia" charset="0"/>
              </a:rPr>
              <a:t>Simulation is </a:t>
            </a:r>
            <a:r>
              <a:rPr lang="en-US" sz="2900" dirty="0">
                <a:latin typeface="Constantia" charset="0"/>
                <a:ea typeface="Constantia" charset="0"/>
                <a:cs typeface="Constantia" charset="0"/>
              </a:rPr>
              <a:t>temporally </a:t>
            </a:r>
            <a:r>
              <a:rPr lang="en-US" sz="2900" dirty="0" smtClean="0">
                <a:latin typeface="Constantia" charset="0"/>
                <a:ea typeface="Constantia" charset="0"/>
                <a:cs typeface="Constantia" charset="0"/>
              </a:rPr>
              <a:t>undefined. Simulations </a:t>
            </a:r>
            <a:r>
              <a:rPr lang="en-US" sz="2900" dirty="0">
                <a:latin typeface="Constantia" charset="0"/>
                <a:ea typeface="Constantia" charset="0"/>
                <a:cs typeface="Constantia" charset="0"/>
              </a:rPr>
              <a:t>must first go through a </a:t>
            </a:r>
            <a:r>
              <a:rPr lang="en-US" sz="2900" dirty="0" err="1">
                <a:latin typeface="Constantia" charset="0"/>
                <a:ea typeface="Constantia" charset="0"/>
                <a:cs typeface="Constantia" charset="0"/>
              </a:rPr>
              <a:t>spinup</a:t>
            </a:r>
            <a:r>
              <a:rPr lang="en-US" sz="2900" dirty="0">
                <a:latin typeface="Constantia" charset="0"/>
                <a:ea typeface="Constantia" charset="0"/>
                <a:cs typeface="Constantia" charset="0"/>
              </a:rPr>
              <a:t> period to generate Carbon and Nitrogen </a:t>
            </a:r>
            <a:r>
              <a:rPr lang="en-US" sz="2900" dirty="0" smtClean="0">
                <a:latin typeface="Constantia" charset="0"/>
                <a:ea typeface="Constantia" charset="0"/>
                <a:cs typeface="Constantia" charset="0"/>
              </a:rPr>
              <a:t>pools. Climate inputs are daily. Spatially undefined with expected variability. </a:t>
            </a:r>
            <a:endParaRPr lang="en-US" sz="2900" dirty="0">
              <a:latin typeface="Constantia" charset="0"/>
              <a:ea typeface="Constantia" charset="0"/>
              <a:cs typeface="Constanti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908" y="155290"/>
            <a:ext cx="2488184" cy="1089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6600" y="-12192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Peter Davis</a:t>
            </a:r>
          </a:p>
          <a:p>
            <a:pPr algn="r"/>
            <a:r>
              <a:rPr lang="en-US" dirty="0" smtClean="0"/>
              <a:t>2.22.16</a:t>
            </a:r>
          </a:p>
          <a:p>
            <a:pPr algn="r"/>
            <a:r>
              <a:rPr lang="en-US" dirty="0" smtClean="0"/>
              <a:t>BIOS-534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31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749987"/>
            <a:ext cx="5011482" cy="2971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84462"/>
            <a:ext cx="3774931" cy="3102683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" name="TextBox 5"/>
          <p:cNvSpPr txBox="1"/>
          <p:nvPr/>
        </p:nvSpPr>
        <p:spPr>
          <a:xfrm>
            <a:off x="4684234" y="116680"/>
            <a:ext cx="4365848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latin typeface="Constantia" charset="0"/>
                <a:ea typeface="Constantia" charset="0"/>
                <a:cs typeface="Constantia" charset="0"/>
              </a:rPr>
              <a:t>Outputs</a:t>
            </a:r>
          </a:p>
          <a:p>
            <a:pPr marL="285750" indent="-285750">
              <a:buSzPct val="75000"/>
              <a:buFont typeface="Arial" charset="0"/>
              <a:buChar char="•"/>
            </a:pPr>
            <a:endParaRPr lang="en-US" dirty="0" smtClean="0">
              <a:latin typeface="Constantia" charset="0"/>
              <a:ea typeface="Constantia" charset="0"/>
              <a:cs typeface="Constantia" charset="0"/>
            </a:endParaRPr>
          </a:p>
          <a:p>
            <a:pPr marL="285750" indent="-285750">
              <a:buSzPct val="75000"/>
              <a:buFont typeface="Arial" charset="0"/>
              <a:buChar char="•"/>
            </a:pPr>
            <a:r>
              <a:rPr lang="en-US" dirty="0" smtClean="0">
                <a:latin typeface="Constantia" charset="0"/>
                <a:ea typeface="Constantia" charset="0"/>
                <a:cs typeface="Constantia" charset="0"/>
              </a:rPr>
              <a:t>Groundwater N store/output </a:t>
            </a:r>
            <a:r>
              <a:rPr lang="en-US" sz="1200" dirty="0" smtClean="0">
                <a:latin typeface="Constantia" charset="0"/>
                <a:ea typeface="Constantia" charset="0"/>
                <a:cs typeface="Constantia" charset="0"/>
              </a:rPr>
              <a:t>(mg/L</a:t>
            </a:r>
            <a:r>
              <a:rPr lang="en-US" sz="1200" baseline="30000" dirty="0" smtClean="0">
                <a:latin typeface="Constantia" charset="0"/>
                <a:ea typeface="Constantia" charset="0"/>
                <a:cs typeface="Constantia" charset="0"/>
              </a:rPr>
              <a:t>-1</a:t>
            </a:r>
            <a:r>
              <a:rPr lang="en-US" sz="1200" dirty="0" smtClean="0">
                <a:latin typeface="Constantia" charset="0"/>
                <a:ea typeface="Constantia" charset="0"/>
                <a:cs typeface="Constantia" charset="0"/>
              </a:rPr>
              <a:t>)</a:t>
            </a:r>
          </a:p>
          <a:p>
            <a:pPr marL="285750" indent="-285750">
              <a:buSzPct val="75000"/>
              <a:buFont typeface="Arial" charset="0"/>
              <a:buChar char="•"/>
            </a:pPr>
            <a:r>
              <a:rPr lang="en-US" dirty="0" smtClean="0">
                <a:latin typeface="Constantia" charset="0"/>
                <a:ea typeface="Constantia" charset="0"/>
                <a:cs typeface="Constantia" charset="0"/>
              </a:rPr>
              <a:t>Nitrification/ denitrification </a:t>
            </a:r>
            <a:r>
              <a:rPr lang="en-US" sz="1200" dirty="0" smtClean="0">
                <a:latin typeface="Constantia" charset="0"/>
                <a:ea typeface="Constantia" charset="0"/>
                <a:cs typeface="Constantia" charset="0"/>
              </a:rPr>
              <a:t>(g/m/day)</a:t>
            </a:r>
          </a:p>
          <a:p>
            <a:pPr marL="285750" indent="-285750">
              <a:buSzPct val="75000"/>
              <a:buFont typeface="Arial" charset="0"/>
              <a:buChar char="•"/>
            </a:pPr>
            <a:r>
              <a:rPr lang="en-US" dirty="0" smtClean="0">
                <a:latin typeface="Constantia" charset="0"/>
                <a:ea typeface="Constantia" charset="0"/>
                <a:cs typeface="Constantia" charset="0"/>
              </a:rPr>
              <a:t>DOC </a:t>
            </a:r>
            <a:r>
              <a:rPr lang="en-US" dirty="0">
                <a:latin typeface="Constantia" charset="0"/>
                <a:ea typeface="Constantia" charset="0"/>
                <a:cs typeface="Constantia" charset="0"/>
              </a:rPr>
              <a:t>loss </a:t>
            </a:r>
            <a:r>
              <a:rPr lang="en-US" sz="1200" dirty="0" smtClean="0">
                <a:latin typeface="Constantia" charset="0"/>
                <a:ea typeface="Constantia" charset="0"/>
                <a:cs typeface="Constantia" charset="0"/>
              </a:rPr>
              <a:t>(g/m²/day)</a:t>
            </a:r>
          </a:p>
          <a:p>
            <a:pPr marL="285750" indent="-285750">
              <a:buSzPct val="75000"/>
              <a:buFont typeface="Arial" charset="0"/>
              <a:buChar char="•"/>
            </a:pPr>
            <a:r>
              <a:rPr lang="en-US" dirty="0" smtClean="0">
                <a:latin typeface="Constantia" charset="0"/>
                <a:ea typeface="Constantia" charset="0"/>
                <a:cs typeface="Constantia" charset="0"/>
              </a:rPr>
              <a:t>Net Photosynthesis </a:t>
            </a:r>
            <a:r>
              <a:rPr lang="en-US" sz="1200" dirty="0" smtClean="0">
                <a:latin typeface="Constantia" charset="0"/>
                <a:ea typeface="Constantia" charset="0"/>
                <a:cs typeface="Constantia" charset="0"/>
              </a:rPr>
              <a:t>(kg/m²)</a:t>
            </a:r>
          </a:p>
          <a:p>
            <a:pPr marL="285750" indent="-285750">
              <a:buSzPct val="75000"/>
              <a:buFont typeface="Arial" charset="0"/>
              <a:buChar char="•"/>
            </a:pPr>
            <a:r>
              <a:rPr lang="en-US" dirty="0" smtClean="0">
                <a:latin typeface="Constantia" charset="0"/>
                <a:ea typeface="Constantia" charset="0"/>
                <a:cs typeface="Constantia" charset="0"/>
              </a:rPr>
              <a:t>LAI </a:t>
            </a:r>
            <a:r>
              <a:rPr lang="en-US" sz="1200" dirty="0" smtClean="0">
                <a:latin typeface="Constantia" charset="0"/>
                <a:ea typeface="Constantia" charset="0"/>
                <a:cs typeface="Constantia" charset="0"/>
              </a:rPr>
              <a:t>(</a:t>
            </a:r>
            <a:r>
              <a:rPr lang="en-US" sz="1200" dirty="0">
                <a:latin typeface="Constantia" charset="0"/>
                <a:ea typeface="Constantia" charset="0"/>
                <a:cs typeface="Constantia" charset="0"/>
              </a:rPr>
              <a:t>m²/m²</a:t>
            </a:r>
            <a:r>
              <a:rPr lang="en-US" sz="1200" dirty="0" smtClean="0">
                <a:latin typeface="Constantia" charset="0"/>
                <a:ea typeface="Constantia" charset="0"/>
                <a:cs typeface="Constantia" charset="0"/>
              </a:rPr>
              <a:t>)</a:t>
            </a:r>
          </a:p>
          <a:p>
            <a:pPr marL="285750" indent="-285750">
              <a:buSzPct val="75000"/>
              <a:buFont typeface="Arial" charset="0"/>
              <a:buChar char="•"/>
            </a:pPr>
            <a:r>
              <a:rPr lang="en-US" dirty="0" smtClean="0">
                <a:latin typeface="Constantia" charset="0"/>
                <a:ea typeface="Constantia" charset="0"/>
                <a:cs typeface="Constantia" charset="0"/>
              </a:rPr>
              <a:t>Precipitation </a:t>
            </a:r>
            <a:r>
              <a:rPr lang="en-US" sz="1200" dirty="0" smtClean="0">
                <a:latin typeface="Constantia" charset="0"/>
                <a:ea typeface="Constantia" charset="0"/>
                <a:cs typeface="Constantia" charset="0"/>
              </a:rPr>
              <a:t>(mm)</a:t>
            </a:r>
          </a:p>
          <a:p>
            <a:pPr marL="285750" indent="-285750">
              <a:buSzPct val="75000"/>
              <a:buFont typeface="Arial" charset="0"/>
              <a:buChar char="•"/>
            </a:pPr>
            <a:r>
              <a:rPr lang="en-US" dirty="0" smtClean="0">
                <a:latin typeface="Constantia" charset="0"/>
                <a:ea typeface="Constantia" charset="0"/>
                <a:cs typeface="Constantia" charset="0"/>
              </a:rPr>
              <a:t>Evapotranspiration </a:t>
            </a:r>
            <a:r>
              <a:rPr lang="en-US" sz="1200" dirty="0" smtClean="0">
                <a:latin typeface="Constantia" charset="0"/>
                <a:ea typeface="Constantia" charset="0"/>
                <a:cs typeface="Constantia" charset="0"/>
              </a:rPr>
              <a:t>(mm/m2)</a:t>
            </a:r>
          </a:p>
          <a:p>
            <a:pPr marL="285750" indent="-285750">
              <a:buSzPct val="75000"/>
              <a:buFont typeface="Arial" charset="0"/>
              <a:buChar char="•"/>
            </a:pPr>
            <a:r>
              <a:rPr lang="en-US" dirty="0" smtClean="0">
                <a:latin typeface="Constantia" charset="0"/>
                <a:ea typeface="Constantia" charset="0"/>
                <a:cs typeface="Constantia" charset="0"/>
              </a:rPr>
              <a:t>Percent snow </a:t>
            </a:r>
            <a:r>
              <a:rPr lang="en-US" dirty="0">
                <a:latin typeface="Constantia" charset="0"/>
                <a:ea typeface="Constantia" charset="0"/>
                <a:cs typeface="Constantia" charset="0"/>
              </a:rPr>
              <a:t>cover </a:t>
            </a:r>
            <a:r>
              <a:rPr lang="en-US" sz="1200" dirty="0">
                <a:latin typeface="Constantia" charset="0"/>
                <a:ea typeface="Constantia" charset="0"/>
                <a:cs typeface="Constantia" charset="0"/>
              </a:rPr>
              <a:t>(</a:t>
            </a:r>
            <a:r>
              <a:rPr lang="en-US" sz="1200" dirty="0" smtClean="0">
                <a:latin typeface="Constantia" charset="0"/>
                <a:ea typeface="Constantia" charset="0"/>
                <a:cs typeface="Constantia" charset="0"/>
              </a:rPr>
              <a:t>m²/m²)</a:t>
            </a:r>
          </a:p>
          <a:p>
            <a:pPr marL="285750" indent="-285750">
              <a:buSzPct val="75000"/>
              <a:buFont typeface="Arial" charset="0"/>
              <a:buChar char="•"/>
            </a:pPr>
            <a:r>
              <a:rPr lang="en-US" dirty="0" smtClean="0">
                <a:latin typeface="Constantia" charset="0"/>
                <a:ea typeface="Constantia" charset="0"/>
                <a:cs typeface="Constantia" charset="0"/>
              </a:rPr>
              <a:t>PAR</a:t>
            </a:r>
            <a:r>
              <a:rPr lang="en-US" sz="1200" dirty="0" smtClean="0">
                <a:latin typeface="Constantia" charset="0"/>
                <a:ea typeface="Constantia" charset="0"/>
                <a:cs typeface="Constantia" charset="0"/>
              </a:rPr>
              <a:t> (KJ/m²)</a:t>
            </a:r>
            <a:endParaRPr lang="en-US" sz="1200" dirty="0">
              <a:latin typeface="Constantia" charset="0"/>
              <a:ea typeface="Constantia" charset="0"/>
              <a:cs typeface="Constantia" charset="0"/>
            </a:endParaRPr>
          </a:p>
          <a:p>
            <a:pPr marL="285750" indent="-285750" algn="ctr">
              <a:buSzPct val="75000"/>
              <a:buFont typeface="Arial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16681"/>
            <a:ext cx="4343400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SzPct val="75000"/>
            </a:pPr>
            <a:r>
              <a:rPr lang="en-US" b="1" u="sng" dirty="0" smtClean="0">
                <a:latin typeface="Constantia" charset="0"/>
                <a:ea typeface="Constantia" charset="0"/>
                <a:cs typeface="Constantia" charset="0"/>
              </a:rPr>
              <a:t>Inputs</a:t>
            </a:r>
            <a:endParaRPr lang="en-US" dirty="0">
              <a:latin typeface="Constantia" charset="0"/>
              <a:ea typeface="Constantia" charset="0"/>
              <a:cs typeface="Constantia" charset="0"/>
            </a:endParaRPr>
          </a:p>
          <a:p>
            <a:pPr marL="285750" indent="-285750">
              <a:buSzPct val="75000"/>
              <a:buFont typeface="Arial" charset="0"/>
              <a:buChar char="•"/>
            </a:pPr>
            <a:r>
              <a:rPr lang="en-US" dirty="0" smtClean="0">
                <a:latin typeface="Constantia" charset="0"/>
                <a:ea typeface="Constantia" charset="0"/>
                <a:cs typeface="Constantia" charset="0"/>
              </a:rPr>
              <a:t>Terrain </a:t>
            </a:r>
            <a:r>
              <a:rPr lang="en-US" dirty="0">
                <a:latin typeface="Constantia" charset="0"/>
                <a:ea typeface="Constantia" charset="0"/>
                <a:cs typeface="Constantia" charset="0"/>
              </a:rPr>
              <a:t>partitioning</a:t>
            </a:r>
            <a:endParaRPr lang="en-US" dirty="0" smtClean="0">
              <a:latin typeface="Constantia" charset="0"/>
              <a:ea typeface="Constantia" charset="0"/>
              <a:cs typeface="Constantia" charset="0"/>
            </a:endParaRPr>
          </a:p>
          <a:p>
            <a:pPr marL="285750" indent="-285750">
              <a:buSzPct val="75000"/>
              <a:buFont typeface="Arial" charset="0"/>
              <a:buChar char="•"/>
            </a:pPr>
            <a:r>
              <a:rPr lang="en-US" dirty="0">
                <a:latin typeface="Constantia" charset="0"/>
                <a:ea typeface="Constantia" charset="0"/>
                <a:cs typeface="Constantia" charset="0"/>
              </a:rPr>
              <a:t>Stream </a:t>
            </a:r>
            <a:r>
              <a:rPr lang="en-US" dirty="0" smtClean="0">
                <a:latin typeface="Constantia" charset="0"/>
                <a:ea typeface="Constantia" charset="0"/>
                <a:cs typeface="Constantia" charset="0"/>
              </a:rPr>
              <a:t>network</a:t>
            </a:r>
          </a:p>
          <a:p>
            <a:pPr marL="285750" indent="-285750">
              <a:buSzPct val="75000"/>
              <a:buFont typeface="Arial" charset="0"/>
              <a:buChar char="•"/>
            </a:pPr>
            <a:r>
              <a:rPr lang="en-US" dirty="0" smtClean="0">
                <a:latin typeface="Constantia" charset="0"/>
                <a:ea typeface="Constantia" charset="0"/>
                <a:cs typeface="Constantia" charset="0"/>
              </a:rPr>
              <a:t>Soil type </a:t>
            </a:r>
            <a:r>
              <a:rPr lang="en-US" sz="1200" dirty="0" smtClean="0">
                <a:latin typeface="Constantia" charset="0"/>
                <a:ea typeface="Constantia" charset="0"/>
                <a:cs typeface="Constantia" charset="0"/>
              </a:rPr>
              <a:t>K </a:t>
            </a:r>
            <a:r>
              <a:rPr lang="en-US" sz="1200" i="1" dirty="0" smtClean="0">
                <a:latin typeface="Constantia" charset="0"/>
                <a:ea typeface="Constantia" charset="0"/>
                <a:cs typeface="Constantia" charset="0"/>
              </a:rPr>
              <a:t>(hydraulic conductivity)</a:t>
            </a:r>
            <a:endParaRPr lang="en-US" sz="1200" dirty="0" smtClean="0">
              <a:latin typeface="Constantia" charset="0"/>
              <a:ea typeface="Constantia" charset="0"/>
              <a:cs typeface="Constantia" charset="0"/>
            </a:endParaRPr>
          </a:p>
          <a:p>
            <a:pPr marL="285750" indent="-285750">
              <a:buSzPct val="75000"/>
              <a:buFont typeface="Arial" charset="0"/>
              <a:buChar char="•"/>
            </a:pPr>
            <a:r>
              <a:rPr lang="en-US" dirty="0" smtClean="0">
                <a:latin typeface="Constantia" charset="0"/>
                <a:ea typeface="Constantia" charset="0"/>
                <a:cs typeface="Constantia" charset="0"/>
              </a:rPr>
              <a:t>Land use</a:t>
            </a:r>
          </a:p>
          <a:p>
            <a:pPr marL="285750" indent="-285750">
              <a:buSzPct val="75000"/>
              <a:buFont typeface="Arial" charset="0"/>
              <a:buChar char="•"/>
            </a:pPr>
            <a:r>
              <a:rPr lang="en-US" dirty="0" smtClean="0">
                <a:latin typeface="Constantia" charset="0"/>
                <a:ea typeface="Constantia" charset="0"/>
                <a:cs typeface="Constantia" charset="0"/>
              </a:rPr>
              <a:t>Wetness index</a:t>
            </a:r>
          </a:p>
          <a:p>
            <a:pPr marL="285750" indent="-285750">
              <a:buSzPct val="75000"/>
              <a:buFont typeface="Arial" charset="0"/>
              <a:buChar char="•"/>
            </a:pPr>
            <a:r>
              <a:rPr lang="en-US" dirty="0" smtClean="0">
                <a:latin typeface="Constantia" charset="0"/>
                <a:ea typeface="Constantia" charset="0"/>
                <a:cs typeface="Constantia" charset="0"/>
              </a:rPr>
              <a:t>Vegetation cover</a:t>
            </a:r>
          </a:p>
          <a:p>
            <a:pPr marL="285750" indent="-285750">
              <a:buSzPct val="75000"/>
              <a:buFont typeface="Arial" charset="0"/>
              <a:buChar char="•"/>
            </a:pPr>
            <a:r>
              <a:rPr lang="en-US" dirty="0" smtClean="0">
                <a:latin typeface="Constantia" charset="0"/>
                <a:ea typeface="Constantia" charset="0"/>
                <a:cs typeface="Constantia" charset="0"/>
              </a:rPr>
              <a:t>LAI (</a:t>
            </a:r>
            <a:r>
              <a:rPr lang="en-US" dirty="0">
                <a:latin typeface="Constantia" charset="0"/>
                <a:ea typeface="Constantia" charset="0"/>
                <a:cs typeface="Constantia" charset="0"/>
              </a:rPr>
              <a:t>m²/m²</a:t>
            </a:r>
            <a:r>
              <a:rPr lang="en-US" dirty="0" smtClean="0">
                <a:latin typeface="Constantia" charset="0"/>
                <a:ea typeface="Constantia" charset="0"/>
                <a:cs typeface="Constantia" charset="0"/>
              </a:rPr>
              <a:t>)</a:t>
            </a:r>
          </a:p>
          <a:p>
            <a:pPr marL="285750" indent="-285750">
              <a:buSzPct val="75000"/>
              <a:buFont typeface="Arial" charset="0"/>
              <a:buChar char="•"/>
            </a:pPr>
            <a:r>
              <a:rPr lang="en-US" dirty="0" err="1" smtClean="0">
                <a:latin typeface="Constantia" charset="0"/>
                <a:ea typeface="Constantia" charset="0"/>
                <a:cs typeface="Constantia" charset="0"/>
              </a:rPr>
              <a:t>Streamflow</a:t>
            </a:r>
            <a:r>
              <a:rPr lang="en-US" dirty="0" smtClean="0">
                <a:latin typeface="Constantia" charset="0"/>
                <a:ea typeface="Constantia" charset="0"/>
                <a:cs typeface="Constantia" charset="0"/>
              </a:rPr>
              <a:t> data </a:t>
            </a:r>
            <a:r>
              <a:rPr lang="en-US" sz="1200" dirty="0" smtClean="0">
                <a:latin typeface="Constantia" charset="0"/>
                <a:ea typeface="Constantia" charset="0"/>
                <a:cs typeface="Constantia" charset="0"/>
              </a:rPr>
              <a:t>(ft</a:t>
            </a:r>
            <a:r>
              <a:rPr lang="en-US" sz="1200" baseline="30000" dirty="0" smtClean="0">
                <a:latin typeface="Constantia" charset="0"/>
                <a:ea typeface="Constantia" charset="0"/>
                <a:cs typeface="Constantia" charset="0"/>
              </a:rPr>
              <a:t>3</a:t>
            </a:r>
            <a:r>
              <a:rPr lang="en-US" sz="1200" dirty="0" smtClean="0">
                <a:latin typeface="Constantia" charset="0"/>
                <a:ea typeface="Constantia" charset="0"/>
                <a:cs typeface="Constantia" charset="0"/>
              </a:rPr>
              <a:t>/s)</a:t>
            </a:r>
          </a:p>
          <a:p>
            <a:pPr marL="285750" indent="-285750">
              <a:buSzPct val="75000"/>
              <a:buFont typeface="Arial" charset="0"/>
              <a:buChar char="•"/>
            </a:pPr>
            <a:r>
              <a:rPr lang="en-US" dirty="0" smtClean="0">
                <a:latin typeface="Constantia" charset="0"/>
                <a:ea typeface="Constantia" charset="0"/>
                <a:cs typeface="Constantia" charset="0"/>
              </a:rPr>
              <a:t>Nitrogen deposition data</a:t>
            </a:r>
          </a:p>
          <a:p>
            <a:pPr marL="285750" indent="-285750">
              <a:buSzPct val="75000"/>
              <a:buFont typeface="Arial" charset="0"/>
              <a:buChar char="•"/>
            </a:pPr>
            <a:r>
              <a:rPr lang="en-US" dirty="0" smtClean="0">
                <a:latin typeface="Constantia" charset="0"/>
                <a:ea typeface="Constantia" charset="0"/>
                <a:cs typeface="Constantia" charset="0"/>
              </a:rPr>
              <a:t>Water quality</a:t>
            </a:r>
            <a:endParaRPr lang="en-US" dirty="0">
              <a:latin typeface="Constantia" charset="0"/>
              <a:ea typeface="Constantia" charset="0"/>
              <a:cs typeface="Constantia" charset="0"/>
            </a:endParaRPr>
          </a:p>
          <a:p>
            <a:pPr marL="285750" indent="-285750">
              <a:buSzPct val="75000"/>
              <a:buFont typeface="Arial" charset="0"/>
              <a:buChar char="•"/>
            </a:pPr>
            <a:endParaRPr lang="en-US" dirty="0" smtClean="0">
              <a:latin typeface="Constantia" charset="0"/>
              <a:ea typeface="Constantia" charset="0"/>
              <a:cs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13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62" y="849299"/>
            <a:ext cx="4373638" cy="28724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579" y="3928520"/>
            <a:ext cx="5029200" cy="27956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4590610"/>
            <a:ext cx="3320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nstantia" charset="0"/>
                <a:ea typeface="Constantia" charset="0"/>
                <a:cs typeface="Constantia" charset="0"/>
              </a:rPr>
              <a:t>Overpredicted</a:t>
            </a:r>
            <a:r>
              <a:rPr lang="en-US" dirty="0" smtClean="0">
                <a:latin typeface="Constantia" charset="0"/>
                <a:ea typeface="Constantia" charset="0"/>
                <a:cs typeface="Constantia" charset="0"/>
              </a:rPr>
              <a:t>  N concentrations, but captured temporal pattern.</a:t>
            </a:r>
            <a:endParaRPr lang="en-US" dirty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65612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onstantia" charset="0"/>
                <a:ea typeface="Constantia" charset="0"/>
                <a:cs typeface="Constantia" charset="0"/>
              </a:rPr>
              <a:t>(Band et al. 2001)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52175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nstantia" charset="0"/>
                <a:ea typeface="Constantia" charset="0"/>
                <a:cs typeface="Constantia" charset="0"/>
              </a:rPr>
              <a:t>Hydrologic </a:t>
            </a:r>
            <a:r>
              <a:rPr lang="en-US" b="1" dirty="0">
                <a:latin typeface="Constantia" charset="0"/>
                <a:ea typeface="Constantia" charset="0"/>
                <a:cs typeface="Constantia" charset="0"/>
              </a:rPr>
              <a:t>controls on N cycling for a small</a:t>
            </a:r>
          </a:p>
          <a:p>
            <a:pPr algn="ctr"/>
            <a:r>
              <a:rPr lang="en-US" b="1" dirty="0">
                <a:latin typeface="Constantia" charset="0"/>
                <a:ea typeface="Constantia" charset="0"/>
                <a:cs typeface="Constantia" charset="0"/>
              </a:rPr>
              <a:t>forested </a:t>
            </a:r>
            <a:r>
              <a:rPr lang="en-US" b="1" dirty="0" smtClean="0">
                <a:latin typeface="Constantia" charset="0"/>
                <a:ea typeface="Constantia" charset="0"/>
                <a:cs typeface="Constantia" charset="0"/>
              </a:rPr>
              <a:t>catchment </a:t>
            </a:r>
            <a:r>
              <a:rPr lang="en-US" sz="1400" dirty="0" smtClean="0">
                <a:latin typeface="Constantia" charset="0"/>
                <a:ea typeface="Constantia" charset="0"/>
                <a:cs typeface="Constantia" charset="0"/>
              </a:rPr>
              <a:t>(</a:t>
            </a:r>
            <a:r>
              <a:rPr lang="en-US" sz="1400" dirty="0">
                <a:latin typeface="Constantia" charset="0"/>
                <a:ea typeface="Constantia" charset="0"/>
                <a:cs typeface="Constantia" charset="0"/>
              </a:rPr>
              <a:t>Band et </a:t>
            </a:r>
            <a:r>
              <a:rPr lang="en-US" sz="1400" dirty="0" smtClean="0">
                <a:latin typeface="Constantia" charset="0"/>
                <a:ea typeface="Constantia" charset="0"/>
                <a:cs typeface="Constantia" charset="0"/>
              </a:rPr>
              <a:t>al. </a:t>
            </a:r>
            <a:r>
              <a:rPr lang="is-IS" sz="1400" dirty="0" smtClean="0">
                <a:latin typeface="Constantia" charset="0"/>
                <a:ea typeface="Constantia" charset="0"/>
                <a:cs typeface="Constantia" charset="0"/>
              </a:rPr>
              <a:t>2001</a:t>
            </a:r>
            <a:r>
              <a:rPr lang="is-IS" sz="1400" dirty="0">
                <a:latin typeface="Constantia" charset="0"/>
                <a:ea typeface="Constantia" charset="0"/>
                <a:cs typeface="Constantia" charset="0"/>
              </a:rPr>
              <a:t>).</a:t>
            </a:r>
            <a:endParaRPr lang="en-US" sz="1400" b="1" dirty="0">
              <a:latin typeface="Constantia" charset="0"/>
              <a:ea typeface="Constantia" charset="0"/>
              <a:cs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81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11354</TotalTime>
  <Words>210</Words>
  <Application>Microsoft Macintosh PowerPoint</Application>
  <PresentationFormat>On-screen Show (4:3)</PresentationFormat>
  <Paragraphs>41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Constantia</vt:lpstr>
      <vt:lpstr>Arial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ECOSYSTEM MODEL EVALUATION TEMPLATE</dc:title>
  <dc:creator>Steve Running</dc:creator>
  <cp:lastModifiedBy>Peter Davis</cp:lastModifiedBy>
  <cp:revision>48</cp:revision>
  <dcterms:created xsi:type="dcterms:W3CDTF">2014-01-22T21:27:55Z</dcterms:created>
  <dcterms:modified xsi:type="dcterms:W3CDTF">2016-02-22T17:29:20Z</dcterms:modified>
</cp:coreProperties>
</file>