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96" y="-1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63146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77096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25879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0651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5013E-1BCF-43B9-AFF3-E0FEBB3C94C9}"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2496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5013E-1BCF-43B9-AFF3-E0FEBB3C94C9}"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161297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5013E-1BCF-43B9-AFF3-E0FEBB3C94C9}" type="datetimeFigureOut">
              <a:rPr lang="en-US" smtClean="0"/>
              <a:t>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81949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5013E-1BCF-43B9-AFF3-E0FEBB3C94C9}" type="datetimeFigureOut">
              <a:rPr lang="en-US" smtClean="0"/>
              <a:t>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20392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5013E-1BCF-43B9-AFF3-E0FEBB3C94C9}" type="datetimeFigureOut">
              <a:rPr lang="en-US" smtClean="0"/>
              <a:t>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80820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5013E-1BCF-43B9-AFF3-E0FEBB3C94C9}"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108312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5013E-1BCF-43B9-AFF3-E0FEBB3C94C9}"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4212896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5013E-1BCF-43B9-AFF3-E0FEBB3C94C9}" type="datetimeFigureOut">
              <a:rPr lang="en-US" smtClean="0"/>
              <a:t>2/22/16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4A9A4-06A9-46EF-9AB0-B77F7A88BDE9}" type="slidenum">
              <a:rPr lang="en-US" smtClean="0"/>
              <a:t>‹#›</a:t>
            </a:fld>
            <a:endParaRPr lang="en-US"/>
          </a:p>
        </p:txBody>
      </p:sp>
    </p:spTree>
    <p:extLst>
      <p:ext uri="{BB962C8B-B14F-4D97-AF65-F5344CB8AC3E}">
        <p14:creationId xmlns:p14="http://schemas.microsoft.com/office/powerpoint/2010/main" val="202613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fordablefutur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sz="3600" u="sng" dirty="0" smtClean="0"/>
              <a:t>ECOSYSTEM MODEL EVALUATION</a:t>
            </a:r>
            <a:endParaRPr lang="en-US" sz="3600" u="sng" dirty="0"/>
          </a:p>
        </p:txBody>
      </p:sp>
      <p:sp>
        <p:nvSpPr>
          <p:cNvPr id="5" name="Content Placeholder 4"/>
          <p:cNvSpPr>
            <a:spLocks noGrp="1"/>
          </p:cNvSpPr>
          <p:nvPr>
            <p:ph idx="1"/>
          </p:nvPr>
        </p:nvSpPr>
        <p:spPr>
          <a:xfrm>
            <a:off x="457200" y="685800"/>
            <a:ext cx="8229600" cy="5440363"/>
          </a:xfrm>
        </p:spPr>
        <p:txBody>
          <a:bodyPr>
            <a:normAutofit fontScale="55000" lnSpcReduction="20000"/>
          </a:bodyPr>
          <a:lstStyle/>
          <a:p>
            <a:r>
              <a:rPr lang="en-US" b="1" dirty="0" smtClean="0"/>
              <a:t>Model Name/Host Institution/URL</a:t>
            </a:r>
          </a:p>
          <a:p>
            <a:pPr lvl="1"/>
            <a:r>
              <a:rPr lang="en-US" dirty="0" smtClean="0"/>
              <a:t>MIMES (</a:t>
            </a:r>
            <a:r>
              <a:rPr lang="en-US" dirty="0" err="1" smtClean="0"/>
              <a:t>Multiscale</a:t>
            </a:r>
            <a:r>
              <a:rPr lang="en-US" dirty="0" smtClean="0"/>
              <a:t> Integrated Models of Ecosystem Services)</a:t>
            </a:r>
            <a:endParaRPr lang="en-US" dirty="0" smtClean="0"/>
          </a:p>
          <a:p>
            <a:pPr lvl="1"/>
            <a:r>
              <a:rPr lang="en-US" dirty="0" err="1" smtClean="0"/>
              <a:t>AFORDable</a:t>
            </a:r>
            <a:r>
              <a:rPr lang="en-US" dirty="0" smtClean="0"/>
              <a:t> Futures</a:t>
            </a:r>
          </a:p>
          <a:p>
            <a:pPr lvl="1"/>
            <a:r>
              <a:rPr lang="en-US" dirty="0">
                <a:hlinkClick r:id="rId2"/>
              </a:rPr>
              <a:t>http://www.afordablefutures.com</a:t>
            </a:r>
            <a:r>
              <a:rPr lang="en-US" dirty="0" smtClean="0">
                <a:hlinkClick r:id="rId2"/>
              </a:rPr>
              <a:t>/</a:t>
            </a:r>
            <a:endParaRPr lang="en-US" dirty="0"/>
          </a:p>
          <a:p>
            <a:pPr lvl="1"/>
            <a:endParaRPr lang="en-US" dirty="0" smtClean="0"/>
          </a:p>
          <a:p>
            <a:r>
              <a:rPr lang="en-US" b="1" dirty="0" smtClean="0"/>
              <a:t>Domain/Objective</a:t>
            </a:r>
          </a:p>
          <a:p>
            <a:pPr marL="0" indent="0">
              <a:buNone/>
            </a:pPr>
            <a:r>
              <a:rPr lang="en-US" dirty="0" smtClean="0"/>
              <a:t>MIMES is a multi-scale integrated set of models that assess the value of ecosystem services. The objective is to assist government decision-makers, NGO’s and any other natural resource managers in understanding ; 1) The Dynamics of </a:t>
            </a:r>
            <a:r>
              <a:rPr lang="en-US" dirty="0" smtClean="0"/>
              <a:t>ecosystem </a:t>
            </a:r>
            <a:r>
              <a:rPr lang="en-US" dirty="0"/>
              <a:t>s</a:t>
            </a:r>
            <a:r>
              <a:rPr lang="en-US" dirty="0" smtClean="0"/>
              <a:t>ervices</a:t>
            </a:r>
            <a:r>
              <a:rPr lang="en-US" dirty="0" smtClean="0"/>
              <a:t>, 2) How ecosystem services are linked to human welfare, and 3) How the value might changes under various management scenarios</a:t>
            </a:r>
            <a:r>
              <a:rPr lang="en-US" dirty="0" smtClean="0"/>
              <a:t>.</a:t>
            </a:r>
          </a:p>
          <a:p>
            <a:pPr marL="0" indent="0">
              <a:buNone/>
            </a:pPr>
            <a:endParaRPr lang="en-US" dirty="0" smtClean="0"/>
          </a:p>
          <a:p>
            <a:r>
              <a:rPr lang="en-US" b="1" dirty="0" smtClean="0"/>
              <a:t>Key Assumptions</a:t>
            </a:r>
          </a:p>
          <a:p>
            <a:pPr marL="0" indent="0">
              <a:buNone/>
            </a:pPr>
            <a:r>
              <a:rPr lang="en-US" dirty="0" smtClean="0"/>
              <a:t>Ecosystems </a:t>
            </a:r>
            <a:r>
              <a:rPr lang="en-US" dirty="0" smtClean="0"/>
              <a:t>are structures and processes that generate functions, ecosystem services are ecosystem functions of value to humans, ES are fueled by solar energy, availability of ES depends on ecosystem functioning</a:t>
            </a:r>
          </a:p>
          <a:p>
            <a:pPr marL="0" indent="0">
              <a:buNone/>
            </a:pPr>
            <a:endParaRPr lang="en-US" dirty="0" smtClean="0"/>
          </a:p>
          <a:p>
            <a:r>
              <a:rPr lang="en-US" b="1" dirty="0" smtClean="0"/>
              <a:t>Temporal/Spatial </a:t>
            </a:r>
            <a:r>
              <a:rPr lang="en-US" b="1" dirty="0" smtClean="0"/>
              <a:t>Scale</a:t>
            </a:r>
            <a:endParaRPr lang="en-US" b="1" dirty="0" smtClean="0"/>
          </a:p>
          <a:p>
            <a:pPr marL="0" indent="0">
              <a:buNone/>
            </a:pPr>
            <a:r>
              <a:rPr lang="en-US" dirty="0" smtClean="0"/>
              <a:t>Spatially and temporally scalable – can be applied at multiple scales from watershed to global </a:t>
            </a:r>
            <a:endParaRPr lang="en-US" dirty="0" smtClean="0"/>
          </a:p>
        </p:txBody>
      </p:sp>
    </p:spTree>
    <p:extLst>
      <p:ext uri="{BB962C8B-B14F-4D97-AF65-F5344CB8AC3E}">
        <p14:creationId xmlns:p14="http://schemas.microsoft.com/office/powerpoint/2010/main" val="910317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648200"/>
            <a:ext cx="8229600" cy="2209800"/>
          </a:xfrm>
        </p:spPr>
        <p:txBody>
          <a:bodyPr>
            <a:normAutofit fontScale="32500" lnSpcReduction="20000"/>
          </a:bodyPr>
          <a:lstStyle/>
          <a:p>
            <a:pPr marL="0" indent="0">
              <a:buNone/>
            </a:pPr>
            <a:endParaRPr lang="en-US" dirty="0" smtClean="0"/>
          </a:p>
          <a:p>
            <a:pPr marL="0" indent="0">
              <a:buNone/>
            </a:pPr>
            <a:r>
              <a:rPr lang="en-US" sz="7400" b="1" dirty="0" smtClean="0"/>
              <a:t>Input Drivers</a:t>
            </a:r>
          </a:p>
          <a:p>
            <a:r>
              <a:rPr lang="en-US" b="1" dirty="0" smtClean="0"/>
              <a:t>MIMES uses a deductive matrix to build the model, including valuation of;</a:t>
            </a:r>
          </a:p>
          <a:p>
            <a:r>
              <a:rPr lang="en-US" b="1" dirty="0" smtClean="0"/>
              <a:t>Marginal cost-pricing model, Ecosystem supplies and Ecosystem services, Economic uses, Economic impacts to Ecosystem Services</a:t>
            </a:r>
          </a:p>
          <a:p>
            <a:r>
              <a:rPr lang="en-US" b="1" dirty="0" smtClean="0"/>
              <a:t>Includes stakeholder input and biophysical datasets</a:t>
            </a:r>
          </a:p>
          <a:p>
            <a:endParaRPr lang="en-US" b="1" dirty="0" smtClean="0"/>
          </a:p>
          <a:p>
            <a:pPr marL="0" indent="0">
              <a:buNone/>
            </a:pPr>
            <a:endParaRPr lang="en-US" dirty="0" smtClean="0"/>
          </a:p>
          <a:p>
            <a:pPr marL="0" indent="0">
              <a:buNone/>
            </a:pPr>
            <a:r>
              <a:rPr lang="en-US" sz="7400" b="1" dirty="0" smtClean="0"/>
              <a:t>Key Outputs</a:t>
            </a:r>
          </a:p>
          <a:p>
            <a:r>
              <a:rPr lang="en-US" dirty="0" smtClean="0"/>
              <a:t>Widely varied</a:t>
            </a:r>
          </a:p>
          <a:p>
            <a:r>
              <a:rPr lang="en-US" dirty="0" smtClean="0"/>
              <a:t>Spatial and temporal scenarios on social equity, ecological integrity, economic efficiency, the contribution of ecosystem services to economic production, and the perceived scarcity of ecosystem services</a:t>
            </a:r>
          </a:p>
          <a:p>
            <a:pPr marL="0" indent="0">
              <a:buNone/>
            </a:pPr>
            <a:endParaRPr lang="en-US" b="1" dirty="0" smtClean="0"/>
          </a:p>
        </p:txBody>
      </p:sp>
      <p:pic>
        <p:nvPicPr>
          <p:cNvPr id="2" name="Picture 1"/>
          <p:cNvPicPr>
            <a:picLocks noChangeAspect="1"/>
          </p:cNvPicPr>
          <p:nvPr/>
        </p:nvPicPr>
        <p:blipFill>
          <a:blip r:embed="rId2"/>
          <a:stretch>
            <a:fillRect/>
          </a:stretch>
        </p:blipFill>
        <p:spPr>
          <a:xfrm>
            <a:off x="299679" y="27609"/>
            <a:ext cx="8698466" cy="4544391"/>
          </a:xfrm>
          <a:prstGeom prst="rect">
            <a:avLst/>
          </a:prstGeom>
        </p:spPr>
      </p:pic>
    </p:spTree>
    <p:extLst>
      <p:ext uri="{BB962C8B-B14F-4D97-AF65-F5344CB8AC3E}">
        <p14:creationId xmlns:p14="http://schemas.microsoft.com/office/powerpoint/2010/main" val="566133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029" y="4011"/>
            <a:ext cx="8229600" cy="4983163"/>
          </a:xfrm>
        </p:spPr>
        <p:txBody>
          <a:bodyPr/>
          <a:lstStyle/>
          <a:p>
            <a:pPr marL="0" indent="0">
              <a:buNone/>
            </a:pPr>
            <a:r>
              <a:rPr lang="en-US" sz="2400" b="1" u="sng" dirty="0" smtClean="0"/>
              <a:t>Testing/Validation, Examples of a result</a:t>
            </a:r>
          </a:p>
          <a:p>
            <a:endParaRPr lang="en-US" dirty="0"/>
          </a:p>
        </p:txBody>
      </p:sp>
      <p:pic>
        <p:nvPicPr>
          <p:cNvPr id="2" name="Picture 1"/>
          <p:cNvPicPr>
            <a:picLocks noChangeAspect="1"/>
          </p:cNvPicPr>
          <p:nvPr/>
        </p:nvPicPr>
        <p:blipFill>
          <a:blip r:embed="rId2"/>
          <a:stretch>
            <a:fillRect/>
          </a:stretch>
        </p:blipFill>
        <p:spPr>
          <a:xfrm>
            <a:off x="228599" y="609600"/>
            <a:ext cx="3985405" cy="3352800"/>
          </a:xfrm>
          <a:prstGeom prst="rect">
            <a:avLst/>
          </a:prstGeom>
        </p:spPr>
      </p:pic>
      <p:sp>
        <p:nvSpPr>
          <p:cNvPr id="4" name="TextBox 3"/>
          <p:cNvSpPr txBox="1"/>
          <p:nvPr/>
        </p:nvSpPr>
        <p:spPr>
          <a:xfrm>
            <a:off x="0" y="3962400"/>
            <a:ext cx="3733800" cy="1015663"/>
          </a:xfrm>
          <a:prstGeom prst="rect">
            <a:avLst/>
          </a:prstGeom>
          <a:noFill/>
        </p:spPr>
        <p:txBody>
          <a:bodyPr wrap="square" rtlCol="0">
            <a:spAutoFit/>
          </a:bodyPr>
          <a:lstStyle/>
          <a:p>
            <a:r>
              <a:rPr lang="en-US" sz="1000" dirty="0" smtClean="0"/>
              <a:t>Mimes scenarios reveal the impacts of wind turbines on other human uses in Massachusetts Bay. The change in net profits from baseline conditions with no wind turbines in shown, across an eight-year model run within the largest area of wind development under full-use scenarios. For the human activities, each point is the average change in net profits from the baseline. </a:t>
            </a:r>
            <a:r>
              <a:rPr lang="en-US" sz="1000" i="1" dirty="0" err="1" smtClean="0"/>
              <a:t>Boumans</a:t>
            </a:r>
            <a:r>
              <a:rPr lang="en-US" sz="1000" i="1" dirty="0" smtClean="0"/>
              <a:t>, et al. 2015</a:t>
            </a:r>
            <a:endParaRPr lang="en-US" sz="1000" i="1" dirty="0"/>
          </a:p>
        </p:txBody>
      </p:sp>
      <p:pic>
        <p:nvPicPr>
          <p:cNvPr id="5" name="Picture 4"/>
          <p:cNvPicPr>
            <a:picLocks noChangeAspect="1"/>
          </p:cNvPicPr>
          <p:nvPr/>
        </p:nvPicPr>
        <p:blipFill>
          <a:blip r:embed="rId3"/>
          <a:stretch>
            <a:fillRect/>
          </a:stretch>
        </p:blipFill>
        <p:spPr>
          <a:xfrm>
            <a:off x="4191000" y="3352800"/>
            <a:ext cx="4990846" cy="3404784"/>
          </a:xfrm>
          <a:prstGeom prst="rect">
            <a:avLst/>
          </a:prstGeom>
        </p:spPr>
      </p:pic>
      <p:sp>
        <p:nvSpPr>
          <p:cNvPr id="8" name="TextBox 7"/>
          <p:cNvSpPr txBox="1"/>
          <p:nvPr/>
        </p:nvSpPr>
        <p:spPr>
          <a:xfrm>
            <a:off x="4953000" y="2209800"/>
            <a:ext cx="3733800" cy="707886"/>
          </a:xfrm>
          <a:prstGeom prst="rect">
            <a:avLst/>
          </a:prstGeom>
          <a:noFill/>
        </p:spPr>
        <p:txBody>
          <a:bodyPr wrap="square" rtlCol="0">
            <a:spAutoFit/>
          </a:bodyPr>
          <a:lstStyle/>
          <a:p>
            <a:r>
              <a:rPr lang="en-US" sz="1000" dirty="0" smtClean="0"/>
              <a:t>Mimes – generated scenarios for the </a:t>
            </a:r>
            <a:r>
              <a:rPr lang="en-US" sz="1000" dirty="0" err="1" smtClean="0"/>
              <a:t>Massachussetttes</a:t>
            </a:r>
            <a:r>
              <a:rPr lang="en-US" sz="1000" dirty="0" smtClean="0"/>
              <a:t> Ocean case study. Model outputs showed the change in Humpback whale abundance based on different intensities of fishing for forage fish (N sand lance and Atlantic herring). </a:t>
            </a:r>
            <a:r>
              <a:rPr lang="en-US" sz="1000" i="1" dirty="0" err="1" smtClean="0"/>
              <a:t>Boumans</a:t>
            </a:r>
            <a:r>
              <a:rPr lang="en-US" sz="1000" i="1" dirty="0" smtClean="0"/>
              <a:t> et al, 2015</a:t>
            </a:r>
            <a:endParaRPr lang="en-US" sz="1000" i="1" dirty="0"/>
          </a:p>
        </p:txBody>
      </p:sp>
    </p:spTree>
    <p:extLst>
      <p:ext uri="{BB962C8B-B14F-4D97-AF65-F5344CB8AC3E}">
        <p14:creationId xmlns:p14="http://schemas.microsoft.com/office/powerpoint/2010/main" val="5448189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12812</TotalTime>
  <Words>356</Words>
  <Application>Microsoft Macintosh PowerPoint</Application>
  <PresentationFormat>On-screen Show (4:3)</PresentationFormat>
  <Paragraphs>27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ECOSYSTEM MODEL EVALUATION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MODEL EVALUATION TEMPLATE</dc:title>
  <dc:creator>Steve Running</dc:creator>
  <cp:lastModifiedBy>Erin Sexton</cp:lastModifiedBy>
  <cp:revision>20</cp:revision>
  <dcterms:created xsi:type="dcterms:W3CDTF">2014-01-22T21:27:55Z</dcterms:created>
  <dcterms:modified xsi:type="dcterms:W3CDTF">2016-02-22T17:46:29Z</dcterms:modified>
</cp:coreProperties>
</file>