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89" r:id="rId3"/>
    <p:sldId id="288" r:id="rId4"/>
    <p:sldId id="277" r:id="rId5"/>
    <p:sldId id="304" r:id="rId6"/>
    <p:sldId id="271" r:id="rId7"/>
    <p:sldId id="287" r:id="rId8"/>
    <p:sldId id="284" r:id="rId9"/>
    <p:sldId id="286" r:id="rId10"/>
    <p:sldId id="300" r:id="rId11"/>
    <p:sldId id="301" r:id="rId12"/>
    <p:sldId id="306" r:id="rId13"/>
    <p:sldId id="305" r:id="rId14"/>
    <p:sldId id="260" r:id="rId15"/>
    <p:sldId id="307" r:id="rId16"/>
    <p:sldId id="291" r:id="rId17"/>
    <p:sldId id="308" r:id="rId18"/>
    <p:sldId id="294" r:id="rId19"/>
    <p:sldId id="292" r:id="rId20"/>
    <p:sldId id="299" r:id="rId21"/>
    <p:sldId id="270"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67" autoAdjust="0"/>
    <p:restoredTop sz="94630" autoAdjust="0"/>
  </p:normalViewPr>
  <p:slideViewPr>
    <p:cSldViewPr snapToGrid="0">
      <p:cViewPr>
        <p:scale>
          <a:sx n="66" d="100"/>
          <a:sy n="66" d="100"/>
        </p:scale>
        <p:origin x="654" y="540"/>
      </p:cViewPr>
      <p:guideLst/>
    </p:cSldViewPr>
  </p:slideViewPr>
  <p:outlineViewPr>
    <p:cViewPr>
      <p:scale>
        <a:sx n="33" d="100"/>
        <a:sy n="33" d="100"/>
      </p:scale>
      <p:origin x="0" y="-1956"/>
    </p:cViewPr>
  </p:outlineViewPr>
  <p:notesTextViewPr>
    <p:cViewPr>
      <p:scale>
        <a:sx n="1" d="1"/>
        <a:sy n="1" d="1"/>
      </p:scale>
      <p:origin x="0" y="0"/>
    </p:cViewPr>
  </p:notesTextViewPr>
  <p:sorterViewPr>
    <p:cViewPr varScale="1">
      <p:scale>
        <a:sx n="100" d="100"/>
        <a:sy n="100" d="100"/>
      </p:scale>
      <p:origin x="0" y="-29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FC4137-8A53-4FD2-BD92-46EB117B10FB}" type="datetimeFigureOut">
              <a:rPr lang="en-US" smtClean="0"/>
              <a:t>3/23/2016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CB2D1B-8E7A-40E6-AEE3-E9AE241BBD4F}" type="slidenum">
              <a:rPr lang="en-US" smtClean="0"/>
              <a:t>‹#›</a:t>
            </a:fld>
            <a:endParaRPr lang="en-US" dirty="0"/>
          </a:p>
        </p:txBody>
      </p:sp>
    </p:spTree>
    <p:extLst>
      <p:ext uri="{BB962C8B-B14F-4D97-AF65-F5344CB8AC3E}">
        <p14:creationId xmlns:p14="http://schemas.microsoft.com/office/powerpoint/2010/main" val="1616191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FC4137-8A53-4FD2-BD92-46EB117B10FB}" type="datetimeFigureOut">
              <a:rPr lang="en-US" smtClean="0"/>
              <a:t>3/23/2016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CB2D1B-8E7A-40E6-AEE3-E9AE241BBD4F}" type="slidenum">
              <a:rPr lang="en-US" smtClean="0"/>
              <a:t>‹#›</a:t>
            </a:fld>
            <a:endParaRPr lang="en-US" dirty="0"/>
          </a:p>
        </p:txBody>
      </p:sp>
    </p:spTree>
    <p:extLst>
      <p:ext uri="{BB962C8B-B14F-4D97-AF65-F5344CB8AC3E}">
        <p14:creationId xmlns:p14="http://schemas.microsoft.com/office/powerpoint/2010/main" val="569092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FC4137-8A53-4FD2-BD92-46EB117B10FB}" type="datetimeFigureOut">
              <a:rPr lang="en-US" smtClean="0"/>
              <a:t>3/23/2016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CB2D1B-8E7A-40E6-AEE3-E9AE241BBD4F}" type="slidenum">
              <a:rPr lang="en-US" smtClean="0"/>
              <a:t>‹#›</a:t>
            </a:fld>
            <a:endParaRPr lang="en-US" dirty="0"/>
          </a:p>
        </p:txBody>
      </p:sp>
    </p:spTree>
    <p:extLst>
      <p:ext uri="{BB962C8B-B14F-4D97-AF65-F5344CB8AC3E}">
        <p14:creationId xmlns:p14="http://schemas.microsoft.com/office/powerpoint/2010/main" val="352412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FC4137-8A53-4FD2-BD92-46EB117B10FB}" type="datetimeFigureOut">
              <a:rPr lang="en-US" smtClean="0"/>
              <a:t>3/23/2016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CB2D1B-8E7A-40E6-AEE3-E9AE241BBD4F}" type="slidenum">
              <a:rPr lang="en-US" smtClean="0"/>
              <a:t>‹#›</a:t>
            </a:fld>
            <a:endParaRPr lang="en-US" dirty="0"/>
          </a:p>
        </p:txBody>
      </p:sp>
    </p:spTree>
    <p:extLst>
      <p:ext uri="{BB962C8B-B14F-4D97-AF65-F5344CB8AC3E}">
        <p14:creationId xmlns:p14="http://schemas.microsoft.com/office/powerpoint/2010/main" val="4104334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FC4137-8A53-4FD2-BD92-46EB117B10FB}" type="datetimeFigureOut">
              <a:rPr lang="en-US" smtClean="0"/>
              <a:t>3/23/2016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CB2D1B-8E7A-40E6-AEE3-E9AE241BBD4F}" type="slidenum">
              <a:rPr lang="en-US" smtClean="0"/>
              <a:t>‹#›</a:t>
            </a:fld>
            <a:endParaRPr lang="en-US" dirty="0"/>
          </a:p>
        </p:txBody>
      </p:sp>
    </p:spTree>
    <p:extLst>
      <p:ext uri="{BB962C8B-B14F-4D97-AF65-F5344CB8AC3E}">
        <p14:creationId xmlns:p14="http://schemas.microsoft.com/office/powerpoint/2010/main" val="3501297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FC4137-8A53-4FD2-BD92-46EB117B10FB}" type="datetimeFigureOut">
              <a:rPr lang="en-US" smtClean="0"/>
              <a:t>3/23/2016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CB2D1B-8E7A-40E6-AEE3-E9AE241BBD4F}" type="slidenum">
              <a:rPr lang="en-US" smtClean="0"/>
              <a:t>‹#›</a:t>
            </a:fld>
            <a:endParaRPr lang="en-US" dirty="0"/>
          </a:p>
        </p:txBody>
      </p:sp>
    </p:spTree>
    <p:extLst>
      <p:ext uri="{BB962C8B-B14F-4D97-AF65-F5344CB8AC3E}">
        <p14:creationId xmlns:p14="http://schemas.microsoft.com/office/powerpoint/2010/main" val="3226525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FC4137-8A53-4FD2-BD92-46EB117B10FB}" type="datetimeFigureOut">
              <a:rPr lang="en-US" smtClean="0"/>
              <a:t>3/23/2016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2CB2D1B-8E7A-40E6-AEE3-E9AE241BBD4F}" type="slidenum">
              <a:rPr lang="en-US" smtClean="0"/>
              <a:t>‹#›</a:t>
            </a:fld>
            <a:endParaRPr lang="en-US" dirty="0"/>
          </a:p>
        </p:txBody>
      </p:sp>
    </p:spTree>
    <p:extLst>
      <p:ext uri="{BB962C8B-B14F-4D97-AF65-F5344CB8AC3E}">
        <p14:creationId xmlns:p14="http://schemas.microsoft.com/office/powerpoint/2010/main" val="2552099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FC4137-8A53-4FD2-BD92-46EB117B10FB}" type="datetimeFigureOut">
              <a:rPr lang="en-US" smtClean="0"/>
              <a:t>3/23/2016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2CB2D1B-8E7A-40E6-AEE3-E9AE241BBD4F}" type="slidenum">
              <a:rPr lang="en-US" smtClean="0"/>
              <a:t>‹#›</a:t>
            </a:fld>
            <a:endParaRPr lang="en-US" dirty="0"/>
          </a:p>
        </p:txBody>
      </p:sp>
    </p:spTree>
    <p:extLst>
      <p:ext uri="{BB962C8B-B14F-4D97-AF65-F5344CB8AC3E}">
        <p14:creationId xmlns:p14="http://schemas.microsoft.com/office/powerpoint/2010/main" val="335822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FC4137-8A53-4FD2-BD92-46EB117B10FB}" type="datetimeFigureOut">
              <a:rPr lang="en-US" smtClean="0"/>
              <a:t>3/23/2016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2CB2D1B-8E7A-40E6-AEE3-E9AE241BBD4F}" type="slidenum">
              <a:rPr lang="en-US" smtClean="0"/>
              <a:t>‹#›</a:t>
            </a:fld>
            <a:endParaRPr lang="en-US" dirty="0"/>
          </a:p>
        </p:txBody>
      </p:sp>
    </p:spTree>
    <p:extLst>
      <p:ext uri="{BB962C8B-B14F-4D97-AF65-F5344CB8AC3E}">
        <p14:creationId xmlns:p14="http://schemas.microsoft.com/office/powerpoint/2010/main" val="974748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C4137-8A53-4FD2-BD92-46EB117B10FB}" type="datetimeFigureOut">
              <a:rPr lang="en-US" smtClean="0"/>
              <a:t>3/23/2016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CB2D1B-8E7A-40E6-AEE3-E9AE241BBD4F}" type="slidenum">
              <a:rPr lang="en-US" smtClean="0"/>
              <a:t>‹#›</a:t>
            </a:fld>
            <a:endParaRPr lang="en-US" dirty="0"/>
          </a:p>
        </p:txBody>
      </p:sp>
    </p:spTree>
    <p:extLst>
      <p:ext uri="{BB962C8B-B14F-4D97-AF65-F5344CB8AC3E}">
        <p14:creationId xmlns:p14="http://schemas.microsoft.com/office/powerpoint/2010/main" val="262736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FC4137-8A53-4FD2-BD92-46EB117B10FB}" type="datetimeFigureOut">
              <a:rPr lang="en-US" smtClean="0"/>
              <a:t>3/23/2016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CB2D1B-8E7A-40E6-AEE3-E9AE241BBD4F}" type="slidenum">
              <a:rPr lang="en-US" smtClean="0"/>
              <a:t>‹#›</a:t>
            </a:fld>
            <a:endParaRPr lang="en-US" dirty="0"/>
          </a:p>
        </p:txBody>
      </p:sp>
    </p:spTree>
    <p:extLst>
      <p:ext uri="{BB962C8B-B14F-4D97-AF65-F5344CB8AC3E}">
        <p14:creationId xmlns:p14="http://schemas.microsoft.com/office/powerpoint/2010/main" val="937828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C4137-8A53-4FD2-BD92-46EB117B10FB}" type="datetimeFigureOut">
              <a:rPr lang="en-US" smtClean="0"/>
              <a:t>3/23/2016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B2D1B-8E7A-40E6-AEE3-E9AE241BBD4F}" type="slidenum">
              <a:rPr lang="en-US" smtClean="0"/>
              <a:t>‹#›</a:t>
            </a:fld>
            <a:endParaRPr lang="en-US" dirty="0"/>
          </a:p>
        </p:txBody>
      </p:sp>
    </p:spTree>
    <p:extLst>
      <p:ext uri="{BB962C8B-B14F-4D97-AF65-F5344CB8AC3E}">
        <p14:creationId xmlns:p14="http://schemas.microsoft.com/office/powerpoint/2010/main" val="2138220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landfire.gov/" TargetMode="External"/><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pubs.usgs.gov/sir/2008/5230/" TargetMode="External"/><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923558"/>
          </a:xfrm>
          <a:prstGeom prst="rect">
            <a:avLst/>
          </a:prstGeom>
        </p:spPr>
      </p:pic>
      <p:sp>
        <p:nvSpPr>
          <p:cNvPr id="3" name="Rectangle 2"/>
          <p:cNvSpPr/>
          <p:nvPr/>
        </p:nvSpPr>
        <p:spPr>
          <a:xfrm>
            <a:off x="1194955" y="561109"/>
            <a:ext cx="9850581" cy="6211957"/>
          </a:xfrm>
          <a:prstGeom prst="rect">
            <a:avLst/>
          </a:prstGeom>
        </p:spPr>
        <p:txBody>
          <a:bodyPr wrap="square">
            <a:spAutoFit/>
          </a:bodyPr>
          <a:lstStyle/>
          <a:p>
            <a:pPr lvl="0" algn="ctr">
              <a:lnSpc>
                <a:spcPct val="90000"/>
              </a:lnSpc>
              <a:spcBef>
                <a:spcPts val="1000"/>
              </a:spcBef>
            </a:pPr>
            <a:r>
              <a:rPr lang="en-US" sz="2800" b="1" dirty="0">
                <a:solidFill>
                  <a:prstClr val="black"/>
                </a:solidFill>
              </a:rPr>
              <a:t>Modeling the Capacity of Riverscapes to support Beaver Dams</a:t>
            </a:r>
          </a:p>
          <a:p>
            <a:pPr lvl="0" algn="ctr">
              <a:lnSpc>
                <a:spcPct val="90000"/>
              </a:lnSpc>
              <a:spcBef>
                <a:spcPts val="1000"/>
              </a:spcBef>
            </a:pPr>
            <a:endParaRPr lang="en-US" sz="2400" dirty="0">
              <a:solidFill>
                <a:prstClr val="black"/>
              </a:solidFill>
            </a:endParaRPr>
          </a:p>
          <a:p>
            <a:pPr lvl="0" algn="ctr">
              <a:lnSpc>
                <a:spcPct val="90000"/>
              </a:lnSpc>
              <a:spcBef>
                <a:spcPts val="1000"/>
              </a:spcBef>
            </a:pPr>
            <a:endParaRPr lang="en-US" sz="2400" dirty="0" smtClean="0">
              <a:solidFill>
                <a:schemeClr val="bg1"/>
              </a:solidFill>
            </a:endParaRPr>
          </a:p>
          <a:p>
            <a:pPr lvl="0" algn="ctr">
              <a:lnSpc>
                <a:spcPct val="90000"/>
              </a:lnSpc>
              <a:spcBef>
                <a:spcPts val="1000"/>
              </a:spcBef>
            </a:pPr>
            <a:endParaRPr lang="en-US" sz="2400" dirty="0" smtClean="0">
              <a:solidFill>
                <a:schemeClr val="bg1"/>
              </a:solidFill>
            </a:endParaRPr>
          </a:p>
          <a:p>
            <a:pPr lvl="0" algn="ctr">
              <a:lnSpc>
                <a:spcPct val="90000"/>
              </a:lnSpc>
              <a:spcBef>
                <a:spcPts val="1000"/>
              </a:spcBef>
            </a:pPr>
            <a:endParaRPr lang="en-US" sz="2400" dirty="0">
              <a:solidFill>
                <a:schemeClr val="bg1"/>
              </a:solidFill>
            </a:endParaRPr>
          </a:p>
          <a:p>
            <a:pPr lvl="0" algn="ctr">
              <a:lnSpc>
                <a:spcPct val="90000"/>
              </a:lnSpc>
              <a:spcBef>
                <a:spcPts val="1000"/>
              </a:spcBef>
            </a:pPr>
            <a:endParaRPr lang="en-US" sz="2400" dirty="0" smtClean="0">
              <a:solidFill>
                <a:schemeClr val="bg1"/>
              </a:solidFill>
            </a:endParaRPr>
          </a:p>
          <a:p>
            <a:pPr lvl="0" algn="ctr">
              <a:lnSpc>
                <a:spcPct val="90000"/>
              </a:lnSpc>
              <a:spcBef>
                <a:spcPts val="1000"/>
              </a:spcBef>
            </a:pPr>
            <a:endParaRPr lang="en-US" sz="2400" dirty="0">
              <a:solidFill>
                <a:schemeClr val="bg1"/>
              </a:solidFill>
            </a:endParaRPr>
          </a:p>
          <a:p>
            <a:pPr lvl="0" algn="ctr">
              <a:lnSpc>
                <a:spcPct val="90000"/>
              </a:lnSpc>
              <a:spcBef>
                <a:spcPts val="1000"/>
              </a:spcBef>
            </a:pPr>
            <a:r>
              <a:rPr lang="en-US" sz="2400" dirty="0" smtClean="0">
                <a:solidFill>
                  <a:schemeClr val="bg1"/>
                </a:solidFill>
              </a:rPr>
              <a:t>W</a:t>
            </a:r>
            <a:r>
              <a:rPr lang="en-US" sz="2400" dirty="0">
                <a:solidFill>
                  <a:schemeClr val="bg1"/>
                </a:solidFill>
              </a:rPr>
              <a:t>. McFarlane, J. Wheaton, N. Bouwes, M.Jensen, J. Gilbert, N. Hough-Snee, J. Shivik</a:t>
            </a:r>
          </a:p>
          <a:p>
            <a:pPr lvl="0" algn="ctr">
              <a:lnSpc>
                <a:spcPct val="90000"/>
              </a:lnSpc>
              <a:spcBef>
                <a:spcPts val="1000"/>
              </a:spcBef>
            </a:pPr>
            <a:r>
              <a:rPr lang="en-US" sz="2400" dirty="0">
                <a:solidFill>
                  <a:schemeClr val="bg1"/>
                </a:solidFill>
              </a:rPr>
              <a:t>Utah State University, Salt Lake City, Utah</a:t>
            </a:r>
          </a:p>
          <a:p>
            <a:pPr lvl="0" algn="ctr">
              <a:lnSpc>
                <a:spcPct val="90000"/>
              </a:lnSpc>
              <a:spcBef>
                <a:spcPts val="1000"/>
              </a:spcBef>
            </a:pPr>
            <a:endParaRPr lang="en-US" sz="2400" dirty="0">
              <a:solidFill>
                <a:schemeClr val="bg1"/>
              </a:solidFill>
            </a:endParaRPr>
          </a:p>
          <a:p>
            <a:pPr lvl="0" algn="ctr">
              <a:lnSpc>
                <a:spcPct val="90000"/>
              </a:lnSpc>
              <a:spcBef>
                <a:spcPts val="1000"/>
              </a:spcBef>
            </a:pPr>
            <a:r>
              <a:rPr lang="en-US" sz="2400" dirty="0" smtClean="0">
                <a:solidFill>
                  <a:schemeClr val="bg1"/>
                </a:solidFill>
              </a:rPr>
              <a:t>Macfarlane</a:t>
            </a:r>
            <a:r>
              <a:rPr lang="en-US" sz="2400" dirty="0">
                <a:solidFill>
                  <a:schemeClr val="bg1"/>
                </a:solidFill>
              </a:rPr>
              <a:t>, W.W., et al., Modeling the capacity of riverscapes to support beaver dams, Geomorphology (2015),</a:t>
            </a:r>
          </a:p>
          <a:p>
            <a:pPr lvl="0" algn="ctr">
              <a:lnSpc>
                <a:spcPct val="90000"/>
              </a:lnSpc>
              <a:spcBef>
                <a:spcPts val="1000"/>
              </a:spcBef>
            </a:pPr>
            <a:r>
              <a:rPr lang="en-US" sz="2400" dirty="0">
                <a:solidFill>
                  <a:schemeClr val="bg1"/>
                </a:solidFill>
              </a:rPr>
              <a:t> </a:t>
            </a:r>
            <a:r>
              <a:rPr lang="en-US" sz="2400" dirty="0"/>
              <a:t>http:// dx.doi.org/10.1016/j.geomorph.2015.11.019</a:t>
            </a:r>
          </a:p>
        </p:txBody>
      </p:sp>
    </p:spTree>
    <p:extLst>
      <p:ext uri="{BB962C8B-B14F-4D97-AF65-F5344CB8AC3E}">
        <p14:creationId xmlns:p14="http://schemas.microsoft.com/office/powerpoint/2010/main" val="697653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94000">
              <a:schemeClr val="accent1">
                <a:lumMod val="45000"/>
                <a:lumOff val="55000"/>
              </a:schemeClr>
            </a:gs>
            <a:gs pos="45000">
              <a:schemeClr val="accent1">
                <a:lumMod val="45000"/>
                <a:lumOff val="55000"/>
              </a:schemeClr>
            </a:gs>
            <a:gs pos="22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69038" y="267670"/>
            <a:ext cx="2355388" cy="369332"/>
          </a:xfrm>
          <a:prstGeom prst="rect">
            <a:avLst/>
          </a:prstGeom>
        </p:spPr>
        <p:txBody>
          <a:bodyPr wrap="none">
            <a:spAutoFit/>
          </a:bodyPr>
          <a:lstStyle/>
          <a:p>
            <a:r>
              <a:rPr lang="en-US" dirty="0" smtClean="0"/>
              <a:t>Fuzzy Inference System</a:t>
            </a:r>
            <a:endParaRPr lang="en-US" dirty="0"/>
          </a:p>
        </p:txBody>
      </p:sp>
      <p:sp>
        <p:nvSpPr>
          <p:cNvPr id="3" name="Rectangle 2"/>
          <p:cNvSpPr/>
          <p:nvPr/>
        </p:nvSpPr>
        <p:spPr>
          <a:xfrm>
            <a:off x="69038" y="820792"/>
            <a:ext cx="4250043" cy="3416320"/>
          </a:xfrm>
          <a:prstGeom prst="rect">
            <a:avLst/>
          </a:prstGeom>
        </p:spPr>
        <p:txBody>
          <a:bodyPr wrap="square">
            <a:spAutoFit/>
          </a:bodyPr>
          <a:lstStyle/>
          <a:p>
            <a:r>
              <a:rPr lang="en-US" dirty="0"/>
              <a:t>The dam-building beaver capacity model consists of two FIS models, a vegetation_FIS and a combined_FIS. The vegetation_FIS  is a two input FIS that uses the 30 m (stream bank vegetation) and 100 m (riparian and adjacent upland vegetation) buffer data to calculate a dam-building capacity based on land cover classification values (i.e., beaver preferences 0-4 values) </a:t>
            </a:r>
            <a:r>
              <a:rPr lang="en-US" dirty="0" smtClean="0"/>
              <a:t>. http</a:t>
            </a:r>
            <a:r>
              <a:rPr lang="en-US" dirty="0"/>
              <a:t>://www.mathworks.com/help/pdf_doc/fuzzy/fuzzy.pdf.</a:t>
            </a:r>
          </a:p>
        </p:txBody>
      </p:sp>
      <p:pic>
        <p:nvPicPr>
          <p:cNvPr id="4" name="Picture 3"/>
          <p:cNvPicPr>
            <a:picLocks noChangeAspect="1"/>
          </p:cNvPicPr>
          <p:nvPr/>
        </p:nvPicPr>
        <p:blipFill>
          <a:blip r:embed="rId2"/>
          <a:stretch>
            <a:fillRect/>
          </a:stretch>
        </p:blipFill>
        <p:spPr>
          <a:xfrm>
            <a:off x="4219500" y="145143"/>
            <a:ext cx="7840494" cy="5462954"/>
          </a:xfrm>
          <a:prstGeom prst="rect">
            <a:avLst/>
          </a:prstGeom>
        </p:spPr>
      </p:pic>
      <p:sp>
        <p:nvSpPr>
          <p:cNvPr id="5" name="Rectangle 4"/>
          <p:cNvSpPr/>
          <p:nvPr/>
        </p:nvSpPr>
        <p:spPr>
          <a:xfrm>
            <a:off x="4219500" y="5608097"/>
            <a:ext cx="7649183" cy="1369606"/>
          </a:xfrm>
          <a:prstGeom prst="rect">
            <a:avLst/>
          </a:prstGeom>
        </p:spPr>
        <p:txBody>
          <a:bodyPr wrap="square">
            <a:spAutoFit/>
          </a:bodyPr>
          <a:lstStyle/>
          <a:p>
            <a:r>
              <a:rPr lang="en-US" dirty="0"/>
              <a:t>Vegetation FIS, two inputs, </a:t>
            </a:r>
            <a:r>
              <a:rPr lang="en-US" dirty="0" smtClean="0"/>
              <a:t>based </a:t>
            </a:r>
            <a:r>
              <a:rPr lang="en-US" dirty="0"/>
              <a:t>on the 30 m and 100 m LANDFIRE land cover beaver dam capacity </a:t>
            </a:r>
            <a:r>
              <a:rPr lang="en-US" dirty="0" smtClean="0"/>
              <a:t>classification data. </a:t>
            </a:r>
            <a:endParaRPr lang="en-US" dirty="0" smtClean="0"/>
          </a:p>
          <a:p>
            <a:endParaRPr lang="en-US" dirty="0"/>
          </a:p>
          <a:p>
            <a:pPr lvl="0"/>
            <a:r>
              <a:rPr lang="en-US" sz="1100" dirty="0">
                <a:solidFill>
                  <a:prstClr val="black"/>
                </a:solidFill>
                <a:latin typeface="Times New Roman" panose="02020603050405020304" pitchFamily="18" charset="0"/>
                <a:cs typeface="Times New Roman" panose="02020603050405020304" pitchFamily="18" charset="0"/>
              </a:rPr>
              <a:t>MacFarlane, W.W.et al,  Modeling the capacity of riverscapes to support beaver dams, Geomorphology (2015)</a:t>
            </a:r>
          </a:p>
          <a:p>
            <a:endParaRPr lang="en-US" dirty="0"/>
          </a:p>
        </p:txBody>
      </p:sp>
    </p:spTree>
    <p:extLst>
      <p:ext uri="{BB962C8B-B14F-4D97-AF65-F5344CB8AC3E}">
        <p14:creationId xmlns:p14="http://schemas.microsoft.com/office/powerpoint/2010/main" val="32295568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8343" y="203200"/>
            <a:ext cx="11176000" cy="5515428"/>
          </a:xfrm>
          <a:prstGeom prst="rect">
            <a:avLst/>
          </a:prstGeom>
        </p:spPr>
      </p:pic>
      <p:sp>
        <p:nvSpPr>
          <p:cNvPr id="3" name="Rectangle 2"/>
          <p:cNvSpPr/>
          <p:nvPr/>
        </p:nvSpPr>
        <p:spPr>
          <a:xfrm>
            <a:off x="348343" y="5880280"/>
            <a:ext cx="12192000" cy="1369606"/>
          </a:xfrm>
          <a:prstGeom prst="rect">
            <a:avLst/>
          </a:prstGeom>
        </p:spPr>
        <p:txBody>
          <a:bodyPr wrap="square">
            <a:spAutoFit/>
          </a:bodyPr>
          <a:lstStyle/>
          <a:p>
            <a:r>
              <a:rPr lang="en-US" dirty="0"/>
              <a:t>Combined dam-building beaver capacity FIS based on output from the vegetation FIS and stream power calculations baseflow and peak 2-year interval</a:t>
            </a:r>
            <a:r>
              <a:rPr lang="en-US" dirty="0" smtClean="0"/>
              <a:t>.</a:t>
            </a:r>
          </a:p>
          <a:p>
            <a:endParaRPr lang="en-US" dirty="0" smtClean="0"/>
          </a:p>
          <a:p>
            <a:pPr lvl="0"/>
            <a:r>
              <a:rPr lang="en-US" sz="1100" dirty="0" smtClean="0">
                <a:solidFill>
                  <a:prstClr val="black"/>
                </a:solidFill>
                <a:latin typeface="Times New Roman" panose="02020603050405020304" pitchFamily="18" charset="0"/>
                <a:cs typeface="Times New Roman" panose="02020603050405020304" pitchFamily="18" charset="0"/>
              </a:rPr>
              <a:t>MacFarlane</a:t>
            </a:r>
            <a:r>
              <a:rPr lang="en-US" sz="1100" dirty="0">
                <a:solidFill>
                  <a:prstClr val="black"/>
                </a:solidFill>
                <a:latin typeface="Times New Roman" panose="02020603050405020304" pitchFamily="18" charset="0"/>
                <a:cs typeface="Times New Roman" panose="02020603050405020304" pitchFamily="18" charset="0"/>
              </a:rPr>
              <a:t>, W.W.et al,  Modeling the capacity of riverscapes to support beaver dams, Geomorphology (2015)</a:t>
            </a:r>
          </a:p>
          <a:p>
            <a:endParaRPr lang="en-US" dirty="0"/>
          </a:p>
        </p:txBody>
      </p:sp>
    </p:spTree>
    <p:extLst>
      <p:ext uri="{BB962C8B-B14F-4D97-AF65-F5344CB8AC3E}">
        <p14:creationId xmlns:p14="http://schemas.microsoft.com/office/powerpoint/2010/main" val="27000468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7831" y="369369"/>
            <a:ext cx="10996863" cy="5225316"/>
          </a:xfrm>
          <a:prstGeom prst="rect">
            <a:avLst/>
          </a:prstGeom>
        </p:spPr>
      </p:pic>
      <p:sp>
        <p:nvSpPr>
          <p:cNvPr id="5" name="TextBox 4"/>
          <p:cNvSpPr txBox="1"/>
          <p:nvPr/>
        </p:nvSpPr>
        <p:spPr>
          <a:xfrm>
            <a:off x="697830" y="5765393"/>
            <a:ext cx="10996863" cy="1092607"/>
          </a:xfrm>
          <a:prstGeom prst="rect">
            <a:avLst/>
          </a:prstGeom>
          <a:noFill/>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Rule table for two-input fuzzy inference system that models the capacity of the riverscape to support dam-building activity (in dam density) using the suitability of streamside vegetation and suitability of riparian/upland vegetation as inputs. </a:t>
            </a:r>
          </a:p>
          <a:p>
            <a:pPr lvl="0"/>
            <a:endParaRPr lang="en-US" dirty="0">
              <a:solidFill>
                <a:prstClr val="black"/>
              </a:solidFill>
            </a:endParaRPr>
          </a:p>
          <a:p>
            <a:pPr lvl="0"/>
            <a:r>
              <a:rPr lang="en-US" sz="1100" dirty="0">
                <a:solidFill>
                  <a:prstClr val="black"/>
                </a:solidFill>
                <a:latin typeface="Times New Roman" panose="02020603050405020304" pitchFamily="18" charset="0"/>
                <a:cs typeface="Times New Roman" panose="02020603050405020304" pitchFamily="18" charset="0"/>
              </a:rPr>
              <a:t>MacFarlane, W.W.et al,  Modeling the capacity of riverscapes to support beaver dams, Geomorphology (</a:t>
            </a:r>
            <a:r>
              <a:rPr lang="en-US" sz="1100" dirty="0" smtClean="0">
                <a:solidFill>
                  <a:prstClr val="black"/>
                </a:solidFill>
                <a:latin typeface="Times New Roman" panose="02020603050405020304" pitchFamily="18" charset="0"/>
                <a:cs typeface="Times New Roman" panose="02020603050405020304" pitchFamily="18" charset="0"/>
              </a:rPr>
              <a:t>2015)</a:t>
            </a:r>
            <a:endParaRPr lang="en-US" sz="1200" dirty="0" smtClean="0">
              <a:latin typeface="Times New Roman" panose="02020603050405020304" pitchFamily="18" charset="0"/>
              <a:cs typeface="Times New Roman" panose="02020603050405020304" pitchFamily="18" charset="0"/>
            </a:endParaRPr>
          </a:p>
          <a:p>
            <a:r>
              <a:rPr lang="en-US" sz="1200" dirty="0" smtClean="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5685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5485" y="240632"/>
            <a:ext cx="11081084" cy="5730688"/>
          </a:xfrm>
          <a:prstGeom prst="rect">
            <a:avLst/>
          </a:prstGeom>
          <a:gradFill>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30000"/>
                  <a:lumOff val="70000"/>
                </a:schemeClr>
              </a:gs>
            </a:gsLst>
            <a:lin ang="5400000" scaled="1"/>
          </a:gradFill>
        </p:spPr>
      </p:pic>
      <p:sp>
        <p:nvSpPr>
          <p:cNvPr id="3" name="TextBox 2"/>
          <p:cNvSpPr txBox="1"/>
          <p:nvPr/>
        </p:nvSpPr>
        <p:spPr>
          <a:xfrm>
            <a:off x="661737" y="5971320"/>
            <a:ext cx="11225463" cy="815608"/>
          </a:xfrm>
          <a:prstGeom prst="rect">
            <a:avLst/>
          </a:prstGeom>
          <a:noFill/>
        </p:spPr>
        <p:txBody>
          <a:bodyPr wrap="square" rtlCol="0">
            <a:spAutoFit/>
          </a:bodyPr>
          <a:lstStyle/>
          <a:p>
            <a:r>
              <a:rPr lang="en-US" sz="1200" dirty="0" smtClean="0">
                <a:latin typeface="Times New Roman" panose="02020603050405020304" pitchFamily="18" charset="0"/>
                <a:cs typeface="Times New Roman" panose="02020603050405020304" pitchFamily="18" charset="0"/>
              </a:rPr>
              <a:t>Workflow used to determine the riverscapes capacity to support beaver dam-building activity, based on suitable building material in close lateral connectivity to the channel. </a:t>
            </a:r>
          </a:p>
          <a:p>
            <a:pPr lvl="0"/>
            <a:r>
              <a:rPr lang="en-US" sz="1200" dirty="0" smtClean="0">
                <a:latin typeface="Times New Roman" panose="02020603050405020304" pitchFamily="18" charset="0"/>
                <a:cs typeface="Times New Roman" panose="02020603050405020304" pitchFamily="18" charset="0"/>
              </a:rPr>
              <a:t> </a:t>
            </a:r>
            <a:endParaRPr lang="en-US" dirty="0">
              <a:solidFill>
                <a:prstClr val="black"/>
              </a:solidFill>
            </a:endParaRPr>
          </a:p>
          <a:p>
            <a:pPr lvl="0"/>
            <a:r>
              <a:rPr lang="en-US" sz="1100" dirty="0">
                <a:solidFill>
                  <a:prstClr val="black"/>
                </a:solidFill>
                <a:latin typeface="Times New Roman" panose="02020603050405020304" pitchFamily="18" charset="0"/>
                <a:cs typeface="Times New Roman" panose="02020603050405020304" pitchFamily="18" charset="0"/>
              </a:rPr>
              <a:t>MacFarlane, W.W.et al,  Modeling the capacity of riverscapes to support beaver dams, Geomorphology (2015)</a:t>
            </a:r>
          </a:p>
          <a:p>
            <a:r>
              <a:rPr lang="en-US" sz="1200" dirty="0" smtClean="0">
                <a:latin typeface="Times New Roman" panose="02020603050405020304" pitchFamily="18" charset="0"/>
                <a:cs typeface="Times New Roman" panose="02020603050405020304" pitchFamily="18" charset="0"/>
              </a:rPr>
              <a:t>   </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63656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6578" y="149192"/>
            <a:ext cx="10379413" cy="6059103"/>
          </a:xfrm>
          <a:prstGeom prst="rect">
            <a:avLst/>
          </a:prstGeom>
        </p:spPr>
      </p:pic>
      <p:sp>
        <p:nvSpPr>
          <p:cNvPr id="5" name="TextBox 4"/>
          <p:cNvSpPr txBox="1"/>
          <p:nvPr/>
        </p:nvSpPr>
        <p:spPr>
          <a:xfrm>
            <a:off x="782053" y="6364705"/>
            <a:ext cx="10395284" cy="261610"/>
          </a:xfrm>
          <a:prstGeom prst="rect">
            <a:avLst/>
          </a:prstGeom>
          <a:noFill/>
        </p:spPr>
        <p:txBody>
          <a:bodyPr wrap="square" rtlCol="0">
            <a:spAutoFit/>
          </a:bodyPr>
          <a:lstStyle/>
          <a:p>
            <a:pPr lvl="0"/>
            <a:r>
              <a:rPr lang="en-US" sz="1050" dirty="0">
                <a:solidFill>
                  <a:prstClr val="black"/>
                </a:solidFill>
                <a:latin typeface="Times New Roman" panose="02020603050405020304" pitchFamily="18" charset="0"/>
                <a:cs typeface="Times New Roman" panose="02020603050405020304" pitchFamily="18" charset="0"/>
              </a:rPr>
              <a:t>MacFarlane, W.W.et al,  Modeling the capacity of riverscapes to support beaver dams, Geomorphology (2015)</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7690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8914" y="914400"/>
            <a:ext cx="10174515" cy="5442856"/>
          </a:xfrm>
          <a:prstGeom prst="rect">
            <a:avLst/>
          </a:prstGeom>
        </p:spPr>
      </p:pic>
      <p:sp>
        <p:nvSpPr>
          <p:cNvPr id="3" name="TextBox 2"/>
          <p:cNvSpPr txBox="1"/>
          <p:nvPr/>
        </p:nvSpPr>
        <p:spPr>
          <a:xfrm>
            <a:off x="1030514" y="188686"/>
            <a:ext cx="9434286"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Maximum Dam Density</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928914" y="6516914"/>
            <a:ext cx="10290629" cy="253916"/>
          </a:xfrm>
          <a:prstGeom prst="rect">
            <a:avLst/>
          </a:prstGeom>
          <a:noFill/>
        </p:spPr>
        <p:txBody>
          <a:bodyPr wrap="square" rtlCol="0">
            <a:spAutoFit/>
          </a:bodyPr>
          <a:lstStyle/>
          <a:p>
            <a:r>
              <a:rPr lang="en-US" sz="1050" dirty="0">
                <a:solidFill>
                  <a:prstClr val="black"/>
                </a:solidFill>
                <a:latin typeface="Times New Roman" panose="02020603050405020304" pitchFamily="18" charset="0"/>
                <a:cs typeface="Times New Roman" panose="02020603050405020304" pitchFamily="18" charset="0"/>
              </a:rPr>
              <a:t>MacFarlane, W.W.et al,  Modeling the capacity of </a:t>
            </a:r>
            <a:r>
              <a:rPr lang="en-US" sz="1050" dirty="0" err="1">
                <a:solidFill>
                  <a:prstClr val="black"/>
                </a:solidFill>
                <a:latin typeface="Times New Roman" panose="02020603050405020304" pitchFamily="18" charset="0"/>
                <a:cs typeface="Times New Roman" panose="02020603050405020304" pitchFamily="18" charset="0"/>
              </a:rPr>
              <a:t>riverscapes</a:t>
            </a:r>
            <a:r>
              <a:rPr lang="en-US" sz="1050" dirty="0">
                <a:solidFill>
                  <a:prstClr val="black"/>
                </a:solidFill>
                <a:latin typeface="Times New Roman" panose="02020603050405020304" pitchFamily="18" charset="0"/>
                <a:cs typeface="Times New Roman" panose="02020603050405020304" pitchFamily="18" charset="0"/>
              </a:rPr>
              <a:t> to support beaver dams, Geomorphology (</a:t>
            </a:r>
            <a:r>
              <a:rPr lang="en-US" sz="1050" dirty="0" smtClean="0">
                <a:solidFill>
                  <a:prstClr val="black"/>
                </a:solidFill>
                <a:latin typeface="Times New Roman" panose="02020603050405020304" pitchFamily="18" charset="0"/>
                <a:cs typeface="Times New Roman" panose="02020603050405020304" pitchFamily="18" charset="0"/>
              </a:rPr>
              <a:t>2015)</a:t>
            </a:r>
            <a:endParaRPr lang="en-US" dirty="0"/>
          </a:p>
        </p:txBody>
      </p:sp>
    </p:spTree>
    <p:extLst>
      <p:ext uri="{BB962C8B-B14F-4D97-AF65-F5344CB8AC3E}">
        <p14:creationId xmlns:p14="http://schemas.microsoft.com/office/powerpoint/2010/main" val="9502784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299200" cy="6858000"/>
          </a:xfrm>
          <a:prstGeom prst="rect">
            <a:avLst/>
          </a:prstGeom>
        </p:spPr>
      </p:pic>
      <p:pic>
        <p:nvPicPr>
          <p:cNvPr id="3" name="Picture 2"/>
          <p:cNvPicPr>
            <a:picLocks noChangeAspect="1"/>
          </p:cNvPicPr>
          <p:nvPr/>
        </p:nvPicPr>
        <p:blipFill>
          <a:blip r:embed="rId3"/>
          <a:stretch>
            <a:fillRect/>
          </a:stretch>
        </p:blipFill>
        <p:spPr>
          <a:xfrm>
            <a:off x="6299201" y="0"/>
            <a:ext cx="5892800" cy="6441551"/>
          </a:xfrm>
          <a:prstGeom prst="rect">
            <a:avLst/>
          </a:prstGeom>
        </p:spPr>
      </p:pic>
      <p:sp>
        <p:nvSpPr>
          <p:cNvPr id="4" name="TextBox 3"/>
          <p:cNvSpPr txBox="1"/>
          <p:nvPr/>
        </p:nvSpPr>
        <p:spPr>
          <a:xfrm>
            <a:off x="435428" y="219000"/>
            <a:ext cx="1567543" cy="461665"/>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V</a:t>
            </a:r>
            <a:r>
              <a:rPr lang="en-US" sz="2400" dirty="0" smtClean="0">
                <a:solidFill>
                  <a:schemeClr val="bg1"/>
                </a:solidFill>
                <a:latin typeface="Times New Roman" panose="02020603050405020304" pitchFamily="18" charset="0"/>
                <a:cs typeface="Times New Roman" panose="02020603050405020304" pitchFamily="18" charset="0"/>
              </a:rPr>
              <a:t>alidation</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647543" y="6328229"/>
            <a:ext cx="5094514" cy="415498"/>
          </a:xfrm>
          <a:prstGeom prst="rect">
            <a:avLst/>
          </a:prstGeom>
          <a:noFill/>
        </p:spPr>
        <p:txBody>
          <a:bodyPr wrap="square" rtlCol="0">
            <a:spAutoFit/>
          </a:bodyPr>
          <a:lstStyle/>
          <a:p>
            <a:r>
              <a:rPr lang="en-US" sz="1050" dirty="0">
                <a:solidFill>
                  <a:prstClr val="black"/>
                </a:solidFill>
                <a:latin typeface="Times New Roman" panose="02020603050405020304" pitchFamily="18" charset="0"/>
                <a:cs typeface="Times New Roman" panose="02020603050405020304" pitchFamily="18" charset="0"/>
              </a:rPr>
              <a:t>MacFarlane, W.W.et al,  Modeling the capacity of </a:t>
            </a:r>
            <a:r>
              <a:rPr lang="en-US" sz="1050" dirty="0" err="1">
                <a:solidFill>
                  <a:prstClr val="black"/>
                </a:solidFill>
                <a:latin typeface="Times New Roman" panose="02020603050405020304" pitchFamily="18" charset="0"/>
                <a:cs typeface="Times New Roman" panose="02020603050405020304" pitchFamily="18" charset="0"/>
              </a:rPr>
              <a:t>riverscapes</a:t>
            </a:r>
            <a:r>
              <a:rPr lang="en-US" sz="1050" dirty="0">
                <a:solidFill>
                  <a:prstClr val="black"/>
                </a:solidFill>
                <a:latin typeface="Times New Roman" panose="02020603050405020304" pitchFamily="18" charset="0"/>
                <a:cs typeface="Times New Roman" panose="02020603050405020304" pitchFamily="18" charset="0"/>
              </a:rPr>
              <a:t> to support beaver dams, Geomorphology (</a:t>
            </a:r>
            <a:r>
              <a:rPr lang="en-US" sz="1050" dirty="0" smtClean="0">
                <a:solidFill>
                  <a:prstClr val="black"/>
                </a:solidFill>
                <a:latin typeface="Times New Roman" panose="02020603050405020304" pitchFamily="18" charset="0"/>
                <a:cs typeface="Times New Roman" panose="02020603050405020304" pitchFamily="18" charset="0"/>
              </a:rPr>
              <a:t>2015)</a:t>
            </a:r>
            <a:endParaRPr lang="en-US" dirty="0"/>
          </a:p>
        </p:txBody>
      </p:sp>
    </p:spTree>
    <p:extLst>
      <p:ext uri="{BB962C8B-B14F-4D97-AF65-F5344CB8AC3E}">
        <p14:creationId xmlns:p14="http://schemas.microsoft.com/office/powerpoint/2010/main" val="679221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9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6344" y="333829"/>
            <a:ext cx="10697028" cy="5689600"/>
          </a:xfrm>
          <a:prstGeom prst="rect">
            <a:avLst/>
          </a:prstGeom>
        </p:spPr>
      </p:pic>
      <p:sp>
        <p:nvSpPr>
          <p:cNvPr id="3" name="TextBox 2"/>
          <p:cNvSpPr txBox="1"/>
          <p:nvPr/>
        </p:nvSpPr>
        <p:spPr>
          <a:xfrm>
            <a:off x="856344" y="6212114"/>
            <a:ext cx="10522856" cy="1084912"/>
          </a:xfrm>
          <a:prstGeom prst="rect">
            <a:avLst/>
          </a:prstGeom>
          <a:noFill/>
        </p:spPr>
        <p:txBody>
          <a:bodyPr wrap="square" rtlCol="0">
            <a:spAutoFit/>
          </a:bodyPr>
          <a:lstStyle/>
          <a:p>
            <a:r>
              <a:rPr lang="en-US" dirty="0" smtClean="0"/>
              <a:t>Validation site: Logan Little Bear watershed with capacity estimates and actual dam counts.</a:t>
            </a:r>
          </a:p>
          <a:p>
            <a:pPr lvl="0"/>
            <a:r>
              <a:rPr lang="en-US" sz="1050" dirty="0">
                <a:solidFill>
                  <a:prstClr val="black"/>
                </a:solidFill>
                <a:latin typeface="Times New Roman" panose="02020603050405020304" pitchFamily="18" charset="0"/>
                <a:cs typeface="Times New Roman" panose="02020603050405020304" pitchFamily="18" charset="0"/>
              </a:rPr>
              <a:t>MacFarlane, W.W.et al,  Modeling the capacity of </a:t>
            </a:r>
            <a:r>
              <a:rPr lang="en-US" sz="1050" dirty="0" err="1">
                <a:solidFill>
                  <a:prstClr val="black"/>
                </a:solidFill>
                <a:latin typeface="Times New Roman" panose="02020603050405020304" pitchFamily="18" charset="0"/>
                <a:cs typeface="Times New Roman" panose="02020603050405020304" pitchFamily="18" charset="0"/>
              </a:rPr>
              <a:t>riverscapes</a:t>
            </a:r>
            <a:r>
              <a:rPr lang="en-US" sz="1050" dirty="0">
                <a:solidFill>
                  <a:prstClr val="black"/>
                </a:solidFill>
                <a:latin typeface="Times New Roman" panose="02020603050405020304" pitchFamily="18" charset="0"/>
                <a:cs typeface="Times New Roman" panose="02020603050405020304" pitchFamily="18" charset="0"/>
              </a:rPr>
              <a:t> to support beaver dams, Geomorphology (2015)</a:t>
            </a:r>
            <a:endParaRPr lang="en-US" dirty="0">
              <a:solidFill>
                <a:prstClr val="black"/>
              </a:solidFill>
            </a:endParaRPr>
          </a:p>
          <a:p>
            <a:r>
              <a:rPr lang="en-US" dirty="0" smtClean="0"/>
              <a:t> </a:t>
            </a:r>
          </a:p>
          <a:p>
            <a:endParaRPr lang="en-US" dirty="0"/>
          </a:p>
        </p:txBody>
      </p:sp>
    </p:spTree>
    <p:extLst>
      <p:ext uri="{BB962C8B-B14F-4D97-AF65-F5344CB8AC3E}">
        <p14:creationId xmlns:p14="http://schemas.microsoft.com/office/powerpoint/2010/main" val="147848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accent1">
                <a:lumMod val="45000"/>
                <a:lumOff val="55000"/>
              </a:schemeClr>
            </a:gs>
            <a:gs pos="45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86046" y="584952"/>
            <a:ext cx="6096000" cy="4247317"/>
          </a:xfrm>
          <a:prstGeom prst="rect">
            <a:avLst/>
          </a:prstGeom>
        </p:spPr>
        <p:txBody>
          <a:bodyPr>
            <a:spAutoFit/>
          </a:bodyPr>
          <a:lstStyle/>
          <a:p>
            <a:r>
              <a:rPr lang="en-US" dirty="0"/>
              <a:t>1. Input Data Capture</a:t>
            </a:r>
          </a:p>
          <a:p>
            <a:r>
              <a:rPr lang="en-US" dirty="0"/>
              <a:t>The dam-building beaver capacity model requires:</a:t>
            </a:r>
          </a:p>
          <a:p>
            <a:endParaRPr lang="en-US" dirty="0"/>
          </a:p>
          <a:p>
            <a:r>
              <a:rPr lang="en-US" dirty="0"/>
              <a:t>A drainage network layer</a:t>
            </a:r>
          </a:p>
          <a:p>
            <a:r>
              <a:rPr lang="en-US" dirty="0"/>
              <a:t>Hydrography data tied to that layer</a:t>
            </a:r>
          </a:p>
          <a:p>
            <a:r>
              <a:rPr lang="en-US" dirty="0"/>
              <a:t>Vegetation type raster data</a:t>
            </a:r>
          </a:p>
          <a:p>
            <a:r>
              <a:rPr lang="en-US" dirty="0"/>
              <a:t>Digital Elevation Model (DEM)</a:t>
            </a:r>
          </a:p>
          <a:p>
            <a:r>
              <a:rPr lang="en-US" dirty="0"/>
              <a:t>Baseflow information throughout drainage network</a:t>
            </a:r>
          </a:p>
          <a:p>
            <a:r>
              <a:rPr lang="en-US" dirty="0"/>
              <a:t>Highflow information throughout drainage network</a:t>
            </a:r>
          </a:p>
          <a:p>
            <a:r>
              <a:rPr lang="en-US" dirty="0"/>
              <a:t>Existing, readily and freely available GIS datasets from GIS data clearinghouses can be used as model inputs</a:t>
            </a:r>
            <a:r>
              <a:rPr lang="en-US" dirty="0" smtClean="0"/>
              <a:t>.</a:t>
            </a:r>
            <a:endParaRPr lang="en-US" dirty="0"/>
          </a:p>
          <a:p>
            <a:endParaRPr lang="en-US" dirty="0"/>
          </a:p>
          <a:p>
            <a:r>
              <a:rPr lang="en-US" dirty="0"/>
              <a:t>NHD for a drainage network layer &amp; hydrography data</a:t>
            </a:r>
          </a:p>
          <a:p>
            <a:r>
              <a:rPr lang="en-US" dirty="0"/>
              <a:t>National Hydrography Dataset (NHD) </a:t>
            </a:r>
          </a:p>
          <a:p>
            <a:r>
              <a:rPr lang="en-US" dirty="0"/>
              <a:t>Download both stream,  water body, area </a:t>
            </a:r>
            <a:r>
              <a:rPr lang="en-US" dirty="0" smtClean="0"/>
              <a:t>data.</a:t>
            </a:r>
            <a:endParaRPr lang="en-US" dirty="0"/>
          </a:p>
        </p:txBody>
      </p:sp>
      <p:pic>
        <p:nvPicPr>
          <p:cNvPr id="3" name="Picture 2"/>
          <p:cNvPicPr>
            <a:picLocks noChangeAspect="1"/>
          </p:cNvPicPr>
          <p:nvPr/>
        </p:nvPicPr>
        <p:blipFill>
          <a:blip r:embed="rId2"/>
          <a:stretch>
            <a:fillRect/>
          </a:stretch>
        </p:blipFill>
        <p:spPr>
          <a:xfrm>
            <a:off x="6578929" y="584952"/>
            <a:ext cx="5248893" cy="4426435"/>
          </a:xfrm>
          <a:prstGeom prst="rect">
            <a:avLst/>
          </a:prstGeom>
        </p:spPr>
      </p:pic>
    </p:spTree>
    <p:extLst>
      <p:ext uri="{BB962C8B-B14F-4D97-AF65-F5344CB8AC3E}">
        <p14:creationId xmlns:p14="http://schemas.microsoft.com/office/powerpoint/2010/main" val="691049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67000">
              <a:schemeClr val="accent1">
                <a:lumMod val="5000"/>
                <a:lumOff val="95000"/>
              </a:schemeClr>
            </a:gs>
            <a:gs pos="74000">
              <a:schemeClr val="accent1">
                <a:lumMod val="45000"/>
                <a:lumOff val="55000"/>
              </a:schemeClr>
            </a:gs>
            <a:gs pos="3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04709" y="90791"/>
            <a:ext cx="5399142" cy="306804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6314072" cy="6858000"/>
          </a:xfrm>
          <a:prstGeom prst="rect">
            <a:avLst/>
          </a:prstGeom>
        </p:spPr>
      </p:pic>
      <p:pic>
        <p:nvPicPr>
          <p:cNvPr id="5" name="Picture 4"/>
          <p:cNvPicPr>
            <a:picLocks noChangeAspect="1"/>
          </p:cNvPicPr>
          <p:nvPr/>
        </p:nvPicPr>
        <p:blipFill>
          <a:blip r:embed="rId4"/>
          <a:stretch>
            <a:fillRect/>
          </a:stretch>
        </p:blipFill>
        <p:spPr>
          <a:xfrm>
            <a:off x="6504709" y="2538662"/>
            <a:ext cx="5399142" cy="3986829"/>
          </a:xfrm>
          <a:prstGeom prst="rect">
            <a:avLst/>
          </a:prstGeom>
        </p:spPr>
      </p:pic>
    </p:spTree>
    <p:extLst>
      <p:ext uri="{BB962C8B-B14F-4D97-AF65-F5344CB8AC3E}">
        <p14:creationId xmlns:p14="http://schemas.microsoft.com/office/powerpoint/2010/main" val="2247376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28000">
              <a:schemeClr val="accent1">
                <a:lumMod val="45000"/>
                <a:lumOff val="55000"/>
              </a:schemeClr>
            </a:gs>
            <a:gs pos="76000">
              <a:schemeClr val="accent1">
                <a:lumMod val="45000"/>
                <a:lumOff val="55000"/>
              </a:schemeClr>
            </a:gs>
            <a:gs pos="49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7160" y="156250"/>
            <a:ext cx="2971800" cy="1543050"/>
          </a:xfrm>
          <a:prstGeom prst="rect">
            <a:avLst/>
          </a:prstGeom>
        </p:spPr>
      </p:pic>
      <p:pic>
        <p:nvPicPr>
          <p:cNvPr id="4" name="Picture 3"/>
          <p:cNvPicPr>
            <a:picLocks noChangeAspect="1"/>
          </p:cNvPicPr>
          <p:nvPr/>
        </p:nvPicPr>
        <p:blipFill>
          <a:blip r:embed="rId3"/>
          <a:stretch>
            <a:fillRect/>
          </a:stretch>
        </p:blipFill>
        <p:spPr>
          <a:xfrm>
            <a:off x="7286442" y="156250"/>
            <a:ext cx="4762500" cy="3171825"/>
          </a:xfrm>
          <a:prstGeom prst="rect">
            <a:avLst/>
          </a:prstGeom>
        </p:spPr>
      </p:pic>
      <p:pic>
        <p:nvPicPr>
          <p:cNvPr id="5" name="Picture 4"/>
          <p:cNvPicPr>
            <a:picLocks noChangeAspect="1"/>
          </p:cNvPicPr>
          <p:nvPr/>
        </p:nvPicPr>
        <p:blipFill>
          <a:blip r:embed="rId4"/>
          <a:stretch>
            <a:fillRect/>
          </a:stretch>
        </p:blipFill>
        <p:spPr>
          <a:xfrm>
            <a:off x="207160" y="3328075"/>
            <a:ext cx="5238750" cy="3486150"/>
          </a:xfrm>
          <a:prstGeom prst="rect">
            <a:avLst/>
          </a:prstGeom>
        </p:spPr>
      </p:pic>
      <p:sp>
        <p:nvSpPr>
          <p:cNvPr id="6" name="TextBox 5"/>
          <p:cNvSpPr txBox="1"/>
          <p:nvPr/>
        </p:nvSpPr>
        <p:spPr>
          <a:xfrm>
            <a:off x="3308684" y="324853"/>
            <a:ext cx="3789948" cy="1200329"/>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A Passive Restoration Tool</a:t>
            </a:r>
          </a:p>
          <a:p>
            <a:r>
              <a:rPr lang="en-US" sz="2400" b="1" dirty="0" smtClean="0">
                <a:latin typeface="Times New Roman" panose="02020603050405020304" pitchFamily="18" charset="0"/>
                <a:cs typeface="Times New Roman" panose="02020603050405020304" pitchFamily="18" charset="0"/>
              </a:rPr>
              <a:t>Castor canadensis, the North American Beaver</a:t>
            </a:r>
            <a:endParaRPr lang="en-US"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07160" y="1900989"/>
            <a:ext cx="6891472" cy="1323439"/>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Resource managers have long recognized the ability of beaver activity to enhance floodplain connectivity through dam-building, and to reduce soil erosion, vegetation, and water loss (Scheffer, 1938). </a:t>
            </a:r>
          </a:p>
          <a:p>
            <a:endParaRPr lang="en-US" sz="160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“Beaver have relatively simple habitat requirements” (Naiman et al., 1988).</a:t>
            </a:r>
            <a:endParaRPr 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775158" y="3609474"/>
            <a:ext cx="5979695" cy="1200329"/>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Traditional habitat suitability models do not work for beaver. With sufficient water and food beaver can survive almost anywhere. Correlations between suitability and beaver occurrence tend to be weak or non-existent. </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871411" y="5071150"/>
            <a:ext cx="5883442" cy="1800493"/>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“A better approach: </a:t>
            </a:r>
            <a:r>
              <a:rPr lang="en-US" dirty="0" smtClean="0">
                <a:latin typeface="Times New Roman" panose="02020603050405020304" pitchFamily="18" charset="0"/>
                <a:cs typeface="Times New Roman" panose="02020603050405020304" pitchFamily="18" charset="0"/>
              </a:rPr>
              <a:t>A Dam-building </a:t>
            </a:r>
            <a:r>
              <a:rPr lang="en-US" dirty="0" smtClean="0">
                <a:latin typeface="Times New Roman" panose="02020603050405020304" pitchFamily="18" charset="0"/>
                <a:cs typeface="Times New Roman" panose="02020603050405020304" pitchFamily="18" charset="0"/>
              </a:rPr>
              <a:t>capacity </a:t>
            </a:r>
            <a:r>
              <a:rPr lang="en-US" dirty="0" smtClean="0">
                <a:latin typeface="Times New Roman" panose="02020603050405020304" pitchFamily="18" charset="0"/>
                <a:cs typeface="Times New Roman" panose="02020603050405020304" pitchFamily="18" charset="0"/>
              </a:rPr>
              <a:t>model.</a:t>
            </a:r>
            <a:endParaRPr lang="en-US" sz="1000"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Beaver </a:t>
            </a:r>
            <a:r>
              <a:rPr lang="en-US" dirty="0" smtClean="0">
                <a:latin typeface="Times New Roman" panose="02020603050405020304" pitchFamily="18" charset="0"/>
                <a:cs typeface="Times New Roman" panose="02020603050405020304" pitchFamily="18" charset="0"/>
              </a:rPr>
              <a:t>dams, not beaver themselves, provide the restoration outcomes. Though beaver can survive in a wide range of conditions, where they build dams is more limited” </a:t>
            </a:r>
          </a:p>
          <a:p>
            <a:pPr lvl="0"/>
            <a:r>
              <a:rPr lang="en-US" sz="1050" dirty="0">
                <a:solidFill>
                  <a:prstClr val="black"/>
                </a:solidFill>
                <a:latin typeface="Times New Roman" panose="02020603050405020304" pitchFamily="18" charset="0"/>
                <a:cs typeface="Times New Roman" panose="02020603050405020304" pitchFamily="18" charset="0"/>
              </a:rPr>
              <a:t>MacFarlane, W.W.et al,  Modeling the capacity of riverscapes to support beaver dams, Geomorphology (2015)</a:t>
            </a:r>
          </a:p>
          <a:p>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9529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67000">
              <a:schemeClr val="accent1">
                <a:lumMod val="5000"/>
                <a:lumOff val="95000"/>
              </a:schemeClr>
            </a:gs>
            <a:gs pos="74000">
              <a:schemeClr val="accent1">
                <a:lumMod val="45000"/>
                <a:lumOff val="55000"/>
              </a:schemeClr>
            </a:gs>
            <a:gs pos="3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36505" y="355219"/>
            <a:ext cx="5557099" cy="369332"/>
          </a:xfrm>
          <a:prstGeom prst="rect">
            <a:avLst/>
          </a:prstGeom>
        </p:spPr>
        <p:txBody>
          <a:bodyPr wrap="none">
            <a:spAutoFit/>
          </a:bodyPr>
          <a:lstStyle/>
          <a:p>
            <a:r>
              <a:rPr lang="en-US" dirty="0"/>
              <a:t>Export Final_NHD_Perennial_BRATInput.shp as a Text File</a:t>
            </a:r>
          </a:p>
        </p:txBody>
      </p:sp>
      <p:pic>
        <p:nvPicPr>
          <p:cNvPr id="3" name="Picture 2"/>
          <p:cNvPicPr>
            <a:picLocks noChangeAspect="1"/>
          </p:cNvPicPr>
          <p:nvPr/>
        </p:nvPicPr>
        <p:blipFill>
          <a:blip r:embed="rId2"/>
          <a:stretch>
            <a:fillRect/>
          </a:stretch>
        </p:blipFill>
        <p:spPr>
          <a:xfrm>
            <a:off x="466928" y="836579"/>
            <a:ext cx="11430000" cy="5476671"/>
          </a:xfrm>
          <a:prstGeom prst="rect">
            <a:avLst/>
          </a:prstGeom>
        </p:spPr>
      </p:pic>
    </p:spTree>
    <p:extLst>
      <p:ext uri="{BB962C8B-B14F-4D97-AF65-F5344CB8AC3E}">
        <p14:creationId xmlns:p14="http://schemas.microsoft.com/office/powerpoint/2010/main" val="34897679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67000">
              <a:schemeClr val="accent1">
                <a:lumMod val="5000"/>
                <a:lumOff val="95000"/>
              </a:schemeClr>
            </a:gs>
            <a:gs pos="74000">
              <a:schemeClr val="accent1">
                <a:lumMod val="45000"/>
                <a:lumOff val="55000"/>
              </a:schemeClr>
            </a:gs>
            <a:gs pos="3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1580" y="1222083"/>
            <a:ext cx="4235674" cy="5103897"/>
          </a:xfrm>
          <a:prstGeom prst="rect">
            <a:avLst/>
          </a:prstGeom>
        </p:spPr>
      </p:pic>
      <p:pic>
        <p:nvPicPr>
          <p:cNvPr id="3" name="Picture 2"/>
          <p:cNvPicPr>
            <a:picLocks noChangeAspect="1"/>
          </p:cNvPicPr>
          <p:nvPr/>
        </p:nvPicPr>
        <p:blipFill>
          <a:blip r:embed="rId3"/>
          <a:stretch>
            <a:fillRect/>
          </a:stretch>
        </p:blipFill>
        <p:spPr>
          <a:xfrm>
            <a:off x="4993030" y="1222084"/>
            <a:ext cx="5432041" cy="1934560"/>
          </a:xfrm>
          <a:prstGeom prst="rect">
            <a:avLst/>
          </a:prstGeom>
        </p:spPr>
      </p:pic>
      <p:pic>
        <p:nvPicPr>
          <p:cNvPr id="4" name="Picture 3"/>
          <p:cNvPicPr>
            <a:picLocks noChangeAspect="1"/>
          </p:cNvPicPr>
          <p:nvPr/>
        </p:nvPicPr>
        <p:blipFill>
          <a:blip r:embed="rId4"/>
          <a:stretch>
            <a:fillRect/>
          </a:stretch>
        </p:blipFill>
        <p:spPr>
          <a:xfrm>
            <a:off x="265814" y="133680"/>
            <a:ext cx="11597732" cy="967542"/>
          </a:xfrm>
          <a:prstGeom prst="rect">
            <a:avLst/>
          </a:prstGeom>
        </p:spPr>
      </p:pic>
      <p:sp>
        <p:nvSpPr>
          <p:cNvPr id="6" name="TextBox 5"/>
          <p:cNvSpPr txBox="1"/>
          <p:nvPr/>
        </p:nvSpPr>
        <p:spPr>
          <a:xfrm>
            <a:off x="8290560" y="6324600"/>
            <a:ext cx="3901440" cy="461665"/>
          </a:xfrm>
          <a:prstGeom prst="rect">
            <a:avLst/>
          </a:prstGeom>
          <a:noFill/>
        </p:spPr>
        <p:txBody>
          <a:bodyPr wrap="square" rtlCol="0">
            <a:spAutoFit/>
          </a:bodyPr>
          <a:lstStyle/>
          <a:p>
            <a:r>
              <a:rPr lang="en-US" sz="1200" dirty="0" smtClean="0"/>
              <a:t>Source: MacFarlane WW and Wheaton, JM, Utah State University, 2013</a:t>
            </a:r>
            <a:endParaRPr lang="en-US" sz="1200" dirty="0"/>
          </a:p>
        </p:txBody>
      </p:sp>
      <p:pic>
        <p:nvPicPr>
          <p:cNvPr id="5" name="Picture 4"/>
          <p:cNvPicPr>
            <a:picLocks noChangeAspect="1"/>
          </p:cNvPicPr>
          <p:nvPr/>
        </p:nvPicPr>
        <p:blipFill>
          <a:blip r:embed="rId5"/>
          <a:stretch>
            <a:fillRect/>
          </a:stretch>
        </p:blipFill>
        <p:spPr>
          <a:xfrm>
            <a:off x="5602717" y="3156644"/>
            <a:ext cx="4822354" cy="3182388"/>
          </a:xfrm>
          <a:prstGeom prst="rect">
            <a:avLst/>
          </a:prstGeom>
        </p:spPr>
      </p:pic>
    </p:spTree>
    <p:extLst>
      <p:ext uri="{BB962C8B-B14F-4D97-AF65-F5344CB8AC3E}">
        <p14:creationId xmlns:p14="http://schemas.microsoft.com/office/powerpoint/2010/main" val="28696332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6525" y="-4763"/>
            <a:ext cx="6838950" cy="6867525"/>
          </a:xfrm>
          <a:prstGeom prst="rect">
            <a:avLst/>
          </a:prstGeom>
        </p:spPr>
      </p:pic>
    </p:spTree>
    <p:extLst>
      <p:ext uri="{BB962C8B-B14F-4D97-AF65-F5344CB8AC3E}">
        <p14:creationId xmlns:p14="http://schemas.microsoft.com/office/powerpoint/2010/main" val="39387339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0" cy="6858000"/>
          </a:xfrm>
          <a:prstGeom prst="rect">
            <a:avLst/>
          </a:prstGeom>
        </p:spPr>
      </p:pic>
      <p:sp>
        <p:nvSpPr>
          <p:cNvPr id="3" name="Rectangle 2"/>
          <p:cNvSpPr/>
          <p:nvPr/>
        </p:nvSpPr>
        <p:spPr>
          <a:xfrm>
            <a:off x="106496" y="3288378"/>
            <a:ext cx="9059538" cy="3477875"/>
          </a:xfrm>
          <a:prstGeom prst="rect">
            <a:avLst/>
          </a:prstGeom>
        </p:spPr>
        <p:txBody>
          <a:bodyPr wrap="square">
            <a:spAutoFit/>
          </a:bodyPr>
          <a:lstStyle/>
          <a:p>
            <a:r>
              <a:rPr lang="en-US" sz="2000" b="1" dirty="0">
                <a:solidFill>
                  <a:schemeClr val="bg1"/>
                </a:solidFill>
                <a:latin typeface="Times New Roman" panose="02020603050405020304" pitchFamily="18" charset="0"/>
                <a:cs typeface="Times New Roman" panose="02020603050405020304" pitchFamily="18" charset="0"/>
              </a:rPr>
              <a:t>1)Beaver need a reliable water source</a:t>
            </a:r>
          </a:p>
          <a:p>
            <a:r>
              <a:rPr lang="en-US" sz="2000" b="1" dirty="0">
                <a:solidFill>
                  <a:schemeClr val="bg1"/>
                </a:solidFill>
                <a:latin typeface="Times New Roman" panose="02020603050405020304" pitchFamily="18" charset="0"/>
                <a:cs typeface="Times New Roman" panose="02020603050405020304" pitchFamily="18" charset="0"/>
              </a:rPr>
              <a:t>2)Streambank vegetation conducive to foraging and dam building</a:t>
            </a:r>
          </a:p>
          <a:p>
            <a:r>
              <a:rPr lang="en-US" sz="2000" b="1" dirty="0">
                <a:solidFill>
                  <a:schemeClr val="bg1"/>
                </a:solidFill>
                <a:latin typeface="Times New Roman" panose="02020603050405020304" pitchFamily="18" charset="0"/>
                <a:cs typeface="Times New Roman" panose="02020603050405020304" pitchFamily="18" charset="0"/>
              </a:rPr>
              <a:t>3)Vegetation within 100m of edge of stream to support expansion of dam complexes and maintain large beaver colonies</a:t>
            </a:r>
          </a:p>
          <a:p>
            <a:r>
              <a:rPr lang="en-US" sz="2000" b="1" dirty="0">
                <a:solidFill>
                  <a:schemeClr val="bg1"/>
                </a:solidFill>
                <a:latin typeface="Times New Roman" panose="02020603050405020304" pitchFamily="18" charset="0"/>
                <a:cs typeface="Times New Roman" panose="02020603050405020304" pitchFamily="18" charset="0"/>
              </a:rPr>
              <a:t>4)Likelihood that dams could be built across the channel during low flows.</a:t>
            </a:r>
          </a:p>
          <a:p>
            <a:r>
              <a:rPr lang="en-US" sz="2000" b="1" dirty="0">
                <a:solidFill>
                  <a:schemeClr val="bg1"/>
                </a:solidFill>
                <a:latin typeface="Times New Roman" panose="02020603050405020304" pitchFamily="18" charset="0"/>
                <a:cs typeface="Times New Roman" panose="02020603050405020304" pitchFamily="18" charset="0"/>
              </a:rPr>
              <a:t>5)Likelihood that a beaver dam on a river or stream is likely to withstand typical floods</a:t>
            </a:r>
          </a:p>
          <a:p>
            <a:r>
              <a:rPr lang="en-US" sz="2000" b="1" dirty="0">
                <a:solidFill>
                  <a:schemeClr val="bg1"/>
                </a:solidFill>
                <a:latin typeface="Times New Roman" panose="02020603050405020304" pitchFamily="18" charset="0"/>
                <a:cs typeface="Times New Roman" panose="02020603050405020304" pitchFamily="18" charset="0"/>
              </a:rPr>
              <a:t>6)A suitable stream gradient that is neither too low to limit dam density nor too high to preclude the building of or persistence of building dams</a:t>
            </a:r>
          </a:p>
          <a:p>
            <a:r>
              <a:rPr lang="en-US" sz="2000" b="1" dirty="0">
                <a:solidFill>
                  <a:schemeClr val="bg1"/>
                </a:solidFill>
                <a:latin typeface="Times New Roman" panose="02020603050405020304" pitchFamily="18" charset="0"/>
                <a:cs typeface="Times New Roman" panose="02020603050405020304" pitchFamily="18" charset="0"/>
              </a:rPr>
              <a:t>7)A suitable </a:t>
            </a:r>
            <a:r>
              <a:rPr lang="en-US" sz="2000" b="1" dirty="0" smtClean="0">
                <a:solidFill>
                  <a:schemeClr val="bg1"/>
                </a:solidFill>
                <a:latin typeface="Times New Roman" panose="02020603050405020304" pitchFamily="18" charset="0"/>
                <a:cs typeface="Times New Roman" panose="02020603050405020304" pitchFamily="18" charset="0"/>
              </a:rPr>
              <a:t>river that </a:t>
            </a:r>
            <a:r>
              <a:rPr lang="en-US" sz="2000" b="1" dirty="0">
                <a:solidFill>
                  <a:schemeClr val="bg1"/>
                </a:solidFill>
                <a:latin typeface="Times New Roman" panose="02020603050405020304" pitchFamily="18" charset="0"/>
                <a:cs typeface="Times New Roman" panose="02020603050405020304" pitchFamily="18" charset="0"/>
              </a:rPr>
              <a:t>is not too large to restrict the building or persistence of dams </a:t>
            </a:r>
          </a:p>
        </p:txBody>
      </p:sp>
      <p:sp>
        <p:nvSpPr>
          <p:cNvPr id="6" name="TextBox 5"/>
          <p:cNvSpPr txBox="1"/>
          <p:nvPr/>
        </p:nvSpPr>
        <p:spPr>
          <a:xfrm>
            <a:off x="981097" y="830044"/>
            <a:ext cx="8058150" cy="338554"/>
          </a:xfrm>
          <a:prstGeom prst="rect">
            <a:avLst/>
          </a:prstGeom>
          <a:noFill/>
        </p:spPr>
        <p:txBody>
          <a:bodyPr wrap="square" rtlCol="0">
            <a:spAutoFit/>
          </a:bodyPr>
          <a:lstStyle/>
          <a:p>
            <a:endParaRPr lang="en-US" sz="16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066194" y="3258297"/>
            <a:ext cx="8059611" cy="341406"/>
          </a:xfrm>
          <a:prstGeom prst="rect">
            <a:avLst/>
          </a:prstGeom>
        </p:spPr>
      </p:pic>
      <p:sp>
        <p:nvSpPr>
          <p:cNvPr id="8" name="TextBox 7"/>
          <p:cNvSpPr txBox="1"/>
          <p:nvPr/>
        </p:nvSpPr>
        <p:spPr>
          <a:xfrm>
            <a:off x="106496" y="460712"/>
            <a:ext cx="9500212" cy="461665"/>
          </a:xfrm>
          <a:prstGeom prst="rect">
            <a:avLst/>
          </a:prstGeom>
          <a:noFill/>
        </p:spPr>
        <p:txBody>
          <a:bodyPr wrap="square" rtlCol="0">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Estimates of beaver dam capacity come from seven lines of evidence</a:t>
            </a:r>
            <a:r>
              <a:rPr lang="en-US" b="1" dirty="0" smtClean="0">
                <a:solidFill>
                  <a:schemeClr val="bg1"/>
                </a:solidFill>
                <a:latin typeface="Times New Roman" panose="02020603050405020304" pitchFamily="18" charset="0"/>
                <a:cs typeface="Times New Roman" panose="02020603050405020304" pitchFamily="18" charset="0"/>
              </a:rPr>
              <a:t>:</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6159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7000">
              <a:schemeClr val="accent1">
                <a:lumMod val="5000"/>
                <a:lumOff val="95000"/>
              </a:schemeClr>
            </a:gs>
            <a:gs pos="74000">
              <a:schemeClr val="accent1">
                <a:lumMod val="45000"/>
                <a:lumOff val="55000"/>
              </a:schemeClr>
            </a:gs>
            <a:gs pos="31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4093" y="160560"/>
            <a:ext cx="9007561" cy="6240240"/>
          </a:xfrm>
          <a:prstGeom prst="rect">
            <a:avLst/>
          </a:prstGeom>
        </p:spPr>
      </p:pic>
      <p:sp>
        <p:nvSpPr>
          <p:cNvPr id="3" name="TextBox 2"/>
          <p:cNvSpPr txBox="1"/>
          <p:nvPr/>
        </p:nvSpPr>
        <p:spPr>
          <a:xfrm>
            <a:off x="1544093" y="6396335"/>
            <a:ext cx="8805111" cy="461665"/>
          </a:xfrm>
          <a:prstGeom prst="rect">
            <a:avLst/>
          </a:prstGeom>
          <a:noFill/>
        </p:spPr>
        <p:txBody>
          <a:bodyPr wrap="square" rtlCol="0">
            <a:spAutoFit/>
          </a:bodyPr>
          <a:lstStyle/>
          <a:p>
            <a:r>
              <a:rPr lang="en-US" sz="1200" dirty="0"/>
              <a:t>MacFarlane, W., Wheaton,J., 2014 Utah State University, Ecogeomorphology and Topographic Analysis Laboratory </a:t>
            </a:r>
          </a:p>
          <a:p>
            <a:endParaRPr lang="en-US" sz="1200" dirty="0"/>
          </a:p>
        </p:txBody>
      </p:sp>
    </p:spTree>
    <p:extLst>
      <p:ext uri="{BB962C8B-B14F-4D97-AF65-F5344CB8AC3E}">
        <p14:creationId xmlns:p14="http://schemas.microsoft.com/office/powerpoint/2010/main" val="2896792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38551" y="253388"/>
            <a:ext cx="6930680" cy="5768833"/>
          </a:xfrm>
          <a:prstGeom prst="rect">
            <a:avLst/>
          </a:prstGeom>
        </p:spPr>
      </p:pic>
      <p:sp>
        <p:nvSpPr>
          <p:cNvPr id="3" name="TextBox 2"/>
          <p:cNvSpPr txBox="1"/>
          <p:nvPr/>
        </p:nvSpPr>
        <p:spPr>
          <a:xfrm>
            <a:off x="4838551" y="6301648"/>
            <a:ext cx="6852491" cy="415498"/>
          </a:xfrm>
          <a:prstGeom prst="rect">
            <a:avLst/>
          </a:prstGeom>
          <a:noFill/>
        </p:spPr>
        <p:txBody>
          <a:bodyPr wrap="square" rtlCol="0">
            <a:spAutoFit/>
          </a:bodyPr>
          <a:lstStyle/>
          <a:p>
            <a:r>
              <a:rPr lang="en-US" sz="1050" dirty="0" smtClean="0">
                <a:latin typeface="Times New Roman" panose="02020603050405020304" pitchFamily="18" charset="0"/>
                <a:cs typeface="Times New Roman" panose="02020603050405020304" pitchFamily="18" charset="0"/>
              </a:rPr>
              <a:t>Study area extent covering 40,641km of stream in Utah. The white areas are the validation watersheds. </a:t>
            </a:r>
          </a:p>
          <a:p>
            <a:r>
              <a:rPr lang="en-US" sz="1050" dirty="0" smtClean="0">
                <a:latin typeface="Times New Roman" panose="02020603050405020304" pitchFamily="18" charset="0"/>
                <a:cs typeface="Times New Roman" panose="02020603050405020304" pitchFamily="18" charset="0"/>
              </a:rPr>
              <a:t>MacFarlane, W.W.et al,  Modeling the capacity of </a:t>
            </a:r>
            <a:r>
              <a:rPr lang="en-US" sz="1050" dirty="0">
                <a:latin typeface="Times New Roman" panose="02020603050405020304" pitchFamily="18" charset="0"/>
                <a:cs typeface="Times New Roman" panose="02020603050405020304" pitchFamily="18" charset="0"/>
              </a:rPr>
              <a:t>r</a:t>
            </a:r>
            <a:r>
              <a:rPr lang="en-US" sz="1050" dirty="0" smtClean="0">
                <a:latin typeface="Times New Roman" panose="02020603050405020304" pitchFamily="18" charset="0"/>
                <a:cs typeface="Times New Roman" panose="02020603050405020304" pitchFamily="18" charset="0"/>
              </a:rPr>
              <a:t>iverscapes to support beaver dams, Geomorphology (2015)</a:t>
            </a:r>
            <a:endParaRPr lang="en-US" sz="105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54236" y="253388"/>
            <a:ext cx="4197427" cy="341632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1)Evidence of a reliable water source</a:t>
            </a:r>
          </a:p>
          <a:p>
            <a:endParaRPr lang="en-US" dirty="0" smtClean="0">
              <a:latin typeface="Times New Roman" panose="02020603050405020304" pitchFamily="18" charset="0"/>
              <a:cs typeface="Times New Roman" panose="02020603050405020304" pitchFamily="18" charset="0"/>
            </a:endParaRPr>
          </a:p>
          <a:p>
            <a:pPr lvl="0"/>
            <a:r>
              <a:rPr lang="en-US" b="1" dirty="0">
                <a:solidFill>
                  <a:prstClr val="black"/>
                </a:solidFill>
              </a:rPr>
              <a:t>Streams Perennial water USGS National Hydrography Dataset http://nhd.usgs.gov/ </a:t>
            </a: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To assess evidence that a stream within a network is a reliable water source for dam building beaver they used the National Hydrologic </a:t>
            </a:r>
            <a:r>
              <a:rPr lang="en-US" dirty="0" smtClean="0">
                <a:latin typeface="Times New Roman" panose="02020603050405020304" pitchFamily="18" charset="0"/>
                <a:cs typeface="Times New Roman" panose="02020603050405020304" pitchFamily="18" charset="0"/>
              </a:rPr>
              <a:t>Dataset (NHD</a:t>
            </a:r>
            <a:r>
              <a:rPr lang="en-US" dirty="0" smtClean="0">
                <a:latin typeface="Times New Roman" panose="02020603050405020304" pitchFamily="18" charset="0"/>
                <a:cs typeface="Times New Roman" panose="02020603050405020304" pitchFamily="18" charset="0"/>
              </a:rPr>
              <a:t>) cartographically derived 1:24,000 drainage network (USGS, 2014).</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54236" y="3779878"/>
            <a:ext cx="4011364" cy="2521770"/>
          </a:xfrm>
          <a:prstGeom prst="rect">
            <a:avLst/>
          </a:prstGeom>
        </p:spPr>
      </p:pic>
    </p:spTree>
    <p:extLst>
      <p:ext uri="{BB962C8B-B14F-4D97-AF65-F5344CB8AC3E}">
        <p14:creationId xmlns:p14="http://schemas.microsoft.com/office/powerpoint/2010/main" val="223583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2000">
              <a:schemeClr val="accent1">
                <a:lumMod val="45000"/>
                <a:lumOff val="55000"/>
              </a:schemeClr>
            </a:gs>
            <a:gs pos="55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100" y="1701800"/>
            <a:ext cx="11556999" cy="4406900"/>
          </a:xfrm>
          <a:prstGeom prst="rect">
            <a:avLst/>
          </a:prstGeom>
        </p:spPr>
      </p:pic>
      <p:sp>
        <p:nvSpPr>
          <p:cNvPr id="4" name="TextBox 3"/>
          <p:cNvSpPr txBox="1"/>
          <p:nvPr/>
        </p:nvSpPr>
        <p:spPr>
          <a:xfrm>
            <a:off x="547806" y="223982"/>
            <a:ext cx="8914015"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2) Evidence of woody vegetation for building material</a:t>
            </a:r>
            <a:endParaRPr lang="en-US"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19100" y="6309245"/>
            <a:ext cx="9271000"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MacFarlane, W.W.et al,  Modeling the capacity of riverscapes to support beaver dams, Geomorphology (2015)</a:t>
            </a:r>
          </a:p>
        </p:txBody>
      </p:sp>
      <p:sp>
        <p:nvSpPr>
          <p:cNvPr id="5" name="Rectangle 4"/>
          <p:cNvSpPr/>
          <p:nvPr/>
        </p:nvSpPr>
        <p:spPr>
          <a:xfrm>
            <a:off x="673100" y="593314"/>
            <a:ext cx="6096000" cy="646331"/>
          </a:xfrm>
          <a:prstGeom prst="rect">
            <a:avLst/>
          </a:prstGeom>
        </p:spPr>
        <p:txBody>
          <a:bodyPr>
            <a:spAutoFit/>
          </a:bodyPr>
          <a:lstStyle/>
          <a:p>
            <a:r>
              <a:rPr lang="en-US" b="1" dirty="0">
                <a:latin typeface="Times New Roman" panose="02020603050405020304" pitchFamily="18" charset="0"/>
                <a:cs typeface="Times New Roman" panose="02020603050405020304" pitchFamily="18" charset="0"/>
              </a:rPr>
              <a:t>LANDFIRE 2011 (EVT and BPS) Riparian vegetation LANDFIRE land cover data </a:t>
            </a:r>
            <a:r>
              <a:rPr lang="en-US" dirty="0">
                <a:hlinkClick r:id="rId3"/>
              </a:rPr>
              <a:t>http://www.landfire.gov/</a:t>
            </a:r>
            <a:endParaRPr lang="en-US" dirty="0"/>
          </a:p>
        </p:txBody>
      </p:sp>
    </p:spTree>
    <p:extLst>
      <p:ext uri="{BB962C8B-B14F-4D97-AF65-F5344CB8AC3E}">
        <p14:creationId xmlns:p14="http://schemas.microsoft.com/office/powerpoint/2010/main" val="19620332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336" y="107004"/>
            <a:ext cx="11984477" cy="6750996"/>
          </a:xfrm>
          <a:prstGeom prst="rect">
            <a:avLst/>
          </a:prstGeom>
        </p:spPr>
      </p:pic>
      <p:sp>
        <p:nvSpPr>
          <p:cNvPr id="3" name="TextBox 2"/>
          <p:cNvSpPr txBox="1"/>
          <p:nvPr/>
        </p:nvSpPr>
        <p:spPr>
          <a:xfrm>
            <a:off x="268268" y="316771"/>
            <a:ext cx="10996551" cy="2123658"/>
          </a:xfrm>
          <a:prstGeom prst="rect">
            <a:avLst/>
          </a:prstGeom>
          <a:noFill/>
        </p:spPr>
        <p:txBody>
          <a:bodyPr wrap="square" rtlCol="0">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3)Evidence </a:t>
            </a:r>
            <a:r>
              <a:rPr lang="en-US" sz="2400" b="1" dirty="0" smtClean="0">
                <a:solidFill>
                  <a:schemeClr val="bg1"/>
                </a:solidFill>
                <a:latin typeface="Times New Roman" panose="02020603050405020304" pitchFamily="18" charset="0"/>
                <a:cs typeface="Times New Roman" panose="02020603050405020304" pitchFamily="18" charset="0"/>
              </a:rPr>
              <a:t>of vegetation within 100m of edge of stream to support expansion of dam complexes and maintain large beaver </a:t>
            </a:r>
            <a:r>
              <a:rPr lang="en-US" sz="2400" b="1" dirty="0" smtClean="0">
                <a:solidFill>
                  <a:schemeClr val="bg1"/>
                </a:solidFill>
                <a:latin typeface="Times New Roman" panose="02020603050405020304" pitchFamily="18" charset="0"/>
                <a:cs typeface="Times New Roman" panose="02020603050405020304" pitchFamily="18" charset="0"/>
              </a:rPr>
              <a:t>colonies.</a:t>
            </a:r>
          </a:p>
          <a:p>
            <a:endParaRPr lang="en-US" sz="2400" b="1" dirty="0" smtClean="0">
              <a:solidFill>
                <a:schemeClr val="bg1"/>
              </a:solidFill>
              <a:latin typeface="Times New Roman" panose="02020603050405020304" pitchFamily="18" charset="0"/>
              <a:cs typeface="Times New Roman" panose="02020603050405020304" pitchFamily="18" charset="0"/>
            </a:endParaRPr>
          </a:p>
          <a:p>
            <a:r>
              <a:rPr lang="en-US" sz="2000" dirty="0" smtClean="0">
                <a:solidFill>
                  <a:schemeClr val="bg1"/>
                </a:solidFill>
                <a:latin typeface="Times New Roman" panose="02020603050405020304" pitchFamily="18" charset="0"/>
                <a:cs typeface="Times New Roman" panose="02020603050405020304" pitchFamily="18" charset="0"/>
              </a:rPr>
              <a:t>Streamside vegetation buffers along drainage networks assessing beaver dam-building preference values:</a:t>
            </a:r>
          </a:p>
          <a:p>
            <a:pPr marL="342900" indent="-342900">
              <a:buAutoNum type="alphaLcParenR"/>
            </a:pPr>
            <a:r>
              <a:rPr lang="en-US" sz="2000" dirty="0" smtClean="0">
                <a:solidFill>
                  <a:schemeClr val="bg1"/>
                </a:solidFill>
                <a:latin typeface="Times New Roman" panose="02020603050405020304" pitchFamily="18" charset="0"/>
                <a:cs typeface="Times New Roman" panose="02020603050405020304" pitchFamily="18" charset="0"/>
              </a:rPr>
              <a:t>A 30m buffer representing streamside vegetation</a:t>
            </a:r>
          </a:p>
          <a:p>
            <a:pPr marL="342900" indent="-342900">
              <a:buAutoNum type="alphaLcParenR"/>
            </a:pPr>
            <a:r>
              <a:rPr lang="en-US" sz="2000" dirty="0" smtClean="0">
                <a:solidFill>
                  <a:schemeClr val="bg1"/>
                </a:solidFill>
                <a:latin typeface="Times New Roman" panose="02020603050405020304" pitchFamily="18" charset="0"/>
                <a:cs typeface="Times New Roman" panose="02020603050405020304" pitchFamily="18" charset="0"/>
              </a:rPr>
              <a:t>A 100m buffer representing maximum harvest distance</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59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100000">
              <a:schemeClr val="accent1">
                <a:lumMod val="45000"/>
                <a:lumOff val="55000"/>
              </a:schemeClr>
            </a:gs>
            <a:gs pos="88000">
              <a:srgbClr val="CDE1F2"/>
            </a:gs>
            <a:gs pos="20000">
              <a:schemeClr val="accent1">
                <a:lumMod val="45000"/>
                <a:lumOff val="55000"/>
              </a:schemeClr>
            </a:gs>
            <a:gs pos="74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0164" y="694062"/>
            <a:ext cx="10234670" cy="4979625"/>
          </a:xfrm>
          <a:prstGeom prst="rect">
            <a:avLst/>
          </a:prstGeom>
        </p:spPr>
      </p:pic>
      <p:sp>
        <p:nvSpPr>
          <p:cNvPr id="3" name="TextBox 2"/>
          <p:cNvSpPr txBox="1"/>
          <p:nvPr/>
        </p:nvSpPr>
        <p:spPr>
          <a:xfrm>
            <a:off x="859316" y="6457462"/>
            <a:ext cx="8560621" cy="276999"/>
          </a:xfrm>
          <a:prstGeom prst="rect">
            <a:avLst/>
          </a:prstGeom>
          <a:noFill/>
        </p:spPr>
        <p:txBody>
          <a:bodyPr wrap="square" rtlCol="0">
            <a:spAutoFit/>
          </a:bodyPr>
          <a:lstStyle/>
          <a:p>
            <a:r>
              <a:rPr lang="en-US" sz="1200" dirty="0"/>
              <a:t>MacFarlane, W., Wheaton,J., 2014 Utah State University, Ecogeomorphology and Topographic Analysis Laboratory </a:t>
            </a:r>
          </a:p>
        </p:txBody>
      </p:sp>
      <p:sp>
        <p:nvSpPr>
          <p:cNvPr id="4" name="TextBox 3"/>
          <p:cNvSpPr txBox="1"/>
          <p:nvPr/>
        </p:nvSpPr>
        <p:spPr>
          <a:xfrm>
            <a:off x="1480478" y="78509"/>
            <a:ext cx="9800794" cy="923330"/>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4)Likelihood </a:t>
            </a:r>
            <a:r>
              <a:rPr lang="en-US" b="1" dirty="0">
                <a:latin typeface="Times New Roman" panose="02020603050405020304" pitchFamily="18" charset="0"/>
                <a:cs typeface="Times New Roman" panose="02020603050405020304" pitchFamily="18" charset="0"/>
              </a:rPr>
              <a:t>that dams could be built across the channel during low flows.</a:t>
            </a:r>
          </a:p>
          <a:p>
            <a:r>
              <a:rPr lang="en-US" b="1" dirty="0" smtClean="0">
                <a:latin typeface="Times New Roman" panose="02020603050405020304" pitchFamily="18" charset="0"/>
                <a:cs typeface="Times New Roman" panose="02020603050405020304" pitchFamily="18" charset="0"/>
              </a:rPr>
              <a:t>5)Likelihood that a beaver dam on a river or stream is likely to withstand typical </a:t>
            </a:r>
            <a:r>
              <a:rPr lang="en-US" b="1" dirty="0">
                <a:latin typeface="Times New Roman" panose="02020603050405020304" pitchFamily="18" charset="0"/>
                <a:cs typeface="Times New Roman" panose="02020603050405020304" pitchFamily="18" charset="0"/>
              </a:rPr>
              <a:t>floods</a:t>
            </a:r>
          </a:p>
          <a:p>
            <a:r>
              <a:rPr lang="en-US" b="1" dirty="0" smtClean="0">
                <a:latin typeface="Times New Roman" panose="02020603050405020304" pitchFamily="18" charset="0"/>
                <a:cs typeface="Times New Roman" panose="02020603050405020304" pitchFamily="18" charset="0"/>
              </a:rPr>
              <a:t> </a:t>
            </a:r>
            <a:r>
              <a:rPr lang="en-US" b="1" dirty="0" smtClean="0">
                <a:solidFill>
                  <a:schemeClr val="bg1"/>
                </a:solidFill>
                <a:latin typeface="Times New Roman" panose="02020603050405020304" pitchFamily="18" charset="0"/>
                <a:cs typeface="Times New Roman" panose="02020603050405020304" pitchFamily="18" charset="0"/>
              </a:rPr>
              <a:t>floods</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59316" y="5781408"/>
            <a:ext cx="8482988" cy="1015663"/>
          </a:xfrm>
          <a:prstGeom prst="rect">
            <a:avLst/>
          </a:prstGeom>
          <a:noFill/>
        </p:spPr>
        <p:txBody>
          <a:bodyPr wrap="square" rtlCol="0">
            <a:spAutoFit/>
          </a:bodyPr>
          <a:lstStyle/>
          <a:p>
            <a:r>
              <a:rPr lang="en-US" sz="1200" dirty="0"/>
              <a:t>USGS </a:t>
            </a:r>
            <a:r>
              <a:rPr lang="en-US" sz="1200" dirty="0" err="1"/>
              <a:t>baseflow</a:t>
            </a:r>
            <a:r>
              <a:rPr lang="en-US" sz="1200" dirty="0"/>
              <a:t> equations Dam could be built </a:t>
            </a:r>
            <a:r>
              <a:rPr lang="en-US" sz="1200" dirty="0" err="1"/>
              <a:t>Wilkowske</a:t>
            </a:r>
            <a:r>
              <a:rPr lang="en-US" sz="1200" dirty="0"/>
              <a:t> et al. (2008) </a:t>
            </a:r>
            <a:r>
              <a:rPr lang="en-US" sz="1200" dirty="0">
                <a:hlinkClick r:id="rId3"/>
              </a:rPr>
              <a:t>http://pubs.usgs.gov/sir/2008/5230</a:t>
            </a:r>
            <a:r>
              <a:rPr lang="en-US" sz="1200" dirty="0" smtClean="0">
                <a:hlinkClick r:id="rId3"/>
              </a:rPr>
              <a:t>/</a:t>
            </a:r>
            <a:endParaRPr lang="en-US" sz="1200" dirty="0" smtClean="0"/>
          </a:p>
          <a:p>
            <a:r>
              <a:rPr lang="en-US" sz="1200" dirty="0"/>
              <a:t>USGS 2-year peak flow equations Dam could withstand floods Kenney et al.</a:t>
            </a:r>
          </a:p>
          <a:p>
            <a:r>
              <a:rPr lang="en-US" sz="1200" dirty="0"/>
              <a:t>(2008) http://pubs.usgs.gov/sir/2007/5158/ 10 m DEM </a:t>
            </a:r>
          </a:p>
          <a:p>
            <a:endParaRPr lang="en-US" sz="1200" dirty="0" smtClean="0"/>
          </a:p>
          <a:p>
            <a:endParaRPr lang="en-US" sz="1200" dirty="0"/>
          </a:p>
        </p:txBody>
      </p:sp>
    </p:spTree>
    <p:extLst>
      <p:ext uri="{BB962C8B-B14F-4D97-AF65-F5344CB8AC3E}">
        <p14:creationId xmlns:p14="http://schemas.microsoft.com/office/powerpoint/2010/main" val="303231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818450" y="795646"/>
            <a:ext cx="10474036" cy="1015663"/>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6)A suitable stream gradient that is neither too low to limit dam density nor too high to preclude the building of or persistence of building dams</a:t>
            </a:r>
          </a:p>
          <a:p>
            <a:r>
              <a:rPr lang="en-US" sz="2000" b="1" dirty="0">
                <a:solidFill>
                  <a:schemeClr val="bg1"/>
                </a:solidFill>
                <a:latin typeface="Times New Roman" panose="02020603050405020304" pitchFamily="18" charset="0"/>
                <a:cs typeface="Times New Roman" panose="02020603050405020304" pitchFamily="18" charset="0"/>
              </a:rPr>
              <a:t>7)A suitable river that is not too large to restrict the building or persistence of dams </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41268" y="5581403"/>
            <a:ext cx="6412675" cy="646331"/>
          </a:xfrm>
          <a:prstGeom prst="rect">
            <a:avLst/>
          </a:prstGeom>
          <a:noFill/>
        </p:spPr>
        <p:txBody>
          <a:bodyPr wrap="square" rtlCol="0">
            <a:spAutoFit/>
          </a:bodyPr>
          <a:lstStyle/>
          <a:p>
            <a:r>
              <a:rPr lang="en-US" dirty="0">
                <a:solidFill>
                  <a:schemeClr val="bg1"/>
                </a:solidFill>
              </a:rPr>
              <a:t>Evidence of stream gradient USDA NRCS Geospatial Data Gateway http://datagateway.nrcs.usda.gov/</a:t>
            </a:r>
            <a:endParaRPr lang="en-US" dirty="0">
              <a:solidFill>
                <a:schemeClr val="bg1"/>
              </a:solidFill>
            </a:endParaRPr>
          </a:p>
        </p:txBody>
      </p:sp>
    </p:spTree>
    <p:extLst>
      <p:ext uri="{BB962C8B-B14F-4D97-AF65-F5344CB8AC3E}">
        <p14:creationId xmlns:p14="http://schemas.microsoft.com/office/powerpoint/2010/main" val="13387382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TotalTime>
  <Words>1139</Words>
  <Application>Microsoft Office PowerPoint</Application>
  <PresentationFormat>Widescreen</PresentationFormat>
  <Paragraphs>95</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Beaver Dam Model</dc:title>
  <dc:creator>Jennifer Harrington</dc:creator>
  <cp:lastModifiedBy>Jen Harrington</cp:lastModifiedBy>
  <cp:revision>59</cp:revision>
  <dcterms:created xsi:type="dcterms:W3CDTF">2016-03-09T19:31:58Z</dcterms:created>
  <dcterms:modified xsi:type="dcterms:W3CDTF">2016-03-23T07:51:32Z</dcterms:modified>
</cp:coreProperties>
</file>