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87" r:id="rId2"/>
    <p:sldId id="317" r:id="rId3"/>
    <p:sldId id="312" r:id="rId4"/>
    <p:sldId id="284" r:id="rId5"/>
    <p:sldId id="316" r:id="rId6"/>
    <p:sldId id="281" r:id="rId7"/>
    <p:sldId id="300" r:id="rId8"/>
    <p:sldId id="286" r:id="rId9"/>
    <p:sldId id="318" r:id="rId10"/>
    <p:sldId id="304" r:id="rId11"/>
    <p:sldId id="291" r:id="rId12"/>
    <p:sldId id="295" r:id="rId13"/>
    <p:sldId id="302" r:id="rId14"/>
    <p:sldId id="319" r:id="rId15"/>
    <p:sldId id="315" r:id="rId16"/>
    <p:sldId id="320" r:id="rId17"/>
    <p:sldId id="332" r:id="rId18"/>
    <p:sldId id="277" r:id="rId19"/>
    <p:sldId id="278" r:id="rId20"/>
    <p:sldId id="311" r:id="rId21"/>
    <p:sldId id="280" r:id="rId22"/>
    <p:sldId id="301" r:id="rId23"/>
    <p:sldId id="305" r:id="rId24"/>
    <p:sldId id="303" r:id="rId25"/>
    <p:sldId id="321" r:id="rId26"/>
    <p:sldId id="267" r:id="rId27"/>
    <p:sldId id="322" r:id="rId28"/>
    <p:sldId id="265" r:id="rId29"/>
    <p:sldId id="270" r:id="rId30"/>
    <p:sldId id="307" r:id="rId31"/>
    <p:sldId id="308" r:id="rId32"/>
    <p:sldId id="309" r:id="rId33"/>
    <p:sldId id="299" r:id="rId34"/>
    <p:sldId id="306" r:id="rId35"/>
    <p:sldId id="310" r:id="rId36"/>
    <p:sldId id="271" r:id="rId37"/>
    <p:sldId id="323" r:id="rId38"/>
    <p:sldId id="324" r:id="rId39"/>
    <p:sldId id="325" r:id="rId40"/>
    <p:sldId id="326" r:id="rId41"/>
    <p:sldId id="327" r:id="rId42"/>
    <p:sldId id="328" r:id="rId43"/>
    <p:sldId id="333" r:id="rId44"/>
    <p:sldId id="329" r:id="rId45"/>
    <p:sldId id="330" r:id="rId46"/>
    <p:sldId id="282" r:id="rId47"/>
    <p:sldId id="285" r:id="rId48"/>
    <p:sldId id="272"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00"/>
    <a:srgbClr val="28AA0A"/>
    <a:srgbClr val="32D60C"/>
    <a:srgbClr val="00B800"/>
    <a:srgbClr val="00C300"/>
    <a:srgbClr val="009900"/>
    <a:srgbClr val="008000"/>
    <a:srgbClr val="00CC00"/>
    <a:srgbClr val="003300"/>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55" autoAdjust="0"/>
  </p:normalViewPr>
  <p:slideViewPr>
    <p:cSldViewPr>
      <p:cViewPr varScale="1">
        <p:scale>
          <a:sx n="78" d="100"/>
          <a:sy n="78" d="100"/>
        </p:scale>
        <p:origin x="-165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F2F7A9-4884-4A92-8C22-5F1EC6A45AB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052B3D5-6E07-4A26-9239-619983F2FF22}">
      <dgm:prSet phldrT="[Text]" custT="1"/>
      <dgm:spPr>
        <a:gradFill rotWithShape="0">
          <a:gsLst>
            <a:gs pos="0">
              <a:srgbClr val="000000"/>
            </a:gs>
            <a:gs pos="39999">
              <a:srgbClr val="0A128C"/>
            </a:gs>
            <a:gs pos="70000">
              <a:srgbClr val="181CC7"/>
            </a:gs>
            <a:gs pos="88000">
              <a:srgbClr val="7005D4"/>
            </a:gs>
            <a:gs pos="100000">
              <a:srgbClr val="8C3D91"/>
            </a:gs>
          </a:gsLst>
          <a:lin ang="5400000" scaled="0"/>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3600" dirty="0" smtClean="0">
              <a:latin typeface="Tahoma" pitchFamily="34" charset="0"/>
              <a:ea typeface="Tahoma" pitchFamily="34" charset="0"/>
              <a:cs typeface="Tahoma" pitchFamily="34" charset="0"/>
            </a:rPr>
            <a:t>Preprocessing</a:t>
          </a:r>
        </a:p>
        <a:p>
          <a:pPr defTabSz="1733550">
            <a:lnSpc>
              <a:spcPct val="90000"/>
            </a:lnSpc>
            <a:spcBef>
              <a:spcPct val="0"/>
            </a:spcBef>
            <a:spcAft>
              <a:spcPct val="35000"/>
            </a:spcAft>
          </a:pPr>
          <a:endParaRPr lang="en-US" sz="3600" dirty="0"/>
        </a:p>
      </dgm:t>
    </dgm:pt>
    <dgm:pt modelId="{CA998F5D-AD46-465E-BC7F-D17560E6EEBE}" type="parTrans" cxnId="{7E6FEA67-FE2A-4F03-8D97-0DBDD2C5BCFB}">
      <dgm:prSet/>
      <dgm:spPr/>
      <dgm:t>
        <a:bodyPr/>
        <a:lstStyle/>
        <a:p>
          <a:endParaRPr lang="en-US"/>
        </a:p>
      </dgm:t>
    </dgm:pt>
    <dgm:pt modelId="{C83940D0-B8D4-49F7-A99D-6630D36F6055}" type="sibTrans" cxnId="{7E6FEA67-FE2A-4F03-8D97-0DBDD2C5BCFB}">
      <dgm:prSet/>
      <dgm:spPr/>
      <dgm:t>
        <a:bodyPr/>
        <a:lstStyle/>
        <a:p>
          <a:endParaRPr lang="en-US"/>
        </a:p>
      </dgm:t>
    </dgm:pt>
    <dgm:pt modelId="{CC890595-1788-433D-80B4-93F36A06CAC0}">
      <dgm:prSet phldrT="[Text]" custT="1"/>
      <dgm:spPr>
        <a:gradFill rotWithShape="0">
          <a:gsLst>
            <a:gs pos="0">
              <a:srgbClr val="000000"/>
            </a:gs>
            <a:gs pos="39999">
              <a:srgbClr val="0A128C"/>
            </a:gs>
            <a:gs pos="70000">
              <a:srgbClr val="181CC7"/>
            </a:gs>
            <a:gs pos="88000">
              <a:srgbClr val="7005D4"/>
            </a:gs>
            <a:gs pos="100000">
              <a:srgbClr val="8C3D91"/>
            </a:gs>
          </a:gsLst>
          <a:lin ang="5400000" scaled="0"/>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4000" dirty="0" smtClean="0">
              <a:latin typeface="Tahoma" pitchFamily="34" charset="0"/>
              <a:ea typeface="Tahoma" pitchFamily="34" charset="0"/>
              <a:cs typeface="Tahoma" pitchFamily="34" charset="0"/>
            </a:rPr>
            <a:t>Final Processing </a:t>
          </a:r>
        </a:p>
        <a:p>
          <a:pPr defTabSz="977900">
            <a:lnSpc>
              <a:spcPct val="90000"/>
            </a:lnSpc>
            <a:spcBef>
              <a:spcPct val="0"/>
            </a:spcBef>
            <a:spcAft>
              <a:spcPct val="35000"/>
            </a:spcAft>
          </a:pPr>
          <a:endParaRPr lang="en-US" sz="2700" dirty="0">
            <a:latin typeface="Tahoma" pitchFamily="34" charset="0"/>
            <a:ea typeface="Tahoma" pitchFamily="34" charset="0"/>
            <a:cs typeface="Tahoma" pitchFamily="34" charset="0"/>
          </a:endParaRPr>
        </a:p>
      </dgm:t>
    </dgm:pt>
    <dgm:pt modelId="{BBEB2E39-8055-4522-98E3-F842BC8DF226}" type="parTrans" cxnId="{4FEC900D-26B1-42EE-8CD1-D21C12F24880}">
      <dgm:prSet/>
      <dgm:spPr/>
      <dgm:t>
        <a:bodyPr/>
        <a:lstStyle/>
        <a:p>
          <a:endParaRPr lang="en-US"/>
        </a:p>
      </dgm:t>
    </dgm:pt>
    <dgm:pt modelId="{2E7BA292-5E1A-4685-A4DC-996F439444D8}" type="sibTrans" cxnId="{4FEC900D-26B1-42EE-8CD1-D21C12F24880}">
      <dgm:prSet/>
      <dgm:spPr/>
      <dgm:t>
        <a:bodyPr/>
        <a:lstStyle/>
        <a:p>
          <a:endParaRPr lang="en-US"/>
        </a:p>
      </dgm:t>
    </dgm:pt>
    <dgm:pt modelId="{93B2BD59-E2DF-4918-B9DA-4749C43F9CDC}">
      <dgm:prSet phldrT="[Text]" custT="1"/>
      <dgm:spPr>
        <a:gradFill rotWithShape="0">
          <a:gsLst>
            <a:gs pos="0">
              <a:srgbClr val="000000"/>
            </a:gs>
            <a:gs pos="39999">
              <a:srgbClr val="0A128C"/>
            </a:gs>
            <a:gs pos="70000">
              <a:srgbClr val="181CC7"/>
            </a:gs>
            <a:gs pos="88000">
              <a:srgbClr val="7005D4"/>
            </a:gs>
            <a:gs pos="100000">
              <a:srgbClr val="8C3D91"/>
            </a:gs>
          </a:gsLst>
          <a:lin ang="5400000" scaled="0"/>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4000" dirty="0" smtClean="0"/>
            <a:t> </a:t>
          </a:r>
          <a:r>
            <a:rPr lang="en-US" sz="3600" dirty="0" smtClean="0">
              <a:latin typeface="Tahoma" pitchFamily="34" charset="0"/>
              <a:ea typeface="Tahoma" pitchFamily="34" charset="0"/>
              <a:cs typeface="Tahoma" pitchFamily="34" charset="0"/>
            </a:rPr>
            <a:t>Result &amp; Conclusion</a:t>
          </a:r>
        </a:p>
        <a:p>
          <a:pPr defTabSz="977900">
            <a:lnSpc>
              <a:spcPct val="90000"/>
            </a:lnSpc>
            <a:spcBef>
              <a:spcPct val="0"/>
            </a:spcBef>
            <a:spcAft>
              <a:spcPct val="35000"/>
            </a:spcAft>
          </a:pPr>
          <a:endParaRPr lang="en-US" sz="4000" dirty="0"/>
        </a:p>
      </dgm:t>
    </dgm:pt>
    <dgm:pt modelId="{B7F81420-EA41-459D-ADA8-DBE850D29C20}" type="parTrans" cxnId="{8D694D7E-8D9C-4229-98AF-03F1BA31CB7B}">
      <dgm:prSet/>
      <dgm:spPr/>
      <dgm:t>
        <a:bodyPr/>
        <a:lstStyle/>
        <a:p>
          <a:endParaRPr lang="en-US"/>
        </a:p>
      </dgm:t>
    </dgm:pt>
    <dgm:pt modelId="{E5B74F1F-541F-4A09-9B1D-2AD4E58650A6}" type="sibTrans" cxnId="{8D694D7E-8D9C-4229-98AF-03F1BA31CB7B}">
      <dgm:prSet/>
      <dgm:spPr/>
      <dgm:t>
        <a:bodyPr/>
        <a:lstStyle/>
        <a:p>
          <a:endParaRPr lang="en-US"/>
        </a:p>
      </dgm:t>
    </dgm:pt>
    <dgm:pt modelId="{0EA749BA-906F-4B68-9E59-C8569943F86C}">
      <dgm:prSet custT="1"/>
      <dgm:spPr>
        <a:gradFill rotWithShape="0">
          <a:gsLst>
            <a:gs pos="0">
              <a:srgbClr val="000000"/>
            </a:gs>
            <a:gs pos="39999">
              <a:srgbClr val="0A128C"/>
            </a:gs>
            <a:gs pos="70000">
              <a:srgbClr val="181CC7"/>
            </a:gs>
            <a:gs pos="88000">
              <a:srgbClr val="7005D4"/>
            </a:gs>
            <a:gs pos="100000">
              <a:srgbClr val="8C3D91"/>
            </a:gs>
          </a:gsLst>
          <a:lin ang="5400000" scaled="0"/>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3600" dirty="0" smtClean="0">
              <a:latin typeface="Tahoma" pitchFamily="34" charset="0"/>
              <a:ea typeface="Tahoma" pitchFamily="34" charset="0"/>
              <a:cs typeface="Tahoma" pitchFamily="34" charset="0"/>
            </a:rPr>
            <a:t>Model Execution</a:t>
          </a:r>
        </a:p>
        <a:p>
          <a:pPr defTabSz="977900">
            <a:lnSpc>
              <a:spcPct val="90000"/>
            </a:lnSpc>
            <a:spcBef>
              <a:spcPct val="0"/>
            </a:spcBef>
            <a:spcAft>
              <a:spcPct val="35000"/>
            </a:spcAft>
          </a:pPr>
          <a:endParaRPr lang="en-US" sz="2700" dirty="0">
            <a:latin typeface="Tahoma" pitchFamily="34" charset="0"/>
            <a:ea typeface="Tahoma" pitchFamily="34" charset="0"/>
            <a:cs typeface="Tahoma" pitchFamily="34" charset="0"/>
          </a:endParaRPr>
        </a:p>
      </dgm:t>
    </dgm:pt>
    <dgm:pt modelId="{B965A40B-0316-4CE2-916C-86E4FEA55345}" type="parTrans" cxnId="{5EB34495-B763-43EE-8A43-475A99D37D40}">
      <dgm:prSet/>
      <dgm:spPr/>
      <dgm:t>
        <a:bodyPr/>
        <a:lstStyle/>
        <a:p>
          <a:endParaRPr lang="en-US"/>
        </a:p>
      </dgm:t>
    </dgm:pt>
    <dgm:pt modelId="{E5834BCE-1F63-4F5D-9571-5093516BC185}" type="sibTrans" cxnId="{5EB34495-B763-43EE-8A43-475A99D37D40}">
      <dgm:prSet/>
      <dgm:spPr/>
      <dgm:t>
        <a:bodyPr/>
        <a:lstStyle/>
        <a:p>
          <a:endParaRPr lang="en-US"/>
        </a:p>
      </dgm:t>
    </dgm:pt>
    <dgm:pt modelId="{4A109F66-A63F-4BC7-A7AE-34ADDA323998}" type="pres">
      <dgm:prSet presAssocID="{C2F2F7A9-4884-4A92-8C22-5F1EC6A45ABF}" presName="outerComposite" presStyleCnt="0">
        <dgm:presLayoutVars>
          <dgm:chMax val="5"/>
          <dgm:dir/>
          <dgm:resizeHandles val="exact"/>
        </dgm:presLayoutVars>
      </dgm:prSet>
      <dgm:spPr/>
      <dgm:t>
        <a:bodyPr/>
        <a:lstStyle/>
        <a:p>
          <a:endParaRPr lang="en-US"/>
        </a:p>
      </dgm:t>
    </dgm:pt>
    <dgm:pt modelId="{4C219CDA-313B-455C-8FF5-4AEA9064EA94}" type="pres">
      <dgm:prSet presAssocID="{C2F2F7A9-4884-4A92-8C22-5F1EC6A45ABF}" presName="dummyMaxCanvas" presStyleCnt="0">
        <dgm:presLayoutVars/>
      </dgm:prSet>
      <dgm:spPr/>
    </dgm:pt>
    <dgm:pt modelId="{A9D51B23-C2BE-4191-A0F4-4E53A171EA14}" type="pres">
      <dgm:prSet presAssocID="{C2F2F7A9-4884-4A92-8C22-5F1EC6A45ABF}" presName="FourNodes_1" presStyleLbl="node1" presStyleIdx="0" presStyleCnt="4">
        <dgm:presLayoutVars>
          <dgm:bulletEnabled val="1"/>
        </dgm:presLayoutVars>
      </dgm:prSet>
      <dgm:spPr/>
      <dgm:t>
        <a:bodyPr/>
        <a:lstStyle/>
        <a:p>
          <a:endParaRPr lang="en-US"/>
        </a:p>
      </dgm:t>
    </dgm:pt>
    <dgm:pt modelId="{4C874210-4375-4B16-B78E-5432F58FFC46}" type="pres">
      <dgm:prSet presAssocID="{C2F2F7A9-4884-4A92-8C22-5F1EC6A45ABF}" presName="FourNodes_2" presStyleLbl="node1" presStyleIdx="1" presStyleCnt="4">
        <dgm:presLayoutVars>
          <dgm:bulletEnabled val="1"/>
        </dgm:presLayoutVars>
      </dgm:prSet>
      <dgm:spPr/>
      <dgm:t>
        <a:bodyPr/>
        <a:lstStyle/>
        <a:p>
          <a:endParaRPr lang="en-US"/>
        </a:p>
      </dgm:t>
    </dgm:pt>
    <dgm:pt modelId="{8CFCE60A-6C30-4615-A1EB-1C505AC9D725}" type="pres">
      <dgm:prSet presAssocID="{C2F2F7A9-4884-4A92-8C22-5F1EC6A45ABF}" presName="FourNodes_3" presStyleLbl="node1" presStyleIdx="2" presStyleCnt="4">
        <dgm:presLayoutVars>
          <dgm:bulletEnabled val="1"/>
        </dgm:presLayoutVars>
      </dgm:prSet>
      <dgm:spPr/>
      <dgm:t>
        <a:bodyPr/>
        <a:lstStyle/>
        <a:p>
          <a:endParaRPr lang="en-US"/>
        </a:p>
      </dgm:t>
    </dgm:pt>
    <dgm:pt modelId="{45AB0ED6-6D17-4F45-81A8-206484636022}" type="pres">
      <dgm:prSet presAssocID="{C2F2F7A9-4884-4A92-8C22-5F1EC6A45ABF}" presName="FourNodes_4" presStyleLbl="node1" presStyleIdx="3" presStyleCnt="4" custScaleX="101613" custLinFactNeighborX="403" custLinFactNeighborY="9091">
        <dgm:presLayoutVars>
          <dgm:bulletEnabled val="1"/>
        </dgm:presLayoutVars>
      </dgm:prSet>
      <dgm:spPr/>
      <dgm:t>
        <a:bodyPr/>
        <a:lstStyle/>
        <a:p>
          <a:endParaRPr lang="en-US"/>
        </a:p>
      </dgm:t>
    </dgm:pt>
    <dgm:pt modelId="{1C531CBB-9120-4AB8-AE8A-2AC84F5DD14B}" type="pres">
      <dgm:prSet presAssocID="{C2F2F7A9-4884-4A92-8C22-5F1EC6A45ABF}" presName="FourConn_1-2" presStyleLbl="fgAccFollowNode1" presStyleIdx="0" presStyleCnt="3">
        <dgm:presLayoutVars>
          <dgm:bulletEnabled val="1"/>
        </dgm:presLayoutVars>
      </dgm:prSet>
      <dgm:spPr/>
      <dgm:t>
        <a:bodyPr/>
        <a:lstStyle/>
        <a:p>
          <a:endParaRPr lang="en-US"/>
        </a:p>
      </dgm:t>
    </dgm:pt>
    <dgm:pt modelId="{BF9C7D24-EACB-46BC-AB8C-BA51F889E881}" type="pres">
      <dgm:prSet presAssocID="{C2F2F7A9-4884-4A92-8C22-5F1EC6A45ABF}" presName="FourConn_2-3" presStyleLbl="fgAccFollowNode1" presStyleIdx="1" presStyleCnt="3">
        <dgm:presLayoutVars>
          <dgm:bulletEnabled val="1"/>
        </dgm:presLayoutVars>
      </dgm:prSet>
      <dgm:spPr/>
      <dgm:t>
        <a:bodyPr/>
        <a:lstStyle/>
        <a:p>
          <a:endParaRPr lang="en-US"/>
        </a:p>
      </dgm:t>
    </dgm:pt>
    <dgm:pt modelId="{370DCA0E-4F57-490A-A0F5-FFEA3DBCC601}" type="pres">
      <dgm:prSet presAssocID="{C2F2F7A9-4884-4A92-8C22-5F1EC6A45ABF}" presName="FourConn_3-4" presStyleLbl="fgAccFollowNode1" presStyleIdx="2" presStyleCnt="3">
        <dgm:presLayoutVars>
          <dgm:bulletEnabled val="1"/>
        </dgm:presLayoutVars>
      </dgm:prSet>
      <dgm:spPr/>
      <dgm:t>
        <a:bodyPr/>
        <a:lstStyle/>
        <a:p>
          <a:endParaRPr lang="en-US"/>
        </a:p>
      </dgm:t>
    </dgm:pt>
    <dgm:pt modelId="{E7F75D65-7FDD-4851-A58A-0AA07E50CEA8}" type="pres">
      <dgm:prSet presAssocID="{C2F2F7A9-4884-4A92-8C22-5F1EC6A45ABF}" presName="FourNodes_1_text" presStyleLbl="node1" presStyleIdx="3" presStyleCnt="4">
        <dgm:presLayoutVars>
          <dgm:bulletEnabled val="1"/>
        </dgm:presLayoutVars>
      </dgm:prSet>
      <dgm:spPr/>
      <dgm:t>
        <a:bodyPr/>
        <a:lstStyle/>
        <a:p>
          <a:endParaRPr lang="en-US"/>
        </a:p>
      </dgm:t>
    </dgm:pt>
    <dgm:pt modelId="{3FCBCB1B-DEAA-405A-9AB5-DA2EEA72A5CC}" type="pres">
      <dgm:prSet presAssocID="{C2F2F7A9-4884-4A92-8C22-5F1EC6A45ABF}" presName="FourNodes_2_text" presStyleLbl="node1" presStyleIdx="3" presStyleCnt="4">
        <dgm:presLayoutVars>
          <dgm:bulletEnabled val="1"/>
        </dgm:presLayoutVars>
      </dgm:prSet>
      <dgm:spPr/>
      <dgm:t>
        <a:bodyPr/>
        <a:lstStyle/>
        <a:p>
          <a:endParaRPr lang="en-US"/>
        </a:p>
      </dgm:t>
    </dgm:pt>
    <dgm:pt modelId="{38FDACE8-EAEC-45C4-9F0A-26BF43F9FB34}" type="pres">
      <dgm:prSet presAssocID="{C2F2F7A9-4884-4A92-8C22-5F1EC6A45ABF}" presName="FourNodes_3_text" presStyleLbl="node1" presStyleIdx="3" presStyleCnt="4">
        <dgm:presLayoutVars>
          <dgm:bulletEnabled val="1"/>
        </dgm:presLayoutVars>
      </dgm:prSet>
      <dgm:spPr/>
      <dgm:t>
        <a:bodyPr/>
        <a:lstStyle/>
        <a:p>
          <a:endParaRPr lang="en-US"/>
        </a:p>
      </dgm:t>
    </dgm:pt>
    <dgm:pt modelId="{10AC32EA-F02C-4DCB-AD88-487F61622BB8}" type="pres">
      <dgm:prSet presAssocID="{C2F2F7A9-4884-4A92-8C22-5F1EC6A45ABF}" presName="FourNodes_4_text" presStyleLbl="node1" presStyleIdx="3" presStyleCnt="4">
        <dgm:presLayoutVars>
          <dgm:bulletEnabled val="1"/>
        </dgm:presLayoutVars>
      </dgm:prSet>
      <dgm:spPr/>
      <dgm:t>
        <a:bodyPr/>
        <a:lstStyle/>
        <a:p>
          <a:endParaRPr lang="en-US"/>
        </a:p>
      </dgm:t>
    </dgm:pt>
  </dgm:ptLst>
  <dgm:cxnLst>
    <dgm:cxn modelId="{E841C8D4-0F21-4C17-B1EA-74A8FB9AE635}" type="presOf" srcId="{CC890595-1788-433D-80B4-93F36A06CAC0}" destId="{8CFCE60A-6C30-4615-A1EB-1C505AC9D725}" srcOrd="0" destOrd="0" presId="urn:microsoft.com/office/officeart/2005/8/layout/vProcess5"/>
    <dgm:cxn modelId="{87460208-15CD-4850-BA83-5F3029BB28D8}" type="presOf" srcId="{2E7BA292-5E1A-4685-A4DC-996F439444D8}" destId="{370DCA0E-4F57-490A-A0F5-FFEA3DBCC601}" srcOrd="0" destOrd="0" presId="urn:microsoft.com/office/officeart/2005/8/layout/vProcess5"/>
    <dgm:cxn modelId="{BC56DA9F-7306-4F8C-8E1B-56CAD476BFB2}" type="presOf" srcId="{CC890595-1788-433D-80B4-93F36A06CAC0}" destId="{38FDACE8-EAEC-45C4-9F0A-26BF43F9FB34}" srcOrd="1" destOrd="0" presId="urn:microsoft.com/office/officeart/2005/8/layout/vProcess5"/>
    <dgm:cxn modelId="{2F9E61A0-9269-4C74-B3D6-6E6A95545DAD}" type="presOf" srcId="{0EA749BA-906F-4B68-9E59-C8569943F86C}" destId="{3FCBCB1B-DEAA-405A-9AB5-DA2EEA72A5CC}" srcOrd="1" destOrd="0" presId="urn:microsoft.com/office/officeart/2005/8/layout/vProcess5"/>
    <dgm:cxn modelId="{6B7E5E3A-A206-4022-AF9C-404707FF2D1F}" type="presOf" srcId="{93B2BD59-E2DF-4918-B9DA-4749C43F9CDC}" destId="{10AC32EA-F02C-4DCB-AD88-487F61622BB8}" srcOrd="1" destOrd="0" presId="urn:microsoft.com/office/officeart/2005/8/layout/vProcess5"/>
    <dgm:cxn modelId="{7E6FEA67-FE2A-4F03-8D97-0DBDD2C5BCFB}" srcId="{C2F2F7A9-4884-4A92-8C22-5F1EC6A45ABF}" destId="{B052B3D5-6E07-4A26-9239-619983F2FF22}" srcOrd="0" destOrd="0" parTransId="{CA998F5D-AD46-465E-BC7F-D17560E6EEBE}" sibTransId="{C83940D0-B8D4-49F7-A99D-6630D36F6055}"/>
    <dgm:cxn modelId="{5EB34495-B763-43EE-8A43-475A99D37D40}" srcId="{C2F2F7A9-4884-4A92-8C22-5F1EC6A45ABF}" destId="{0EA749BA-906F-4B68-9E59-C8569943F86C}" srcOrd="1" destOrd="0" parTransId="{B965A40B-0316-4CE2-916C-86E4FEA55345}" sibTransId="{E5834BCE-1F63-4F5D-9571-5093516BC185}"/>
    <dgm:cxn modelId="{02B07431-64CF-42F7-A064-04DD8CA0630E}" type="presOf" srcId="{B052B3D5-6E07-4A26-9239-619983F2FF22}" destId="{A9D51B23-C2BE-4191-A0F4-4E53A171EA14}" srcOrd="0" destOrd="0" presId="urn:microsoft.com/office/officeart/2005/8/layout/vProcess5"/>
    <dgm:cxn modelId="{60BB6471-DCA8-4DC9-82E5-FE0854858992}" type="presOf" srcId="{C2F2F7A9-4884-4A92-8C22-5F1EC6A45ABF}" destId="{4A109F66-A63F-4BC7-A7AE-34ADDA323998}" srcOrd="0" destOrd="0" presId="urn:microsoft.com/office/officeart/2005/8/layout/vProcess5"/>
    <dgm:cxn modelId="{2022E473-644A-42B0-9D6E-E02363A7378A}" type="presOf" srcId="{E5834BCE-1F63-4F5D-9571-5093516BC185}" destId="{BF9C7D24-EACB-46BC-AB8C-BA51F889E881}" srcOrd="0" destOrd="0" presId="urn:microsoft.com/office/officeart/2005/8/layout/vProcess5"/>
    <dgm:cxn modelId="{F4C79765-2774-4910-A1A5-A8C320913484}" type="presOf" srcId="{93B2BD59-E2DF-4918-B9DA-4749C43F9CDC}" destId="{45AB0ED6-6D17-4F45-81A8-206484636022}" srcOrd="0" destOrd="0" presId="urn:microsoft.com/office/officeart/2005/8/layout/vProcess5"/>
    <dgm:cxn modelId="{B3E46B22-EB3B-4542-83AF-F83ACE5D22AC}" type="presOf" srcId="{C83940D0-B8D4-49F7-A99D-6630D36F6055}" destId="{1C531CBB-9120-4AB8-AE8A-2AC84F5DD14B}" srcOrd="0" destOrd="0" presId="urn:microsoft.com/office/officeart/2005/8/layout/vProcess5"/>
    <dgm:cxn modelId="{4FEC900D-26B1-42EE-8CD1-D21C12F24880}" srcId="{C2F2F7A9-4884-4A92-8C22-5F1EC6A45ABF}" destId="{CC890595-1788-433D-80B4-93F36A06CAC0}" srcOrd="2" destOrd="0" parTransId="{BBEB2E39-8055-4522-98E3-F842BC8DF226}" sibTransId="{2E7BA292-5E1A-4685-A4DC-996F439444D8}"/>
    <dgm:cxn modelId="{134B8A77-32F8-4370-9C04-D721CB356F0D}" type="presOf" srcId="{B052B3D5-6E07-4A26-9239-619983F2FF22}" destId="{E7F75D65-7FDD-4851-A58A-0AA07E50CEA8}" srcOrd="1" destOrd="0" presId="urn:microsoft.com/office/officeart/2005/8/layout/vProcess5"/>
    <dgm:cxn modelId="{8D694D7E-8D9C-4229-98AF-03F1BA31CB7B}" srcId="{C2F2F7A9-4884-4A92-8C22-5F1EC6A45ABF}" destId="{93B2BD59-E2DF-4918-B9DA-4749C43F9CDC}" srcOrd="3" destOrd="0" parTransId="{B7F81420-EA41-459D-ADA8-DBE850D29C20}" sibTransId="{E5B74F1F-541F-4A09-9B1D-2AD4E58650A6}"/>
    <dgm:cxn modelId="{841CA1A0-5510-473F-A4BB-B3B9C1741865}" type="presOf" srcId="{0EA749BA-906F-4B68-9E59-C8569943F86C}" destId="{4C874210-4375-4B16-B78E-5432F58FFC46}" srcOrd="0" destOrd="0" presId="urn:microsoft.com/office/officeart/2005/8/layout/vProcess5"/>
    <dgm:cxn modelId="{553B097D-0990-4F2A-BD2A-481F95A8AE1F}" type="presParOf" srcId="{4A109F66-A63F-4BC7-A7AE-34ADDA323998}" destId="{4C219CDA-313B-455C-8FF5-4AEA9064EA94}" srcOrd="0" destOrd="0" presId="urn:microsoft.com/office/officeart/2005/8/layout/vProcess5"/>
    <dgm:cxn modelId="{1319C7BE-5B10-4E55-8BA8-FD38D58A4EAF}" type="presParOf" srcId="{4A109F66-A63F-4BC7-A7AE-34ADDA323998}" destId="{A9D51B23-C2BE-4191-A0F4-4E53A171EA14}" srcOrd="1" destOrd="0" presId="urn:microsoft.com/office/officeart/2005/8/layout/vProcess5"/>
    <dgm:cxn modelId="{E11FE3AD-44E7-4CE8-84D1-563AC55B1519}" type="presParOf" srcId="{4A109F66-A63F-4BC7-A7AE-34ADDA323998}" destId="{4C874210-4375-4B16-B78E-5432F58FFC46}" srcOrd="2" destOrd="0" presId="urn:microsoft.com/office/officeart/2005/8/layout/vProcess5"/>
    <dgm:cxn modelId="{A48A5EFB-318A-47B6-B09A-486F02600046}" type="presParOf" srcId="{4A109F66-A63F-4BC7-A7AE-34ADDA323998}" destId="{8CFCE60A-6C30-4615-A1EB-1C505AC9D725}" srcOrd="3" destOrd="0" presId="urn:microsoft.com/office/officeart/2005/8/layout/vProcess5"/>
    <dgm:cxn modelId="{9268D09F-2AD9-4587-BE43-FEE485AD3459}" type="presParOf" srcId="{4A109F66-A63F-4BC7-A7AE-34ADDA323998}" destId="{45AB0ED6-6D17-4F45-81A8-206484636022}" srcOrd="4" destOrd="0" presId="urn:microsoft.com/office/officeart/2005/8/layout/vProcess5"/>
    <dgm:cxn modelId="{CE708E0F-048D-4287-ADCD-AEC8A8861227}" type="presParOf" srcId="{4A109F66-A63F-4BC7-A7AE-34ADDA323998}" destId="{1C531CBB-9120-4AB8-AE8A-2AC84F5DD14B}" srcOrd="5" destOrd="0" presId="urn:microsoft.com/office/officeart/2005/8/layout/vProcess5"/>
    <dgm:cxn modelId="{031F0C9E-45DC-45A0-B72D-91C07A6A2848}" type="presParOf" srcId="{4A109F66-A63F-4BC7-A7AE-34ADDA323998}" destId="{BF9C7D24-EACB-46BC-AB8C-BA51F889E881}" srcOrd="6" destOrd="0" presId="urn:microsoft.com/office/officeart/2005/8/layout/vProcess5"/>
    <dgm:cxn modelId="{EB6113B0-12A0-4FEC-A471-AB30B6FFB29F}" type="presParOf" srcId="{4A109F66-A63F-4BC7-A7AE-34ADDA323998}" destId="{370DCA0E-4F57-490A-A0F5-FFEA3DBCC601}" srcOrd="7" destOrd="0" presId="urn:microsoft.com/office/officeart/2005/8/layout/vProcess5"/>
    <dgm:cxn modelId="{77E205FF-0B87-4455-A923-E74FAE1F6F31}" type="presParOf" srcId="{4A109F66-A63F-4BC7-A7AE-34ADDA323998}" destId="{E7F75D65-7FDD-4851-A58A-0AA07E50CEA8}" srcOrd="8" destOrd="0" presId="urn:microsoft.com/office/officeart/2005/8/layout/vProcess5"/>
    <dgm:cxn modelId="{E8E8347D-2E36-445C-8271-0B0FE7FA6F37}" type="presParOf" srcId="{4A109F66-A63F-4BC7-A7AE-34ADDA323998}" destId="{3FCBCB1B-DEAA-405A-9AB5-DA2EEA72A5CC}" srcOrd="9" destOrd="0" presId="urn:microsoft.com/office/officeart/2005/8/layout/vProcess5"/>
    <dgm:cxn modelId="{331BF575-80C2-43EA-B0F8-E6FB89CFFBA8}" type="presParOf" srcId="{4A109F66-A63F-4BC7-A7AE-34ADDA323998}" destId="{38FDACE8-EAEC-45C4-9F0A-26BF43F9FB34}" srcOrd="10" destOrd="0" presId="urn:microsoft.com/office/officeart/2005/8/layout/vProcess5"/>
    <dgm:cxn modelId="{6BFA7FA6-E0AA-4C0C-9347-C44EB8219037}" type="presParOf" srcId="{4A109F66-A63F-4BC7-A7AE-34ADDA323998}" destId="{10AC32EA-F02C-4DCB-AD88-487F61622BB8}"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D51B23-C2BE-4191-A0F4-4E53A171EA14}">
      <dsp:nvSpPr>
        <dsp:cNvPr id="0" name=""/>
        <dsp:cNvSpPr/>
      </dsp:nvSpPr>
      <dsp:spPr>
        <a:xfrm>
          <a:off x="-22861" y="0"/>
          <a:ext cx="5669280" cy="108966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600" kern="1200" dirty="0" smtClean="0">
              <a:latin typeface="Tahoma" pitchFamily="34" charset="0"/>
              <a:ea typeface="Tahoma" pitchFamily="34" charset="0"/>
              <a:cs typeface="Tahoma" pitchFamily="34" charset="0"/>
            </a:rPr>
            <a:t>Preprocessing</a:t>
          </a:r>
        </a:p>
        <a:p>
          <a:pPr lvl="0" algn="l" defTabSz="1733550">
            <a:lnSpc>
              <a:spcPct val="90000"/>
            </a:lnSpc>
            <a:spcBef>
              <a:spcPct val="0"/>
            </a:spcBef>
            <a:spcAft>
              <a:spcPct val="35000"/>
            </a:spcAft>
          </a:pPr>
          <a:endParaRPr lang="en-US" sz="3600" kern="1200" dirty="0"/>
        </a:p>
      </dsp:txBody>
      <dsp:txXfrm>
        <a:off x="-22861" y="0"/>
        <a:ext cx="4465205" cy="1089660"/>
      </dsp:txXfrm>
    </dsp:sp>
    <dsp:sp modelId="{4C874210-4375-4B16-B78E-5432F58FFC46}">
      <dsp:nvSpPr>
        <dsp:cNvPr id="0" name=""/>
        <dsp:cNvSpPr/>
      </dsp:nvSpPr>
      <dsp:spPr>
        <a:xfrm>
          <a:off x="451940" y="1287780"/>
          <a:ext cx="5669280" cy="108966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600" kern="1200" dirty="0" smtClean="0">
              <a:latin typeface="Tahoma" pitchFamily="34" charset="0"/>
              <a:ea typeface="Tahoma" pitchFamily="34" charset="0"/>
              <a:cs typeface="Tahoma" pitchFamily="34" charset="0"/>
            </a:rPr>
            <a:t>Model Execution</a:t>
          </a:r>
        </a:p>
        <a:p>
          <a:pPr lvl="0" algn="l" defTabSz="977900">
            <a:lnSpc>
              <a:spcPct val="90000"/>
            </a:lnSpc>
            <a:spcBef>
              <a:spcPct val="0"/>
            </a:spcBef>
            <a:spcAft>
              <a:spcPct val="35000"/>
            </a:spcAft>
          </a:pPr>
          <a:endParaRPr lang="en-US" sz="2700" kern="1200" dirty="0">
            <a:latin typeface="Tahoma" pitchFamily="34" charset="0"/>
            <a:ea typeface="Tahoma" pitchFamily="34" charset="0"/>
            <a:cs typeface="Tahoma" pitchFamily="34" charset="0"/>
          </a:endParaRPr>
        </a:p>
      </dsp:txBody>
      <dsp:txXfrm>
        <a:off x="451940" y="1287780"/>
        <a:ext cx="4486198" cy="1089660"/>
      </dsp:txXfrm>
    </dsp:sp>
    <dsp:sp modelId="{8CFCE60A-6C30-4615-A1EB-1C505AC9D725}">
      <dsp:nvSpPr>
        <dsp:cNvPr id="0" name=""/>
        <dsp:cNvSpPr/>
      </dsp:nvSpPr>
      <dsp:spPr>
        <a:xfrm>
          <a:off x="919656" y="2575560"/>
          <a:ext cx="5669280" cy="108966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4000" kern="1200" dirty="0" smtClean="0">
              <a:latin typeface="Tahoma" pitchFamily="34" charset="0"/>
              <a:ea typeface="Tahoma" pitchFamily="34" charset="0"/>
              <a:cs typeface="Tahoma" pitchFamily="34" charset="0"/>
            </a:rPr>
            <a:t>Final Processing </a:t>
          </a:r>
        </a:p>
        <a:p>
          <a:pPr lvl="0" algn="l" defTabSz="977900">
            <a:lnSpc>
              <a:spcPct val="90000"/>
            </a:lnSpc>
            <a:spcBef>
              <a:spcPct val="0"/>
            </a:spcBef>
            <a:spcAft>
              <a:spcPct val="35000"/>
            </a:spcAft>
          </a:pPr>
          <a:endParaRPr lang="en-US" sz="2700" kern="1200" dirty="0">
            <a:latin typeface="Tahoma" pitchFamily="34" charset="0"/>
            <a:ea typeface="Tahoma" pitchFamily="34" charset="0"/>
            <a:cs typeface="Tahoma" pitchFamily="34" charset="0"/>
          </a:endParaRPr>
        </a:p>
      </dsp:txBody>
      <dsp:txXfrm>
        <a:off x="919656" y="2575560"/>
        <a:ext cx="4493285" cy="1089660"/>
      </dsp:txXfrm>
    </dsp:sp>
    <dsp:sp modelId="{45AB0ED6-6D17-4F45-81A8-206484636022}">
      <dsp:nvSpPr>
        <dsp:cNvPr id="0" name=""/>
        <dsp:cNvSpPr/>
      </dsp:nvSpPr>
      <dsp:spPr>
        <a:xfrm>
          <a:off x="1348735" y="3863340"/>
          <a:ext cx="5760725" cy="108966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4000" kern="1200" dirty="0" smtClean="0"/>
            <a:t> </a:t>
          </a:r>
          <a:r>
            <a:rPr lang="en-US" sz="3600" kern="1200" dirty="0" smtClean="0">
              <a:latin typeface="Tahoma" pitchFamily="34" charset="0"/>
              <a:ea typeface="Tahoma" pitchFamily="34" charset="0"/>
              <a:cs typeface="Tahoma" pitchFamily="34" charset="0"/>
            </a:rPr>
            <a:t>Result &amp; Conclusion</a:t>
          </a:r>
        </a:p>
        <a:p>
          <a:pPr lvl="0" algn="l" defTabSz="977900">
            <a:lnSpc>
              <a:spcPct val="90000"/>
            </a:lnSpc>
            <a:spcBef>
              <a:spcPct val="0"/>
            </a:spcBef>
            <a:spcAft>
              <a:spcPct val="35000"/>
            </a:spcAft>
          </a:pPr>
          <a:endParaRPr lang="en-US" sz="4000" kern="1200" dirty="0"/>
        </a:p>
      </dsp:txBody>
      <dsp:txXfrm>
        <a:off x="1348735" y="3863340"/>
        <a:ext cx="4558561" cy="1089660"/>
      </dsp:txXfrm>
    </dsp:sp>
    <dsp:sp modelId="{1C531CBB-9120-4AB8-AE8A-2AC84F5DD14B}">
      <dsp:nvSpPr>
        <dsp:cNvPr id="0" name=""/>
        <dsp:cNvSpPr/>
      </dsp:nvSpPr>
      <dsp:spPr>
        <a:xfrm>
          <a:off x="4938139" y="834580"/>
          <a:ext cx="708279" cy="70827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4938139" y="834580"/>
        <a:ext cx="708279" cy="708279"/>
      </dsp:txXfrm>
    </dsp:sp>
    <dsp:sp modelId="{BF9C7D24-EACB-46BC-AB8C-BA51F889E881}">
      <dsp:nvSpPr>
        <dsp:cNvPr id="0" name=""/>
        <dsp:cNvSpPr/>
      </dsp:nvSpPr>
      <dsp:spPr>
        <a:xfrm>
          <a:off x="5412941" y="2122360"/>
          <a:ext cx="708279" cy="70827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5412941" y="2122360"/>
        <a:ext cx="708279" cy="708279"/>
      </dsp:txXfrm>
    </dsp:sp>
    <dsp:sp modelId="{370DCA0E-4F57-490A-A0F5-FFEA3DBCC601}">
      <dsp:nvSpPr>
        <dsp:cNvPr id="0" name=""/>
        <dsp:cNvSpPr/>
      </dsp:nvSpPr>
      <dsp:spPr>
        <a:xfrm>
          <a:off x="5880657" y="3410140"/>
          <a:ext cx="708279" cy="70827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5880657" y="3410140"/>
        <a:ext cx="708279" cy="70827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C4F566D-8375-4F02-B45E-B65E3391D71F}" type="datetimeFigureOut">
              <a:rPr lang="en-US"/>
              <a:pPr>
                <a:defRPr/>
              </a:pPr>
              <a:t>5/13/2015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E759445-DE35-435F-B611-B73B15BF7FA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54A5A997-4B27-4220-AE7D-3BE2DE7D74E9}" type="slidenum">
              <a:rPr lang="en-US" smtClean="0"/>
              <a:pPr/>
              <a:t>27</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122353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First</a:t>
            </a:r>
            <a:r>
              <a:rPr lang="en-US" baseline="0" dirty="0" smtClean="0"/>
              <a:t> Boolean images were created for all factors using buffers and </a:t>
            </a:r>
            <a:r>
              <a:rPr lang="en-US" baseline="0" dirty="0" err="1" smtClean="0"/>
              <a:t>reclass</a:t>
            </a:r>
            <a:r>
              <a:rPr lang="en-US" baseline="0" dirty="0" smtClean="0"/>
              <a:t> commands with 1 being suitable and 0 are unsuitable. Then all factors are combined and anything multiply by zero is become zero. If certain area is suitable base on one factor but unsuitable in regards to another factor then that area is considered unsuitable.</a:t>
            </a:r>
            <a:endParaRPr lang="en-US"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E6C372-281F-45FB-8C5D-EB5067DCE0AA}"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5B043-4459-4208-92F4-8F10C7289CD2}" type="slidenum">
              <a:rPr lang="en-US" altLang="en-US"/>
              <a:pPr/>
              <a:t>38</a:t>
            </a:fld>
            <a:endParaRPr lang="en-US" altLang="en-US"/>
          </a:p>
        </p:txBody>
      </p:sp>
      <p:sp>
        <p:nvSpPr>
          <p:cNvPr id="62466" name="Rectangle 1026"/>
          <p:cNvSpPr>
            <a:spLocks noGrp="1" noRot="1" noChangeAspect="1" noChangeArrowheads="1" noTextEdit="1"/>
          </p:cNvSpPr>
          <p:nvPr>
            <p:ph type="sldImg"/>
          </p:nvPr>
        </p:nvSpPr>
        <p:spPr>
          <a:ln/>
        </p:spPr>
      </p:sp>
      <p:sp>
        <p:nvSpPr>
          <p:cNvPr id="62467" name="Rectangle 1027"/>
          <p:cNvSpPr>
            <a:spLocks noGrp="1" noChangeArrowheads="1"/>
          </p:cNvSpPr>
          <p:nvPr>
            <p:ph type="body" idx="1"/>
          </p:nvPr>
        </p:nvSpPr>
        <p:spPr/>
        <p:txBody>
          <a:bodyPr/>
          <a:lstStyle/>
          <a:p>
            <a:endParaRPr lang="en-US" altLang="en-US"/>
          </a:p>
        </p:txBody>
      </p:sp>
    </p:spTree>
    <p:extLst>
      <p:ext uri="{BB962C8B-B14F-4D97-AF65-F5344CB8AC3E}">
        <p14:creationId xmlns="" xmlns:p14="http://schemas.microsoft.com/office/powerpoint/2010/main" val="4220352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9FAEF5-DE85-4EC3-BCA5-3B883A219232}" type="slidenum">
              <a:rPr lang="en-US" altLang="en-US"/>
              <a:pPr/>
              <a:t>39</a:t>
            </a:fld>
            <a:endParaRPr lang="en-US" alt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ltLang="en-US"/>
          </a:p>
        </p:txBody>
      </p:sp>
    </p:spTree>
    <p:extLst>
      <p:ext uri="{BB962C8B-B14F-4D97-AF65-F5344CB8AC3E}">
        <p14:creationId xmlns="" xmlns:p14="http://schemas.microsoft.com/office/powerpoint/2010/main" val="3734562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F9A9C6-A731-434F-85C2-94E1D56AAACC}" type="slidenum">
              <a:rPr lang="en-US" altLang="en-US"/>
              <a:pPr/>
              <a:t>40</a:t>
            </a:fld>
            <a:endParaRPr lang="en-US" altLang="en-US"/>
          </a:p>
        </p:txBody>
      </p:sp>
      <p:sp>
        <p:nvSpPr>
          <p:cNvPr id="64514" name="Rectangle 1026"/>
          <p:cNvSpPr>
            <a:spLocks noGrp="1" noRot="1" noChangeAspect="1" noChangeArrowheads="1" noTextEdit="1"/>
          </p:cNvSpPr>
          <p:nvPr>
            <p:ph type="sldImg"/>
          </p:nvPr>
        </p:nvSpPr>
        <p:spPr>
          <a:ln/>
        </p:spPr>
      </p:sp>
      <p:sp>
        <p:nvSpPr>
          <p:cNvPr id="64515" name="Rectangle 1027"/>
          <p:cNvSpPr>
            <a:spLocks noGrp="1" noChangeArrowheads="1"/>
          </p:cNvSpPr>
          <p:nvPr>
            <p:ph type="body" idx="1"/>
          </p:nvPr>
        </p:nvSpPr>
        <p:spPr/>
        <p:txBody>
          <a:bodyPr/>
          <a:lstStyle/>
          <a:p>
            <a:endParaRPr lang="en-US" altLang="en-US"/>
          </a:p>
        </p:txBody>
      </p:sp>
    </p:spTree>
    <p:extLst>
      <p:ext uri="{BB962C8B-B14F-4D97-AF65-F5344CB8AC3E}">
        <p14:creationId xmlns="" xmlns:p14="http://schemas.microsoft.com/office/powerpoint/2010/main" val="1787166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A50163-C749-401B-9CBF-0115F578CD3E}" type="slidenum">
              <a:rPr lang="en-US" altLang="en-US"/>
              <a:pPr/>
              <a:t>41</a:t>
            </a:fld>
            <a:endParaRPr lang="en-US" alt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ltLang="en-US"/>
          </a:p>
        </p:txBody>
      </p:sp>
    </p:spTree>
    <p:extLst>
      <p:ext uri="{BB962C8B-B14F-4D97-AF65-F5344CB8AC3E}">
        <p14:creationId xmlns="" xmlns:p14="http://schemas.microsoft.com/office/powerpoint/2010/main" val="454024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DB29F-E627-47E0-A309-7B4D3C82A364}" type="slidenum">
              <a:rPr lang="en-US" altLang="en-US"/>
              <a:pPr/>
              <a:t>42</a:t>
            </a:fld>
            <a:endParaRPr lang="en-US" altLang="en-US"/>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p:txBody>
          <a:bodyPr/>
          <a:lstStyle/>
          <a:p>
            <a:endParaRPr lang="en-US" altLang="en-US"/>
          </a:p>
        </p:txBody>
      </p:sp>
    </p:spTree>
    <p:extLst>
      <p:ext uri="{BB962C8B-B14F-4D97-AF65-F5344CB8AC3E}">
        <p14:creationId xmlns="" xmlns:p14="http://schemas.microsoft.com/office/powerpoint/2010/main" val="891513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0048AC57-CD75-459B-A146-3075AE690D64}" type="slidenum">
              <a:rPr lang="en-US" smtClean="0"/>
              <a:pPr/>
              <a:t>43</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4030691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5060A9-E70C-49A6-8088-2C671A456DCD}" type="datetime1">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851D7A-B6FE-4C54-880B-9BBAC743B31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998B4A-1B70-451F-ADF1-22264BC7C376}" type="datetime1">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31CCFE-F5A9-49C8-8C9F-02AD7090106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BAC764-A4F4-4D87-A940-B738D8F3080E}" type="datetime1">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8871A0-8CCB-4496-8EE7-3AC5C89E541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a:lvl1pPr>
          </a:lstStyle>
          <a:p>
            <a:pPr>
              <a:defRPr/>
            </a:pPr>
            <a:fld id="{08C36C50-1888-4DC3-A3C6-78E2B2A32C1B}"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E201D9-3A06-4ECB-8E6E-9E968BAABDC3}" type="datetime1">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7FA775-0F02-47F5-A4F0-2A43E121020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F7B6550-A37C-4BEB-BB20-9667DF4F3EC3}" type="datetime1">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38EABF-C483-460B-B0B6-AADF22F015E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8B34532-C8ED-4F5E-A6AE-B7463ECBBD80}" type="datetime1">
              <a:rPr lang="en-US"/>
              <a:pPr>
                <a:defRPr/>
              </a:pPr>
              <a:t>5/13/2015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9F03BF-7852-4DE3-A69B-3DB57835472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DC99606-1012-48E5-A525-8F029B75CFB7}" type="datetime1">
              <a:rPr lang="en-US"/>
              <a:pPr>
                <a:defRPr/>
              </a:pPr>
              <a:t>5/13/2015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91C2BA3-F80B-4372-B2AE-5A3777C7377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B27BCF8-2544-46FA-95CF-80939390B83A}" type="datetime1">
              <a:rPr lang="en-US"/>
              <a:pPr>
                <a:defRPr/>
              </a:pPr>
              <a:t>5/13/2015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09FDD81-E4DA-4FAA-A191-3ECB761DF7F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769DEC-8694-4767-8263-B6BFC6F2A85E}" type="datetime1">
              <a:rPr lang="en-US"/>
              <a:pPr>
                <a:defRPr/>
              </a:pPr>
              <a:t>5/13/2015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1C7F953-D175-49DE-80BE-BAF0C54134F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FB76DB-D195-410F-86C2-D3E5A467E566}" type="datetime1">
              <a:rPr lang="en-US"/>
              <a:pPr>
                <a:defRPr/>
              </a:pPr>
              <a:t>5/13/2015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432F72-C431-497A-8BF9-3A9D86D0C9B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3E0CD7-EB7C-4365-A181-9F50F8AD7F48}" type="datetime1">
              <a:rPr lang="en-US"/>
              <a:pPr>
                <a:defRPr/>
              </a:pPr>
              <a:t>5/13/2015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2E7148-BD83-4438-B0AC-0B5A8171BD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A2F681B-F0C3-488B-9B00-BD1D894C848D}" type="datetime1">
              <a:rPr lang="en-US"/>
              <a:pPr>
                <a:defRPr/>
              </a:pPr>
              <a:t>5/13/2015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C2892E8-A381-468C-B188-59E56A44B8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clarkslab.com/" TargetMode="External"/><Relationship Id="rId2" Type="http://schemas.openxmlformats.org/officeDocument/2006/relationships/hyperlink" Target="http://www.esri.com/" TargetMode="External"/><Relationship Id="rId1" Type="http://schemas.openxmlformats.org/officeDocument/2006/relationships/slideLayout" Target="../slideLayouts/slideLayout7.xml"/><Relationship Id="rId4" Type="http://schemas.openxmlformats.org/officeDocument/2006/relationships/hyperlink" Target="http://www.dcigis.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facebook.com/pages/Balakot/151129911621479?sk=timeline&amp;ref=page_internal" TargetMode="External"/><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hyperlink" Target="http://www.zameen.com/blog/2005-earthquake-survivors-still-await-new-balakot-city-project.html" TargetMode="External"/><Relationship Id="rId5" Type="http://schemas.openxmlformats.org/officeDocument/2006/relationships/hyperlink" Target="https://www.facebook.com/pages/Visit-Balakot/198073540265088" TargetMode="Externa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akistan_1602,0"/>
          <p:cNvPicPr>
            <a:picLocks noChangeAspect="1" noChangeArrowheads="1"/>
          </p:cNvPicPr>
          <p:nvPr/>
        </p:nvPicPr>
        <p:blipFill>
          <a:blip r:embed="rId2" cstate="print">
            <a:duotone>
              <a:prstClr val="black"/>
              <a:srgbClr val="D9C3A5">
                <a:tint val="50000"/>
                <a:satMod val="180000"/>
              </a:srgbClr>
            </a:duotone>
            <a:lum bright="75000"/>
          </a:blip>
          <a:stretch>
            <a:fillRect/>
          </a:stretch>
        </p:blipFill>
        <p:spPr bwMode="auto">
          <a:xfrm>
            <a:off x="-22087" y="0"/>
            <a:ext cx="9166087" cy="6858000"/>
          </a:xfrm>
          <a:prstGeom prst="rect">
            <a:avLst/>
          </a:prstGeom>
          <a:noFill/>
          <a:ln>
            <a:noFill/>
          </a:ln>
        </p:spPr>
      </p:pic>
      <p:sp>
        <p:nvSpPr>
          <p:cNvPr id="2" name="Slide Number Placeholder 1"/>
          <p:cNvSpPr>
            <a:spLocks noGrp="1"/>
          </p:cNvSpPr>
          <p:nvPr>
            <p:ph type="sldNum" sz="quarter" idx="12"/>
          </p:nvPr>
        </p:nvSpPr>
        <p:spPr/>
        <p:txBody>
          <a:bodyPr/>
          <a:lstStyle/>
          <a:p>
            <a:pPr>
              <a:defRPr/>
            </a:pPr>
            <a:fld id="{41C7F953-D175-49DE-80BE-BAF0C54134F3}" type="slidenum">
              <a:rPr lang="en-US" smtClean="0"/>
              <a:pPr>
                <a:defRPr/>
              </a:pPr>
              <a:t>1</a:t>
            </a:fld>
            <a:endParaRPr lang="en-US" dirty="0"/>
          </a:p>
        </p:txBody>
      </p:sp>
      <p:sp>
        <p:nvSpPr>
          <p:cNvPr id="3" name="Rectangle 2"/>
          <p:cNvSpPr/>
          <p:nvPr/>
        </p:nvSpPr>
        <p:spPr>
          <a:xfrm>
            <a:off x="152400" y="0"/>
            <a:ext cx="8991600" cy="6001643"/>
          </a:xfrm>
          <a:prstGeom prst="rect">
            <a:avLst/>
          </a:prstGeom>
        </p:spPr>
        <p:txBody>
          <a:bodyPr wrap="square">
            <a:spAutoFit/>
          </a:bodyPr>
          <a:lstStyle/>
          <a:p>
            <a:pPr algn="ctr"/>
            <a:r>
              <a:rPr lang="en-US" sz="3200" b="1" dirty="0" smtClean="0">
                <a:latin typeface="Tahoma" pitchFamily="34" charset="0"/>
                <a:ea typeface="Tahoma" pitchFamily="34" charset="0"/>
                <a:cs typeface="Tahoma" pitchFamily="34" charset="0"/>
              </a:rPr>
              <a:t>Landuse suitability Modeling of Balakot City, Pakistan, For Reconstruction and Inhabitation After October 8, 2005 Kashmir Earthquake</a:t>
            </a:r>
            <a:endParaRPr lang="en-US" sz="3200" dirty="0" smtClean="0">
              <a:latin typeface="Tahoma" pitchFamily="34" charset="0"/>
              <a:ea typeface="Tahoma" pitchFamily="34" charset="0"/>
              <a:cs typeface="Tahoma" pitchFamily="34" charset="0"/>
            </a:endParaRPr>
          </a:p>
          <a:p>
            <a:pPr algn="ctr"/>
            <a:endParaRPr lang="en-US" sz="3200" b="1" dirty="0" smtClean="0">
              <a:latin typeface="Tahoma" pitchFamily="34" charset="0"/>
              <a:ea typeface="Tahoma" pitchFamily="34" charset="0"/>
              <a:cs typeface="Tahoma" pitchFamily="34" charset="0"/>
            </a:endParaRPr>
          </a:p>
          <a:p>
            <a:pPr algn="ctr"/>
            <a:r>
              <a:rPr lang="en-US" sz="3200" b="1" dirty="0" smtClean="0">
                <a:latin typeface="Tahoma" pitchFamily="34" charset="0"/>
                <a:ea typeface="Tahoma" pitchFamily="34" charset="0"/>
                <a:cs typeface="Tahoma" pitchFamily="34" charset="0"/>
              </a:rPr>
              <a:t>By </a:t>
            </a:r>
          </a:p>
          <a:p>
            <a:pPr algn="ctr"/>
            <a:endParaRPr lang="en-US" sz="3200" b="1" dirty="0" smtClean="0">
              <a:latin typeface="Tahoma" pitchFamily="34" charset="0"/>
              <a:ea typeface="Tahoma" pitchFamily="34" charset="0"/>
              <a:cs typeface="Tahoma" pitchFamily="34" charset="0"/>
            </a:endParaRPr>
          </a:p>
          <a:p>
            <a:pPr algn="ctr"/>
            <a:r>
              <a:rPr lang="en-US" sz="3200" b="1" dirty="0" smtClean="0">
                <a:latin typeface="Tahoma" pitchFamily="34" charset="0"/>
                <a:ea typeface="Tahoma" pitchFamily="34" charset="0"/>
                <a:cs typeface="Tahoma" pitchFamily="34" charset="0"/>
              </a:rPr>
              <a:t>Shah F Khan</a:t>
            </a:r>
          </a:p>
          <a:p>
            <a:pPr algn="ctr"/>
            <a:endParaRPr lang="en-US" sz="3200" b="1" dirty="0" smtClean="0">
              <a:latin typeface="Tahoma" pitchFamily="34" charset="0"/>
              <a:ea typeface="Tahoma" pitchFamily="34" charset="0"/>
              <a:cs typeface="Tahoma" pitchFamily="34" charset="0"/>
            </a:endParaRPr>
          </a:p>
          <a:p>
            <a:pPr algn="ctr"/>
            <a:endParaRPr lang="en-US" sz="3200" b="1" dirty="0" smtClean="0">
              <a:latin typeface="Tahoma" pitchFamily="34" charset="0"/>
              <a:ea typeface="Tahoma" pitchFamily="34" charset="0"/>
              <a:cs typeface="Tahoma" pitchFamily="34" charset="0"/>
            </a:endParaRPr>
          </a:p>
          <a:p>
            <a:pPr algn="ctr"/>
            <a:r>
              <a:rPr lang="en-US" sz="3200" b="1" dirty="0" smtClean="0">
                <a:latin typeface="Tahoma" pitchFamily="34" charset="0"/>
                <a:ea typeface="Tahoma" pitchFamily="34" charset="0"/>
                <a:cs typeface="Tahoma" pitchFamily="34" charset="0"/>
              </a:rPr>
              <a:t>Graduate student</a:t>
            </a:r>
          </a:p>
          <a:p>
            <a:pPr algn="ctr"/>
            <a:r>
              <a:rPr lang="en-US" sz="3200" b="1" dirty="0" smtClean="0">
                <a:latin typeface="Tahoma" pitchFamily="34" charset="0"/>
                <a:ea typeface="Tahoma" pitchFamily="34" charset="0"/>
                <a:cs typeface="Tahoma" pitchFamily="34" charset="0"/>
              </a:rPr>
              <a:t>University of Montana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1C7F953-D175-49DE-80BE-BAF0C54134F3}" type="slidenum">
              <a:rPr lang="en-US" smtClean="0"/>
              <a:pPr>
                <a:defRPr/>
              </a:pPr>
              <a:t>10</a:t>
            </a:fld>
            <a:endParaRPr lang="en-US"/>
          </a:p>
        </p:txBody>
      </p:sp>
      <p:grpSp>
        <p:nvGrpSpPr>
          <p:cNvPr id="20" name="Group 19"/>
          <p:cNvGrpSpPr/>
          <p:nvPr/>
        </p:nvGrpSpPr>
        <p:grpSpPr>
          <a:xfrm>
            <a:off x="3505200" y="0"/>
            <a:ext cx="5410200" cy="6858000"/>
            <a:chOff x="1981200" y="0"/>
            <a:chExt cx="5410200" cy="6858000"/>
          </a:xfrm>
        </p:grpSpPr>
        <p:grpSp>
          <p:nvGrpSpPr>
            <p:cNvPr id="18" name="Group 17"/>
            <p:cNvGrpSpPr/>
            <p:nvPr/>
          </p:nvGrpSpPr>
          <p:grpSpPr>
            <a:xfrm>
              <a:off x="1981200" y="0"/>
              <a:ext cx="5410200" cy="6858000"/>
              <a:chOff x="1981200" y="0"/>
              <a:chExt cx="5410200" cy="6858000"/>
            </a:xfrm>
          </p:grpSpPr>
          <p:pic>
            <p:nvPicPr>
              <p:cNvPr id="14" name="Picture 13" descr="D:\Univ of Montana PhD application 2014\EVST 540 water conservation ecology\Papers assignment\Balakot location 1.jpg"/>
              <p:cNvPicPr/>
              <p:nvPr/>
            </p:nvPicPr>
            <p:blipFill>
              <a:blip r:embed="rId2" cstate="print"/>
              <a:srcRect/>
              <a:stretch>
                <a:fillRect/>
              </a:stretch>
            </p:blipFill>
            <p:spPr bwMode="auto">
              <a:xfrm>
                <a:off x="1981200" y="0"/>
                <a:ext cx="5410200" cy="6858000"/>
              </a:xfrm>
              <a:prstGeom prst="rect">
                <a:avLst/>
              </a:prstGeom>
              <a:noFill/>
              <a:ln w="9525">
                <a:noFill/>
                <a:miter lim="800000"/>
                <a:headEnd/>
                <a:tailEnd/>
              </a:ln>
            </p:spPr>
          </p:pic>
          <p:sp>
            <p:nvSpPr>
              <p:cNvPr id="17" name="5-Point Star 16"/>
              <p:cNvSpPr/>
              <p:nvPr/>
            </p:nvSpPr>
            <p:spPr>
              <a:xfrm>
                <a:off x="5562600" y="3124200"/>
                <a:ext cx="228600" cy="3048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5257800" y="2743200"/>
              <a:ext cx="1905000" cy="276999"/>
            </a:xfrm>
            <a:prstGeom prst="rect">
              <a:avLst/>
            </a:prstGeom>
            <a:noFill/>
          </p:spPr>
          <p:txBody>
            <a:bodyPr wrap="square" rtlCol="0">
              <a:spAutoFit/>
            </a:bodyPr>
            <a:lstStyle/>
            <a:p>
              <a:r>
                <a:rPr lang="en-US" sz="1200" b="1" dirty="0" smtClean="0"/>
                <a:t>Earthquake epicenter</a:t>
              </a:r>
              <a:endParaRPr lang="en-US" sz="1200" b="1" dirty="0"/>
            </a:p>
          </p:txBody>
        </p:sp>
      </p:grpSp>
      <p:sp>
        <p:nvSpPr>
          <p:cNvPr id="8" name="Rectangle 7"/>
          <p:cNvSpPr/>
          <p:nvPr/>
        </p:nvSpPr>
        <p:spPr>
          <a:xfrm>
            <a:off x="990600" y="990600"/>
            <a:ext cx="2895600" cy="2862322"/>
          </a:xfrm>
          <a:prstGeom prst="rect">
            <a:avLst/>
          </a:prstGeom>
        </p:spPr>
        <p:txBody>
          <a:bodyPr wrap="square">
            <a:spAutoFit/>
          </a:bodyPr>
          <a:lstStyle/>
          <a:p>
            <a:endParaRPr lang="en-US" dirty="0" smtClean="0">
              <a:latin typeface="Tahoma" pitchFamily="34" charset="0"/>
              <a:ea typeface="Tahoma" pitchFamily="34" charset="0"/>
              <a:cs typeface="Tahoma" pitchFamily="34" charset="0"/>
            </a:endParaRPr>
          </a:p>
          <a:p>
            <a:pPr eaLnBrk="1" hangingPunct="1"/>
            <a:r>
              <a:rPr lang="en-US" b="1" dirty="0" smtClean="0">
                <a:latin typeface="Tahoma" pitchFamily="34" charset="0"/>
                <a:ea typeface="Tahoma" pitchFamily="34" charset="0"/>
                <a:cs typeface="Tahoma" pitchFamily="34" charset="0"/>
              </a:rPr>
              <a:t>Balakot location </a:t>
            </a:r>
            <a:r>
              <a:rPr lang="en-US" dirty="0" smtClean="0">
                <a:latin typeface="Tahoma" pitchFamily="34" charset="0"/>
                <a:ea typeface="Tahoma" pitchFamily="34" charset="0"/>
                <a:cs typeface="Tahoma" pitchFamily="34" charset="0"/>
              </a:rPr>
              <a:t>:34° 32′ 24″ N, 73° 21′ 0″ E</a:t>
            </a:r>
          </a:p>
          <a:p>
            <a:pPr eaLnBrk="1" hangingPunct="1"/>
            <a:r>
              <a:rPr lang="en-US" dirty="0" smtClean="0">
                <a:latin typeface="Tahoma" pitchFamily="34" charset="0"/>
                <a:ea typeface="Tahoma" pitchFamily="34" charset="0"/>
                <a:cs typeface="Tahoma" pitchFamily="34" charset="0"/>
              </a:rPr>
              <a:t>Northwest </a:t>
            </a:r>
            <a:r>
              <a:rPr lang="en-US" dirty="0" smtClean="0">
                <a:latin typeface="Tahoma" pitchFamily="34" charset="0"/>
                <a:ea typeface="Tahoma" pitchFamily="34" charset="0"/>
                <a:cs typeface="Tahoma" pitchFamily="34" charset="0"/>
              </a:rPr>
              <a:t>Frontier Province (now Khyber Pakhtunkhwa</a:t>
            </a:r>
            <a:endParaRPr lang="en-US" dirty="0" smtClean="0">
              <a:latin typeface="Tahoma" pitchFamily="34" charset="0"/>
              <a:ea typeface="Tahoma" pitchFamily="34" charset="0"/>
              <a:cs typeface="Tahoma" pitchFamily="34" charset="0"/>
            </a:endParaRPr>
          </a:p>
          <a:p>
            <a:endParaRPr lang="en-US" b="1" dirty="0" smtClean="0">
              <a:latin typeface="Tahoma" pitchFamily="34" charset="0"/>
              <a:ea typeface="Tahoma" pitchFamily="34" charset="0"/>
              <a:cs typeface="Tahoma" pitchFamily="34" charset="0"/>
            </a:endParaRPr>
          </a:p>
          <a:p>
            <a:r>
              <a:rPr lang="en-US" b="1" dirty="0" smtClean="0">
                <a:latin typeface="Tahoma" pitchFamily="34" charset="0"/>
                <a:ea typeface="Tahoma" pitchFamily="34" charset="0"/>
                <a:cs typeface="Tahoma" pitchFamily="34" charset="0"/>
              </a:rPr>
              <a:t>Elevation:</a:t>
            </a:r>
          </a:p>
          <a:p>
            <a:r>
              <a:rPr lang="en-US" dirty="0" smtClean="0">
                <a:latin typeface="Tahoma" pitchFamily="34" charset="0"/>
                <a:ea typeface="Tahoma" pitchFamily="34" charset="0"/>
                <a:cs typeface="Tahoma" pitchFamily="34" charset="0"/>
              </a:rPr>
              <a:t>971 </a:t>
            </a:r>
            <a:r>
              <a:rPr lang="en-US" dirty="0" smtClean="0">
                <a:latin typeface="Tahoma" pitchFamily="34" charset="0"/>
                <a:ea typeface="Tahoma" pitchFamily="34" charset="0"/>
                <a:cs typeface="Tahoma" pitchFamily="34" charset="0"/>
              </a:rPr>
              <a:t>meters (3188 feet).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4648200" cy="3352800"/>
            <a:chOff x="-533400" y="-266700"/>
            <a:chExt cx="4876800" cy="3657600"/>
          </a:xfrm>
        </p:grpSpPr>
        <p:pic>
          <p:nvPicPr>
            <p:cNvPr id="110596" name="Picture 4" descr="gak_Nov_till_22 061"/>
            <p:cNvPicPr>
              <a:picLocks noChangeAspect="1" noChangeArrowheads="1"/>
            </p:cNvPicPr>
            <p:nvPr/>
          </p:nvPicPr>
          <p:blipFill>
            <a:blip r:embed="rId2" cstate="print"/>
            <a:srcRect/>
            <a:stretch>
              <a:fillRect/>
            </a:stretch>
          </p:blipFill>
          <p:spPr bwMode="auto">
            <a:xfrm>
              <a:off x="-533400" y="-266700"/>
              <a:ext cx="4876800" cy="3657600"/>
            </a:xfrm>
            <a:prstGeom prst="rect">
              <a:avLst/>
            </a:prstGeom>
            <a:noFill/>
          </p:spPr>
        </p:pic>
        <p:sp>
          <p:nvSpPr>
            <p:cNvPr id="3" name="TextBox 2"/>
            <p:cNvSpPr txBox="1"/>
            <p:nvPr/>
          </p:nvSpPr>
          <p:spPr>
            <a:xfrm>
              <a:off x="-533400" y="2971800"/>
              <a:ext cx="4876800" cy="369332"/>
            </a:xfrm>
            <a:prstGeom prst="rect">
              <a:avLst/>
            </a:prstGeom>
            <a:noFill/>
          </p:spPr>
          <p:txBody>
            <a:bodyPr wrap="square" rtlCol="0">
              <a:spAutoFit/>
            </a:bodyPr>
            <a:lstStyle/>
            <a:p>
              <a:r>
                <a:rPr lang="en-US" dirty="0" smtClean="0"/>
                <a:t>Aerial view of Balakot after the earthquake</a:t>
              </a:r>
              <a:endParaRPr lang="en-US" dirty="0"/>
            </a:p>
          </p:txBody>
        </p:sp>
      </p:grpSp>
      <p:pic>
        <p:nvPicPr>
          <p:cNvPr id="5" name="Picture 4" descr="P1010027"/>
          <p:cNvPicPr>
            <a:picLocks noChangeAspect="1" noChangeArrowheads="1"/>
          </p:cNvPicPr>
          <p:nvPr/>
        </p:nvPicPr>
        <p:blipFill>
          <a:blip r:embed="rId3" cstate="print"/>
          <a:srcRect/>
          <a:stretch>
            <a:fillRect/>
          </a:stretch>
        </p:blipFill>
        <p:spPr bwMode="auto">
          <a:xfrm>
            <a:off x="4470400" y="3352800"/>
            <a:ext cx="4673600" cy="3505200"/>
          </a:xfrm>
          <a:prstGeom prst="rect">
            <a:avLst/>
          </a:prstGeom>
          <a:noFill/>
        </p:spPr>
      </p:pic>
      <p:pic>
        <p:nvPicPr>
          <p:cNvPr id="6" name="Picture 4" descr="pak 730_0"/>
          <p:cNvPicPr>
            <a:picLocks noChangeAspect="1" noChangeArrowheads="1"/>
          </p:cNvPicPr>
          <p:nvPr/>
        </p:nvPicPr>
        <p:blipFill>
          <a:blip r:embed="rId4" cstate="print"/>
          <a:srcRect/>
          <a:stretch>
            <a:fillRect/>
          </a:stretch>
        </p:blipFill>
        <p:spPr bwMode="auto">
          <a:xfrm>
            <a:off x="4648200" y="0"/>
            <a:ext cx="4495800" cy="3371850"/>
          </a:xfrm>
          <a:prstGeom prst="rect">
            <a:avLst/>
          </a:prstGeom>
          <a:noFill/>
          <a:ln w="9525">
            <a:noFill/>
            <a:miter lim="800000"/>
            <a:headEnd/>
            <a:tailEnd/>
          </a:ln>
          <a:effectLst/>
        </p:spPr>
      </p:pic>
      <p:pic>
        <p:nvPicPr>
          <p:cNvPr id="7" name="Picture 4" descr="IMG_1946"/>
          <p:cNvPicPr>
            <a:picLocks noChangeAspect="1" noChangeArrowheads="1"/>
          </p:cNvPicPr>
          <p:nvPr/>
        </p:nvPicPr>
        <p:blipFill>
          <a:blip r:embed="rId5" cstate="print"/>
          <a:srcRect/>
          <a:stretch>
            <a:fillRect/>
          </a:stretch>
        </p:blipFill>
        <p:spPr bwMode="auto">
          <a:xfrm>
            <a:off x="0" y="3352800"/>
            <a:ext cx="4572000" cy="35052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80" name="Object 4"/>
          <p:cNvGraphicFramePr>
            <a:graphicFrameLocks noChangeAspect="1"/>
          </p:cNvGraphicFramePr>
          <p:nvPr/>
        </p:nvGraphicFramePr>
        <p:xfrm>
          <a:off x="0" y="-1588"/>
          <a:ext cx="4573059" cy="3430588"/>
        </p:xfrm>
        <a:graphic>
          <a:graphicData uri="http://schemas.openxmlformats.org/presentationml/2006/ole">
            <p:oleObj spid="_x0000_s45058" name="Photo Editor Photo" r:id="rId3" imgW="29257143" imgH="21942857" progId="">
              <p:embed/>
            </p:oleObj>
          </a:graphicData>
        </a:graphic>
      </p:graphicFrame>
      <p:graphicFrame>
        <p:nvGraphicFramePr>
          <p:cNvPr id="45059" name="Object 3"/>
          <p:cNvGraphicFramePr>
            <a:graphicFrameLocks noChangeAspect="1"/>
          </p:cNvGraphicFramePr>
          <p:nvPr/>
        </p:nvGraphicFramePr>
        <p:xfrm>
          <a:off x="4267200" y="3480452"/>
          <a:ext cx="4876800" cy="3377547"/>
        </p:xfrm>
        <a:graphic>
          <a:graphicData uri="http://schemas.openxmlformats.org/presentationml/2006/ole">
            <p:oleObj spid="_x0000_s45059" name="Photo Editor Photo" r:id="rId4" imgW="12990476" imgH="8466667" progId="">
              <p:embed/>
            </p:oleObj>
          </a:graphicData>
        </a:graphic>
      </p:graphicFrame>
      <p:pic>
        <p:nvPicPr>
          <p:cNvPr id="4" name="Picture 4" descr="Picture1.jpg"/>
          <p:cNvPicPr>
            <a:picLocks noChangeAspect="1"/>
          </p:cNvPicPr>
          <p:nvPr/>
        </p:nvPicPr>
        <p:blipFill>
          <a:blip r:embed="rId5" cstate="print"/>
          <a:srcRect/>
          <a:stretch>
            <a:fillRect/>
          </a:stretch>
        </p:blipFill>
        <p:spPr bwMode="auto">
          <a:xfrm>
            <a:off x="4648200" y="0"/>
            <a:ext cx="4495800" cy="3429000"/>
          </a:xfrm>
          <a:prstGeom prst="rect">
            <a:avLst/>
          </a:prstGeom>
          <a:noFill/>
          <a:ln w="9525">
            <a:noFill/>
            <a:miter lim="800000"/>
            <a:headEnd/>
            <a:tailEnd/>
          </a:ln>
        </p:spPr>
      </p:pic>
      <p:pic>
        <p:nvPicPr>
          <p:cNvPr id="5" name="Picture 28" descr="G-A-K 176"/>
          <p:cNvPicPr>
            <a:picLocks noChangeAspect="1" noChangeArrowheads="1"/>
          </p:cNvPicPr>
          <p:nvPr/>
        </p:nvPicPr>
        <p:blipFill>
          <a:blip r:embed="rId6" cstate="print"/>
          <a:srcRect/>
          <a:stretch>
            <a:fillRect/>
          </a:stretch>
        </p:blipFill>
        <p:spPr bwMode="auto">
          <a:xfrm>
            <a:off x="0" y="3505200"/>
            <a:ext cx="4267200" cy="3352800"/>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13</a:t>
            </a:fld>
            <a:endParaRPr lang="en-US"/>
          </a:p>
        </p:txBody>
      </p:sp>
      <p:pic>
        <p:nvPicPr>
          <p:cNvPr id="5" name="Picture 4" descr="Balkot pre vs post disaster.jpg"/>
          <p:cNvPicPr/>
          <p:nvPr/>
        </p:nvPicPr>
        <p:blipFill>
          <a:blip r:embed="rId2" cstate="print"/>
          <a:srcRect l="1365" t="2316" r="1536" b="2316"/>
          <a:stretch>
            <a:fillRect/>
          </a:stretch>
        </p:blipFill>
        <p:spPr>
          <a:xfrm>
            <a:off x="1" y="1"/>
            <a:ext cx="7239000" cy="5257800"/>
          </a:xfrm>
          <a:prstGeom prst="rect">
            <a:avLst/>
          </a:prstGeom>
          <a:ln w="25400">
            <a:solidFill>
              <a:schemeClr val="tx1"/>
            </a:solidFill>
          </a:ln>
        </p:spPr>
      </p:pic>
      <p:sp>
        <p:nvSpPr>
          <p:cNvPr id="6" name="Rectangle 5"/>
          <p:cNvSpPr/>
          <p:nvPr/>
        </p:nvSpPr>
        <p:spPr>
          <a:xfrm>
            <a:off x="0" y="5380672"/>
            <a:ext cx="9144000" cy="1477328"/>
          </a:xfrm>
          <a:prstGeom prst="rect">
            <a:avLst/>
          </a:prstGeom>
        </p:spPr>
        <p:txBody>
          <a:bodyPr wrap="square">
            <a:spAutoFit/>
          </a:bodyPr>
          <a:lstStyle/>
          <a:p>
            <a:r>
              <a:rPr lang="en-US" dirty="0" smtClean="0">
                <a:latin typeface="Tahoma" pitchFamily="34" charset="0"/>
                <a:ea typeface="Tahoma" pitchFamily="34" charset="0"/>
                <a:cs typeface="Tahoma" pitchFamily="34" charset="0"/>
              </a:rPr>
              <a:t>Left: </a:t>
            </a:r>
            <a:r>
              <a:rPr lang="en-US" dirty="0" err="1" smtClean="0">
                <a:latin typeface="Tahoma" pitchFamily="34" charset="0"/>
                <a:ea typeface="Tahoma" pitchFamily="34" charset="0"/>
                <a:cs typeface="Tahoma" pitchFamily="34" charset="0"/>
              </a:rPr>
              <a:t>Ikonos</a:t>
            </a:r>
            <a:r>
              <a:rPr lang="en-US" dirty="0" smtClean="0">
                <a:latin typeface="Tahoma" pitchFamily="34" charset="0"/>
                <a:ea typeface="Tahoma" pitchFamily="34" charset="0"/>
                <a:cs typeface="Tahoma" pitchFamily="34" charset="0"/>
              </a:rPr>
              <a:t>(60cm) image collected over the northern districts of the city of Balakot, 30 km east of the epicenter of the earthquake that struck Pakistan on 8/10/2005. Right: Shows the same area as seen from the same satellite on 12/05/2005 (ISFEREA 2005). Geo-Spatial information Analysis for Global Security Stability, http://isferea.jrc.ec.europa.eu</a:t>
            </a:r>
            <a:endParaRPr lang="en-US" dirty="0">
              <a:latin typeface="Tahoma" pitchFamily="34" charset="0"/>
              <a:ea typeface="Tahoma" pitchFamily="34" charset="0"/>
              <a:cs typeface="Tahoma"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ChangeArrowheads="1"/>
          </p:cNvSpPr>
          <p:nvPr/>
        </p:nvSpPr>
        <p:spPr bwMode="auto">
          <a:xfrm>
            <a:off x="0" y="0"/>
            <a:ext cx="9144000" cy="6858000"/>
          </a:xfrm>
          <a:prstGeom prst="rect">
            <a:avLst/>
          </a:prstGeom>
          <a:noFill/>
          <a:ln w="9525">
            <a:noFill/>
            <a:miter lim="800000"/>
            <a:headEnd/>
            <a:tailEnd/>
          </a:ln>
          <a:effectLst/>
        </p:spPr>
        <p:txBody>
          <a:bodyPr anchor="ctr"/>
          <a:lstStyle/>
          <a:p>
            <a:pPr algn="ctr">
              <a:defRPr/>
            </a:pPr>
            <a:r>
              <a:rPr lang="en-US" sz="4000" b="1" dirty="0" smtClean="0">
                <a:solidFill>
                  <a:srgbClr val="FFC000"/>
                </a:solidFill>
                <a:latin typeface="Tahoma" pitchFamily="34" charset="0"/>
              </a:rPr>
              <a:t>The Model</a:t>
            </a:r>
            <a:endParaRPr lang="en-US" sz="2800" b="1" dirty="0" smtClean="0">
              <a:solidFill>
                <a:srgbClr val="FFC000"/>
              </a:solidFill>
              <a:latin typeface="Tahoma" pitchFamily="34" charset="0"/>
            </a:endParaRPr>
          </a:p>
        </p:txBody>
      </p:sp>
    </p:spTree>
    <p:extLst>
      <p:ext uri="{BB962C8B-B14F-4D97-AF65-F5344CB8AC3E}">
        <p14:creationId xmlns="" xmlns:p14="http://schemas.microsoft.com/office/powerpoint/2010/main" val="344718810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15</a:t>
            </a:fld>
            <a:endParaRPr lang="en-US"/>
          </a:p>
        </p:txBody>
      </p:sp>
      <p:sp>
        <p:nvSpPr>
          <p:cNvPr id="135" name="TextBox 134"/>
          <p:cNvSpPr txBox="1"/>
          <p:nvPr/>
        </p:nvSpPr>
        <p:spPr>
          <a:xfrm>
            <a:off x="0" y="0"/>
            <a:ext cx="9144000" cy="830997"/>
          </a:xfrm>
          <a:prstGeom prst="rect">
            <a:avLst/>
          </a:prstGeom>
          <a:noFill/>
        </p:spPr>
        <p:txBody>
          <a:bodyPr wrap="square" rtlCol="0">
            <a:spAutoFit/>
          </a:bodyPr>
          <a:lstStyle/>
          <a:p>
            <a:pPr algn="ctr"/>
            <a:r>
              <a:rPr lang="en-US" sz="2400" b="1" dirty="0" smtClean="0">
                <a:latin typeface="Tahoma" pitchFamily="34" charset="0"/>
                <a:ea typeface="Tahoma" pitchFamily="34" charset="0"/>
                <a:cs typeface="Tahoma" pitchFamily="34" charset="0"/>
              </a:rPr>
              <a:t>Landuse Suitability Model  for Balakot using Multi-criteria Evaluation</a:t>
            </a:r>
            <a:endParaRPr lang="en-US" sz="2400" b="1" dirty="0">
              <a:latin typeface="Tahoma" pitchFamily="34" charset="0"/>
              <a:ea typeface="Tahoma" pitchFamily="34" charset="0"/>
              <a:cs typeface="Tahoma" pitchFamily="34" charset="0"/>
            </a:endParaRPr>
          </a:p>
        </p:txBody>
      </p:sp>
      <p:grpSp>
        <p:nvGrpSpPr>
          <p:cNvPr id="149" name="Group 148"/>
          <p:cNvGrpSpPr/>
          <p:nvPr/>
        </p:nvGrpSpPr>
        <p:grpSpPr>
          <a:xfrm>
            <a:off x="533400" y="828675"/>
            <a:ext cx="7979028" cy="5800725"/>
            <a:chOff x="533400" y="828675"/>
            <a:chExt cx="7979028" cy="5800725"/>
          </a:xfrm>
        </p:grpSpPr>
        <p:grpSp>
          <p:nvGrpSpPr>
            <p:cNvPr id="140" name="Group 139"/>
            <p:cNvGrpSpPr/>
            <p:nvPr/>
          </p:nvGrpSpPr>
          <p:grpSpPr>
            <a:xfrm>
              <a:off x="533400" y="828675"/>
              <a:ext cx="7979028" cy="5800725"/>
              <a:chOff x="533400" y="828675"/>
              <a:chExt cx="7979028" cy="5800725"/>
            </a:xfrm>
          </p:grpSpPr>
          <p:grpSp>
            <p:nvGrpSpPr>
              <p:cNvPr id="134" name="Group 133"/>
              <p:cNvGrpSpPr/>
              <p:nvPr/>
            </p:nvGrpSpPr>
            <p:grpSpPr>
              <a:xfrm>
                <a:off x="533400" y="828675"/>
                <a:ext cx="7391400" cy="5800725"/>
                <a:chOff x="1466812" y="1587700"/>
                <a:chExt cx="6210375" cy="4670225"/>
              </a:xfrm>
            </p:grpSpPr>
            <p:sp>
              <p:nvSpPr>
                <p:cNvPr id="5" name="Straight Connector 3"/>
                <p:cNvSpPr/>
                <p:nvPr/>
              </p:nvSpPr>
              <p:spPr>
                <a:xfrm>
                  <a:off x="6838977" y="2658132"/>
                  <a:ext cx="419105" cy="199455"/>
                </a:xfrm>
                <a:custGeom>
                  <a:avLst/>
                  <a:gdLst/>
                  <a:ahLst/>
                  <a:cxnLst/>
                  <a:rect l="0" t="0" r="0" b="0"/>
                  <a:pathLst>
                    <a:path>
                      <a:moveTo>
                        <a:pt x="0" y="0"/>
                      </a:moveTo>
                      <a:lnTo>
                        <a:pt x="0" y="135923"/>
                      </a:lnTo>
                      <a:lnTo>
                        <a:pt x="419105" y="135923"/>
                      </a:lnTo>
                      <a:lnTo>
                        <a:pt x="419105"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Straight Connector 4"/>
                <p:cNvSpPr/>
                <p:nvPr/>
              </p:nvSpPr>
              <p:spPr>
                <a:xfrm>
                  <a:off x="6419872" y="2658132"/>
                  <a:ext cx="419105" cy="199455"/>
                </a:xfrm>
                <a:custGeom>
                  <a:avLst/>
                  <a:gdLst/>
                  <a:ahLst/>
                  <a:cxnLst/>
                  <a:rect l="0" t="0" r="0" b="0"/>
                  <a:pathLst>
                    <a:path>
                      <a:moveTo>
                        <a:pt x="419105" y="0"/>
                      </a:moveTo>
                      <a:lnTo>
                        <a:pt x="419105" y="135923"/>
                      </a:lnTo>
                      <a:lnTo>
                        <a:pt x="0" y="135923"/>
                      </a:lnTo>
                      <a:lnTo>
                        <a:pt x="0"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Straight Connector 5"/>
                <p:cNvSpPr/>
                <p:nvPr/>
              </p:nvSpPr>
              <p:spPr>
                <a:xfrm>
                  <a:off x="4743452" y="2024815"/>
                  <a:ext cx="2677637" cy="184048"/>
                </a:xfrm>
                <a:custGeom>
                  <a:avLst/>
                  <a:gdLst/>
                  <a:ahLst/>
                  <a:cxnLst/>
                  <a:rect l="0" t="0" r="0" b="0"/>
                  <a:pathLst>
                    <a:path>
                      <a:moveTo>
                        <a:pt x="0" y="0"/>
                      </a:moveTo>
                      <a:lnTo>
                        <a:pt x="0" y="135923"/>
                      </a:lnTo>
                      <a:lnTo>
                        <a:pt x="2095525" y="135923"/>
                      </a:lnTo>
                      <a:lnTo>
                        <a:pt x="2095525" y="19945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6"/>
                <p:cNvSpPr/>
                <p:nvPr/>
              </p:nvSpPr>
              <p:spPr>
                <a:xfrm>
                  <a:off x="4743452" y="2023188"/>
                  <a:ext cx="1257315" cy="199455"/>
                </a:xfrm>
                <a:custGeom>
                  <a:avLst/>
                  <a:gdLst/>
                  <a:ahLst/>
                  <a:cxnLst/>
                  <a:rect l="0" t="0" r="0" b="0"/>
                  <a:pathLst>
                    <a:path>
                      <a:moveTo>
                        <a:pt x="0" y="0"/>
                      </a:moveTo>
                      <a:lnTo>
                        <a:pt x="0" y="135923"/>
                      </a:lnTo>
                      <a:lnTo>
                        <a:pt x="1257315" y="135923"/>
                      </a:lnTo>
                      <a:lnTo>
                        <a:pt x="1257315" y="19945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7"/>
                <p:cNvSpPr/>
                <p:nvPr/>
              </p:nvSpPr>
              <p:spPr>
                <a:xfrm>
                  <a:off x="5581662" y="3928021"/>
                  <a:ext cx="1257315" cy="199455"/>
                </a:xfrm>
                <a:custGeom>
                  <a:avLst/>
                  <a:gdLst/>
                  <a:ahLst/>
                  <a:cxnLst/>
                  <a:rect l="0" t="0" r="0" b="0"/>
                  <a:pathLst>
                    <a:path>
                      <a:moveTo>
                        <a:pt x="0" y="0"/>
                      </a:moveTo>
                      <a:lnTo>
                        <a:pt x="0" y="135923"/>
                      </a:lnTo>
                      <a:lnTo>
                        <a:pt x="1257315" y="135923"/>
                      </a:lnTo>
                      <a:lnTo>
                        <a:pt x="1257315"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8"/>
                <p:cNvSpPr/>
                <p:nvPr/>
              </p:nvSpPr>
              <p:spPr>
                <a:xfrm>
                  <a:off x="5581662" y="3928021"/>
                  <a:ext cx="419105" cy="199455"/>
                </a:xfrm>
                <a:custGeom>
                  <a:avLst/>
                  <a:gdLst/>
                  <a:ahLst/>
                  <a:cxnLst/>
                  <a:rect l="0" t="0" r="0" b="0"/>
                  <a:pathLst>
                    <a:path>
                      <a:moveTo>
                        <a:pt x="0" y="0"/>
                      </a:moveTo>
                      <a:lnTo>
                        <a:pt x="0" y="135923"/>
                      </a:lnTo>
                      <a:lnTo>
                        <a:pt x="419105" y="135923"/>
                      </a:lnTo>
                      <a:lnTo>
                        <a:pt x="419105"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Straight Connector 9"/>
                <p:cNvSpPr/>
                <p:nvPr/>
              </p:nvSpPr>
              <p:spPr>
                <a:xfrm>
                  <a:off x="5116837" y="4562965"/>
                  <a:ext cx="91440" cy="199455"/>
                </a:xfrm>
                <a:custGeom>
                  <a:avLst/>
                  <a:gdLst/>
                  <a:ahLst/>
                  <a:cxnLst/>
                  <a:rect l="0" t="0" r="0" b="0"/>
                  <a:pathLst>
                    <a:path>
                      <a:moveTo>
                        <a:pt x="45720" y="0"/>
                      </a:moveTo>
                      <a:lnTo>
                        <a:pt x="45720"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0"/>
                <p:cNvSpPr/>
                <p:nvPr/>
              </p:nvSpPr>
              <p:spPr>
                <a:xfrm>
                  <a:off x="5162557" y="3928021"/>
                  <a:ext cx="419105" cy="199455"/>
                </a:xfrm>
                <a:custGeom>
                  <a:avLst/>
                  <a:gdLst/>
                  <a:ahLst/>
                  <a:cxnLst/>
                  <a:rect l="0" t="0" r="0" b="0"/>
                  <a:pathLst>
                    <a:path>
                      <a:moveTo>
                        <a:pt x="419105" y="0"/>
                      </a:moveTo>
                      <a:lnTo>
                        <a:pt x="419105" y="135923"/>
                      </a:lnTo>
                      <a:lnTo>
                        <a:pt x="0" y="135923"/>
                      </a:lnTo>
                      <a:lnTo>
                        <a:pt x="0"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11"/>
                <p:cNvSpPr/>
                <p:nvPr/>
              </p:nvSpPr>
              <p:spPr>
                <a:xfrm>
                  <a:off x="4324346" y="3928021"/>
                  <a:ext cx="1257315" cy="199455"/>
                </a:xfrm>
                <a:custGeom>
                  <a:avLst/>
                  <a:gdLst/>
                  <a:ahLst/>
                  <a:cxnLst/>
                  <a:rect l="0" t="0" r="0" b="0"/>
                  <a:pathLst>
                    <a:path>
                      <a:moveTo>
                        <a:pt x="1257315" y="0"/>
                      </a:moveTo>
                      <a:lnTo>
                        <a:pt x="1257315" y="135923"/>
                      </a:lnTo>
                      <a:lnTo>
                        <a:pt x="0" y="135923"/>
                      </a:lnTo>
                      <a:lnTo>
                        <a:pt x="0"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2"/>
                <p:cNvSpPr/>
                <p:nvPr/>
              </p:nvSpPr>
              <p:spPr>
                <a:xfrm>
                  <a:off x="5162557" y="3293077"/>
                  <a:ext cx="419105" cy="199455"/>
                </a:xfrm>
                <a:custGeom>
                  <a:avLst/>
                  <a:gdLst/>
                  <a:ahLst/>
                  <a:cxnLst/>
                  <a:rect l="0" t="0" r="0" b="0"/>
                  <a:pathLst>
                    <a:path>
                      <a:moveTo>
                        <a:pt x="0" y="0"/>
                      </a:moveTo>
                      <a:lnTo>
                        <a:pt x="0" y="135923"/>
                      </a:lnTo>
                      <a:lnTo>
                        <a:pt x="419105" y="135923"/>
                      </a:lnTo>
                      <a:lnTo>
                        <a:pt x="419105"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Straight Connector 13"/>
                <p:cNvSpPr/>
                <p:nvPr/>
              </p:nvSpPr>
              <p:spPr>
                <a:xfrm>
                  <a:off x="4743452" y="3293077"/>
                  <a:ext cx="419105" cy="199455"/>
                </a:xfrm>
                <a:custGeom>
                  <a:avLst/>
                  <a:gdLst/>
                  <a:ahLst/>
                  <a:cxnLst/>
                  <a:rect l="0" t="0" r="0" b="0"/>
                  <a:pathLst>
                    <a:path>
                      <a:moveTo>
                        <a:pt x="419105" y="0"/>
                      </a:moveTo>
                      <a:lnTo>
                        <a:pt x="419105" y="135923"/>
                      </a:lnTo>
                      <a:lnTo>
                        <a:pt x="0" y="135923"/>
                      </a:lnTo>
                      <a:lnTo>
                        <a:pt x="0"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Straight Connector 14"/>
                <p:cNvSpPr/>
                <p:nvPr/>
              </p:nvSpPr>
              <p:spPr>
                <a:xfrm>
                  <a:off x="5116837" y="2658132"/>
                  <a:ext cx="91440" cy="199455"/>
                </a:xfrm>
                <a:custGeom>
                  <a:avLst/>
                  <a:gdLst/>
                  <a:ahLst/>
                  <a:cxnLst/>
                  <a:rect l="0" t="0" r="0" b="0"/>
                  <a:pathLst>
                    <a:path>
                      <a:moveTo>
                        <a:pt x="45720" y="0"/>
                      </a:moveTo>
                      <a:lnTo>
                        <a:pt x="45720"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15"/>
                <p:cNvSpPr/>
                <p:nvPr/>
              </p:nvSpPr>
              <p:spPr>
                <a:xfrm>
                  <a:off x="4743452" y="2023188"/>
                  <a:ext cx="419105" cy="199455"/>
                </a:xfrm>
                <a:custGeom>
                  <a:avLst/>
                  <a:gdLst/>
                  <a:ahLst/>
                  <a:cxnLst/>
                  <a:rect l="0" t="0" r="0" b="0"/>
                  <a:pathLst>
                    <a:path>
                      <a:moveTo>
                        <a:pt x="0" y="0"/>
                      </a:moveTo>
                      <a:lnTo>
                        <a:pt x="0" y="135923"/>
                      </a:lnTo>
                      <a:lnTo>
                        <a:pt x="419105" y="135923"/>
                      </a:lnTo>
                      <a:lnTo>
                        <a:pt x="419105" y="19945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6"/>
                <p:cNvSpPr/>
                <p:nvPr/>
              </p:nvSpPr>
              <p:spPr>
                <a:xfrm>
                  <a:off x="3038255" y="3928996"/>
                  <a:ext cx="447880" cy="198480"/>
                </a:xfrm>
                <a:custGeom>
                  <a:avLst/>
                  <a:gdLst/>
                  <a:ahLst/>
                  <a:cxnLst/>
                  <a:rect l="0" t="0" r="0" b="0"/>
                  <a:pathLst>
                    <a:path>
                      <a:moveTo>
                        <a:pt x="0" y="0"/>
                      </a:moveTo>
                      <a:lnTo>
                        <a:pt x="0" y="134947"/>
                      </a:lnTo>
                      <a:lnTo>
                        <a:pt x="447880" y="134947"/>
                      </a:lnTo>
                      <a:lnTo>
                        <a:pt x="447880" y="19848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17"/>
                <p:cNvSpPr/>
                <p:nvPr/>
              </p:nvSpPr>
              <p:spPr>
                <a:xfrm>
                  <a:off x="3038255" y="3293077"/>
                  <a:ext cx="447880" cy="200431"/>
                </a:xfrm>
                <a:custGeom>
                  <a:avLst/>
                  <a:gdLst/>
                  <a:ahLst/>
                  <a:cxnLst/>
                  <a:rect l="0" t="0" r="0" b="0"/>
                  <a:pathLst>
                    <a:path>
                      <a:moveTo>
                        <a:pt x="447880" y="0"/>
                      </a:moveTo>
                      <a:lnTo>
                        <a:pt x="447880" y="136898"/>
                      </a:lnTo>
                      <a:lnTo>
                        <a:pt x="0" y="136898"/>
                      </a:lnTo>
                      <a:lnTo>
                        <a:pt x="0" y="20043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a:off x="2647926" y="2658132"/>
                  <a:ext cx="838210" cy="199455"/>
                </a:xfrm>
                <a:custGeom>
                  <a:avLst/>
                  <a:gdLst/>
                  <a:ahLst/>
                  <a:cxnLst/>
                  <a:rect l="0" t="0" r="0" b="0"/>
                  <a:pathLst>
                    <a:path>
                      <a:moveTo>
                        <a:pt x="0" y="0"/>
                      </a:moveTo>
                      <a:lnTo>
                        <a:pt x="0" y="135923"/>
                      </a:lnTo>
                      <a:lnTo>
                        <a:pt x="838210" y="135923"/>
                      </a:lnTo>
                      <a:lnTo>
                        <a:pt x="838210"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Straight Connector 19"/>
                <p:cNvSpPr/>
                <p:nvPr/>
              </p:nvSpPr>
              <p:spPr>
                <a:xfrm>
                  <a:off x="2647926" y="3293077"/>
                  <a:ext cx="389463" cy="200431"/>
                </a:xfrm>
                <a:custGeom>
                  <a:avLst/>
                  <a:gdLst/>
                  <a:ahLst/>
                  <a:cxnLst/>
                  <a:rect l="0" t="0" r="0" b="0"/>
                  <a:pathLst>
                    <a:path>
                      <a:moveTo>
                        <a:pt x="0" y="0"/>
                      </a:moveTo>
                      <a:lnTo>
                        <a:pt x="0" y="136898"/>
                      </a:lnTo>
                      <a:lnTo>
                        <a:pt x="389463" y="136898"/>
                      </a:lnTo>
                      <a:lnTo>
                        <a:pt x="389463" y="20043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20"/>
                <p:cNvSpPr/>
                <p:nvPr/>
              </p:nvSpPr>
              <p:spPr>
                <a:xfrm>
                  <a:off x="2602206" y="2658132"/>
                  <a:ext cx="91440" cy="199455"/>
                </a:xfrm>
                <a:custGeom>
                  <a:avLst/>
                  <a:gdLst/>
                  <a:ahLst/>
                  <a:cxnLst/>
                  <a:rect l="0" t="0" r="0" b="0"/>
                  <a:pathLst>
                    <a:path>
                      <a:moveTo>
                        <a:pt x="45720" y="0"/>
                      </a:moveTo>
                      <a:lnTo>
                        <a:pt x="45720"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1"/>
                <p:cNvSpPr/>
                <p:nvPr/>
              </p:nvSpPr>
              <p:spPr>
                <a:xfrm>
                  <a:off x="1979008" y="3313153"/>
                  <a:ext cx="1200171" cy="199455"/>
                </a:xfrm>
                <a:custGeom>
                  <a:avLst/>
                  <a:gdLst/>
                  <a:ahLst/>
                  <a:cxnLst/>
                  <a:rect l="0" t="0" r="0" b="0"/>
                  <a:pathLst>
                    <a:path>
                      <a:moveTo>
                        <a:pt x="0" y="0"/>
                      </a:moveTo>
                      <a:lnTo>
                        <a:pt x="0" y="135923"/>
                      </a:lnTo>
                      <a:lnTo>
                        <a:pt x="1200171" y="135923"/>
                      </a:lnTo>
                      <a:lnTo>
                        <a:pt x="1200171"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Straight Connector 22"/>
                <p:cNvSpPr/>
                <p:nvPr/>
              </p:nvSpPr>
              <p:spPr>
                <a:xfrm>
                  <a:off x="1809716" y="2658132"/>
                  <a:ext cx="838210" cy="199455"/>
                </a:xfrm>
                <a:custGeom>
                  <a:avLst/>
                  <a:gdLst/>
                  <a:ahLst/>
                  <a:cxnLst/>
                  <a:rect l="0" t="0" r="0" b="0"/>
                  <a:pathLst>
                    <a:path>
                      <a:moveTo>
                        <a:pt x="838210" y="0"/>
                      </a:moveTo>
                      <a:lnTo>
                        <a:pt x="838210" y="135923"/>
                      </a:lnTo>
                      <a:lnTo>
                        <a:pt x="0" y="135923"/>
                      </a:lnTo>
                      <a:lnTo>
                        <a:pt x="0" y="19945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Straight Connector 23"/>
                <p:cNvSpPr/>
                <p:nvPr/>
              </p:nvSpPr>
              <p:spPr>
                <a:xfrm>
                  <a:off x="2647926" y="2023188"/>
                  <a:ext cx="2095525" cy="199455"/>
                </a:xfrm>
                <a:custGeom>
                  <a:avLst/>
                  <a:gdLst/>
                  <a:ahLst/>
                  <a:cxnLst/>
                  <a:rect l="0" t="0" r="0" b="0"/>
                  <a:pathLst>
                    <a:path>
                      <a:moveTo>
                        <a:pt x="2095525" y="0"/>
                      </a:moveTo>
                      <a:lnTo>
                        <a:pt x="2095525" y="135923"/>
                      </a:lnTo>
                      <a:lnTo>
                        <a:pt x="0" y="135923"/>
                      </a:lnTo>
                      <a:lnTo>
                        <a:pt x="0" y="19945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Rounded Rectangle 25"/>
                <p:cNvSpPr/>
                <p:nvPr/>
              </p:nvSpPr>
              <p:spPr>
                <a:xfrm>
                  <a:off x="4400547" y="1587700"/>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27"/>
                <p:cNvSpPr/>
                <p:nvPr/>
              </p:nvSpPr>
              <p:spPr>
                <a:xfrm>
                  <a:off x="2305022" y="2222644"/>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29"/>
                <p:cNvSpPr/>
                <p:nvPr/>
              </p:nvSpPr>
              <p:spPr>
                <a:xfrm>
                  <a:off x="1466812" y="2857588"/>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ounded Rectangle 31"/>
                <p:cNvSpPr/>
                <p:nvPr/>
              </p:nvSpPr>
              <p:spPr>
                <a:xfrm>
                  <a:off x="2666983" y="3492533"/>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ounded Rectangle 33"/>
                <p:cNvSpPr/>
                <p:nvPr/>
              </p:nvSpPr>
              <p:spPr>
                <a:xfrm>
                  <a:off x="2305022" y="2857588"/>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Rounded Rectangle 35"/>
                <p:cNvSpPr/>
                <p:nvPr/>
              </p:nvSpPr>
              <p:spPr>
                <a:xfrm>
                  <a:off x="2694486" y="3493508"/>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37"/>
                <p:cNvSpPr/>
                <p:nvPr/>
              </p:nvSpPr>
              <p:spPr>
                <a:xfrm>
                  <a:off x="3143232" y="2857588"/>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ounded Rectangle 39"/>
                <p:cNvSpPr/>
                <p:nvPr/>
              </p:nvSpPr>
              <p:spPr>
                <a:xfrm>
                  <a:off x="2695351" y="3493508"/>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ounded Rectangle 41"/>
                <p:cNvSpPr/>
                <p:nvPr/>
              </p:nvSpPr>
              <p:spPr>
                <a:xfrm>
                  <a:off x="3143232" y="4127477"/>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Rounded Rectangle 43"/>
                <p:cNvSpPr/>
                <p:nvPr/>
              </p:nvSpPr>
              <p:spPr>
                <a:xfrm>
                  <a:off x="4819653" y="2222644"/>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Rounded Rectangle 45"/>
                <p:cNvSpPr/>
                <p:nvPr/>
              </p:nvSpPr>
              <p:spPr>
                <a:xfrm>
                  <a:off x="4819653" y="2857588"/>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Rounded Rectangle 47"/>
                <p:cNvSpPr/>
                <p:nvPr/>
              </p:nvSpPr>
              <p:spPr>
                <a:xfrm>
                  <a:off x="4400547" y="3492533"/>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Rounded Rectangle 49"/>
                <p:cNvSpPr/>
                <p:nvPr/>
              </p:nvSpPr>
              <p:spPr>
                <a:xfrm>
                  <a:off x="5238758" y="3492533"/>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Rounded Rectangle 51"/>
                <p:cNvSpPr/>
                <p:nvPr/>
              </p:nvSpPr>
              <p:spPr>
                <a:xfrm>
                  <a:off x="3981442" y="4127477"/>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Rounded Rectangle 53"/>
                <p:cNvSpPr/>
                <p:nvPr/>
              </p:nvSpPr>
              <p:spPr>
                <a:xfrm>
                  <a:off x="4819653" y="4127477"/>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Rounded Rectangle 55"/>
                <p:cNvSpPr/>
                <p:nvPr/>
              </p:nvSpPr>
              <p:spPr>
                <a:xfrm>
                  <a:off x="4819653" y="4762421"/>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Rounded Rectangle 57"/>
                <p:cNvSpPr/>
                <p:nvPr/>
              </p:nvSpPr>
              <p:spPr>
                <a:xfrm>
                  <a:off x="5657863" y="4127477"/>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0" name="Rounded Rectangle 59"/>
                <p:cNvSpPr/>
                <p:nvPr/>
              </p:nvSpPr>
              <p:spPr>
                <a:xfrm>
                  <a:off x="6496073" y="4127477"/>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Rounded Rectangle 61"/>
                <p:cNvSpPr/>
                <p:nvPr/>
              </p:nvSpPr>
              <p:spPr>
                <a:xfrm>
                  <a:off x="5657863" y="2222644"/>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Rounded Rectangle 63"/>
                <p:cNvSpPr/>
                <p:nvPr/>
              </p:nvSpPr>
              <p:spPr>
                <a:xfrm>
                  <a:off x="6496073" y="2222644"/>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Rounded Rectangle 65"/>
                <p:cNvSpPr/>
                <p:nvPr/>
              </p:nvSpPr>
              <p:spPr>
                <a:xfrm>
                  <a:off x="6076968" y="2857588"/>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Rounded Rectangle 67"/>
                <p:cNvSpPr/>
                <p:nvPr/>
              </p:nvSpPr>
              <p:spPr>
                <a:xfrm>
                  <a:off x="6915178" y="2857588"/>
                  <a:ext cx="685808" cy="4354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33" name="Group 132"/>
                <p:cNvGrpSpPr/>
                <p:nvPr/>
              </p:nvGrpSpPr>
              <p:grpSpPr>
                <a:xfrm>
                  <a:off x="1543013" y="1660091"/>
                  <a:ext cx="6134174" cy="4597834"/>
                  <a:chOff x="1543013" y="1660091"/>
                  <a:chExt cx="6134174" cy="4597834"/>
                </a:xfrm>
              </p:grpSpPr>
              <p:sp>
                <p:nvSpPr>
                  <p:cNvPr id="112" name="Rounded Rectangle 111"/>
                  <p:cNvSpPr/>
                  <p:nvPr/>
                </p:nvSpPr>
                <p:spPr>
                  <a:xfrm>
                    <a:off x="4476748" y="1660091"/>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3" name="Rounded Rectangle 26"/>
                  <p:cNvSpPr/>
                  <p:nvPr/>
                </p:nvSpPr>
                <p:spPr>
                  <a:xfrm>
                    <a:off x="4489503" y="1672846"/>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Input data</a:t>
                    </a:r>
                  </a:p>
                </p:txBody>
              </p:sp>
              <p:sp>
                <p:nvSpPr>
                  <p:cNvPr id="110" name="Rounded Rectangle 109"/>
                  <p:cNvSpPr/>
                  <p:nvPr/>
                </p:nvSpPr>
                <p:spPr>
                  <a:xfrm>
                    <a:off x="2381223" y="2295035"/>
                    <a:ext cx="685808" cy="435488"/>
                  </a:xfrm>
                  <a:prstGeom prst="roundRect">
                    <a:avLst>
                      <a:gd name="adj" fmla="val 10000"/>
                    </a:avLst>
                  </a:prstGeom>
                  <a:solidFill>
                    <a:schemeClr val="bg1">
                      <a:alpha val="78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1" name="Rounded Rectangle 29"/>
                  <p:cNvSpPr/>
                  <p:nvPr/>
                </p:nvSpPr>
                <p:spPr>
                  <a:xfrm>
                    <a:off x="2393978" y="2307790"/>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Vector GIS</a:t>
                    </a:r>
                  </a:p>
                </p:txBody>
              </p:sp>
              <p:sp>
                <p:nvSpPr>
                  <p:cNvPr id="108" name="Rounded Rectangle 107"/>
                  <p:cNvSpPr/>
                  <p:nvPr/>
                </p:nvSpPr>
                <p:spPr>
                  <a:xfrm>
                    <a:off x="1543013" y="2929979"/>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9" name="Rounded Rectangle 32"/>
                  <p:cNvSpPr/>
                  <p:nvPr/>
                </p:nvSpPr>
                <p:spPr>
                  <a:xfrm>
                    <a:off x="1555768" y="2942734"/>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Field Data</a:t>
                    </a:r>
                  </a:p>
                </p:txBody>
              </p:sp>
              <p:sp>
                <p:nvSpPr>
                  <p:cNvPr id="106" name="Rounded Rectangle 105"/>
                  <p:cNvSpPr/>
                  <p:nvPr/>
                </p:nvSpPr>
                <p:spPr>
                  <a:xfrm>
                    <a:off x="2743184" y="3564923"/>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7" name="Rounded Rectangle 35"/>
                  <p:cNvSpPr/>
                  <p:nvPr/>
                </p:nvSpPr>
                <p:spPr>
                  <a:xfrm>
                    <a:off x="2755939" y="3577678"/>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en-US" sz="800" kern="1200"/>
                  </a:p>
                </p:txBody>
              </p:sp>
              <p:sp>
                <p:nvSpPr>
                  <p:cNvPr id="104" name="Rounded Rectangle 103"/>
                  <p:cNvSpPr/>
                  <p:nvPr/>
                </p:nvSpPr>
                <p:spPr>
                  <a:xfrm>
                    <a:off x="2381223" y="2929979"/>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5" name="Rounded Rectangle 38"/>
                  <p:cNvSpPr/>
                  <p:nvPr/>
                </p:nvSpPr>
                <p:spPr>
                  <a:xfrm>
                    <a:off x="2393978" y="2942734"/>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Topographic Map</a:t>
                    </a:r>
                  </a:p>
                </p:txBody>
              </p:sp>
              <p:sp>
                <p:nvSpPr>
                  <p:cNvPr id="102" name="Rounded Rectangle 101"/>
                  <p:cNvSpPr/>
                  <p:nvPr/>
                </p:nvSpPr>
                <p:spPr>
                  <a:xfrm>
                    <a:off x="2770686" y="3565899"/>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3" name="Rounded Rectangle 41"/>
                  <p:cNvSpPr/>
                  <p:nvPr/>
                </p:nvSpPr>
                <p:spPr>
                  <a:xfrm>
                    <a:off x="2783441" y="3578654"/>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en-US" sz="800" kern="1200"/>
                  </a:p>
                </p:txBody>
              </p:sp>
              <p:sp>
                <p:nvSpPr>
                  <p:cNvPr id="100" name="Rounded Rectangle 99"/>
                  <p:cNvSpPr/>
                  <p:nvPr/>
                </p:nvSpPr>
                <p:spPr>
                  <a:xfrm>
                    <a:off x="3219433" y="2929979"/>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1" name="Rounded Rectangle 44"/>
                  <p:cNvSpPr/>
                  <p:nvPr/>
                </p:nvSpPr>
                <p:spPr>
                  <a:xfrm>
                    <a:off x="3232188" y="2942734"/>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Countour Map</a:t>
                    </a:r>
                  </a:p>
                </p:txBody>
              </p:sp>
              <p:sp>
                <p:nvSpPr>
                  <p:cNvPr id="98" name="Rounded Rectangle 97"/>
                  <p:cNvSpPr/>
                  <p:nvPr/>
                </p:nvSpPr>
                <p:spPr>
                  <a:xfrm>
                    <a:off x="2771552" y="3565899"/>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9" name="Rounded Rectangle 47"/>
                  <p:cNvSpPr/>
                  <p:nvPr/>
                </p:nvSpPr>
                <p:spPr>
                  <a:xfrm>
                    <a:off x="2784307" y="3578654"/>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Geology</a:t>
                    </a:r>
                  </a:p>
                </p:txBody>
              </p:sp>
              <p:sp>
                <p:nvSpPr>
                  <p:cNvPr id="96" name="Rounded Rectangle 95"/>
                  <p:cNvSpPr/>
                  <p:nvPr/>
                </p:nvSpPr>
                <p:spPr>
                  <a:xfrm>
                    <a:off x="3219433" y="4199868"/>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7" name="Rounded Rectangle 50"/>
                  <p:cNvSpPr/>
                  <p:nvPr/>
                </p:nvSpPr>
                <p:spPr>
                  <a:xfrm>
                    <a:off x="3232188" y="4212623"/>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Landslides</a:t>
                    </a:r>
                  </a:p>
                </p:txBody>
              </p:sp>
              <p:sp>
                <p:nvSpPr>
                  <p:cNvPr id="94" name="Rounded Rectangle 93"/>
                  <p:cNvSpPr/>
                  <p:nvPr/>
                </p:nvSpPr>
                <p:spPr>
                  <a:xfrm>
                    <a:off x="4895853" y="2295035"/>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5" name="Rounded Rectangle 53"/>
                  <p:cNvSpPr/>
                  <p:nvPr/>
                </p:nvSpPr>
                <p:spPr>
                  <a:xfrm>
                    <a:off x="4908608" y="2307790"/>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Raster GIS</a:t>
                    </a:r>
                  </a:p>
                </p:txBody>
              </p:sp>
              <p:sp>
                <p:nvSpPr>
                  <p:cNvPr id="92" name="Rounded Rectangle 91"/>
                  <p:cNvSpPr/>
                  <p:nvPr/>
                </p:nvSpPr>
                <p:spPr>
                  <a:xfrm>
                    <a:off x="4895853" y="2929979"/>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3" name="Rounded Rectangle 56"/>
                  <p:cNvSpPr/>
                  <p:nvPr/>
                </p:nvSpPr>
                <p:spPr>
                  <a:xfrm>
                    <a:off x="4908608" y="2942734"/>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Satellite Image</a:t>
                    </a:r>
                  </a:p>
                </p:txBody>
              </p:sp>
              <p:sp>
                <p:nvSpPr>
                  <p:cNvPr id="90" name="Rounded Rectangle 89"/>
                  <p:cNvSpPr/>
                  <p:nvPr/>
                </p:nvSpPr>
                <p:spPr>
                  <a:xfrm>
                    <a:off x="4476748" y="3564923"/>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1" name="Rounded Rectangle 59"/>
                  <p:cNvSpPr/>
                  <p:nvPr/>
                </p:nvSpPr>
                <p:spPr>
                  <a:xfrm>
                    <a:off x="4489503" y="3577678"/>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Pre-disaster </a:t>
                    </a:r>
                  </a:p>
                </p:txBody>
              </p:sp>
              <p:sp>
                <p:nvSpPr>
                  <p:cNvPr id="88" name="Rounded Rectangle 87"/>
                  <p:cNvSpPr/>
                  <p:nvPr/>
                </p:nvSpPr>
                <p:spPr>
                  <a:xfrm>
                    <a:off x="5314959" y="3564923"/>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9" name="Rounded Rectangle 62"/>
                  <p:cNvSpPr/>
                  <p:nvPr/>
                </p:nvSpPr>
                <p:spPr>
                  <a:xfrm>
                    <a:off x="5327714" y="3577678"/>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Post-disaster</a:t>
                    </a:r>
                  </a:p>
                </p:txBody>
              </p:sp>
              <p:sp>
                <p:nvSpPr>
                  <p:cNvPr id="86" name="Rounded Rectangle 85"/>
                  <p:cNvSpPr/>
                  <p:nvPr/>
                </p:nvSpPr>
                <p:spPr>
                  <a:xfrm>
                    <a:off x="4057643" y="4199868"/>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7" name="Rounded Rectangle 65"/>
                  <p:cNvSpPr/>
                  <p:nvPr/>
                </p:nvSpPr>
                <p:spPr>
                  <a:xfrm>
                    <a:off x="4070398" y="4212623"/>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Landuse classification</a:t>
                    </a:r>
                  </a:p>
                </p:txBody>
              </p:sp>
              <p:sp>
                <p:nvSpPr>
                  <p:cNvPr id="84" name="Rounded Rectangle 83"/>
                  <p:cNvSpPr/>
                  <p:nvPr/>
                </p:nvSpPr>
                <p:spPr>
                  <a:xfrm>
                    <a:off x="4895853" y="4199868"/>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5" name="Rounded Rectangle 68"/>
                  <p:cNvSpPr/>
                  <p:nvPr/>
                </p:nvSpPr>
                <p:spPr>
                  <a:xfrm>
                    <a:off x="4908608" y="4212623"/>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Land Cover classification</a:t>
                    </a:r>
                  </a:p>
                </p:txBody>
              </p:sp>
              <p:sp>
                <p:nvSpPr>
                  <p:cNvPr id="82" name="Rounded Rectangle 81"/>
                  <p:cNvSpPr/>
                  <p:nvPr/>
                </p:nvSpPr>
                <p:spPr>
                  <a:xfrm>
                    <a:off x="4895853" y="4834812"/>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3" name="Rounded Rectangle 71"/>
                  <p:cNvSpPr/>
                  <p:nvPr/>
                </p:nvSpPr>
                <p:spPr>
                  <a:xfrm>
                    <a:off x="4908608" y="4847567"/>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Landslides</a:t>
                    </a:r>
                  </a:p>
                </p:txBody>
              </p:sp>
              <p:sp>
                <p:nvSpPr>
                  <p:cNvPr id="80" name="Rounded Rectangle 79"/>
                  <p:cNvSpPr/>
                  <p:nvPr/>
                </p:nvSpPr>
                <p:spPr>
                  <a:xfrm>
                    <a:off x="5734064" y="4199868"/>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1" name="Rounded Rectangle 74"/>
                  <p:cNvSpPr/>
                  <p:nvPr/>
                </p:nvSpPr>
                <p:spPr>
                  <a:xfrm>
                    <a:off x="5746819" y="4212623"/>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Slope Analysis</a:t>
                    </a:r>
                  </a:p>
                </p:txBody>
              </p:sp>
              <p:sp>
                <p:nvSpPr>
                  <p:cNvPr id="78" name="Rounded Rectangle 77"/>
                  <p:cNvSpPr/>
                  <p:nvPr/>
                </p:nvSpPr>
                <p:spPr>
                  <a:xfrm>
                    <a:off x="6572274" y="4199868"/>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9" name="Rounded Rectangle 77"/>
                  <p:cNvSpPr/>
                  <p:nvPr/>
                </p:nvSpPr>
                <p:spPr>
                  <a:xfrm>
                    <a:off x="6585029" y="4212623"/>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River/streams</a:t>
                    </a:r>
                  </a:p>
                </p:txBody>
              </p:sp>
              <p:sp>
                <p:nvSpPr>
                  <p:cNvPr id="76" name="Rounded Rectangle 75"/>
                  <p:cNvSpPr/>
                  <p:nvPr/>
                </p:nvSpPr>
                <p:spPr>
                  <a:xfrm>
                    <a:off x="5734064" y="2295035"/>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7" name="Rounded Rectangle 80"/>
                  <p:cNvSpPr/>
                  <p:nvPr/>
                </p:nvSpPr>
                <p:spPr>
                  <a:xfrm>
                    <a:off x="5746819" y="2307790"/>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Rainfall and Temperature</a:t>
                    </a:r>
                  </a:p>
                </p:txBody>
              </p:sp>
              <p:sp>
                <p:nvSpPr>
                  <p:cNvPr id="74" name="Rounded Rectangle 73"/>
                  <p:cNvSpPr/>
                  <p:nvPr/>
                </p:nvSpPr>
                <p:spPr>
                  <a:xfrm>
                    <a:off x="6572274" y="2295035"/>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5" name="Rounded Rectangle 83"/>
                  <p:cNvSpPr/>
                  <p:nvPr/>
                </p:nvSpPr>
                <p:spPr>
                  <a:xfrm>
                    <a:off x="6585029" y="2307790"/>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Volunteer Geographic Information</a:t>
                    </a:r>
                  </a:p>
                </p:txBody>
              </p:sp>
              <p:sp>
                <p:nvSpPr>
                  <p:cNvPr id="72" name="Rounded Rectangle 71"/>
                  <p:cNvSpPr/>
                  <p:nvPr/>
                </p:nvSpPr>
                <p:spPr>
                  <a:xfrm>
                    <a:off x="6153169" y="2929979"/>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3" name="Rounded Rectangle 86"/>
                  <p:cNvSpPr/>
                  <p:nvPr/>
                </p:nvSpPr>
                <p:spPr>
                  <a:xfrm>
                    <a:off x="6165924" y="2942734"/>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Pictures</a:t>
                    </a:r>
                  </a:p>
                </p:txBody>
              </p:sp>
              <p:sp>
                <p:nvSpPr>
                  <p:cNvPr id="70" name="Rounded Rectangle 69"/>
                  <p:cNvSpPr/>
                  <p:nvPr/>
                </p:nvSpPr>
                <p:spPr>
                  <a:xfrm>
                    <a:off x="6991379" y="2929979"/>
                    <a:ext cx="685808" cy="4354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1" name="Rounded Rectangle 89"/>
                  <p:cNvSpPr/>
                  <p:nvPr/>
                </p:nvSpPr>
                <p:spPr>
                  <a:xfrm>
                    <a:off x="7004134" y="2942734"/>
                    <a:ext cx="660298" cy="409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t>surveys</a:t>
                    </a:r>
                  </a:p>
                </p:txBody>
              </p:sp>
              <p:cxnSp>
                <p:nvCxnSpPr>
                  <p:cNvPr id="78851" name="AutoShape 3"/>
                  <p:cNvCxnSpPr>
                    <a:cxnSpLocks noChangeShapeType="1"/>
                  </p:cNvCxnSpPr>
                  <p:nvPr/>
                </p:nvCxnSpPr>
                <p:spPr bwMode="auto">
                  <a:xfrm>
                    <a:off x="6324600" y="4410075"/>
                    <a:ext cx="209550" cy="0"/>
                  </a:xfrm>
                  <a:prstGeom prst="straightConnector1">
                    <a:avLst/>
                  </a:prstGeom>
                  <a:noFill/>
                  <a:ln w="9525">
                    <a:solidFill>
                      <a:srgbClr val="000000"/>
                    </a:solidFill>
                    <a:round/>
                    <a:headEnd type="triangle" w="med" len="med"/>
                    <a:tailEnd type="triangle" w="med" len="med"/>
                  </a:ln>
                </p:spPr>
              </p:cxnSp>
              <p:cxnSp>
                <p:nvCxnSpPr>
                  <p:cNvPr id="78852" name="AutoShape 4"/>
                  <p:cNvCxnSpPr>
                    <a:cxnSpLocks noChangeShapeType="1"/>
                  </p:cNvCxnSpPr>
                  <p:nvPr/>
                </p:nvCxnSpPr>
                <p:spPr bwMode="auto">
                  <a:xfrm rot="5400000">
                    <a:off x="4996180" y="3747770"/>
                    <a:ext cx="1905000" cy="1076325"/>
                  </a:xfrm>
                  <a:prstGeom prst="curvedConnector3">
                    <a:avLst>
                      <a:gd name="adj1" fmla="val 108532"/>
                    </a:avLst>
                  </a:prstGeom>
                  <a:noFill/>
                  <a:ln w="9525">
                    <a:solidFill>
                      <a:srgbClr val="000000"/>
                    </a:solidFill>
                    <a:round/>
                    <a:headEnd type="triangle" w="med" len="med"/>
                    <a:tailEnd type="triangle" w="med" len="med"/>
                  </a:ln>
                </p:spPr>
              </p:cxnSp>
              <p:cxnSp>
                <p:nvCxnSpPr>
                  <p:cNvPr id="78853" name="AutoShape 5"/>
                  <p:cNvCxnSpPr>
                    <a:cxnSpLocks noChangeShapeType="1"/>
                  </p:cNvCxnSpPr>
                  <p:nvPr/>
                </p:nvCxnSpPr>
                <p:spPr bwMode="auto">
                  <a:xfrm>
                    <a:off x="3714750" y="4638675"/>
                    <a:ext cx="1104900" cy="400050"/>
                  </a:xfrm>
                  <a:prstGeom prst="straightConnector1">
                    <a:avLst/>
                  </a:prstGeom>
                  <a:noFill/>
                  <a:ln w="9525">
                    <a:solidFill>
                      <a:srgbClr val="000000"/>
                    </a:solidFill>
                    <a:round/>
                    <a:headEnd type="triangle" w="med" len="med"/>
                    <a:tailEnd type="triangle" w="med" len="med"/>
                  </a:ln>
                </p:spPr>
              </p:cxnSp>
              <p:cxnSp>
                <p:nvCxnSpPr>
                  <p:cNvPr id="78854" name="AutoShape 6"/>
                  <p:cNvCxnSpPr>
                    <a:cxnSpLocks noChangeShapeType="1"/>
                  </p:cNvCxnSpPr>
                  <p:nvPr/>
                </p:nvCxnSpPr>
                <p:spPr bwMode="auto">
                  <a:xfrm>
                    <a:off x="3867150" y="3067050"/>
                    <a:ext cx="952500" cy="0"/>
                  </a:xfrm>
                  <a:prstGeom prst="straightConnector1">
                    <a:avLst/>
                  </a:prstGeom>
                  <a:noFill/>
                  <a:ln w="9525">
                    <a:solidFill>
                      <a:srgbClr val="000000"/>
                    </a:solidFill>
                    <a:round/>
                    <a:headEnd type="triangle" w="med" len="med"/>
                    <a:tailEnd type="triangle" w="med" len="med"/>
                  </a:ln>
                </p:spPr>
              </p:cxnSp>
              <p:cxnSp>
                <p:nvCxnSpPr>
                  <p:cNvPr id="78855" name="AutoShape 7"/>
                  <p:cNvCxnSpPr>
                    <a:cxnSpLocks noChangeShapeType="1"/>
                  </p:cNvCxnSpPr>
                  <p:nvPr/>
                </p:nvCxnSpPr>
                <p:spPr bwMode="auto">
                  <a:xfrm flipV="1">
                    <a:off x="3438525" y="3239135"/>
                    <a:ext cx="1381125" cy="437515"/>
                  </a:xfrm>
                  <a:prstGeom prst="straightConnector1">
                    <a:avLst/>
                  </a:prstGeom>
                  <a:noFill/>
                  <a:ln w="9525">
                    <a:solidFill>
                      <a:srgbClr val="000000"/>
                    </a:solidFill>
                    <a:round/>
                    <a:headEnd type="triangle" w="med" len="med"/>
                    <a:tailEnd type="triangle" w="med" len="med"/>
                  </a:ln>
                </p:spPr>
              </p:cxnSp>
              <p:cxnSp>
                <p:nvCxnSpPr>
                  <p:cNvPr id="78856" name="AutoShape 8"/>
                  <p:cNvCxnSpPr>
                    <a:cxnSpLocks noChangeShapeType="1"/>
                  </p:cNvCxnSpPr>
                  <p:nvPr/>
                </p:nvCxnSpPr>
                <p:spPr bwMode="auto">
                  <a:xfrm>
                    <a:off x="3057525" y="2514600"/>
                    <a:ext cx="1762125" cy="409575"/>
                  </a:xfrm>
                  <a:prstGeom prst="straightConnector1">
                    <a:avLst/>
                  </a:prstGeom>
                  <a:noFill/>
                  <a:ln w="9525">
                    <a:solidFill>
                      <a:srgbClr val="000000"/>
                    </a:solidFill>
                    <a:round/>
                    <a:headEnd type="triangle" w="med" len="med"/>
                    <a:tailEnd type="triangle" w="med" len="med"/>
                  </a:ln>
                </p:spPr>
              </p:cxnSp>
              <p:cxnSp>
                <p:nvCxnSpPr>
                  <p:cNvPr id="78857" name="AutoShape 9"/>
                  <p:cNvCxnSpPr>
                    <a:cxnSpLocks noChangeShapeType="1"/>
                  </p:cNvCxnSpPr>
                  <p:nvPr/>
                </p:nvCxnSpPr>
                <p:spPr bwMode="auto">
                  <a:xfrm rot="10800000" flipV="1">
                    <a:off x="3867150" y="2743200"/>
                    <a:ext cx="1866900" cy="1609725"/>
                  </a:xfrm>
                  <a:prstGeom prst="curvedConnector3">
                    <a:avLst>
                      <a:gd name="adj1" fmla="val 50000"/>
                    </a:avLst>
                  </a:prstGeom>
                  <a:noFill/>
                  <a:ln w="9525">
                    <a:solidFill>
                      <a:srgbClr val="000000"/>
                    </a:solidFill>
                    <a:round/>
                    <a:headEnd type="triangle" w="med" len="med"/>
                    <a:tailEnd type="triangle" w="med" len="med"/>
                  </a:ln>
                </p:spPr>
              </p:cxnSp>
              <p:cxnSp>
                <p:nvCxnSpPr>
                  <p:cNvPr id="78858" name="AutoShape 10"/>
                  <p:cNvCxnSpPr>
                    <a:cxnSpLocks noChangeShapeType="1"/>
                  </p:cNvCxnSpPr>
                  <p:nvPr/>
                </p:nvCxnSpPr>
                <p:spPr bwMode="auto">
                  <a:xfrm rot="10800000" flipV="1">
                    <a:off x="3867150" y="3239135"/>
                    <a:ext cx="2209800" cy="1275715"/>
                  </a:xfrm>
                  <a:prstGeom prst="curvedConnector3">
                    <a:avLst>
                      <a:gd name="adj1" fmla="val 50000"/>
                    </a:avLst>
                  </a:prstGeom>
                  <a:noFill/>
                  <a:ln w="9525">
                    <a:solidFill>
                      <a:srgbClr val="000000"/>
                    </a:solidFill>
                    <a:round/>
                    <a:headEnd type="triangle" w="med" len="med"/>
                    <a:tailEnd type="triangle" w="med" len="med"/>
                  </a:ln>
                </p:spPr>
              </p:cxnSp>
              <p:cxnSp>
                <p:nvCxnSpPr>
                  <p:cNvPr id="78859" name="AutoShape 11"/>
                  <p:cNvCxnSpPr>
                    <a:cxnSpLocks noChangeShapeType="1"/>
                  </p:cNvCxnSpPr>
                  <p:nvPr/>
                </p:nvCxnSpPr>
                <p:spPr bwMode="auto">
                  <a:xfrm>
                    <a:off x="4505325" y="4638675"/>
                    <a:ext cx="1228725" cy="0"/>
                  </a:xfrm>
                  <a:prstGeom prst="straightConnector1">
                    <a:avLst/>
                  </a:prstGeom>
                  <a:noFill/>
                  <a:ln w="9525">
                    <a:solidFill>
                      <a:srgbClr val="000000"/>
                    </a:solidFill>
                    <a:round/>
                    <a:headEnd type="triangle" w="med" len="med"/>
                    <a:tailEnd type="triangle" w="med" len="med"/>
                  </a:ln>
                </p:spPr>
              </p:cxnSp>
              <p:cxnSp>
                <p:nvCxnSpPr>
                  <p:cNvPr id="78860" name="AutoShape 12"/>
                  <p:cNvCxnSpPr>
                    <a:cxnSpLocks noChangeShapeType="1"/>
                  </p:cNvCxnSpPr>
                  <p:nvPr/>
                </p:nvCxnSpPr>
                <p:spPr bwMode="auto">
                  <a:xfrm>
                    <a:off x="5514975" y="4439285"/>
                    <a:ext cx="209550" cy="0"/>
                  </a:xfrm>
                  <a:prstGeom prst="straightConnector1">
                    <a:avLst/>
                  </a:prstGeom>
                  <a:noFill/>
                  <a:ln w="9525">
                    <a:solidFill>
                      <a:srgbClr val="000000"/>
                    </a:solidFill>
                    <a:round/>
                    <a:headEnd type="triangle" w="med" len="med"/>
                    <a:tailEnd type="triangle" w="med" len="med"/>
                  </a:ln>
                </p:spPr>
              </p:cxnSp>
              <p:sp>
                <p:nvSpPr>
                  <p:cNvPr id="78861" name="Rectangle 13"/>
                  <p:cNvSpPr>
                    <a:spLocks noChangeArrowheads="1"/>
                  </p:cNvSpPr>
                  <p:nvPr/>
                </p:nvSpPr>
                <p:spPr bwMode="auto">
                  <a:xfrm>
                    <a:off x="3276600" y="5753100"/>
                    <a:ext cx="3705225" cy="504825"/>
                  </a:xfrm>
                  <a:prstGeom prst="rect">
                    <a:avLst/>
                  </a:prstGeom>
                  <a:solidFill>
                    <a:srgbClr val="C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smtClean="0">
                        <a:ln>
                          <a:noFill/>
                        </a:ln>
                        <a:solidFill>
                          <a:schemeClr val="tx1"/>
                        </a:solidFill>
                        <a:effectLst/>
                        <a:latin typeface="Calibri" pitchFamily="34" charset="0"/>
                        <a:cs typeface="Arial" pitchFamily="34" charset="0"/>
                      </a:rPr>
                      <a:t>Conclusion: Suitable/Unsuitable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78862" name="AutoShape 14"/>
                  <p:cNvCxnSpPr>
                    <a:cxnSpLocks noChangeShapeType="1"/>
                  </p:cNvCxnSpPr>
                  <p:nvPr/>
                </p:nvCxnSpPr>
                <p:spPr bwMode="auto">
                  <a:xfrm rot="5400000">
                    <a:off x="5915025" y="4457700"/>
                    <a:ext cx="2695575" cy="561975"/>
                  </a:xfrm>
                  <a:prstGeom prst="curvedConnector3">
                    <a:avLst>
                      <a:gd name="adj1" fmla="val 101931"/>
                    </a:avLst>
                  </a:prstGeom>
                  <a:noFill/>
                  <a:ln w="38100">
                    <a:solidFill>
                      <a:srgbClr val="FF0000"/>
                    </a:solidFill>
                    <a:round/>
                    <a:headEnd type="triangle" w="med" len="med"/>
                    <a:tailEnd type="triangle" w="med" len="med"/>
                  </a:ln>
                </p:spPr>
              </p:cxnSp>
              <p:cxnSp>
                <p:nvCxnSpPr>
                  <p:cNvPr id="78863" name="AutoShape 15"/>
                  <p:cNvCxnSpPr>
                    <a:cxnSpLocks noChangeShapeType="1"/>
                  </p:cNvCxnSpPr>
                  <p:nvPr/>
                </p:nvCxnSpPr>
                <p:spPr bwMode="auto">
                  <a:xfrm rot="16200000" flipH="1">
                    <a:off x="2900045" y="5081905"/>
                    <a:ext cx="1171575" cy="285750"/>
                  </a:xfrm>
                  <a:prstGeom prst="curvedConnector3">
                    <a:avLst>
                      <a:gd name="adj1" fmla="val 49972"/>
                    </a:avLst>
                  </a:prstGeom>
                  <a:noFill/>
                  <a:ln w="38100">
                    <a:solidFill>
                      <a:srgbClr val="FF0000"/>
                    </a:solidFill>
                    <a:round/>
                    <a:headEnd type="triangle" w="med" len="med"/>
                    <a:tailEnd type="triangle" w="med" len="med"/>
                  </a:ln>
                </p:spPr>
              </p:cxnSp>
              <p:cxnSp>
                <p:nvCxnSpPr>
                  <p:cNvPr id="78864" name="AutoShape 16"/>
                  <p:cNvCxnSpPr>
                    <a:cxnSpLocks noChangeShapeType="1"/>
                  </p:cNvCxnSpPr>
                  <p:nvPr/>
                </p:nvCxnSpPr>
                <p:spPr bwMode="auto">
                  <a:xfrm flipV="1">
                    <a:off x="5143500" y="5238750"/>
                    <a:ext cx="0" cy="514350"/>
                  </a:xfrm>
                  <a:prstGeom prst="straightConnector1">
                    <a:avLst/>
                  </a:prstGeom>
                  <a:noFill/>
                  <a:ln w="38100">
                    <a:solidFill>
                      <a:srgbClr val="FF0000"/>
                    </a:solidFill>
                    <a:round/>
                    <a:headEnd type="triangle" w="med" len="med"/>
                    <a:tailEnd type="triangle" w="med" len="med"/>
                  </a:ln>
                </p:spPr>
              </p:cxnSp>
              <p:cxnSp>
                <p:nvCxnSpPr>
                  <p:cNvPr id="78865" name="AutoShape 17"/>
                  <p:cNvCxnSpPr>
                    <a:cxnSpLocks noChangeShapeType="1"/>
                  </p:cNvCxnSpPr>
                  <p:nvPr/>
                </p:nvCxnSpPr>
                <p:spPr bwMode="auto">
                  <a:xfrm flipV="1">
                    <a:off x="6219825" y="4638675"/>
                    <a:ext cx="0" cy="1114425"/>
                  </a:xfrm>
                  <a:prstGeom prst="straightConnector1">
                    <a:avLst/>
                  </a:prstGeom>
                  <a:noFill/>
                  <a:ln w="38100">
                    <a:solidFill>
                      <a:srgbClr val="FF0000"/>
                    </a:solidFill>
                    <a:round/>
                    <a:headEnd type="triangle" w="med" len="med"/>
                    <a:tailEnd type="triangle" w="med" len="med"/>
                  </a:ln>
                </p:spPr>
              </p:cxnSp>
              <p:cxnSp>
                <p:nvCxnSpPr>
                  <p:cNvPr id="78866" name="AutoShape 18"/>
                  <p:cNvCxnSpPr>
                    <a:cxnSpLocks noChangeShapeType="1"/>
                  </p:cNvCxnSpPr>
                  <p:nvPr/>
                </p:nvCxnSpPr>
                <p:spPr bwMode="auto">
                  <a:xfrm flipH="1" flipV="1">
                    <a:off x="6687185" y="3324860"/>
                    <a:ext cx="856615" cy="837565"/>
                  </a:xfrm>
                  <a:prstGeom prst="straightConnector1">
                    <a:avLst/>
                  </a:prstGeom>
                  <a:noFill/>
                  <a:ln w="38100">
                    <a:solidFill>
                      <a:srgbClr val="FF0000"/>
                    </a:solidFill>
                    <a:round/>
                    <a:headEnd/>
                    <a:tailEnd type="triangle" w="med" len="med"/>
                  </a:ln>
                </p:spPr>
              </p:cxnSp>
              <p:cxnSp>
                <p:nvCxnSpPr>
                  <p:cNvPr id="78867" name="AutoShape 19"/>
                  <p:cNvCxnSpPr>
                    <a:cxnSpLocks noChangeShapeType="1"/>
                  </p:cNvCxnSpPr>
                  <p:nvPr/>
                </p:nvCxnSpPr>
                <p:spPr bwMode="auto">
                  <a:xfrm rot="16200000" flipH="1">
                    <a:off x="3757295" y="5062855"/>
                    <a:ext cx="1171575" cy="285750"/>
                  </a:xfrm>
                  <a:prstGeom prst="curvedConnector3">
                    <a:avLst>
                      <a:gd name="adj1" fmla="val 49972"/>
                    </a:avLst>
                  </a:prstGeom>
                  <a:noFill/>
                  <a:ln w="38100">
                    <a:solidFill>
                      <a:srgbClr val="FF0000"/>
                    </a:solidFill>
                    <a:round/>
                    <a:headEnd type="triangle" w="med" len="med"/>
                    <a:tailEnd type="triangle" w="med" len="med"/>
                  </a:ln>
                </p:spPr>
              </p:cxnSp>
            </p:grpSp>
          </p:grpSp>
          <p:sp>
            <p:nvSpPr>
              <p:cNvPr id="136" name="Rounded Rectangle 135"/>
              <p:cNvSpPr/>
              <p:nvPr/>
            </p:nvSpPr>
            <p:spPr>
              <a:xfrm>
                <a:off x="7605508" y="1655181"/>
                <a:ext cx="816228" cy="54090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7" name="Rounded Rectangle 136"/>
              <p:cNvSpPr/>
              <p:nvPr/>
            </p:nvSpPr>
            <p:spPr>
              <a:xfrm>
                <a:off x="7696200" y="1745095"/>
                <a:ext cx="816228" cy="5409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en-US" sz="1050" dirty="0" smtClean="0"/>
                  <a:t>Literature review</a:t>
                </a:r>
                <a:endParaRPr lang="en-US" sz="1050" dirty="0"/>
              </a:p>
            </p:txBody>
          </p:sp>
          <p:sp>
            <p:nvSpPr>
              <p:cNvPr id="139" name="Freeform 138"/>
              <p:cNvSpPr/>
              <p:nvPr/>
            </p:nvSpPr>
            <p:spPr>
              <a:xfrm>
                <a:off x="6486144" y="1520952"/>
                <a:ext cx="1560576" cy="231648"/>
              </a:xfrm>
              <a:custGeom>
                <a:avLst/>
                <a:gdLst>
                  <a:gd name="connsiteX0" fmla="*/ 0 w 1560576"/>
                  <a:gd name="connsiteY0" fmla="*/ 0 h 231648"/>
                  <a:gd name="connsiteX1" fmla="*/ 1548384 w 1560576"/>
                  <a:gd name="connsiteY1" fmla="*/ 24384 h 231648"/>
                  <a:gd name="connsiteX2" fmla="*/ 1560576 w 1560576"/>
                  <a:gd name="connsiteY2" fmla="*/ 231648 h 231648"/>
                </a:gdLst>
                <a:ahLst/>
                <a:cxnLst>
                  <a:cxn ang="0">
                    <a:pos x="connsiteX0" y="connsiteY0"/>
                  </a:cxn>
                  <a:cxn ang="0">
                    <a:pos x="connsiteX1" y="connsiteY1"/>
                  </a:cxn>
                  <a:cxn ang="0">
                    <a:pos x="connsiteX2" y="connsiteY2"/>
                  </a:cxn>
                </a:cxnLst>
                <a:rect l="l" t="t" r="r" b="b"/>
                <a:pathLst>
                  <a:path w="1560576" h="231648">
                    <a:moveTo>
                      <a:pt x="0" y="0"/>
                    </a:moveTo>
                    <a:lnTo>
                      <a:pt x="1548384" y="24384"/>
                    </a:lnTo>
                    <a:lnTo>
                      <a:pt x="1560576" y="231648"/>
                    </a:ln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41" name="AutoShape 14"/>
            <p:cNvCxnSpPr>
              <a:cxnSpLocks noChangeShapeType="1"/>
            </p:cNvCxnSpPr>
            <p:nvPr/>
          </p:nvCxnSpPr>
          <p:spPr bwMode="auto">
            <a:xfrm rot="5400000">
              <a:off x="5592222" y="3780378"/>
              <a:ext cx="4191002" cy="1202246"/>
            </a:xfrm>
            <a:prstGeom prst="curvedConnector3">
              <a:avLst>
                <a:gd name="adj1" fmla="val 99745"/>
              </a:avLst>
            </a:prstGeom>
            <a:noFill/>
            <a:ln w="38100">
              <a:solidFill>
                <a:srgbClr val="FF0000"/>
              </a:solidFill>
              <a:round/>
              <a:headEnd type="triangle" w="med" len="med"/>
              <a:tailEnd type="triangle" w="med" len="med"/>
            </a:ln>
          </p:spPr>
        </p:cxnSp>
        <p:cxnSp>
          <p:nvCxnSpPr>
            <p:cNvPr id="144" name="AutoShape 4"/>
            <p:cNvCxnSpPr>
              <a:cxnSpLocks noChangeShapeType="1"/>
            </p:cNvCxnSpPr>
            <p:nvPr/>
          </p:nvCxnSpPr>
          <p:spPr bwMode="auto">
            <a:xfrm rot="5400000">
              <a:off x="5136305" y="2559895"/>
              <a:ext cx="3048000" cy="2500210"/>
            </a:xfrm>
            <a:prstGeom prst="curvedConnector3">
              <a:avLst>
                <a:gd name="adj1" fmla="val 103200"/>
              </a:avLst>
            </a:prstGeom>
            <a:noFill/>
            <a:ln w="9525">
              <a:solidFill>
                <a:srgbClr val="000000"/>
              </a:solidFill>
              <a:round/>
              <a:headEnd type="triangle" w="med" len="med"/>
              <a:tailEnd type="triangle" w="med" len="med"/>
            </a:ln>
          </p:spPr>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ChangeArrowheads="1"/>
          </p:cNvSpPr>
          <p:nvPr/>
        </p:nvSpPr>
        <p:spPr bwMode="auto">
          <a:xfrm>
            <a:off x="0" y="0"/>
            <a:ext cx="9144000" cy="6858000"/>
          </a:xfrm>
          <a:prstGeom prst="rect">
            <a:avLst/>
          </a:prstGeom>
          <a:noFill/>
          <a:ln w="9525">
            <a:noFill/>
            <a:miter lim="800000"/>
            <a:headEnd/>
            <a:tailEnd/>
          </a:ln>
          <a:effectLst/>
        </p:spPr>
        <p:txBody>
          <a:bodyPr anchor="ctr"/>
          <a:lstStyle/>
          <a:p>
            <a:pPr algn="ctr">
              <a:defRPr/>
            </a:pPr>
            <a:r>
              <a:rPr lang="en-US" sz="4000" b="1" dirty="0" smtClean="0">
                <a:solidFill>
                  <a:srgbClr val="FFC000"/>
                </a:solidFill>
                <a:latin typeface="Tahoma" pitchFamily="34" charset="0"/>
              </a:rPr>
              <a:t>Inputs and Testing The Model</a:t>
            </a:r>
            <a:endParaRPr lang="en-US" sz="2800" b="1" dirty="0" smtClean="0">
              <a:solidFill>
                <a:srgbClr val="FFC000"/>
              </a:solidFill>
              <a:latin typeface="Tahoma" pitchFamily="34" charset="0"/>
            </a:endParaRPr>
          </a:p>
        </p:txBody>
      </p:sp>
    </p:spTree>
    <p:extLst>
      <p:ext uri="{BB962C8B-B14F-4D97-AF65-F5344CB8AC3E}">
        <p14:creationId xmlns="" xmlns:p14="http://schemas.microsoft.com/office/powerpoint/2010/main" val="344718810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
            </a:r>
            <a:br>
              <a:rPr lang="en-US" dirty="0" smtClean="0"/>
            </a:br>
            <a:r>
              <a:rPr lang="en-US" dirty="0" smtClean="0"/>
              <a:t/>
            </a:r>
            <a:br>
              <a:rPr lang="en-US" dirty="0" smtClean="0"/>
            </a:br>
            <a:r>
              <a:rPr lang="en-US" sz="4000" b="1" dirty="0" smtClean="0">
                <a:latin typeface="Tahoma" pitchFamily="34" charset="0"/>
                <a:ea typeface="Tahoma" pitchFamily="34" charset="0"/>
                <a:cs typeface="Tahoma" pitchFamily="34" charset="0"/>
              </a:rPr>
              <a:t>Steps in GIS Modeling</a:t>
            </a:r>
            <a:r>
              <a:rPr lang="en-US" b="1" dirty="0" smtClean="0">
                <a:latin typeface="Tahoma" pitchFamily="34" charset="0"/>
                <a:ea typeface="Tahoma" pitchFamily="34" charset="0"/>
                <a:cs typeface="Tahoma" pitchFamily="34" charset="0"/>
              </a:rPr>
              <a:t/>
            </a:r>
            <a:br>
              <a:rPr lang="en-US" b="1" dirty="0" smtClean="0">
                <a:latin typeface="Tahoma" pitchFamily="34" charset="0"/>
                <a:ea typeface="Tahoma" pitchFamily="34" charset="0"/>
                <a:cs typeface="Tahoma" pitchFamily="34" charset="0"/>
              </a:rPr>
            </a:br>
            <a:r>
              <a:rPr lang="en-US" dirty="0" smtClean="0"/>
              <a:t/>
            </a:r>
            <a:br>
              <a:rPr lang="en-US" dirty="0" smtClean="0"/>
            </a:br>
            <a:endParaRPr lang="en-US" dirty="0"/>
          </a:p>
        </p:txBody>
      </p:sp>
      <p:graphicFrame>
        <p:nvGraphicFramePr>
          <p:cNvPr id="7" name="Diagram 6"/>
          <p:cNvGraphicFramePr/>
          <p:nvPr/>
        </p:nvGraphicFramePr>
        <p:xfrm>
          <a:off x="1066800" y="1447800"/>
          <a:ext cx="7086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3"/>
          </a:xfrm>
        </p:spPr>
        <p:txBody>
          <a:bodyPr rtlCol="0">
            <a:normAutofit fontScale="90000"/>
          </a:bodyPr>
          <a:lstStyle/>
          <a:p>
            <a:pPr eaLnBrk="1" fontAlgn="auto" hangingPunct="1">
              <a:spcAft>
                <a:spcPts val="0"/>
              </a:spcAft>
              <a:defRPr/>
            </a:pPr>
            <a:r>
              <a:rPr lang="en-US" b="1" dirty="0" smtClean="0">
                <a:latin typeface="Tahoma" pitchFamily="34" charset="0"/>
                <a:ea typeface="Tahoma" pitchFamily="34" charset="0"/>
                <a:cs typeface="Tahoma" pitchFamily="34" charset="0"/>
              </a:rPr>
              <a:t>Tools used</a:t>
            </a:r>
          </a:p>
        </p:txBody>
      </p:sp>
      <p:sp>
        <p:nvSpPr>
          <p:cNvPr id="10243" name="Content Placeholder 2"/>
          <p:cNvSpPr>
            <a:spLocks noGrp="1"/>
          </p:cNvSpPr>
          <p:nvPr>
            <p:ph idx="1"/>
          </p:nvPr>
        </p:nvSpPr>
        <p:spPr>
          <a:xfrm>
            <a:off x="0" y="609600"/>
            <a:ext cx="9144000" cy="6248400"/>
          </a:xfrm>
        </p:spPr>
        <p:txBody>
          <a:bodyPr/>
          <a:lstStyle/>
          <a:p>
            <a:pPr eaLnBrk="1" hangingPunct="1"/>
            <a:r>
              <a:rPr lang="en-US" b="1" dirty="0" smtClean="0">
                <a:latin typeface="Tahoma" pitchFamily="34" charset="0"/>
                <a:ea typeface="Tahoma" pitchFamily="34" charset="0"/>
                <a:cs typeface="Tahoma" pitchFamily="34" charset="0"/>
              </a:rPr>
              <a:t>ArcGIS</a:t>
            </a:r>
          </a:p>
          <a:p>
            <a:pPr eaLnBrk="1" hangingPunct="1">
              <a:buFont typeface="Arial" charset="0"/>
              <a:buNone/>
            </a:pPr>
            <a:r>
              <a:rPr lang="en-US" dirty="0" smtClean="0">
                <a:latin typeface="Tahoma" pitchFamily="34" charset="0"/>
                <a:ea typeface="Tahoma" pitchFamily="34" charset="0"/>
                <a:cs typeface="Tahoma" pitchFamily="34" charset="0"/>
              </a:rPr>
              <a:t>	</a:t>
            </a:r>
            <a:r>
              <a:rPr lang="en-US" sz="2800" dirty="0" smtClean="0">
                <a:latin typeface="Tahoma" pitchFamily="34" charset="0"/>
                <a:ea typeface="Tahoma" pitchFamily="34" charset="0"/>
                <a:cs typeface="Tahoma" pitchFamily="34" charset="0"/>
              </a:rPr>
              <a:t>Is an integrated collection of GIS software products that provides a standards-based platform for spatial analysis, data management, Landuse suitability models and mapping by ESRI.</a:t>
            </a:r>
          </a:p>
          <a:p>
            <a:pPr eaLnBrk="1" hangingPunct="1">
              <a:buFont typeface="Arial" charset="0"/>
              <a:buNone/>
            </a:pPr>
            <a:endParaRPr lang="en-US" sz="2800" dirty="0" smtClean="0">
              <a:latin typeface="Tahoma" pitchFamily="34" charset="0"/>
              <a:ea typeface="Tahoma" pitchFamily="34" charset="0"/>
              <a:cs typeface="Tahoma" pitchFamily="34" charset="0"/>
            </a:endParaRPr>
          </a:p>
          <a:p>
            <a:pPr eaLnBrk="1" fontAlgn="auto" hangingPunct="1">
              <a:spcAft>
                <a:spcPts val="0"/>
              </a:spcAft>
              <a:buFont typeface="Arial" pitchFamily="34" charset="0"/>
              <a:buChar char="•"/>
              <a:defRPr/>
            </a:pPr>
            <a:r>
              <a:rPr lang="en-US" sz="2800" b="1" dirty="0" smtClean="0">
                <a:latin typeface="Tahoma" pitchFamily="34" charset="0"/>
                <a:ea typeface="Tahoma" pitchFamily="34" charset="0"/>
                <a:cs typeface="Tahoma" pitchFamily="34" charset="0"/>
              </a:rPr>
              <a:t>IDRISI </a:t>
            </a:r>
            <a:r>
              <a:rPr lang="en-US" sz="2800" b="1" dirty="0" err="1" smtClean="0">
                <a:latin typeface="Tahoma" pitchFamily="34" charset="0"/>
                <a:ea typeface="Tahoma" pitchFamily="34" charset="0"/>
                <a:cs typeface="Tahoma" pitchFamily="34" charset="0"/>
              </a:rPr>
              <a:t>Selva</a:t>
            </a:r>
            <a:endParaRPr lang="en-US" sz="2800" b="1" dirty="0" smtClean="0">
              <a:latin typeface="Tahoma" pitchFamily="34" charset="0"/>
              <a:ea typeface="Tahoma" pitchFamily="34" charset="0"/>
              <a:cs typeface="Tahoma" pitchFamily="34" charset="0"/>
            </a:endParaRPr>
          </a:p>
          <a:p>
            <a:pPr eaLnBrk="1" fontAlgn="auto" hangingPunct="1">
              <a:spcAft>
                <a:spcPts val="0"/>
              </a:spcAft>
              <a:buFont typeface="Arial" pitchFamily="34" charset="0"/>
              <a:buNone/>
              <a:defRPr/>
            </a:pPr>
            <a:r>
              <a:rPr lang="en-US" sz="2800" dirty="0" smtClean="0">
                <a:latin typeface="Tahoma" pitchFamily="34" charset="0"/>
                <a:ea typeface="Tahoma" pitchFamily="34" charset="0"/>
                <a:cs typeface="Tahoma" pitchFamily="34" charset="0"/>
              </a:rPr>
              <a:t>	A powerful, easy-to-use image processing and integrated mapping software product. It is used worldwide for resource management, urban planning, mineral/oil exploration, and many other applications. Use satellite and aerial imagery, radar, DEMs, raster maps, geophysical data, and other images.</a:t>
            </a:r>
          </a:p>
          <a:p>
            <a:pPr eaLnBrk="1" hangingPunct="1">
              <a:buFont typeface="Arial" charset="0"/>
              <a:buNone/>
            </a:pPr>
            <a:endParaRPr lang="en-US" sz="2800" dirty="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62914BAA-63DB-44D0-A841-A98FF76BF51C}" type="slidenum">
              <a:rPr lang="en-US"/>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172200"/>
          </a:xfrm>
        </p:spPr>
        <p:txBody>
          <a:bodyPr rtlCol="0">
            <a:normAutofit/>
          </a:bodyPr>
          <a:lstStyle/>
          <a:p>
            <a:pPr eaLnBrk="1" fontAlgn="auto" hangingPunct="1">
              <a:spcAft>
                <a:spcPts val="0"/>
              </a:spcAft>
              <a:buFont typeface="Arial" pitchFamily="34" charset="0"/>
              <a:buChar char="•"/>
              <a:defRPr/>
            </a:pPr>
            <a:r>
              <a:rPr lang="en-US" b="1" dirty="0" smtClean="0">
                <a:latin typeface="Tahoma" pitchFamily="34" charset="0"/>
                <a:ea typeface="Tahoma" pitchFamily="34" charset="0"/>
                <a:cs typeface="Tahoma" pitchFamily="34" charset="0"/>
              </a:rPr>
              <a:t>COREL DRAW</a:t>
            </a:r>
            <a:r>
              <a:rPr lang="en-US" b="1" i="1" dirty="0" smtClean="0">
                <a:latin typeface="Tahoma" pitchFamily="34" charset="0"/>
                <a:ea typeface="Tahoma" pitchFamily="34" charset="0"/>
                <a:cs typeface="Tahoma" pitchFamily="34" charset="0"/>
              </a:rPr>
              <a:t> </a:t>
            </a:r>
          </a:p>
          <a:p>
            <a:pPr eaLnBrk="1" fontAlgn="auto" hangingPunct="1">
              <a:spcAft>
                <a:spcPts val="0"/>
              </a:spcAft>
              <a:buFont typeface="Arial" pitchFamily="34" charset="0"/>
              <a:buNone/>
              <a:defRPr/>
            </a:pPr>
            <a:r>
              <a:rPr lang="en-US" dirty="0" smtClean="0">
                <a:latin typeface="Tahoma" pitchFamily="34" charset="0"/>
                <a:ea typeface="Tahoma" pitchFamily="34" charset="0"/>
                <a:cs typeface="Tahoma" pitchFamily="34" charset="0"/>
              </a:rPr>
              <a:t>	A vector graphics editor developed and marketed by </a:t>
            </a:r>
            <a:r>
              <a:rPr lang="en-US" i="1" dirty="0" smtClean="0">
                <a:latin typeface="Tahoma" pitchFamily="34" charset="0"/>
                <a:ea typeface="Tahoma" pitchFamily="34" charset="0"/>
                <a:cs typeface="Tahoma" pitchFamily="34" charset="0"/>
              </a:rPr>
              <a:t>Corel</a:t>
            </a:r>
            <a:r>
              <a:rPr lang="en-US" dirty="0" smtClean="0">
                <a:latin typeface="Tahoma" pitchFamily="34" charset="0"/>
                <a:ea typeface="Tahoma" pitchFamily="34" charset="0"/>
                <a:cs typeface="Tahoma" pitchFamily="34" charset="0"/>
              </a:rPr>
              <a:t> Corporation of Ottawa, Canada.</a:t>
            </a:r>
          </a:p>
          <a:p>
            <a:pPr eaLnBrk="1" fontAlgn="auto" hangingPunct="1">
              <a:spcAft>
                <a:spcPts val="0"/>
              </a:spcAft>
              <a:buFont typeface="Arial" pitchFamily="34" charset="0"/>
              <a:buNone/>
              <a:defRPr/>
            </a:pPr>
            <a:endParaRPr lang="en-US" dirty="0" smtClean="0">
              <a:solidFill>
                <a:srgbClr val="C00000"/>
              </a:solidFill>
              <a:latin typeface="Arial" pitchFamily="34" charset="0"/>
              <a:cs typeface="Arial" pitchFamily="34" charset="0"/>
            </a:endParaRPr>
          </a:p>
          <a:p>
            <a:pPr eaLnBrk="1" fontAlgn="auto" hangingPunct="1">
              <a:spcAft>
                <a:spcPts val="0"/>
              </a:spcAft>
              <a:buFont typeface="Arial" pitchFamily="34" charset="0"/>
              <a:buChar char="•"/>
              <a:defRPr/>
            </a:pPr>
            <a:endParaRPr lang="en-US" dirty="0" smtClean="0">
              <a:solidFill>
                <a:srgbClr val="C00000"/>
              </a:solidFill>
            </a:endParaRPr>
          </a:p>
        </p:txBody>
      </p:sp>
      <p:sp>
        <p:nvSpPr>
          <p:cNvPr id="4" name="Slide Number Placeholder 3"/>
          <p:cNvSpPr>
            <a:spLocks noGrp="1"/>
          </p:cNvSpPr>
          <p:nvPr>
            <p:ph type="sldNum" sz="quarter" idx="12"/>
          </p:nvPr>
        </p:nvSpPr>
        <p:spPr/>
        <p:txBody>
          <a:bodyPr/>
          <a:lstStyle/>
          <a:p>
            <a:pPr>
              <a:defRPr/>
            </a:pPr>
            <a:fld id="{6EECD868-95C5-4F8F-ACC5-B9B76B1E3B39}" type="slidenum">
              <a:rPr lang="en-US"/>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ChangeArrowheads="1"/>
          </p:cNvSpPr>
          <p:nvPr/>
        </p:nvSpPr>
        <p:spPr bwMode="auto">
          <a:xfrm>
            <a:off x="0" y="0"/>
            <a:ext cx="9144000" cy="6858000"/>
          </a:xfrm>
          <a:prstGeom prst="rect">
            <a:avLst/>
          </a:prstGeom>
          <a:noFill/>
          <a:ln w="9525">
            <a:noFill/>
            <a:miter lim="800000"/>
            <a:headEnd/>
            <a:tailEnd/>
          </a:ln>
          <a:effectLst/>
        </p:spPr>
        <p:txBody>
          <a:bodyPr anchor="ctr"/>
          <a:lstStyle/>
          <a:p>
            <a:pPr algn="ctr">
              <a:defRPr/>
            </a:pPr>
            <a:r>
              <a:rPr lang="en-US" sz="4000" b="1" dirty="0" smtClean="0">
                <a:solidFill>
                  <a:srgbClr val="FFC000"/>
                </a:solidFill>
                <a:latin typeface="Tahoma" pitchFamily="34" charset="0"/>
              </a:rPr>
              <a:t>The project</a:t>
            </a:r>
            <a:endParaRPr lang="en-US" sz="2800" b="1" dirty="0" smtClean="0">
              <a:solidFill>
                <a:srgbClr val="FFC000"/>
              </a:solidFill>
              <a:latin typeface="Tahoma" pitchFamily="34" charset="0"/>
            </a:endParaRPr>
          </a:p>
        </p:txBody>
      </p:sp>
    </p:spTree>
    <p:extLst>
      <p:ext uri="{BB962C8B-B14F-4D97-AF65-F5344CB8AC3E}">
        <p14:creationId xmlns="" xmlns:p14="http://schemas.microsoft.com/office/powerpoint/2010/main" val="344718810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1C7F953-D175-49DE-80BE-BAF0C54134F3}" type="slidenum">
              <a:rPr lang="en-US" smtClean="0"/>
              <a:pPr>
                <a:defRPr/>
              </a:pPr>
              <a:t>20</a:t>
            </a:fld>
            <a:endParaRPr lang="en-US"/>
          </a:p>
        </p:txBody>
      </p:sp>
      <p:grpSp>
        <p:nvGrpSpPr>
          <p:cNvPr id="8" name="Group 7"/>
          <p:cNvGrpSpPr/>
          <p:nvPr/>
        </p:nvGrpSpPr>
        <p:grpSpPr>
          <a:xfrm>
            <a:off x="152400" y="228600"/>
            <a:ext cx="8991600" cy="6096000"/>
            <a:chOff x="152400" y="228600"/>
            <a:chExt cx="8610600" cy="5715000"/>
          </a:xfrm>
        </p:grpSpPr>
        <p:grpSp>
          <p:nvGrpSpPr>
            <p:cNvPr id="7" name="Group 6"/>
            <p:cNvGrpSpPr/>
            <p:nvPr/>
          </p:nvGrpSpPr>
          <p:grpSpPr>
            <a:xfrm>
              <a:off x="152400" y="228600"/>
              <a:ext cx="8610600" cy="5715000"/>
              <a:chOff x="76200" y="304800"/>
              <a:chExt cx="8610600" cy="5715000"/>
            </a:xfrm>
          </p:grpSpPr>
          <p:pic>
            <p:nvPicPr>
              <p:cNvPr id="75779" name="Picture 3"/>
              <p:cNvPicPr>
                <a:picLocks noChangeAspect="1" noChangeArrowheads="1"/>
              </p:cNvPicPr>
              <p:nvPr/>
            </p:nvPicPr>
            <p:blipFill>
              <a:blip r:embed="rId2" cstate="print"/>
              <a:srcRect r="27380" b="25556"/>
              <a:stretch>
                <a:fillRect/>
              </a:stretch>
            </p:blipFill>
            <p:spPr bwMode="auto">
              <a:xfrm>
                <a:off x="76200" y="304800"/>
                <a:ext cx="8610600" cy="5715000"/>
              </a:xfrm>
              <a:prstGeom prst="rect">
                <a:avLst/>
              </a:prstGeom>
              <a:noFill/>
              <a:ln w="9525">
                <a:noFill/>
                <a:miter lim="800000"/>
                <a:headEnd/>
                <a:tailEnd/>
              </a:ln>
            </p:spPr>
          </p:pic>
          <p:sp>
            <p:nvSpPr>
              <p:cNvPr id="5" name="Rectangle 4"/>
              <p:cNvSpPr/>
              <p:nvPr/>
            </p:nvSpPr>
            <p:spPr>
              <a:xfrm>
                <a:off x="866670" y="1600200"/>
                <a:ext cx="247022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2438400" y="1981200"/>
              <a:ext cx="9144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9874" name="Picture 2"/>
          <p:cNvPicPr>
            <a:picLocks noChangeAspect="1" noChangeArrowheads="1"/>
          </p:cNvPicPr>
          <p:nvPr/>
        </p:nvPicPr>
        <p:blipFill>
          <a:blip r:embed="rId3" cstate="print"/>
          <a:srcRect l="38500" t="35556" r="40000" b="23556"/>
          <a:stretch>
            <a:fillRect/>
          </a:stretch>
        </p:blipFill>
        <p:spPr bwMode="auto">
          <a:xfrm>
            <a:off x="3276600" y="3124200"/>
            <a:ext cx="2971800" cy="317913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a:xfrm>
            <a:off x="152400" y="228600"/>
            <a:ext cx="8686800" cy="6354763"/>
          </a:xfrm>
          <a:noFill/>
        </p:spPr>
      </p:pic>
      <p:sp>
        <p:nvSpPr>
          <p:cNvPr id="5" name="Slide Number Placeholder 4"/>
          <p:cNvSpPr>
            <a:spLocks noGrp="1"/>
          </p:cNvSpPr>
          <p:nvPr>
            <p:ph type="sldNum" sz="quarter" idx="12"/>
          </p:nvPr>
        </p:nvSpPr>
        <p:spPr/>
        <p:txBody>
          <a:bodyPr/>
          <a:lstStyle/>
          <a:p>
            <a:pPr>
              <a:defRPr/>
            </a:pPr>
            <a:fld id="{05B09B84-7A75-4DD0-8987-2D274A6BBDB0}" type="slidenum">
              <a:rPr lang="en-US"/>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itchFamily="34" charset="0"/>
                <a:ea typeface="Tahoma" pitchFamily="34" charset="0"/>
                <a:cs typeface="Tahoma" pitchFamily="34" charset="0"/>
              </a:rPr>
              <a:t>GIS Analysis</a:t>
            </a:r>
            <a:endParaRPr lang="en-US"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600200"/>
            <a:ext cx="8229600" cy="4876800"/>
          </a:xfrm>
        </p:spPr>
        <p:txBody>
          <a:bodyPr/>
          <a:lstStyle/>
          <a:p>
            <a:r>
              <a:rPr lang="en-US" dirty="0" smtClean="0">
                <a:latin typeface="Tahoma" pitchFamily="34" charset="0"/>
                <a:ea typeface="Tahoma" pitchFamily="34" charset="0"/>
                <a:cs typeface="Tahoma" pitchFamily="34" charset="0"/>
              </a:rPr>
              <a:t>Geology</a:t>
            </a:r>
          </a:p>
          <a:p>
            <a:r>
              <a:rPr lang="en-US" dirty="0" smtClean="0">
                <a:latin typeface="Tahoma" pitchFamily="34" charset="0"/>
                <a:ea typeface="Tahoma" pitchFamily="34" charset="0"/>
                <a:cs typeface="Tahoma" pitchFamily="34" charset="0"/>
              </a:rPr>
              <a:t>Landslides</a:t>
            </a:r>
          </a:p>
          <a:p>
            <a:r>
              <a:rPr lang="en-US" dirty="0" smtClean="0">
                <a:latin typeface="Tahoma" pitchFamily="34" charset="0"/>
                <a:ea typeface="Tahoma" pitchFamily="34" charset="0"/>
                <a:cs typeface="Tahoma" pitchFamily="34" charset="0"/>
              </a:rPr>
              <a:t>Land Cover/Land use</a:t>
            </a:r>
          </a:p>
          <a:p>
            <a:r>
              <a:rPr lang="en-US" dirty="0" smtClean="0">
                <a:latin typeface="Tahoma" pitchFamily="34" charset="0"/>
                <a:ea typeface="Tahoma" pitchFamily="34" charset="0"/>
                <a:cs typeface="Tahoma" pitchFamily="34" charset="0"/>
              </a:rPr>
              <a:t>Temperature and Rainfall</a:t>
            </a:r>
          </a:p>
          <a:p>
            <a:r>
              <a:rPr lang="en-US" dirty="0" smtClean="0">
                <a:latin typeface="Tahoma" pitchFamily="34" charset="0"/>
                <a:ea typeface="Tahoma" pitchFamily="34" charset="0"/>
                <a:cs typeface="Tahoma" pitchFamily="34" charset="0"/>
              </a:rPr>
              <a:t>Slope</a:t>
            </a:r>
          </a:p>
          <a:p>
            <a:r>
              <a:rPr lang="en-US" dirty="0" smtClean="0">
                <a:latin typeface="Tahoma" pitchFamily="34" charset="0"/>
                <a:ea typeface="Tahoma" pitchFamily="34" charset="0"/>
                <a:cs typeface="Tahoma" pitchFamily="34" charset="0"/>
              </a:rPr>
              <a:t>Channels</a:t>
            </a:r>
          </a:p>
          <a:p>
            <a:r>
              <a:rPr lang="en-US" dirty="0" smtClean="0">
                <a:latin typeface="Tahoma" pitchFamily="34" charset="0"/>
                <a:ea typeface="Tahoma" pitchFamily="34" charset="0"/>
                <a:cs typeface="Tahoma" pitchFamily="34" charset="0"/>
              </a:rPr>
              <a:t>Literature review</a:t>
            </a:r>
          </a:p>
          <a:p>
            <a:r>
              <a:rPr lang="en-US" dirty="0" smtClean="0">
                <a:latin typeface="Tahoma" pitchFamily="34" charset="0"/>
                <a:ea typeface="Tahoma" pitchFamily="34" charset="0"/>
                <a:cs typeface="Tahoma" pitchFamily="34" charset="0"/>
              </a:rPr>
              <a:t>Volunteer Geographic Information</a:t>
            </a:r>
          </a:p>
          <a:p>
            <a:endParaRPr lang="en-US" dirty="0"/>
          </a:p>
        </p:txBody>
      </p:sp>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23</a:t>
            </a:fld>
            <a:endParaRPr lang="en-US"/>
          </a:p>
        </p:txBody>
      </p:sp>
      <p:pic>
        <p:nvPicPr>
          <p:cNvPr id="104450" name="Picture 2" descr="F:\Thesis\Final Maps\Final_Jpeg_Maps\Geological Map of Study Area_modified.jpg"/>
          <p:cNvPicPr>
            <a:picLocks noChangeAspect="1" noChangeArrowheads="1"/>
          </p:cNvPicPr>
          <p:nvPr/>
        </p:nvPicPr>
        <p:blipFill>
          <a:blip r:embed="rId2" cstate="print"/>
          <a:srcRect/>
          <a:stretch>
            <a:fillRect/>
          </a:stretch>
        </p:blipFill>
        <p:spPr bwMode="auto">
          <a:xfrm>
            <a:off x="3967544" y="0"/>
            <a:ext cx="5176456" cy="6858000"/>
          </a:xfrm>
          <a:prstGeom prst="rect">
            <a:avLst/>
          </a:prstGeom>
          <a:noFill/>
        </p:spPr>
      </p:pic>
      <p:sp>
        <p:nvSpPr>
          <p:cNvPr id="6" name="Rectangle 5"/>
          <p:cNvSpPr/>
          <p:nvPr/>
        </p:nvSpPr>
        <p:spPr>
          <a:xfrm>
            <a:off x="0" y="0"/>
            <a:ext cx="3810000" cy="3724096"/>
          </a:xfrm>
          <a:prstGeom prst="rect">
            <a:avLst/>
          </a:prstGeom>
        </p:spPr>
        <p:txBody>
          <a:bodyPr wrap="square">
            <a:spAutoFit/>
          </a:bodyPr>
          <a:lstStyle/>
          <a:p>
            <a:r>
              <a:rPr lang="en-US" sz="3200" b="1" dirty="0" smtClean="0">
                <a:latin typeface="Tahoma" pitchFamily="34" charset="0"/>
                <a:ea typeface="Tahoma" pitchFamily="34" charset="0"/>
                <a:cs typeface="Tahoma" pitchFamily="34" charset="0"/>
              </a:rPr>
              <a:t>Geology</a:t>
            </a:r>
          </a:p>
          <a:p>
            <a:endParaRPr lang="en-US" sz="3200" b="1" dirty="0" smtClean="0">
              <a:latin typeface="Tahoma" pitchFamily="34" charset="0"/>
              <a:ea typeface="Tahoma" pitchFamily="34" charset="0"/>
              <a:cs typeface="Tahoma" pitchFamily="34" charset="0"/>
            </a:endParaRPr>
          </a:p>
          <a:p>
            <a:endParaRPr lang="en-US" sz="3200" b="1" dirty="0" smtClean="0">
              <a:latin typeface="Tahoma" pitchFamily="34" charset="0"/>
              <a:ea typeface="Tahoma" pitchFamily="34" charset="0"/>
              <a:cs typeface="Tahoma" pitchFamily="34" charset="0"/>
            </a:endParaRPr>
          </a:p>
          <a:p>
            <a:pPr marL="171450" indent="-171450">
              <a:buFont typeface="Arial" pitchFamily="34" charset="0"/>
              <a:buChar char="•"/>
            </a:pPr>
            <a:r>
              <a:rPr lang="en-US" sz="2800" dirty="0" smtClean="0">
                <a:latin typeface="Tahoma" pitchFamily="34" charset="0"/>
                <a:ea typeface="Tahoma" pitchFamily="34" charset="0"/>
                <a:cs typeface="Tahoma" pitchFamily="34" charset="0"/>
              </a:rPr>
              <a:t>Geological map is prepared using field observations and previously available data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76600" cy="1143000"/>
          </a:xfrm>
        </p:spPr>
        <p:txBody>
          <a:bodyPr/>
          <a:lstStyle/>
          <a:p>
            <a:pPr algn="l"/>
            <a:r>
              <a:rPr lang="en-US" sz="3200" b="1" dirty="0" smtClean="0">
                <a:latin typeface="Tahoma" pitchFamily="34" charset="0"/>
                <a:ea typeface="Tahoma" pitchFamily="34" charset="0"/>
                <a:cs typeface="Tahoma" pitchFamily="34" charset="0"/>
              </a:rPr>
              <a:t>Landslide Analysis</a:t>
            </a:r>
            <a:endParaRPr lang="en-US" sz="3200"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0" y="1524000"/>
            <a:ext cx="3124200" cy="5029199"/>
          </a:xfrm>
        </p:spPr>
        <p:txBody>
          <a:bodyPr/>
          <a:lstStyle/>
          <a:p>
            <a:r>
              <a:rPr lang="en-US" sz="2400" dirty="0" smtClean="0">
                <a:latin typeface="Tahoma" pitchFamily="34" charset="0"/>
                <a:ea typeface="Tahoma" pitchFamily="34" charset="0"/>
                <a:cs typeface="Tahoma" pitchFamily="34" charset="0"/>
              </a:rPr>
              <a:t>Landslide data obtained after the earthquake is also plotted on the  geological map</a:t>
            </a:r>
          </a:p>
          <a:p>
            <a:r>
              <a:rPr lang="en-US" sz="2400" dirty="0" smtClean="0">
                <a:latin typeface="Tahoma" pitchFamily="34" charset="0"/>
                <a:ea typeface="Tahoma" pitchFamily="34" charset="0"/>
                <a:cs typeface="Tahoma" pitchFamily="34" charset="0"/>
              </a:rPr>
              <a:t>Majority of the Landslides are in the same formation comprising of sandstone, clay and mudstone.</a:t>
            </a:r>
          </a:p>
          <a:p>
            <a:pPr>
              <a:buNone/>
            </a:pPr>
            <a:endParaRPr lang="en-US" sz="2400" dirty="0">
              <a:solidFill>
                <a:srgbClr val="C00000"/>
              </a:solidFill>
              <a:latin typeface="+mj-lt"/>
            </a:endParaRPr>
          </a:p>
        </p:txBody>
      </p:sp>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24</a:t>
            </a:fld>
            <a:endParaRPr lang="en-US"/>
          </a:p>
        </p:txBody>
      </p:sp>
      <p:pic>
        <p:nvPicPr>
          <p:cNvPr id="5" name="Picture 4" descr="Geological Distribution of Landslides Locations_modified"/>
          <p:cNvPicPr/>
          <p:nvPr/>
        </p:nvPicPr>
        <p:blipFill>
          <a:blip r:embed="rId2" cstate="print"/>
          <a:srcRect b="7778"/>
          <a:stretch>
            <a:fillRect/>
          </a:stretch>
        </p:blipFill>
        <p:spPr bwMode="auto">
          <a:xfrm>
            <a:off x="3200399" y="1"/>
            <a:ext cx="5943601" cy="6858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69F7660-5CCF-4BFB-B3F9-44FF6E721B17}" type="slidenum">
              <a:rPr lang="en-US" smtClean="0"/>
              <a:pPr>
                <a:defRPr/>
              </a:pPr>
              <a:t>25</a:t>
            </a:fld>
            <a:endParaRPr lang="en-US"/>
          </a:p>
        </p:txBody>
      </p:sp>
      <p:sp>
        <p:nvSpPr>
          <p:cNvPr id="6" name="Rectangle 2"/>
          <p:cNvSpPr>
            <a:spLocks noChangeArrowheads="1"/>
          </p:cNvSpPr>
          <p:nvPr/>
        </p:nvSpPr>
        <p:spPr bwMode="auto">
          <a:xfrm>
            <a:off x="0" y="0"/>
            <a:ext cx="9144000" cy="914400"/>
          </a:xfrm>
          <a:prstGeom prst="rect">
            <a:avLst/>
          </a:prstGeom>
          <a:noFill/>
          <a:ln w="9525">
            <a:noFill/>
            <a:miter lim="800000"/>
            <a:headEnd/>
            <a:tailEnd/>
          </a:ln>
          <a:effectLst/>
        </p:spPr>
        <p:txBody>
          <a:bodyPr anchor="ctr"/>
          <a:lstStyle/>
          <a:p>
            <a:pPr algn="ctr">
              <a:defRPr/>
            </a:pPr>
            <a:r>
              <a:rPr lang="en-US" sz="3200" dirty="0" smtClean="0">
                <a:latin typeface="Tahoma" pitchFamily="34" charset="0"/>
              </a:rPr>
              <a:t>Geological map of the region</a:t>
            </a:r>
            <a:endParaRPr lang="en-US" sz="3200" dirty="0">
              <a:latin typeface="Tahoma" pitchFamily="34" charset="0"/>
            </a:endParaRPr>
          </a:p>
        </p:txBody>
      </p:sp>
      <p:pic>
        <p:nvPicPr>
          <p:cNvPr id="8" name="Picture 7"/>
          <p:cNvPicPr>
            <a:picLocks noChangeAspect="1"/>
          </p:cNvPicPr>
          <p:nvPr/>
        </p:nvPicPr>
        <p:blipFill rotWithShape="1">
          <a:blip r:embed="rId2" cstate="print"/>
          <a:srcRect l="7930" t="8373" r="9332" b="20365"/>
          <a:stretch/>
        </p:blipFill>
        <p:spPr>
          <a:xfrm>
            <a:off x="936310" y="766068"/>
            <a:ext cx="7271379" cy="5485645"/>
          </a:xfrm>
          <a:prstGeom prst="rect">
            <a:avLst/>
          </a:prstGeom>
        </p:spPr>
      </p:pic>
      <p:sp>
        <p:nvSpPr>
          <p:cNvPr id="9" name="TextBox 8"/>
          <p:cNvSpPr txBox="1"/>
          <p:nvPr/>
        </p:nvSpPr>
        <p:spPr>
          <a:xfrm>
            <a:off x="76200" y="6457890"/>
            <a:ext cx="7467600" cy="400110"/>
          </a:xfrm>
          <a:prstGeom prst="rect">
            <a:avLst/>
          </a:prstGeom>
          <a:noFill/>
        </p:spPr>
        <p:txBody>
          <a:bodyPr wrap="square" rtlCol="0">
            <a:spAutoFit/>
          </a:bodyPr>
          <a:lstStyle/>
          <a:p>
            <a:r>
              <a:rPr lang="en-US" dirty="0" smtClean="0"/>
              <a:t>(Kamp et al, 2008., Hussain et al. 1994, 2004)</a:t>
            </a:r>
            <a:endParaRPr lang="en-US"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pPr>
              <a:defRPr/>
            </a:pPr>
            <a:fld id="{7841CE5D-664B-4C77-8913-F113CF7CB2BD}" type="slidenum">
              <a:rPr lang="en-US"/>
              <a:pPr>
                <a:defRPr/>
              </a:pPr>
              <a:t>26</a:t>
            </a:fld>
            <a:endParaRPr lang="en-US"/>
          </a:p>
        </p:txBody>
      </p:sp>
      <p:sp>
        <p:nvSpPr>
          <p:cNvPr id="14" name="Right Arrow 13"/>
          <p:cNvSpPr/>
          <p:nvPr/>
        </p:nvSpPr>
        <p:spPr>
          <a:xfrm rot="16200000">
            <a:off x="6515100" y="11049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 name="Picture 14" descr="Landslide distribution in Balakot after 2005.jpg"/>
          <p:cNvPicPr>
            <a:picLocks noChangeAspect="1"/>
          </p:cNvPicPr>
          <p:nvPr/>
        </p:nvPicPr>
        <p:blipFill>
          <a:blip r:embed="rId2" cstate="print"/>
          <a:stretch>
            <a:fillRect/>
          </a:stretch>
        </p:blipFill>
        <p:spPr>
          <a:xfrm>
            <a:off x="3901231" y="0"/>
            <a:ext cx="5242769" cy="6858000"/>
          </a:xfrm>
          <a:prstGeom prst="rect">
            <a:avLst/>
          </a:prstGeom>
          <a:ln w="25400">
            <a:solidFill>
              <a:schemeClr val="tx1"/>
            </a:solidFill>
          </a:ln>
        </p:spPr>
      </p:pic>
      <p:sp>
        <p:nvSpPr>
          <p:cNvPr id="87041" name="Rectangle 1"/>
          <p:cNvSpPr>
            <a:spLocks noChangeArrowheads="1"/>
          </p:cNvSpPr>
          <p:nvPr/>
        </p:nvSpPr>
        <p:spPr bwMode="auto">
          <a:xfrm>
            <a:off x="-202074" y="0"/>
            <a:ext cx="396134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14350" algn="l"/>
              </a:tabLst>
            </a:pPr>
            <a:r>
              <a:rPr kumimoji="0" lang="en-US" sz="3200" b="1" i="0" strike="noStrike" cap="none" normalizeH="0" baseline="0" dirty="0" smtClean="0">
                <a:ln>
                  <a:noFill/>
                </a:ln>
                <a:effectLst/>
                <a:latin typeface="Tahoma" pitchFamily="34" charset="0"/>
                <a:ea typeface="Tahoma" pitchFamily="34" charset="0"/>
                <a:cs typeface="Tahoma" pitchFamily="34" charset="0"/>
              </a:rPr>
              <a:t>Landslide Analysis</a:t>
            </a:r>
          </a:p>
        </p:txBody>
      </p:sp>
      <p:sp>
        <p:nvSpPr>
          <p:cNvPr id="6" name="TextBox 5"/>
          <p:cNvSpPr txBox="1"/>
          <p:nvPr/>
        </p:nvSpPr>
        <p:spPr>
          <a:xfrm>
            <a:off x="0" y="990600"/>
            <a:ext cx="3886200" cy="1938992"/>
          </a:xfrm>
          <a:prstGeom prst="rect">
            <a:avLst/>
          </a:prstGeom>
          <a:noFill/>
        </p:spPr>
        <p:txBody>
          <a:bodyPr wrap="square" rtlCol="0">
            <a:spAutoFit/>
          </a:bodyPr>
          <a:lstStyle/>
          <a:p>
            <a:r>
              <a:rPr lang="en-US" sz="2400" dirty="0" smtClean="0">
                <a:latin typeface="Tahoma" pitchFamily="34" charset="0"/>
                <a:ea typeface="Tahoma" pitchFamily="34" charset="0"/>
                <a:cs typeface="Tahoma" pitchFamily="34" charset="0"/>
              </a:rPr>
              <a:t>All the observed Landslide after the earthquake within the Balakot </a:t>
            </a:r>
            <a:r>
              <a:rPr lang="en-US" sz="2400" dirty="0" err="1" smtClean="0">
                <a:latin typeface="Tahoma" pitchFamily="34" charset="0"/>
                <a:ea typeface="Tahoma" pitchFamily="34" charset="0"/>
                <a:cs typeface="Tahoma" pitchFamily="34" charset="0"/>
              </a:rPr>
              <a:t>Tehsil</a:t>
            </a:r>
            <a:r>
              <a:rPr lang="en-US" sz="2400" dirty="0" smtClean="0">
                <a:latin typeface="Tahoma" pitchFamily="34" charset="0"/>
                <a:ea typeface="Tahoma" pitchFamily="34" charset="0"/>
                <a:cs typeface="Tahoma" pitchFamily="34" charset="0"/>
              </a:rPr>
              <a:t> (2005-2010) are plotted on the Map of Balakot</a:t>
            </a:r>
            <a:endParaRPr lang="en-US" sz="24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a:xfrm>
            <a:off x="-76200" y="0"/>
            <a:ext cx="9220200" cy="914400"/>
          </a:xfrm>
        </p:spPr>
        <p:txBody>
          <a:bodyPr/>
          <a:lstStyle/>
          <a:p>
            <a:pPr eaLnBrk="1" hangingPunct="1">
              <a:defRPr/>
            </a:pPr>
            <a:r>
              <a:rPr lang="en-US" sz="3200" dirty="0" smtClean="0">
                <a:effectLst/>
              </a:rPr>
              <a:t>Landslide Inventories 2001 and 2005</a:t>
            </a:r>
          </a:p>
        </p:txBody>
      </p:sp>
      <p:pic>
        <p:nvPicPr>
          <p:cNvPr id="83971" name="Picture 4" descr="LandslidesMAP"/>
          <p:cNvPicPr>
            <a:picLocks noGrp="1" noChangeAspect="1" noChangeArrowheads="1"/>
          </p:cNvPicPr>
          <p:nvPr>
            <p:ph sz="quarter" idx="2"/>
          </p:nvPr>
        </p:nvPicPr>
        <p:blipFill>
          <a:blip r:embed="rId3" cstate="print"/>
          <a:srcRect/>
          <a:stretch>
            <a:fillRect/>
          </a:stretch>
        </p:blipFill>
        <p:spPr>
          <a:xfrm>
            <a:off x="609600" y="1143000"/>
            <a:ext cx="3355975" cy="5486400"/>
          </a:xfrm>
        </p:spPr>
      </p:pic>
      <p:graphicFrame>
        <p:nvGraphicFramePr>
          <p:cNvPr id="946200" name="Group 24"/>
          <p:cNvGraphicFramePr>
            <a:graphicFrameLocks noGrp="1"/>
          </p:cNvGraphicFramePr>
          <p:nvPr>
            <p:ph sz="quarter" idx="3"/>
          </p:nvPr>
        </p:nvGraphicFramePr>
        <p:xfrm>
          <a:off x="4267200" y="2667000"/>
          <a:ext cx="4495800" cy="1784351"/>
        </p:xfrm>
        <a:graphic>
          <a:graphicData uri="http://schemas.openxmlformats.org/drawingml/2006/table">
            <a:tbl>
              <a:tblPr/>
              <a:tblGrid>
                <a:gridCol w="1498600"/>
                <a:gridCol w="1498600"/>
                <a:gridCol w="1498600"/>
              </a:tblGrid>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Year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 of 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LS Area (km</a:t>
                      </a:r>
                      <a:r>
                        <a:rPr kumimoji="0" lang="en-US" sz="2000" b="0" i="0" u="none" strike="noStrike" cap="none" normalizeH="0" baseline="30000" smtClean="0">
                          <a:ln>
                            <a:noFill/>
                          </a:ln>
                          <a:solidFill>
                            <a:schemeClr val="tx1"/>
                          </a:solidFill>
                          <a:effectLst>
                            <a:outerShdw blurRad="38100" dist="38100" dir="2700000" algn="tl">
                              <a:srgbClr val="000000"/>
                            </a:outerShdw>
                          </a:effectLst>
                          <a:latin typeface="Tahoma" pitchFamily="34" charset="0"/>
                          <a:cs typeface="Arial" charset="0"/>
                        </a:rPr>
                        <a:t>2</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371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2005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2252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60.8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3990" name="Text Box 25"/>
          <p:cNvSpPr txBox="1">
            <a:spLocks noChangeArrowheads="1"/>
          </p:cNvSpPr>
          <p:nvPr/>
        </p:nvSpPr>
        <p:spPr bwMode="auto">
          <a:xfrm>
            <a:off x="4267200" y="4724400"/>
            <a:ext cx="4572000" cy="1615827"/>
          </a:xfrm>
          <a:prstGeom prst="rect">
            <a:avLst/>
          </a:prstGeom>
          <a:noFill/>
          <a:ln w="12700">
            <a:noFill/>
            <a:miter lim="800000"/>
            <a:headEnd type="none" w="sm" len="sm"/>
            <a:tailEnd type="none" w="sm" len="sm"/>
          </a:ln>
        </p:spPr>
        <p:txBody>
          <a:bodyPr wrap="square">
            <a:spAutoFit/>
          </a:bodyPr>
          <a:lstStyle/>
          <a:p>
            <a:pPr algn="ctr">
              <a:spcBef>
                <a:spcPct val="50000"/>
              </a:spcBef>
            </a:pPr>
            <a:r>
              <a:rPr lang="en-US" dirty="0">
                <a:solidFill>
                  <a:srgbClr val="FFC000"/>
                </a:solidFill>
              </a:rPr>
              <a:t>~ </a:t>
            </a:r>
            <a:r>
              <a:rPr lang="en-US" dirty="0" smtClean="0">
                <a:latin typeface="Tahoma" pitchFamily="34" charset="0"/>
                <a:ea typeface="Tahoma" pitchFamily="34" charset="0"/>
                <a:cs typeface="Tahoma" pitchFamily="34" charset="0"/>
              </a:rPr>
              <a:t>7-fold increase</a:t>
            </a:r>
          </a:p>
          <a:p>
            <a:pPr algn="ctr">
              <a:spcBef>
                <a:spcPct val="50000"/>
              </a:spcBef>
            </a:pPr>
            <a:endParaRPr lang="en-US" dirty="0" smtClean="0">
              <a:latin typeface="Tahoma" pitchFamily="34" charset="0"/>
              <a:ea typeface="Tahoma" pitchFamily="34" charset="0"/>
              <a:cs typeface="Tahoma" pitchFamily="34" charset="0"/>
            </a:endParaRPr>
          </a:p>
          <a:p>
            <a:pPr algn="ctr">
              <a:spcBef>
                <a:spcPct val="50000"/>
              </a:spcBef>
            </a:pPr>
            <a:r>
              <a:rPr lang="en-US" dirty="0" smtClean="0">
                <a:latin typeface="Tahoma" pitchFamily="34" charset="0"/>
                <a:ea typeface="Tahoma" pitchFamily="34" charset="0"/>
                <a:cs typeface="Tahoma" pitchFamily="34" charset="0"/>
                <a:sym typeface="Wingdings" pitchFamily="2" charset="2"/>
              </a:rPr>
              <a:t> </a:t>
            </a:r>
            <a:r>
              <a:rPr lang="en-US" dirty="0" smtClean="0">
                <a:latin typeface="Tahoma" pitchFamily="34" charset="0"/>
                <a:ea typeface="Tahoma" pitchFamily="34" charset="0"/>
                <a:cs typeface="Tahoma" pitchFamily="34" charset="0"/>
              </a:rPr>
              <a:t>5-10 times above </a:t>
            </a:r>
          </a:p>
          <a:p>
            <a:pPr algn="ctr">
              <a:spcBef>
                <a:spcPct val="50000"/>
              </a:spcBef>
            </a:pPr>
            <a:r>
              <a:rPr lang="en-US" dirty="0" smtClean="0">
                <a:latin typeface="Tahoma" pitchFamily="34" charset="0"/>
                <a:ea typeface="Tahoma" pitchFamily="34" charset="0"/>
                <a:cs typeface="Tahoma" pitchFamily="34" charset="0"/>
              </a:rPr>
              <a:t>“background” </a:t>
            </a:r>
            <a:r>
              <a:rPr lang="en-US" dirty="0" err="1" smtClean="0">
                <a:latin typeface="Tahoma" pitchFamily="34" charset="0"/>
                <a:ea typeface="Tahoma" pitchFamily="34" charset="0"/>
                <a:cs typeface="Tahoma" pitchFamily="34" charset="0"/>
              </a:rPr>
              <a:t>landsliding</a:t>
            </a:r>
            <a:endParaRPr lang="en-US" dirty="0">
              <a:latin typeface="Tahoma" pitchFamily="34" charset="0"/>
              <a:ea typeface="Tahoma" pitchFamily="34" charset="0"/>
              <a:cs typeface="Tahoma" pitchFamily="34" charset="0"/>
            </a:endParaRPr>
          </a:p>
        </p:txBody>
      </p:sp>
      <p:sp>
        <p:nvSpPr>
          <p:cNvPr id="6" name="Rectangle 5"/>
          <p:cNvSpPr/>
          <p:nvPr/>
        </p:nvSpPr>
        <p:spPr>
          <a:xfrm>
            <a:off x="7215267" y="6488668"/>
            <a:ext cx="1736373" cy="338554"/>
          </a:xfrm>
          <a:prstGeom prst="rect">
            <a:avLst/>
          </a:prstGeom>
        </p:spPr>
        <p:txBody>
          <a:bodyPr wrap="none">
            <a:spAutoFit/>
          </a:bodyPr>
          <a:lstStyle/>
          <a:p>
            <a:r>
              <a:rPr lang="en-US" sz="1600" dirty="0" smtClean="0">
                <a:latin typeface="Tahoma" pitchFamily="34" charset="0"/>
                <a:ea typeface="Tahoma" pitchFamily="34" charset="0"/>
                <a:cs typeface="Tahoma" pitchFamily="34" charset="0"/>
              </a:rPr>
              <a:t>Kamp et al, 2008</a:t>
            </a:r>
            <a:endParaRPr lang="en-US" sz="1600" dirty="0">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374571" y="206514"/>
            <a:ext cx="5769429" cy="6651486"/>
            <a:chOff x="3374571" y="206514"/>
            <a:chExt cx="5769429" cy="6651486"/>
          </a:xfrm>
        </p:grpSpPr>
        <p:pic>
          <p:nvPicPr>
            <p:cNvPr id="21510" name="Picture 14" descr="existing_landuse_map"/>
            <p:cNvPicPr>
              <a:picLocks noChangeAspect="1" noChangeArrowheads="1"/>
            </p:cNvPicPr>
            <p:nvPr/>
          </p:nvPicPr>
          <p:blipFill>
            <a:blip r:embed="rId2" cstate="print">
              <a:lum bright="-15000" contrast="20000"/>
            </a:blip>
            <a:srcRect/>
            <a:stretch>
              <a:fillRect/>
            </a:stretch>
          </p:blipFill>
          <p:spPr bwMode="auto">
            <a:xfrm>
              <a:off x="3374571" y="211137"/>
              <a:ext cx="5769429" cy="6646863"/>
            </a:xfrm>
            <a:prstGeom prst="rect">
              <a:avLst/>
            </a:prstGeom>
            <a:noFill/>
            <a:ln w="25400">
              <a:solidFill>
                <a:srgbClr val="FF0000"/>
              </a:solidFill>
              <a:miter lim="800000"/>
              <a:headEnd/>
              <a:tailEnd/>
            </a:ln>
          </p:spPr>
        </p:pic>
        <p:sp>
          <p:nvSpPr>
            <p:cNvPr id="21511" name="Rectangle 229"/>
            <p:cNvSpPr>
              <a:spLocks noChangeArrowheads="1"/>
            </p:cNvSpPr>
            <p:nvPr/>
          </p:nvSpPr>
          <p:spPr bwMode="auto">
            <a:xfrm>
              <a:off x="7293428" y="6067789"/>
              <a:ext cx="435429" cy="174392"/>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21512" name="Rectangle 230"/>
            <p:cNvSpPr>
              <a:spLocks noChangeArrowheads="1"/>
            </p:cNvSpPr>
            <p:nvPr/>
          </p:nvSpPr>
          <p:spPr bwMode="auto">
            <a:xfrm>
              <a:off x="7293428" y="5108635"/>
              <a:ext cx="435429" cy="174392"/>
            </a:xfrm>
            <a:prstGeom prst="rect">
              <a:avLst/>
            </a:prstGeom>
            <a:solidFill>
              <a:srgbClr val="808080"/>
            </a:solidFill>
            <a:ln w="9525">
              <a:solidFill>
                <a:schemeClr val="tx1"/>
              </a:solidFill>
              <a:miter lim="800000"/>
              <a:headEnd/>
              <a:tailEnd/>
            </a:ln>
          </p:spPr>
          <p:txBody>
            <a:bodyPr wrap="none" anchor="ctr"/>
            <a:lstStyle/>
            <a:p>
              <a:endParaRPr lang="en-US">
                <a:latin typeface="Calibri" pitchFamily="34" charset="0"/>
              </a:endParaRPr>
            </a:p>
          </p:txBody>
        </p:sp>
        <p:sp>
          <p:nvSpPr>
            <p:cNvPr id="21513" name="Rectangle 231"/>
            <p:cNvSpPr>
              <a:spLocks noChangeArrowheads="1"/>
            </p:cNvSpPr>
            <p:nvPr/>
          </p:nvSpPr>
          <p:spPr bwMode="auto">
            <a:xfrm>
              <a:off x="7293428" y="5370222"/>
              <a:ext cx="435429" cy="174392"/>
            </a:xfrm>
            <a:prstGeom prst="rect">
              <a:avLst/>
            </a:prstGeom>
            <a:solidFill>
              <a:srgbClr val="008000"/>
            </a:solidFill>
            <a:ln w="9525">
              <a:solidFill>
                <a:schemeClr val="tx1"/>
              </a:solidFill>
              <a:miter lim="800000"/>
              <a:headEnd/>
              <a:tailEnd/>
            </a:ln>
          </p:spPr>
          <p:txBody>
            <a:bodyPr wrap="none" anchor="ctr"/>
            <a:lstStyle/>
            <a:p>
              <a:endParaRPr lang="en-US">
                <a:latin typeface="Calibri" pitchFamily="34" charset="0"/>
              </a:endParaRPr>
            </a:p>
          </p:txBody>
        </p:sp>
        <p:sp>
          <p:nvSpPr>
            <p:cNvPr id="21514" name="Rectangle 232"/>
            <p:cNvSpPr>
              <a:spLocks noChangeArrowheads="1"/>
            </p:cNvSpPr>
            <p:nvPr/>
          </p:nvSpPr>
          <p:spPr bwMode="auto">
            <a:xfrm>
              <a:off x="7293428" y="4759852"/>
              <a:ext cx="435429" cy="174392"/>
            </a:xfrm>
            <a:prstGeom prst="rect">
              <a:avLst/>
            </a:prstGeom>
            <a:solidFill>
              <a:srgbClr val="00FF00"/>
            </a:solidFill>
            <a:ln w="9525">
              <a:solidFill>
                <a:schemeClr val="tx1"/>
              </a:solidFill>
              <a:miter lim="800000"/>
              <a:headEnd/>
              <a:tailEnd/>
            </a:ln>
          </p:spPr>
          <p:txBody>
            <a:bodyPr wrap="none" anchor="ctr"/>
            <a:lstStyle/>
            <a:p>
              <a:endParaRPr lang="en-US">
                <a:latin typeface="Calibri" pitchFamily="34" charset="0"/>
              </a:endParaRPr>
            </a:p>
          </p:txBody>
        </p:sp>
        <p:sp>
          <p:nvSpPr>
            <p:cNvPr id="21515" name="Text Box 235"/>
            <p:cNvSpPr txBox="1">
              <a:spLocks noChangeArrowheads="1"/>
            </p:cNvSpPr>
            <p:nvPr/>
          </p:nvSpPr>
          <p:spPr bwMode="auto">
            <a:xfrm>
              <a:off x="7717971" y="5087937"/>
              <a:ext cx="990600" cy="276999"/>
            </a:xfrm>
            <a:prstGeom prst="rect">
              <a:avLst/>
            </a:prstGeom>
            <a:noFill/>
            <a:ln w="9525">
              <a:noFill/>
              <a:miter lim="800000"/>
              <a:headEnd/>
              <a:tailEnd/>
            </a:ln>
          </p:spPr>
          <p:txBody>
            <a:bodyPr wrap="square">
              <a:spAutoFit/>
            </a:bodyPr>
            <a:lstStyle/>
            <a:p>
              <a:pPr>
                <a:spcBef>
                  <a:spcPct val="50000"/>
                </a:spcBef>
              </a:pPr>
              <a:r>
                <a:rPr lang="en-US" sz="1200" b="1" dirty="0">
                  <a:latin typeface="Calibri" pitchFamily="34" charset="0"/>
                </a:rPr>
                <a:t>Bare soil</a:t>
              </a:r>
            </a:p>
          </p:txBody>
        </p:sp>
        <p:sp>
          <p:nvSpPr>
            <p:cNvPr id="21516" name="Text Box 236"/>
            <p:cNvSpPr txBox="1">
              <a:spLocks noChangeArrowheads="1"/>
            </p:cNvSpPr>
            <p:nvPr/>
          </p:nvSpPr>
          <p:spPr bwMode="auto">
            <a:xfrm>
              <a:off x="7717971" y="5697537"/>
              <a:ext cx="1066799" cy="276999"/>
            </a:xfrm>
            <a:prstGeom prst="rect">
              <a:avLst/>
            </a:prstGeom>
            <a:noFill/>
            <a:ln w="9525">
              <a:noFill/>
              <a:miter lim="800000"/>
              <a:headEnd/>
              <a:tailEnd/>
            </a:ln>
          </p:spPr>
          <p:txBody>
            <a:bodyPr wrap="square">
              <a:spAutoFit/>
            </a:bodyPr>
            <a:lstStyle/>
            <a:p>
              <a:pPr>
                <a:spcBef>
                  <a:spcPct val="50000"/>
                </a:spcBef>
              </a:pPr>
              <a:r>
                <a:rPr lang="en-US" sz="1200" b="1" dirty="0">
                  <a:latin typeface="Calibri" pitchFamily="34" charset="0"/>
                </a:rPr>
                <a:t>Grass land</a:t>
              </a:r>
            </a:p>
          </p:txBody>
        </p:sp>
        <p:sp>
          <p:nvSpPr>
            <p:cNvPr id="21517" name="Text Box 237"/>
            <p:cNvSpPr txBox="1">
              <a:spLocks noChangeArrowheads="1"/>
            </p:cNvSpPr>
            <p:nvPr/>
          </p:nvSpPr>
          <p:spPr bwMode="auto">
            <a:xfrm>
              <a:off x="7717971" y="5316537"/>
              <a:ext cx="979714" cy="276999"/>
            </a:xfrm>
            <a:prstGeom prst="rect">
              <a:avLst/>
            </a:prstGeom>
            <a:noFill/>
            <a:ln w="9525">
              <a:noFill/>
              <a:miter lim="800000"/>
              <a:headEnd/>
              <a:tailEnd/>
            </a:ln>
          </p:spPr>
          <p:txBody>
            <a:bodyPr>
              <a:spAutoFit/>
            </a:bodyPr>
            <a:lstStyle/>
            <a:p>
              <a:pPr>
                <a:spcBef>
                  <a:spcPct val="50000"/>
                </a:spcBef>
              </a:pPr>
              <a:r>
                <a:rPr lang="en-US" sz="1200" b="1" dirty="0">
                  <a:latin typeface="Calibri" pitchFamily="34" charset="0"/>
                </a:rPr>
                <a:t>forest</a:t>
              </a:r>
            </a:p>
          </p:txBody>
        </p:sp>
        <p:sp>
          <p:nvSpPr>
            <p:cNvPr id="21518" name="Text Box 238"/>
            <p:cNvSpPr txBox="1">
              <a:spLocks noChangeArrowheads="1"/>
            </p:cNvSpPr>
            <p:nvPr/>
          </p:nvSpPr>
          <p:spPr bwMode="auto">
            <a:xfrm>
              <a:off x="7728857" y="6383337"/>
              <a:ext cx="1208314" cy="276999"/>
            </a:xfrm>
            <a:prstGeom prst="rect">
              <a:avLst/>
            </a:prstGeom>
            <a:noFill/>
            <a:ln w="9525">
              <a:noFill/>
              <a:miter lim="800000"/>
              <a:headEnd/>
              <a:tailEnd/>
            </a:ln>
          </p:spPr>
          <p:txBody>
            <a:bodyPr wrap="square">
              <a:spAutoFit/>
            </a:bodyPr>
            <a:lstStyle/>
            <a:p>
              <a:pPr>
                <a:spcBef>
                  <a:spcPct val="50000"/>
                </a:spcBef>
              </a:pPr>
              <a:r>
                <a:rPr lang="en-US" sz="1200" b="1" dirty="0">
                  <a:latin typeface="Calibri" pitchFamily="34" charset="0"/>
                </a:rPr>
                <a:t>Snow covered</a:t>
              </a:r>
            </a:p>
          </p:txBody>
        </p:sp>
        <p:sp>
          <p:nvSpPr>
            <p:cNvPr id="21519" name="Rectangle 239"/>
            <p:cNvSpPr>
              <a:spLocks noChangeArrowheads="1"/>
            </p:cNvSpPr>
            <p:nvPr/>
          </p:nvSpPr>
          <p:spPr bwMode="auto">
            <a:xfrm>
              <a:off x="7293428" y="6416572"/>
              <a:ext cx="435429" cy="174392"/>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1520" name="Rectangle 240"/>
            <p:cNvSpPr>
              <a:spLocks noChangeArrowheads="1"/>
            </p:cNvSpPr>
            <p:nvPr/>
          </p:nvSpPr>
          <p:spPr bwMode="auto">
            <a:xfrm>
              <a:off x="7293428" y="5719006"/>
              <a:ext cx="435429" cy="174392"/>
            </a:xfrm>
            <a:prstGeom prst="rect">
              <a:avLst/>
            </a:prstGeom>
            <a:solidFill>
              <a:srgbClr val="00CCFF"/>
            </a:solidFill>
            <a:ln w="9525">
              <a:solidFill>
                <a:schemeClr val="tx1"/>
              </a:solidFill>
              <a:miter lim="800000"/>
              <a:headEnd/>
              <a:tailEnd/>
            </a:ln>
          </p:spPr>
          <p:txBody>
            <a:bodyPr wrap="none" anchor="ctr"/>
            <a:lstStyle/>
            <a:p>
              <a:endParaRPr lang="en-US">
                <a:latin typeface="Calibri" pitchFamily="34" charset="0"/>
              </a:endParaRPr>
            </a:p>
          </p:txBody>
        </p:sp>
        <p:sp>
          <p:nvSpPr>
            <p:cNvPr id="21521" name="Text Box 241"/>
            <p:cNvSpPr txBox="1">
              <a:spLocks noChangeArrowheads="1"/>
            </p:cNvSpPr>
            <p:nvPr/>
          </p:nvSpPr>
          <p:spPr bwMode="auto">
            <a:xfrm>
              <a:off x="7717971" y="6002337"/>
              <a:ext cx="914400" cy="276999"/>
            </a:xfrm>
            <a:prstGeom prst="rect">
              <a:avLst/>
            </a:prstGeom>
            <a:noFill/>
            <a:ln w="9525">
              <a:noFill/>
              <a:miter lim="800000"/>
              <a:headEnd/>
              <a:tailEnd/>
            </a:ln>
          </p:spPr>
          <p:txBody>
            <a:bodyPr wrap="square">
              <a:spAutoFit/>
            </a:bodyPr>
            <a:lstStyle/>
            <a:p>
              <a:pPr>
                <a:spcBef>
                  <a:spcPct val="50000"/>
                </a:spcBef>
              </a:pPr>
              <a:r>
                <a:rPr lang="en-US" sz="1200" b="1" dirty="0">
                  <a:latin typeface="Calibri" pitchFamily="34" charset="0"/>
                </a:rPr>
                <a:t>settlement</a:t>
              </a:r>
            </a:p>
          </p:txBody>
        </p:sp>
        <p:sp>
          <p:nvSpPr>
            <p:cNvPr id="21522" name="Text Box 242"/>
            <p:cNvSpPr txBox="1">
              <a:spLocks noChangeArrowheads="1"/>
            </p:cNvSpPr>
            <p:nvPr/>
          </p:nvSpPr>
          <p:spPr bwMode="auto">
            <a:xfrm>
              <a:off x="7717971" y="4706937"/>
              <a:ext cx="990600" cy="276999"/>
            </a:xfrm>
            <a:prstGeom prst="rect">
              <a:avLst/>
            </a:prstGeom>
            <a:noFill/>
            <a:ln w="9525">
              <a:noFill/>
              <a:miter lim="800000"/>
              <a:headEnd/>
              <a:tailEnd/>
            </a:ln>
          </p:spPr>
          <p:txBody>
            <a:bodyPr wrap="square">
              <a:spAutoFit/>
            </a:bodyPr>
            <a:lstStyle/>
            <a:p>
              <a:pPr>
                <a:spcBef>
                  <a:spcPct val="50000"/>
                </a:spcBef>
              </a:pPr>
              <a:r>
                <a:rPr lang="en-US" sz="1200" b="1" dirty="0">
                  <a:latin typeface="Calibri" pitchFamily="34" charset="0"/>
                </a:rPr>
                <a:t>Agriculture</a:t>
              </a:r>
            </a:p>
          </p:txBody>
        </p:sp>
        <p:sp>
          <p:nvSpPr>
            <p:cNvPr id="21523" name="Text Box 321"/>
            <p:cNvSpPr txBox="1">
              <a:spLocks noChangeArrowheads="1"/>
            </p:cNvSpPr>
            <p:nvPr/>
          </p:nvSpPr>
          <p:spPr bwMode="auto">
            <a:xfrm>
              <a:off x="3374571" y="206514"/>
              <a:ext cx="5769429" cy="707886"/>
            </a:xfrm>
            <a:prstGeom prst="rect">
              <a:avLst/>
            </a:prstGeom>
            <a:solidFill>
              <a:schemeClr val="bg1">
                <a:lumMod val="95000"/>
              </a:schemeClr>
            </a:solidFill>
            <a:ln w="9525">
              <a:noFill/>
              <a:miter lim="800000"/>
              <a:headEnd/>
              <a:tailEnd/>
            </a:ln>
          </p:spPr>
          <p:txBody>
            <a:bodyPr wrap="square">
              <a:spAutoFit/>
            </a:bodyPr>
            <a:lstStyle/>
            <a:p>
              <a:r>
                <a:rPr lang="en-US" sz="2000" b="1" dirty="0">
                  <a:latin typeface="+mn-lt"/>
                  <a:ea typeface="Tahoma" pitchFamily="34" charset="0"/>
                  <a:cs typeface="Tahoma" pitchFamily="34" charset="0"/>
                </a:rPr>
                <a:t>Land Cover </a:t>
              </a:r>
              <a:r>
                <a:rPr lang="en-US" sz="2000" b="1" dirty="0" smtClean="0">
                  <a:latin typeface="+mn-lt"/>
                  <a:ea typeface="Tahoma" pitchFamily="34" charset="0"/>
                  <a:cs typeface="Tahoma" pitchFamily="34" charset="0"/>
                </a:rPr>
                <a:t> distribution map </a:t>
              </a:r>
              <a:r>
                <a:rPr lang="en-US" sz="2000" b="1" dirty="0">
                  <a:latin typeface="+mn-lt"/>
                  <a:ea typeface="Tahoma" pitchFamily="34" charset="0"/>
                  <a:cs typeface="Tahoma" pitchFamily="34" charset="0"/>
                </a:rPr>
                <a:t>of </a:t>
              </a:r>
              <a:r>
                <a:rPr lang="en-US" sz="2000" b="1" dirty="0" smtClean="0">
                  <a:latin typeface="+mn-lt"/>
                  <a:ea typeface="Tahoma" pitchFamily="34" charset="0"/>
                  <a:cs typeface="Tahoma" pitchFamily="34" charset="0"/>
                </a:rPr>
                <a:t>Balakot, Khyber Pakhtunkhwa, Pakistan(summer</a:t>
              </a:r>
              <a:r>
                <a:rPr lang="en-US" sz="2000" b="1" dirty="0">
                  <a:latin typeface="+mn-lt"/>
                  <a:ea typeface="Tahoma" pitchFamily="34" charset="0"/>
                  <a:cs typeface="Tahoma" pitchFamily="34" charset="0"/>
                </a:rPr>
                <a:t>)</a:t>
              </a:r>
            </a:p>
          </p:txBody>
        </p:sp>
      </p:grpSp>
      <p:sp>
        <p:nvSpPr>
          <p:cNvPr id="33" name="Slide Number Placeholder 32"/>
          <p:cNvSpPr>
            <a:spLocks noGrp="1"/>
          </p:cNvSpPr>
          <p:nvPr>
            <p:ph type="sldNum" sz="quarter" idx="12"/>
          </p:nvPr>
        </p:nvSpPr>
        <p:spPr/>
        <p:txBody>
          <a:bodyPr/>
          <a:lstStyle/>
          <a:p>
            <a:pPr>
              <a:defRPr/>
            </a:pPr>
            <a:fld id="{64256F89-DF43-422A-9C68-A00CDF69611F}" type="slidenum">
              <a:rPr lang="en-US"/>
              <a:pPr>
                <a:defRPr/>
              </a:pPr>
              <a:t>28</a:t>
            </a:fld>
            <a:endParaRPr lang="en-US"/>
          </a:p>
        </p:txBody>
      </p:sp>
      <p:sp>
        <p:nvSpPr>
          <p:cNvPr id="36" name="Right Arrow 35"/>
          <p:cNvSpPr/>
          <p:nvPr/>
        </p:nvSpPr>
        <p:spPr>
          <a:xfrm rot="16200000">
            <a:off x="8420100" y="17907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0" y="1752600"/>
            <a:ext cx="3352800" cy="1754326"/>
          </a:xfrm>
          <a:prstGeom prst="rect">
            <a:avLst/>
          </a:prstGeom>
          <a:noFill/>
        </p:spPr>
        <p:txBody>
          <a:bodyPr wrap="square" rtlCol="0">
            <a:spAutoFit/>
          </a:bodyPr>
          <a:lstStyle/>
          <a:p>
            <a:r>
              <a:rPr lang="en-US" dirty="0" smtClean="0">
                <a:latin typeface="Tahoma" pitchFamily="34" charset="0"/>
                <a:ea typeface="Tahoma" pitchFamily="34" charset="0"/>
                <a:cs typeface="Tahoma" pitchFamily="34" charset="0"/>
              </a:rPr>
              <a:t>A land cover classification map was prepared for Balakot using the field observations and comparison with the identified classes in the Aster imagery for </a:t>
            </a:r>
            <a:r>
              <a:rPr lang="en-US" dirty="0" smtClean="0">
                <a:latin typeface="Tahoma" pitchFamily="34" charset="0"/>
                <a:ea typeface="Tahoma" pitchFamily="34" charset="0"/>
                <a:cs typeface="Tahoma" pitchFamily="34" charset="0"/>
              </a:rPr>
              <a:t>2005.</a:t>
            </a:r>
            <a:endParaRPr lang="en-US" dirty="0">
              <a:latin typeface="Tahoma" pitchFamily="34" charset="0"/>
              <a:ea typeface="Tahoma" pitchFamily="34" charset="0"/>
              <a:cs typeface="Tahoma" pitchFamily="34" charset="0"/>
            </a:endParaRPr>
          </a:p>
        </p:txBody>
      </p:sp>
      <p:sp>
        <p:nvSpPr>
          <p:cNvPr id="23" name="TextBox 22"/>
          <p:cNvSpPr txBox="1"/>
          <p:nvPr/>
        </p:nvSpPr>
        <p:spPr>
          <a:xfrm>
            <a:off x="0" y="0"/>
            <a:ext cx="3276600" cy="1077218"/>
          </a:xfrm>
          <a:prstGeom prst="rect">
            <a:avLst/>
          </a:prstGeom>
          <a:noFill/>
        </p:spPr>
        <p:txBody>
          <a:bodyPr wrap="square" rtlCol="0">
            <a:spAutoFit/>
          </a:bodyPr>
          <a:lstStyle/>
          <a:p>
            <a:r>
              <a:rPr lang="en-US" sz="3200" b="1" dirty="0" smtClean="0">
                <a:latin typeface="Tahoma" pitchFamily="34" charset="0"/>
                <a:ea typeface="Tahoma" pitchFamily="34" charset="0"/>
                <a:cs typeface="Tahoma" pitchFamily="34" charset="0"/>
              </a:rPr>
              <a:t>Land Cover Analysis</a:t>
            </a:r>
            <a:endParaRPr lang="en-US" sz="32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5"/>
          <p:cNvGrpSpPr>
            <a:grpSpLocks/>
          </p:cNvGrpSpPr>
          <p:nvPr/>
        </p:nvGrpSpPr>
        <p:grpSpPr bwMode="auto">
          <a:xfrm>
            <a:off x="3276600" y="0"/>
            <a:ext cx="5867400" cy="6858000"/>
            <a:chOff x="23971250" y="9340850"/>
            <a:chExt cx="4038600" cy="5867400"/>
          </a:xfrm>
        </p:grpSpPr>
        <p:pic>
          <p:nvPicPr>
            <p:cNvPr id="25605" name="Picture 270" descr="output_slope_map"/>
            <p:cNvPicPr>
              <a:picLocks noChangeAspect="1" noChangeArrowheads="1"/>
            </p:cNvPicPr>
            <p:nvPr/>
          </p:nvPicPr>
          <p:blipFill>
            <a:blip r:embed="rId2" cstate="print">
              <a:lum bright="-20000" contrast="25000"/>
            </a:blip>
            <a:srcRect/>
            <a:stretch>
              <a:fillRect/>
            </a:stretch>
          </p:blipFill>
          <p:spPr bwMode="auto">
            <a:xfrm>
              <a:off x="23971250" y="9340850"/>
              <a:ext cx="4038600" cy="5867400"/>
            </a:xfrm>
            <a:prstGeom prst="rect">
              <a:avLst/>
            </a:prstGeom>
            <a:noFill/>
            <a:ln w="25400">
              <a:noFill/>
              <a:miter lim="800000"/>
              <a:headEnd/>
              <a:tailEnd/>
            </a:ln>
          </p:spPr>
        </p:pic>
        <p:sp>
          <p:nvSpPr>
            <p:cNvPr id="25606" name="Text Box 323"/>
            <p:cNvSpPr txBox="1">
              <a:spLocks noChangeArrowheads="1"/>
            </p:cNvSpPr>
            <p:nvPr/>
          </p:nvSpPr>
          <p:spPr bwMode="auto">
            <a:xfrm>
              <a:off x="24002999" y="9372600"/>
              <a:ext cx="3965171" cy="605636"/>
            </a:xfrm>
            <a:prstGeom prst="rect">
              <a:avLst/>
            </a:prstGeom>
            <a:solidFill>
              <a:schemeClr val="bg1">
                <a:lumMod val="95000"/>
              </a:schemeClr>
            </a:solidFill>
            <a:ln w="9525">
              <a:noFill/>
              <a:miter lim="800000"/>
              <a:headEnd/>
              <a:tailEnd/>
            </a:ln>
          </p:spPr>
          <p:txBody>
            <a:bodyPr wrap="square">
              <a:spAutoFit/>
            </a:bodyPr>
            <a:lstStyle/>
            <a:p>
              <a:r>
                <a:rPr lang="en-US" sz="2000" b="1" dirty="0">
                  <a:latin typeface="+mn-lt"/>
                  <a:cs typeface="Arial" charset="0"/>
                </a:rPr>
                <a:t>Landuse distribution </a:t>
              </a:r>
              <a:r>
                <a:rPr lang="en-US" sz="2000" b="1" dirty="0" smtClean="0">
                  <a:latin typeface="+mn-lt"/>
                  <a:cs typeface="Arial" charset="0"/>
                </a:rPr>
                <a:t>map of Balakot, Khyber Pakhtunkhwa Pakistan</a:t>
              </a:r>
              <a:endParaRPr lang="en-US" sz="2000" b="1" dirty="0">
                <a:latin typeface="+mn-lt"/>
                <a:cs typeface="Arial" charset="0"/>
              </a:endParaRPr>
            </a:p>
          </p:txBody>
        </p:sp>
      </p:grpSp>
      <p:sp>
        <p:nvSpPr>
          <p:cNvPr id="7" name="Slide Number Placeholder 6"/>
          <p:cNvSpPr>
            <a:spLocks noGrp="1"/>
          </p:cNvSpPr>
          <p:nvPr>
            <p:ph type="sldNum" sz="quarter" idx="12"/>
          </p:nvPr>
        </p:nvSpPr>
        <p:spPr/>
        <p:txBody>
          <a:bodyPr/>
          <a:lstStyle/>
          <a:p>
            <a:pPr>
              <a:defRPr/>
            </a:pPr>
            <a:fld id="{8BBFFA5F-0FDB-43C1-AEF9-FBAB0BDF1AC7}" type="slidenum">
              <a:rPr lang="en-US"/>
              <a:pPr>
                <a:defRPr/>
              </a:pPr>
              <a:t>29</a:t>
            </a:fld>
            <a:endParaRPr lang="en-US"/>
          </a:p>
        </p:txBody>
      </p:sp>
      <p:sp>
        <p:nvSpPr>
          <p:cNvPr id="8" name="Right Arrow 7"/>
          <p:cNvSpPr/>
          <p:nvPr/>
        </p:nvSpPr>
        <p:spPr>
          <a:xfrm rot="16200000">
            <a:off x="8420100" y="14859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0" y="0"/>
            <a:ext cx="3276600" cy="4124206"/>
          </a:xfrm>
          <a:prstGeom prst="rect">
            <a:avLst/>
          </a:prstGeom>
          <a:noFill/>
        </p:spPr>
        <p:txBody>
          <a:bodyPr wrap="square" rtlCol="0">
            <a:spAutoFit/>
          </a:bodyPr>
          <a:lstStyle/>
          <a:p>
            <a:r>
              <a:rPr lang="en-US" sz="3200" b="1" dirty="0" smtClean="0">
                <a:latin typeface="Tahoma" pitchFamily="34" charset="0"/>
                <a:ea typeface="Tahoma" pitchFamily="34" charset="0"/>
                <a:cs typeface="Tahoma" pitchFamily="34" charset="0"/>
              </a:rPr>
              <a:t>Land use Analysis</a:t>
            </a:r>
          </a:p>
          <a:p>
            <a:endParaRPr lang="en-US" dirty="0" smtClean="0">
              <a:solidFill>
                <a:srgbClr val="C00000"/>
              </a:solidFill>
            </a:endParaRPr>
          </a:p>
          <a:p>
            <a:pPr marL="231775" indent="-231775">
              <a:buFont typeface="Arial" pitchFamily="34" charset="0"/>
              <a:buChar char="•"/>
            </a:pPr>
            <a:r>
              <a:rPr lang="en-US" dirty="0" smtClean="0">
                <a:latin typeface="Tahoma" pitchFamily="34" charset="0"/>
                <a:ea typeface="Tahoma" pitchFamily="34" charset="0"/>
                <a:cs typeface="Tahoma" pitchFamily="34" charset="0"/>
              </a:rPr>
              <a:t>The Land Cover map is further analyzed and produced the Landuse map using supervised classification technique.</a:t>
            </a:r>
          </a:p>
          <a:p>
            <a:pPr marL="231775" indent="-231775">
              <a:buFont typeface="Arial" pitchFamily="34" charset="0"/>
              <a:buChar char="•"/>
            </a:pPr>
            <a:endParaRPr lang="en-US" dirty="0" smtClean="0">
              <a:latin typeface="Tahoma" pitchFamily="34" charset="0"/>
              <a:ea typeface="Tahoma" pitchFamily="34" charset="0"/>
              <a:cs typeface="Tahoma" pitchFamily="34" charset="0"/>
            </a:endParaRPr>
          </a:p>
          <a:p>
            <a:pPr marL="231775" indent="-231775">
              <a:buFont typeface="Arial" pitchFamily="34" charset="0"/>
              <a:buChar char="•"/>
            </a:pPr>
            <a:r>
              <a:rPr lang="en-US" dirty="0" smtClean="0">
                <a:latin typeface="Tahoma" pitchFamily="34" charset="0"/>
                <a:ea typeface="Tahoma" pitchFamily="34" charset="0"/>
                <a:cs typeface="Tahoma" pitchFamily="34" charset="0"/>
              </a:rPr>
              <a:t>Land use map is mainly for showing man made structures and modified land</a:t>
            </a:r>
            <a:endParaRPr lang="en-US"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1C7F953-D175-49DE-80BE-BAF0C54134F3}" type="slidenum">
              <a:rPr lang="en-US" smtClean="0"/>
              <a:pPr>
                <a:defRPr/>
              </a:pPr>
              <a:t>3</a:t>
            </a:fld>
            <a:endParaRPr lang="en-US"/>
          </a:p>
        </p:txBody>
      </p:sp>
      <p:sp>
        <p:nvSpPr>
          <p:cNvPr id="3" name="Rectangle 2"/>
          <p:cNvSpPr/>
          <p:nvPr/>
        </p:nvSpPr>
        <p:spPr>
          <a:xfrm>
            <a:off x="0" y="0"/>
            <a:ext cx="9144000" cy="6355586"/>
          </a:xfrm>
          <a:prstGeom prst="rect">
            <a:avLst/>
          </a:prstGeom>
        </p:spPr>
        <p:txBody>
          <a:bodyPr wrap="square">
            <a:spAutoFit/>
          </a:bodyPr>
          <a:lstStyle/>
          <a:p>
            <a:r>
              <a:rPr lang="en-US" sz="2400" b="1" dirty="0" smtClean="0">
                <a:latin typeface="Tahoma" pitchFamily="34" charset="0"/>
                <a:ea typeface="Tahoma" pitchFamily="34" charset="0"/>
                <a:cs typeface="Tahoma" pitchFamily="34" charset="0"/>
              </a:rPr>
              <a:t>Conceptual Model for Landuse Suitability</a:t>
            </a:r>
            <a:endParaRPr lang="en-US" sz="1400" b="1" dirty="0" smtClean="0">
              <a:latin typeface="Tahoma" pitchFamily="34" charset="0"/>
              <a:ea typeface="Tahoma" pitchFamily="34" charset="0"/>
              <a:cs typeface="Tahoma" pitchFamily="34" charset="0"/>
            </a:endParaRPr>
          </a:p>
          <a:p>
            <a:r>
              <a:rPr lang="en-US" sz="1400" b="1" dirty="0" smtClean="0">
                <a:latin typeface="Tahoma" pitchFamily="34" charset="0"/>
                <a:ea typeface="Tahoma" pitchFamily="34" charset="0"/>
                <a:cs typeface="Tahoma" pitchFamily="34" charset="0"/>
              </a:rPr>
              <a:t>Environmental Systems Research Institute (ESRI) ArcGIS (</a:t>
            </a:r>
            <a:r>
              <a:rPr lang="en-US" sz="1400" b="1" dirty="0" smtClean="0">
                <a:latin typeface="Tahoma" pitchFamily="34" charset="0"/>
                <a:ea typeface="Tahoma" pitchFamily="34" charset="0"/>
                <a:cs typeface="Tahoma" pitchFamily="34" charset="0"/>
                <a:hlinkClick r:id="rId2"/>
              </a:rPr>
              <a:t>www.esri.com</a:t>
            </a:r>
            <a:r>
              <a:rPr lang="en-US" sz="1400" b="1" dirty="0" smtClean="0">
                <a:latin typeface="Tahoma" pitchFamily="34" charset="0"/>
                <a:ea typeface="Tahoma" pitchFamily="34" charset="0"/>
                <a:cs typeface="Tahoma" pitchFamily="34" charset="0"/>
              </a:rPr>
              <a:t>)</a:t>
            </a:r>
          </a:p>
          <a:p>
            <a:r>
              <a:rPr lang="en-US" sz="1400" b="1" dirty="0" smtClean="0">
                <a:latin typeface="Tahoma" pitchFamily="34" charset="0"/>
                <a:ea typeface="Tahoma" pitchFamily="34" charset="0"/>
                <a:cs typeface="Tahoma" pitchFamily="34" charset="0"/>
              </a:rPr>
              <a:t>Clarks Lab, Clarks University’s Idrisi (</a:t>
            </a:r>
            <a:r>
              <a:rPr lang="en-US" sz="1400" b="1" dirty="0" smtClean="0">
                <a:latin typeface="Tahoma" pitchFamily="34" charset="0"/>
                <a:ea typeface="Tahoma" pitchFamily="34" charset="0"/>
                <a:cs typeface="Tahoma" pitchFamily="34" charset="0"/>
                <a:hlinkClick r:id="rId3"/>
              </a:rPr>
              <a:t>www.clarkslab.com</a:t>
            </a:r>
            <a:r>
              <a:rPr lang="en-US" sz="1400" b="1" dirty="0" smtClean="0">
                <a:latin typeface="Tahoma" pitchFamily="34" charset="0"/>
                <a:ea typeface="Tahoma" pitchFamily="34" charset="0"/>
                <a:cs typeface="Tahoma" pitchFamily="34" charset="0"/>
              </a:rPr>
              <a:t>) </a:t>
            </a:r>
          </a:p>
          <a:p>
            <a:r>
              <a:rPr lang="en-US" sz="1400" b="1" dirty="0" smtClean="0">
                <a:latin typeface="Tahoma" pitchFamily="34" charset="0"/>
                <a:ea typeface="Tahoma" pitchFamily="34" charset="0"/>
                <a:cs typeface="Tahoma" pitchFamily="34" charset="0"/>
              </a:rPr>
              <a:t>LDR International, Inc.(LDR), Data Chromatics, Inc.(DCI) and Community Analysis and Planning Systems, Inc (</a:t>
            </a:r>
            <a:r>
              <a:rPr lang="en-US" sz="1400" b="1" dirty="0" smtClean="0">
                <a:latin typeface="Tahoma" pitchFamily="34" charset="0"/>
                <a:ea typeface="Tahoma" pitchFamily="34" charset="0"/>
                <a:cs typeface="Tahoma" pitchFamily="34" charset="0"/>
                <a:hlinkClick r:id="rId4"/>
              </a:rPr>
              <a:t>www.dcigis.com</a:t>
            </a:r>
            <a:r>
              <a:rPr lang="en-US" sz="1400" b="1" dirty="0" smtClean="0">
                <a:latin typeface="Tahoma" pitchFamily="34" charset="0"/>
                <a:ea typeface="Tahoma" pitchFamily="34" charset="0"/>
                <a:cs typeface="Tahoma" pitchFamily="34" charset="0"/>
              </a:rPr>
              <a:t> ) What if? Planning support System   </a:t>
            </a:r>
          </a:p>
          <a:p>
            <a:endParaRPr lang="en-US" sz="1400" b="1" dirty="0" smtClean="0">
              <a:latin typeface="Tahoma" pitchFamily="34" charset="0"/>
              <a:ea typeface="Tahoma" pitchFamily="34" charset="0"/>
              <a:cs typeface="Tahoma" pitchFamily="34" charset="0"/>
            </a:endParaRPr>
          </a:p>
          <a:p>
            <a:r>
              <a:rPr lang="en-US" sz="2400" b="1" dirty="0" smtClean="0">
                <a:latin typeface="Tahoma" pitchFamily="34" charset="0"/>
                <a:ea typeface="Tahoma" pitchFamily="34" charset="0"/>
                <a:cs typeface="Tahoma" pitchFamily="34" charset="0"/>
              </a:rPr>
              <a:t>Domain/Objective</a:t>
            </a:r>
          </a:p>
          <a:p>
            <a:pPr marL="280988" indent="-280988">
              <a:spcAft>
                <a:spcPts val="600"/>
              </a:spcAft>
              <a:buFont typeface="Wingdings" pitchFamily="2" charset="2"/>
              <a:buChar char="ü"/>
            </a:pPr>
            <a:r>
              <a:rPr lang="en-US" sz="2200" dirty="0" smtClean="0">
                <a:latin typeface="Tahoma" pitchFamily="34" charset="0"/>
                <a:ea typeface="Tahoma" pitchFamily="34" charset="0"/>
                <a:cs typeface="Tahoma" pitchFamily="34" charset="0"/>
              </a:rPr>
              <a:t>To develop a conceptual model for landuse suitability using ArcGIS.</a:t>
            </a:r>
          </a:p>
          <a:p>
            <a:pPr marL="280988" indent="-280988">
              <a:spcAft>
                <a:spcPts val="600"/>
              </a:spcAft>
              <a:buFont typeface="Wingdings" pitchFamily="2" charset="2"/>
              <a:buChar char="ü"/>
            </a:pPr>
            <a:r>
              <a:rPr lang="en-US" sz="2200" dirty="0" smtClean="0">
                <a:latin typeface="Tahoma" pitchFamily="34" charset="0"/>
                <a:ea typeface="Tahoma" pitchFamily="34" charset="0"/>
                <a:cs typeface="Tahoma" pitchFamily="34" charset="0"/>
              </a:rPr>
              <a:t>Geospatial analysis of  event controlling parameters for landuse suitability of Balakot.</a:t>
            </a:r>
          </a:p>
          <a:p>
            <a:pPr marL="280988" indent="-280988">
              <a:spcAft>
                <a:spcPts val="600"/>
              </a:spcAft>
              <a:buFont typeface="Wingdings" pitchFamily="2" charset="2"/>
              <a:buChar char="ü"/>
            </a:pPr>
            <a:r>
              <a:rPr lang="en-US" sz="2200" dirty="0" smtClean="0">
                <a:latin typeface="Tahoma" pitchFamily="34" charset="0"/>
                <a:ea typeface="Tahoma" pitchFamily="34" charset="0"/>
                <a:cs typeface="Tahoma" pitchFamily="34" charset="0"/>
              </a:rPr>
              <a:t> To Analyze rebuilding of Balakot city and emphasis on the usefulness of Conceptual models and GIST as a Decision support system.</a:t>
            </a:r>
          </a:p>
          <a:p>
            <a:pPr marL="280988" indent="-280988">
              <a:spcAft>
                <a:spcPts val="600"/>
              </a:spcAft>
              <a:buFont typeface="Wingdings" pitchFamily="2" charset="2"/>
              <a:buChar char="ü"/>
            </a:pPr>
            <a:r>
              <a:rPr lang="en-US" sz="2200" dirty="0" smtClean="0">
                <a:latin typeface="Tahoma" pitchFamily="34" charset="0"/>
                <a:ea typeface="Tahoma" pitchFamily="34" charset="0"/>
                <a:cs typeface="Tahoma" pitchFamily="34" charset="0"/>
              </a:rPr>
              <a:t>To provide support to the policy makers and government agencies in deciding the fate of Balakot. </a:t>
            </a:r>
          </a:p>
          <a:p>
            <a:pPr marL="280988" indent="-280988">
              <a:spcAft>
                <a:spcPts val="600"/>
              </a:spcAft>
              <a:buFont typeface="Wingdings" pitchFamily="2" charset="2"/>
              <a:buChar char="ü"/>
            </a:pPr>
            <a:r>
              <a:rPr lang="en-US" sz="2200" dirty="0" smtClean="0">
                <a:latin typeface="Tahoma" pitchFamily="34" charset="0"/>
                <a:ea typeface="Tahoma" pitchFamily="34" charset="0"/>
                <a:cs typeface="Tahoma" pitchFamily="34" charset="0"/>
              </a:rPr>
              <a:t>To produce a detail GIST framework  including citizen participation to spread awareness about earthquake and areas suitable for residential construction.  </a:t>
            </a:r>
          </a:p>
          <a:p>
            <a:pPr marL="280988" indent="-280988">
              <a:spcAft>
                <a:spcPts val="600"/>
              </a:spcAft>
              <a:buFont typeface="Wingdings" pitchFamily="2" charset="2"/>
              <a:buChar char="ü"/>
            </a:pPr>
            <a:r>
              <a:rPr lang="en-US" sz="2200" dirty="0" smtClean="0">
                <a:latin typeface="Tahoma" pitchFamily="34" charset="0"/>
                <a:ea typeface="Tahoma" pitchFamily="34" charset="0"/>
                <a:cs typeface="Tahoma" pitchFamily="34" charset="0"/>
              </a:rPr>
              <a:t> To produce final suitability map of Balakot using Multi Criteria Evaluation technique to test the model.</a:t>
            </a:r>
            <a:endParaRPr lang="en-US" sz="2200" dirty="0">
              <a:latin typeface="Tahoma" pitchFamily="34" charset="0"/>
              <a:ea typeface="Tahoma" pitchFamily="34" charset="0"/>
              <a:cs typeface="Tahoma"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30</a:t>
            </a:fld>
            <a:endParaRPr lang="en-US"/>
          </a:p>
        </p:txBody>
      </p:sp>
      <p:sp>
        <p:nvSpPr>
          <p:cNvPr id="106497" name="Rectangle 1"/>
          <p:cNvSpPr>
            <a:spLocks noChangeArrowheads="1"/>
          </p:cNvSpPr>
          <p:nvPr/>
        </p:nvSpPr>
        <p:spPr bwMode="auto">
          <a:xfrm>
            <a:off x="0" y="0"/>
            <a:ext cx="35814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tab pos="0" algn="l"/>
              </a:tabLst>
            </a:pPr>
            <a:r>
              <a:rPr kumimoji="0" lang="en-US" sz="3200" b="1" i="0" strike="noStrike" cap="none" normalizeH="0" baseline="0" dirty="0" smtClean="0">
                <a:ln>
                  <a:noFill/>
                </a:ln>
                <a:effectLst/>
                <a:latin typeface="Tahoma" pitchFamily="34" charset="0"/>
                <a:ea typeface="Tahoma" pitchFamily="34" charset="0"/>
                <a:cs typeface="Tahoma" pitchFamily="34" charset="0"/>
              </a:rPr>
              <a:t>Slope angle Analysis</a:t>
            </a:r>
          </a:p>
        </p:txBody>
      </p:sp>
      <p:pic>
        <p:nvPicPr>
          <p:cNvPr id="6" name="Picture 5" descr="slope map.jpg"/>
          <p:cNvPicPr/>
          <p:nvPr/>
        </p:nvPicPr>
        <p:blipFill>
          <a:blip r:embed="rId2" cstate="print">
            <a:lum bright="-25000" contrast="30000"/>
          </a:blip>
          <a:stretch>
            <a:fillRect/>
          </a:stretch>
        </p:blipFill>
        <p:spPr>
          <a:xfrm>
            <a:off x="3505200" y="0"/>
            <a:ext cx="5638800" cy="6858000"/>
          </a:xfrm>
          <a:prstGeom prst="rect">
            <a:avLst/>
          </a:prstGeom>
        </p:spPr>
      </p:pic>
      <p:sp>
        <p:nvSpPr>
          <p:cNvPr id="7" name="TextBox 6"/>
          <p:cNvSpPr txBox="1"/>
          <p:nvPr/>
        </p:nvSpPr>
        <p:spPr>
          <a:xfrm>
            <a:off x="0" y="1219200"/>
            <a:ext cx="2362200" cy="1477328"/>
          </a:xfrm>
          <a:prstGeom prst="rect">
            <a:avLst/>
          </a:prstGeom>
          <a:noFill/>
        </p:spPr>
        <p:txBody>
          <a:bodyPr wrap="square" rtlCol="0">
            <a:spAutoFit/>
          </a:bodyPr>
          <a:lstStyle/>
          <a:p>
            <a:r>
              <a:rPr lang="en-US" dirty="0" smtClean="0"/>
              <a:t>Slope Angle distribution  map was prepared from the Digital elevation model of Balakot</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31</a:t>
            </a:fld>
            <a:endParaRPr lang="en-US"/>
          </a:p>
        </p:txBody>
      </p:sp>
      <p:pic>
        <p:nvPicPr>
          <p:cNvPr id="5" name="Picture 4" descr="Channels Map.jpg"/>
          <p:cNvPicPr/>
          <p:nvPr/>
        </p:nvPicPr>
        <p:blipFill>
          <a:blip r:embed="rId2" cstate="print">
            <a:lum bright="-10000" contrast="10000"/>
          </a:blip>
          <a:stretch>
            <a:fillRect/>
          </a:stretch>
        </p:blipFill>
        <p:spPr>
          <a:xfrm>
            <a:off x="3657600" y="0"/>
            <a:ext cx="5486400" cy="6858000"/>
          </a:xfrm>
          <a:prstGeom prst="rect">
            <a:avLst/>
          </a:prstGeom>
        </p:spPr>
      </p:pic>
      <p:sp>
        <p:nvSpPr>
          <p:cNvPr id="6" name="Rectangle 5"/>
          <p:cNvSpPr/>
          <p:nvPr/>
        </p:nvSpPr>
        <p:spPr>
          <a:xfrm>
            <a:off x="0" y="0"/>
            <a:ext cx="3657600" cy="1077218"/>
          </a:xfrm>
          <a:prstGeom prst="rect">
            <a:avLst/>
          </a:prstGeom>
        </p:spPr>
        <p:txBody>
          <a:bodyPr wrap="square">
            <a:spAutoFit/>
          </a:bodyPr>
          <a:lstStyle/>
          <a:p>
            <a:r>
              <a:rPr lang="en-US" sz="3200" b="1" dirty="0" smtClean="0">
                <a:latin typeface="Tahoma" pitchFamily="34" charset="0"/>
                <a:ea typeface="Tahoma" pitchFamily="34" charset="0"/>
                <a:cs typeface="Tahoma" pitchFamily="34" charset="0"/>
              </a:rPr>
              <a:t>Channel Distribution</a:t>
            </a:r>
            <a:endParaRPr lang="en-US" sz="3200" b="1" dirty="0">
              <a:latin typeface="Tahoma" pitchFamily="34" charset="0"/>
              <a:ea typeface="Tahoma" pitchFamily="34" charset="0"/>
              <a:cs typeface="Tahoma" pitchFamily="34" charset="0"/>
            </a:endParaRPr>
          </a:p>
        </p:txBody>
      </p:sp>
      <p:sp>
        <p:nvSpPr>
          <p:cNvPr id="7" name="TextBox 6"/>
          <p:cNvSpPr txBox="1"/>
          <p:nvPr/>
        </p:nvSpPr>
        <p:spPr>
          <a:xfrm>
            <a:off x="0" y="1524000"/>
            <a:ext cx="2971800" cy="1477328"/>
          </a:xfrm>
          <a:prstGeom prst="rect">
            <a:avLst/>
          </a:prstGeom>
          <a:noFill/>
        </p:spPr>
        <p:txBody>
          <a:bodyPr wrap="square" rtlCol="0">
            <a:spAutoFit/>
          </a:bodyPr>
          <a:lstStyle/>
          <a:p>
            <a:r>
              <a:rPr lang="en-US" dirty="0" smtClean="0"/>
              <a:t>The Channels distribution map was prepared from the satellite data as well as using of topographic maps of the area</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32</a:t>
            </a:fld>
            <a:endParaRPr lang="en-US"/>
          </a:p>
        </p:txBody>
      </p:sp>
      <p:pic>
        <p:nvPicPr>
          <p:cNvPr id="5" name="Picture 4" descr="Channels Map.jpg"/>
          <p:cNvPicPr/>
          <p:nvPr/>
        </p:nvPicPr>
        <p:blipFill>
          <a:blip r:embed="rId2" cstate="print"/>
          <a:stretch>
            <a:fillRect/>
          </a:stretch>
        </p:blipFill>
        <p:spPr>
          <a:xfrm>
            <a:off x="4191000" y="0"/>
            <a:ext cx="4953000" cy="6858000"/>
          </a:xfrm>
          <a:prstGeom prst="rect">
            <a:avLst/>
          </a:prstGeom>
        </p:spPr>
      </p:pic>
      <p:pic>
        <p:nvPicPr>
          <p:cNvPr id="6" name="Picture 5" descr="slope map.jpg"/>
          <p:cNvPicPr/>
          <p:nvPr/>
        </p:nvPicPr>
        <p:blipFill>
          <a:blip r:embed="rId3" cstate="print"/>
          <a:stretch>
            <a:fillRect/>
          </a:stretch>
        </p:blipFill>
        <p:spPr>
          <a:xfrm>
            <a:off x="0" y="0"/>
            <a:ext cx="4572000"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27"/>
          <p:cNvPicPr>
            <a:picLocks noChangeAspect="1" noChangeArrowheads="1"/>
          </p:cNvPicPr>
          <p:nvPr/>
        </p:nvPicPr>
        <p:blipFill>
          <a:blip r:embed="rId2" cstate="print"/>
          <a:srcRect l="42943" t="9377" r="16408" b="9377"/>
          <a:stretch>
            <a:fillRect/>
          </a:stretch>
        </p:blipFill>
        <p:spPr bwMode="auto">
          <a:xfrm>
            <a:off x="4267200" y="630238"/>
            <a:ext cx="4876800" cy="6227762"/>
          </a:xfrm>
          <a:prstGeom prst="rect">
            <a:avLst/>
          </a:prstGeom>
          <a:noFill/>
          <a:ln w="25400">
            <a:solidFill>
              <a:srgbClr val="FF0000"/>
            </a:solidFill>
            <a:miter lim="800000"/>
            <a:headEnd/>
            <a:tailEnd/>
          </a:ln>
        </p:spPr>
      </p:pic>
      <p:grpSp>
        <p:nvGrpSpPr>
          <p:cNvPr id="17" name="Group 16"/>
          <p:cNvGrpSpPr/>
          <p:nvPr/>
        </p:nvGrpSpPr>
        <p:grpSpPr>
          <a:xfrm>
            <a:off x="7427958" y="5861089"/>
            <a:ext cx="1563642" cy="967449"/>
            <a:chOff x="7427958" y="5861089"/>
            <a:chExt cx="1563642" cy="967449"/>
          </a:xfrm>
        </p:grpSpPr>
        <p:sp>
          <p:nvSpPr>
            <p:cNvPr id="30728" name="Rectangle 250"/>
            <p:cNvSpPr>
              <a:spLocks noChangeArrowheads="1"/>
            </p:cNvSpPr>
            <p:nvPr/>
          </p:nvSpPr>
          <p:spPr bwMode="auto">
            <a:xfrm>
              <a:off x="7427958" y="6272276"/>
              <a:ext cx="367916" cy="164475"/>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30729" name="Rectangle 251"/>
            <p:cNvSpPr>
              <a:spLocks noChangeArrowheads="1"/>
            </p:cNvSpPr>
            <p:nvPr/>
          </p:nvSpPr>
          <p:spPr bwMode="auto">
            <a:xfrm>
              <a:off x="7427958" y="6601225"/>
              <a:ext cx="367916" cy="164475"/>
            </a:xfrm>
            <a:prstGeom prst="rect">
              <a:avLst/>
            </a:prstGeom>
            <a:solidFill>
              <a:schemeClr val="tx1"/>
            </a:solidFill>
            <a:ln w="9525">
              <a:solidFill>
                <a:schemeClr val="tx1"/>
              </a:solidFill>
              <a:miter lim="800000"/>
              <a:headEnd/>
              <a:tailEnd/>
            </a:ln>
          </p:spPr>
          <p:txBody>
            <a:bodyPr wrap="none" anchor="ctr"/>
            <a:lstStyle/>
            <a:p>
              <a:endParaRPr lang="en-US" dirty="0">
                <a:latin typeface="Calibri" pitchFamily="34" charset="0"/>
              </a:endParaRPr>
            </a:p>
          </p:txBody>
        </p:sp>
        <p:sp>
          <p:nvSpPr>
            <p:cNvPr id="30730" name="Rectangle 252"/>
            <p:cNvSpPr>
              <a:spLocks noChangeArrowheads="1"/>
            </p:cNvSpPr>
            <p:nvPr/>
          </p:nvSpPr>
          <p:spPr bwMode="auto">
            <a:xfrm>
              <a:off x="7427958" y="5943327"/>
              <a:ext cx="367916" cy="164475"/>
            </a:xfrm>
            <a:prstGeom prst="rect">
              <a:avLst/>
            </a:prstGeom>
            <a:solidFill>
              <a:srgbClr val="0000FF"/>
            </a:solidFill>
            <a:ln w="9525">
              <a:solidFill>
                <a:schemeClr val="tx1"/>
              </a:solidFill>
              <a:miter lim="800000"/>
              <a:headEnd/>
              <a:tailEnd/>
            </a:ln>
          </p:spPr>
          <p:txBody>
            <a:bodyPr wrap="none" anchor="ctr"/>
            <a:lstStyle/>
            <a:p>
              <a:endParaRPr lang="en-US">
                <a:latin typeface="Calibri" pitchFamily="34" charset="0"/>
              </a:endParaRPr>
            </a:p>
          </p:txBody>
        </p:sp>
        <p:sp>
          <p:nvSpPr>
            <p:cNvPr id="30731" name="Text Box 253"/>
            <p:cNvSpPr txBox="1">
              <a:spLocks noChangeArrowheads="1"/>
            </p:cNvSpPr>
            <p:nvPr/>
          </p:nvSpPr>
          <p:spPr bwMode="auto">
            <a:xfrm>
              <a:off x="7887853" y="5861089"/>
              <a:ext cx="1103747" cy="276999"/>
            </a:xfrm>
            <a:prstGeom prst="rect">
              <a:avLst/>
            </a:prstGeom>
            <a:noFill/>
            <a:ln w="9525">
              <a:noFill/>
              <a:miter lim="800000"/>
              <a:headEnd/>
              <a:tailEnd/>
            </a:ln>
          </p:spPr>
          <p:txBody>
            <a:bodyPr>
              <a:spAutoFit/>
            </a:bodyPr>
            <a:lstStyle/>
            <a:p>
              <a:pPr>
                <a:spcBef>
                  <a:spcPct val="50000"/>
                </a:spcBef>
              </a:pPr>
              <a:r>
                <a:rPr lang="en-US" sz="1200" b="1" dirty="0">
                  <a:latin typeface="Calibri" pitchFamily="34" charset="0"/>
                </a:rPr>
                <a:t>New</a:t>
              </a:r>
            </a:p>
          </p:txBody>
        </p:sp>
        <p:sp>
          <p:nvSpPr>
            <p:cNvPr id="30732" name="Text Box 254"/>
            <p:cNvSpPr txBox="1">
              <a:spLocks noChangeArrowheads="1"/>
            </p:cNvSpPr>
            <p:nvPr/>
          </p:nvSpPr>
          <p:spPr bwMode="auto">
            <a:xfrm>
              <a:off x="7887853" y="6551539"/>
              <a:ext cx="1103747" cy="276999"/>
            </a:xfrm>
            <a:prstGeom prst="rect">
              <a:avLst/>
            </a:prstGeom>
            <a:noFill/>
            <a:ln w="9525">
              <a:noFill/>
              <a:miter lim="800000"/>
              <a:headEnd/>
              <a:tailEnd/>
            </a:ln>
          </p:spPr>
          <p:txBody>
            <a:bodyPr>
              <a:spAutoFit/>
            </a:bodyPr>
            <a:lstStyle/>
            <a:p>
              <a:pPr>
                <a:spcBef>
                  <a:spcPct val="50000"/>
                </a:spcBef>
              </a:pPr>
              <a:r>
                <a:rPr lang="en-US" sz="1200" b="1" dirty="0">
                  <a:latin typeface="Calibri" pitchFamily="34" charset="0"/>
                </a:rPr>
                <a:t>Reactivated</a:t>
              </a:r>
            </a:p>
          </p:txBody>
        </p:sp>
        <p:sp>
          <p:nvSpPr>
            <p:cNvPr id="30733" name="Text Box 255"/>
            <p:cNvSpPr txBox="1">
              <a:spLocks noChangeArrowheads="1"/>
            </p:cNvSpPr>
            <p:nvPr/>
          </p:nvSpPr>
          <p:spPr bwMode="auto">
            <a:xfrm>
              <a:off x="7887853" y="6222591"/>
              <a:ext cx="919789" cy="276999"/>
            </a:xfrm>
            <a:prstGeom prst="rect">
              <a:avLst/>
            </a:prstGeom>
            <a:noFill/>
            <a:ln w="9525">
              <a:noFill/>
              <a:miter lim="800000"/>
              <a:headEnd/>
              <a:tailEnd/>
            </a:ln>
          </p:spPr>
          <p:txBody>
            <a:bodyPr>
              <a:spAutoFit/>
            </a:bodyPr>
            <a:lstStyle/>
            <a:p>
              <a:pPr>
                <a:spcBef>
                  <a:spcPct val="50000"/>
                </a:spcBef>
              </a:pPr>
              <a:r>
                <a:rPr lang="en-US" sz="1200" b="1" dirty="0">
                  <a:latin typeface="Calibri" pitchFamily="34" charset="0"/>
                </a:rPr>
                <a:t>Old</a:t>
              </a:r>
            </a:p>
          </p:txBody>
        </p:sp>
      </p:grpSp>
      <p:sp>
        <p:nvSpPr>
          <p:cNvPr id="13" name="Slide Number Placeholder 12"/>
          <p:cNvSpPr>
            <a:spLocks noGrp="1"/>
          </p:cNvSpPr>
          <p:nvPr>
            <p:ph type="sldNum" sz="quarter" idx="12"/>
          </p:nvPr>
        </p:nvSpPr>
        <p:spPr>
          <a:xfrm>
            <a:off x="8458200" y="6248400"/>
            <a:ext cx="533400" cy="365125"/>
          </a:xfrm>
        </p:spPr>
        <p:txBody>
          <a:bodyPr/>
          <a:lstStyle/>
          <a:p>
            <a:pPr>
              <a:defRPr/>
            </a:pPr>
            <a:fld id="{9CB11DB3-41D8-4C7C-A582-0239D2120B59}" type="slidenum">
              <a:rPr lang="en-US"/>
              <a:pPr>
                <a:defRPr/>
              </a:pPr>
              <a:t>33</a:t>
            </a:fld>
            <a:endParaRPr lang="en-US" dirty="0"/>
          </a:p>
        </p:txBody>
      </p:sp>
      <p:sp>
        <p:nvSpPr>
          <p:cNvPr id="14" name="Right Arrow 13"/>
          <p:cNvSpPr/>
          <p:nvPr/>
        </p:nvSpPr>
        <p:spPr>
          <a:xfrm rot="16200000">
            <a:off x="8648700" y="12573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725" name="Picture 270" descr="output_slope_map"/>
          <p:cNvPicPr>
            <a:picLocks noChangeAspect="1" noChangeArrowheads="1"/>
          </p:cNvPicPr>
          <p:nvPr/>
        </p:nvPicPr>
        <p:blipFill>
          <a:blip r:embed="rId3" cstate="print"/>
          <a:srcRect/>
          <a:stretch>
            <a:fillRect/>
          </a:stretch>
        </p:blipFill>
        <p:spPr bwMode="auto">
          <a:xfrm>
            <a:off x="-195263" y="609600"/>
            <a:ext cx="4462463" cy="6248400"/>
          </a:xfrm>
          <a:prstGeom prst="rect">
            <a:avLst/>
          </a:prstGeom>
          <a:noFill/>
          <a:ln w="25400">
            <a:noFill/>
            <a:miter lim="800000"/>
            <a:headEnd/>
            <a:tailEnd/>
          </a:ln>
        </p:spPr>
      </p:pic>
      <p:sp>
        <p:nvSpPr>
          <p:cNvPr id="30726" name="Text Box 323"/>
          <p:cNvSpPr txBox="1">
            <a:spLocks noChangeArrowheads="1"/>
          </p:cNvSpPr>
          <p:nvPr/>
        </p:nvSpPr>
        <p:spPr bwMode="auto">
          <a:xfrm>
            <a:off x="-152400" y="609600"/>
            <a:ext cx="3049588" cy="400050"/>
          </a:xfrm>
          <a:prstGeom prst="rect">
            <a:avLst/>
          </a:prstGeom>
          <a:solidFill>
            <a:schemeClr val="tx1"/>
          </a:solidFill>
          <a:ln w="9525">
            <a:noFill/>
            <a:miter lim="800000"/>
            <a:headEnd/>
            <a:tailEnd/>
          </a:ln>
        </p:spPr>
        <p:txBody>
          <a:bodyPr wrap="none">
            <a:spAutoFit/>
          </a:bodyPr>
          <a:lstStyle/>
          <a:p>
            <a:r>
              <a:rPr lang="en-US" sz="2000" dirty="0">
                <a:solidFill>
                  <a:srgbClr val="00FF00"/>
                </a:solidFill>
                <a:cs typeface="Arial" charset="0"/>
              </a:rPr>
              <a:t>Landuse distribution map</a:t>
            </a:r>
          </a:p>
        </p:txBody>
      </p:sp>
      <p:sp>
        <p:nvSpPr>
          <p:cNvPr id="16" name="Text Box 323"/>
          <p:cNvSpPr txBox="1">
            <a:spLocks noChangeArrowheads="1"/>
          </p:cNvSpPr>
          <p:nvPr/>
        </p:nvSpPr>
        <p:spPr bwMode="auto">
          <a:xfrm>
            <a:off x="4648200" y="685800"/>
            <a:ext cx="3164649" cy="400110"/>
          </a:xfrm>
          <a:prstGeom prst="rect">
            <a:avLst/>
          </a:prstGeom>
          <a:solidFill>
            <a:schemeClr val="tx1"/>
          </a:solidFill>
          <a:ln w="9525">
            <a:noFill/>
            <a:miter lim="800000"/>
            <a:headEnd/>
            <a:tailEnd/>
          </a:ln>
        </p:spPr>
        <p:txBody>
          <a:bodyPr wrap="none">
            <a:spAutoFit/>
          </a:bodyPr>
          <a:lstStyle/>
          <a:p>
            <a:r>
              <a:rPr lang="en-US" sz="2000" dirty="0" smtClean="0">
                <a:solidFill>
                  <a:srgbClr val="00FF00"/>
                </a:solidFill>
                <a:cs typeface="Arial" charset="0"/>
              </a:rPr>
              <a:t>Landslide distribution </a:t>
            </a:r>
            <a:r>
              <a:rPr lang="en-US" sz="2000" dirty="0">
                <a:solidFill>
                  <a:srgbClr val="00FF00"/>
                </a:solidFill>
                <a:cs typeface="Arial" charset="0"/>
              </a:rPr>
              <a:t>map</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34</a:t>
            </a:fld>
            <a:endParaRPr lang="en-US"/>
          </a:p>
        </p:txBody>
      </p:sp>
      <p:sp>
        <p:nvSpPr>
          <p:cNvPr id="105473" name="Rectangle 1"/>
          <p:cNvSpPr>
            <a:spLocks noChangeArrowheads="1"/>
          </p:cNvSpPr>
          <p:nvPr/>
        </p:nvSpPr>
        <p:spPr bwMode="auto">
          <a:xfrm>
            <a:off x="0" y="0"/>
            <a:ext cx="37338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tab pos="0" algn="l"/>
              </a:tabLst>
            </a:pPr>
            <a:r>
              <a:rPr kumimoji="0" lang="en-US" sz="3200" b="1" i="0" strike="noStrike" cap="none" normalizeH="0" baseline="0" dirty="0" smtClean="0">
                <a:ln>
                  <a:noFill/>
                </a:ln>
                <a:effectLst/>
                <a:latin typeface="Tahoma" pitchFamily="34" charset="0"/>
                <a:ea typeface="Tahoma" pitchFamily="34" charset="0"/>
                <a:cs typeface="Tahoma" pitchFamily="34" charset="0"/>
              </a:rPr>
              <a:t>Temperature and Rainfall Analysis </a:t>
            </a:r>
            <a:endParaRPr kumimoji="0" lang="en-US" sz="3200" b="0" i="0" strike="noStrike" cap="none" normalizeH="0" baseline="0" dirty="0" smtClean="0">
              <a:ln>
                <a:noFill/>
              </a:ln>
              <a:effectLst/>
              <a:latin typeface="Tahoma" pitchFamily="34" charset="0"/>
              <a:ea typeface="Tahoma" pitchFamily="34" charset="0"/>
              <a:cs typeface="Tahoma" pitchFamily="34" charset="0"/>
            </a:endParaRPr>
          </a:p>
        </p:txBody>
      </p:sp>
      <p:pic>
        <p:nvPicPr>
          <p:cNvPr id="7" name="Picture 6"/>
          <p:cNvPicPr/>
          <p:nvPr/>
        </p:nvPicPr>
        <p:blipFill>
          <a:blip r:embed="rId2" cstate="print"/>
          <a:srcRect/>
          <a:stretch>
            <a:fillRect/>
          </a:stretch>
        </p:blipFill>
        <p:spPr bwMode="auto">
          <a:xfrm>
            <a:off x="0" y="1219200"/>
            <a:ext cx="3810000" cy="2514600"/>
          </a:xfrm>
          <a:prstGeom prst="rect">
            <a:avLst/>
          </a:prstGeom>
          <a:noFill/>
          <a:ln w="9525">
            <a:noFill/>
            <a:miter lim="800000"/>
            <a:headEnd/>
            <a:tailEnd/>
          </a:ln>
        </p:spPr>
      </p:pic>
      <p:sp>
        <p:nvSpPr>
          <p:cNvPr id="8" name="Rectangle 7"/>
          <p:cNvSpPr/>
          <p:nvPr/>
        </p:nvSpPr>
        <p:spPr>
          <a:xfrm>
            <a:off x="0" y="3733800"/>
            <a:ext cx="3810000" cy="923330"/>
          </a:xfrm>
          <a:prstGeom prst="rect">
            <a:avLst/>
          </a:prstGeom>
        </p:spPr>
        <p:txBody>
          <a:bodyPr wrap="square">
            <a:spAutoFit/>
          </a:bodyPr>
          <a:lstStyle/>
          <a:p>
            <a:r>
              <a:rPr lang="en-US" dirty="0" smtClean="0">
                <a:latin typeface="Tahoma" pitchFamily="34" charset="0"/>
                <a:ea typeface="Tahoma" pitchFamily="34" charset="0"/>
                <a:cs typeface="Tahoma" pitchFamily="34" charset="0"/>
              </a:rPr>
              <a:t>Average Rainfall distribution during the years 2000-2007 at Balakot (WMO, 2008)</a:t>
            </a:r>
            <a:endParaRPr lang="en-US" dirty="0">
              <a:latin typeface="Tahoma" pitchFamily="34" charset="0"/>
              <a:ea typeface="Tahoma" pitchFamily="34" charset="0"/>
              <a:cs typeface="Tahoma" pitchFamily="34" charset="0"/>
            </a:endParaRPr>
          </a:p>
        </p:txBody>
      </p:sp>
      <p:pic>
        <p:nvPicPr>
          <p:cNvPr id="9" name="Picture 8"/>
          <p:cNvPicPr/>
          <p:nvPr/>
        </p:nvPicPr>
        <p:blipFill>
          <a:blip r:embed="rId3" cstate="print"/>
          <a:srcRect/>
          <a:stretch>
            <a:fillRect/>
          </a:stretch>
        </p:blipFill>
        <p:spPr bwMode="auto">
          <a:xfrm>
            <a:off x="3810000" y="0"/>
            <a:ext cx="5029200" cy="2819400"/>
          </a:xfrm>
          <a:prstGeom prst="rect">
            <a:avLst/>
          </a:prstGeom>
          <a:noFill/>
          <a:ln w="9525">
            <a:noFill/>
            <a:miter lim="800000"/>
            <a:headEnd/>
            <a:tailEnd/>
          </a:ln>
        </p:spPr>
      </p:pic>
      <p:sp>
        <p:nvSpPr>
          <p:cNvPr id="105475" name="Rectangle 3"/>
          <p:cNvSpPr>
            <a:spLocks noChangeArrowheads="1"/>
          </p:cNvSpPr>
          <p:nvPr/>
        </p:nvSpPr>
        <p:spPr bwMode="auto">
          <a:xfrm>
            <a:off x="3886200" y="2895600"/>
            <a:ext cx="4953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28650" algn="l"/>
              </a:tabLst>
            </a:pPr>
            <a:r>
              <a:rPr kumimoji="0" lang="en-US" b="0" i="0" u="none" strike="noStrike" cap="none" normalizeH="0" baseline="0" dirty="0" smtClean="0">
                <a:ln>
                  <a:noFill/>
                </a:ln>
                <a:effectLst/>
                <a:latin typeface="Tahoma" pitchFamily="34" charset="0"/>
                <a:ea typeface="Tahoma" pitchFamily="34" charset="0"/>
                <a:cs typeface="Tahoma" pitchFamily="34" charset="0"/>
              </a:rPr>
              <a:t>Monthly Precipitation rate in Balakot for 2005-06-07   ( WMO, 2008)</a:t>
            </a:r>
          </a:p>
        </p:txBody>
      </p:sp>
      <p:pic>
        <p:nvPicPr>
          <p:cNvPr id="11" name="Picture 10" descr="Balakot average termperature.bmp"/>
          <p:cNvPicPr/>
          <p:nvPr/>
        </p:nvPicPr>
        <p:blipFill>
          <a:blip r:embed="rId4" cstate="print"/>
          <a:stretch>
            <a:fillRect/>
          </a:stretch>
        </p:blipFill>
        <p:spPr>
          <a:xfrm>
            <a:off x="4419600" y="3657600"/>
            <a:ext cx="4114800" cy="3200400"/>
          </a:xfrm>
          <a:prstGeom prst="rect">
            <a:avLst/>
          </a:prstGeom>
        </p:spPr>
      </p:pic>
      <p:sp>
        <p:nvSpPr>
          <p:cNvPr id="12" name="Rectangle 11"/>
          <p:cNvSpPr/>
          <p:nvPr/>
        </p:nvSpPr>
        <p:spPr>
          <a:xfrm>
            <a:off x="152400" y="5334000"/>
            <a:ext cx="4572000" cy="369332"/>
          </a:xfrm>
          <a:prstGeom prst="rect">
            <a:avLst/>
          </a:prstGeom>
        </p:spPr>
        <p:txBody>
          <a:bodyPr>
            <a:spAutoFit/>
          </a:bodyPr>
          <a:lstStyle/>
          <a:p>
            <a:r>
              <a:rPr lang="en-US" dirty="0" smtClean="0">
                <a:latin typeface="Tahoma" pitchFamily="34" charset="0"/>
                <a:ea typeface="Tahoma" pitchFamily="34" charset="0"/>
                <a:cs typeface="Tahoma" pitchFamily="34" charset="0"/>
              </a:rPr>
              <a:t>Average annual temperature for Balakot</a:t>
            </a:r>
            <a:endParaRPr lang="en-US"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229600" cy="5638800"/>
          </a:xfrm>
        </p:spPr>
        <p:txBody>
          <a:bodyPr/>
          <a:lstStyle/>
          <a:p>
            <a:pPr>
              <a:buNone/>
            </a:pPr>
            <a:r>
              <a:rPr lang="en-US" b="1" dirty="0" smtClean="0">
                <a:latin typeface="Tahoma" pitchFamily="34" charset="0"/>
                <a:ea typeface="Tahoma" pitchFamily="34" charset="0"/>
                <a:cs typeface="Tahoma" pitchFamily="34" charset="0"/>
              </a:rPr>
              <a:t>Result</a:t>
            </a:r>
          </a:p>
          <a:p>
            <a:r>
              <a:rPr lang="en-US" sz="2400" dirty="0" smtClean="0">
                <a:latin typeface="Tahoma" pitchFamily="34" charset="0"/>
                <a:ea typeface="Tahoma" pitchFamily="34" charset="0"/>
                <a:cs typeface="Tahoma" pitchFamily="34" charset="0"/>
              </a:rPr>
              <a:t>All the prepared layers are Combined using Multi-criteria Evaluation in Idrisi taiga.</a:t>
            </a:r>
          </a:p>
          <a:p>
            <a:r>
              <a:rPr lang="en-US" sz="2400" dirty="0" smtClean="0">
                <a:latin typeface="Tahoma" pitchFamily="34" charset="0"/>
                <a:ea typeface="Tahoma" pitchFamily="34" charset="0"/>
                <a:cs typeface="Tahoma" pitchFamily="34" charset="0"/>
              </a:rPr>
              <a:t>Future earthquake data is also take in consideration.</a:t>
            </a:r>
          </a:p>
          <a:p>
            <a:endParaRPr lang="en-US" sz="2400" dirty="0" smtClean="0">
              <a:latin typeface="Tahoma" pitchFamily="34" charset="0"/>
              <a:ea typeface="Tahoma" pitchFamily="34" charset="0"/>
              <a:cs typeface="Tahoma" pitchFamily="34" charset="0"/>
            </a:endParaRPr>
          </a:p>
          <a:p>
            <a:r>
              <a:rPr lang="en-US" sz="2400" dirty="0" smtClean="0">
                <a:latin typeface="Tahoma" pitchFamily="34" charset="0"/>
                <a:ea typeface="Tahoma" pitchFamily="34" charset="0"/>
                <a:cs typeface="Tahoma" pitchFamily="34" charset="0"/>
              </a:rPr>
              <a:t>Boolean methodology is used to prepare constraints images and aggregate them.</a:t>
            </a:r>
          </a:p>
          <a:p>
            <a:endParaRPr lang="en-US" sz="2400" dirty="0" smtClean="0">
              <a:latin typeface="Tahoma" pitchFamily="34" charset="0"/>
              <a:ea typeface="Tahoma" pitchFamily="34" charset="0"/>
              <a:cs typeface="Tahoma" pitchFamily="34" charset="0"/>
            </a:endParaRPr>
          </a:p>
          <a:p>
            <a:r>
              <a:rPr lang="en-US" sz="2400" dirty="0" smtClean="0">
                <a:latin typeface="Tahoma" pitchFamily="34" charset="0"/>
                <a:ea typeface="Tahoma" pitchFamily="34" charset="0"/>
                <a:cs typeface="Tahoma" pitchFamily="34" charset="0"/>
              </a:rPr>
              <a:t>Finally all the layers are combined and produced two categories, suitable and unsuitable using classification technique. Decision wizard /MCE module/overlay multiplication" command</a:t>
            </a:r>
          </a:p>
          <a:p>
            <a:endParaRPr lang="en-US" sz="2400" dirty="0" smtClean="0">
              <a:solidFill>
                <a:srgbClr val="C00000"/>
              </a:solidFill>
              <a:latin typeface="+mj-lt"/>
            </a:endParaRPr>
          </a:p>
          <a:p>
            <a:pPr>
              <a:buNone/>
            </a:pPr>
            <a:endParaRPr lang="en-US" sz="2400" dirty="0">
              <a:solidFill>
                <a:srgbClr val="C00000"/>
              </a:solidFill>
              <a:latin typeface="+mj-lt"/>
            </a:endParaRPr>
          </a:p>
        </p:txBody>
      </p:sp>
      <p:sp>
        <p:nvSpPr>
          <p:cNvPr id="4" name="Slide Number Placeholder 3"/>
          <p:cNvSpPr>
            <a:spLocks noGrp="1"/>
          </p:cNvSpPr>
          <p:nvPr>
            <p:ph type="sldNum" sz="quarter" idx="12"/>
          </p:nvPr>
        </p:nvSpPr>
        <p:spPr/>
        <p:txBody>
          <a:bodyPr/>
          <a:lstStyle/>
          <a:p>
            <a:pPr>
              <a:defRPr/>
            </a:pPr>
            <a:fld id="{AC7FA775-0F02-47F5-A4F0-2A43E121020C}" type="slidenum">
              <a:rPr lang="en-US" smtClean="0"/>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81400" cy="457200"/>
          </a:xfrm>
        </p:spPr>
        <p:txBody>
          <a:bodyPr rtlCol="0">
            <a:noAutofit/>
          </a:bodyPr>
          <a:lstStyle/>
          <a:p>
            <a:pPr algn="l" eaLnBrk="1" fontAlgn="auto" hangingPunct="1">
              <a:spcAft>
                <a:spcPts val="0"/>
              </a:spcAft>
              <a:defRPr/>
            </a:pPr>
            <a:r>
              <a:rPr lang="en-US" sz="3200" b="1" dirty="0" smtClean="0">
                <a:latin typeface="Tahoma" pitchFamily="34" charset="0"/>
                <a:ea typeface="Tahoma" pitchFamily="34" charset="0"/>
                <a:cs typeface="Tahoma" pitchFamily="34" charset="0"/>
              </a:rPr>
              <a:t>Final Result</a:t>
            </a:r>
          </a:p>
        </p:txBody>
      </p:sp>
      <p:sp>
        <p:nvSpPr>
          <p:cNvPr id="16" name="Slide Number Placeholder 15"/>
          <p:cNvSpPr>
            <a:spLocks noGrp="1"/>
          </p:cNvSpPr>
          <p:nvPr>
            <p:ph type="sldNum" sz="quarter" idx="12"/>
          </p:nvPr>
        </p:nvSpPr>
        <p:spPr/>
        <p:txBody>
          <a:bodyPr/>
          <a:lstStyle/>
          <a:p>
            <a:pPr>
              <a:defRPr/>
            </a:pPr>
            <a:fld id="{EDB510FD-E908-4D09-A127-DF146159FFA8}" type="slidenum">
              <a:rPr lang="en-US"/>
              <a:pPr>
                <a:defRPr/>
              </a:pPr>
              <a:t>36</a:t>
            </a:fld>
            <a:endParaRPr lang="en-US"/>
          </a:p>
        </p:txBody>
      </p:sp>
      <p:sp>
        <p:nvSpPr>
          <p:cNvPr id="17" name="Right Arrow 16"/>
          <p:cNvSpPr/>
          <p:nvPr/>
        </p:nvSpPr>
        <p:spPr>
          <a:xfrm rot="16200000">
            <a:off x="6210300" y="13335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descr="Final map.jpg"/>
          <p:cNvPicPr>
            <a:picLocks noChangeAspect="1"/>
          </p:cNvPicPr>
          <p:nvPr/>
        </p:nvPicPr>
        <p:blipFill>
          <a:blip r:embed="rId3" cstate="print"/>
          <a:stretch>
            <a:fillRect/>
          </a:stretch>
        </p:blipFill>
        <p:spPr>
          <a:xfrm>
            <a:off x="3976607" y="0"/>
            <a:ext cx="5167393" cy="6858000"/>
          </a:xfrm>
          <a:prstGeom prst="rect">
            <a:avLst/>
          </a:prstGeom>
          <a:ln w="25400">
            <a:solidFill>
              <a:schemeClr val="tx1"/>
            </a:solidFill>
          </a:ln>
        </p:spPr>
      </p:pic>
      <p:sp>
        <p:nvSpPr>
          <p:cNvPr id="6" name="Rectangle 5"/>
          <p:cNvSpPr/>
          <p:nvPr/>
        </p:nvSpPr>
        <p:spPr>
          <a:xfrm>
            <a:off x="0" y="914400"/>
            <a:ext cx="3962400" cy="1631216"/>
          </a:xfrm>
          <a:prstGeom prst="rect">
            <a:avLst/>
          </a:prstGeom>
        </p:spPr>
        <p:txBody>
          <a:bodyPr wrap="square">
            <a:spAutoFit/>
          </a:bodyPr>
          <a:lstStyle/>
          <a:p>
            <a:r>
              <a:rPr lang="en-US" sz="2000" dirty="0" smtClean="0">
                <a:latin typeface="Tahoma" pitchFamily="34" charset="0"/>
                <a:ea typeface="Tahoma" pitchFamily="34" charset="0"/>
                <a:cs typeface="Tahoma" pitchFamily="34" charset="0"/>
              </a:rPr>
              <a:t>Boolean Map showing suitable and unsuitable areas in Balakot after combining all the map layers produced previously using MCE technique in Idrisi.</a:t>
            </a:r>
            <a:endParaRPr lang="en-US" sz="2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ChangeArrowheads="1"/>
          </p:cNvSpPr>
          <p:nvPr/>
        </p:nvSpPr>
        <p:spPr bwMode="auto">
          <a:xfrm>
            <a:off x="0" y="0"/>
            <a:ext cx="9144000" cy="6858000"/>
          </a:xfrm>
          <a:prstGeom prst="rect">
            <a:avLst/>
          </a:prstGeom>
          <a:noFill/>
          <a:ln w="9525">
            <a:noFill/>
            <a:miter lim="800000"/>
            <a:headEnd/>
            <a:tailEnd/>
          </a:ln>
          <a:effectLst/>
        </p:spPr>
        <p:txBody>
          <a:bodyPr anchor="ctr"/>
          <a:lstStyle/>
          <a:p>
            <a:pPr algn="ctr">
              <a:defRPr/>
            </a:pPr>
            <a:r>
              <a:rPr lang="en-US" sz="4000" b="1" dirty="0" smtClean="0">
                <a:solidFill>
                  <a:srgbClr val="FFC000"/>
                </a:solidFill>
                <a:latin typeface="Tahoma" pitchFamily="34" charset="0"/>
              </a:rPr>
              <a:t>FUTURE EARTHQUAKE</a:t>
            </a:r>
          </a:p>
          <a:p>
            <a:pPr algn="ctr">
              <a:defRPr/>
            </a:pPr>
            <a:r>
              <a:rPr lang="en-US" sz="2000" b="1" dirty="0" smtClean="0">
                <a:solidFill>
                  <a:srgbClr val="FFC000"/>
                </a:solidFill>
                <a:latin typeface="Tahoma" pitchFamily="34" charset="0"/>
              </a:rPr>
              <a:t>Literature analysis</a:t>
            </a:r>
          </a:p>
        </p:txBody>
      </p:sp>
    </p:spTree>
    <p:extLst>
      <p:ext uri="{BB962C8B-B14F-4D97-AF65-F5344CB8AC3E}">
        <p14:creationId xmlns="" xmlns:p14="http://schemas.microsoft.com/office/powerpoint/2010/main" val="322504643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7000" y="2044700"/>
            <a:ext cx="7327900" cy="294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0180" name="AutoShape 4"/>
          <p:cNvSpPr>
            <a:spLocks noChangeArrowheads="1"/>
          </p:cNvSpPr>
          <p:nvPr/>
        </p:nvSpPr>
        <p:spPr bwMode="auto">
          <a:xfrm rot="10800000" flipH="1" flipV="1">
            <a:off x="139700" y="2643188"/>
            <a:ext cx="1514475" cy="2309812"/>
          </a:xfrm>
          <a:custGeom>
            <a:avLst/>
            <a:gdLst>
              <a:gd name="G0" fmla="+- 13052 0 0"/>
              <a:gd name="G1" fmla="+- 5048 0 0"/>
              <a:gd name="G2" fmla="+- 21600 0 5048"/>
              <a:gd name="G3" fmla="+- 10800 0 5048"/>
              <a:gd name="G4" fmla="+- 21600 0 13052"/>
              <a:gd name="G5" fmla="*/ G4 G3 10800"/>
              <a:gd name="G6" fmla="+- 21600 0 G5"/>
              <a:gd name="T0" fmla="*/ 13052 w 21600"/>
              <a:gd name="T1" fmla="*/ 0 h 21600"/>
              <a:gd name="T2" fmla="*/ 0 w 21600"/>
              <a:gd name="T3" fmla="*/ 10800 h 21600"/>
              <a:gd name="T4" fmla="*/ 1305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052" y="0"/>
                </a:moveTo>
                <a:lnTo>
                  <a:pt x="13052" y="5048"/>
                </a:lnTo>
                <a:lnTo>
                  <a:pt x="3375" y="5048"/>
                </a:lnTo>
                <a:lnTo>
                  <a:pt x="3375" y="16552"/>
                </a:lnTo>
                <a:lnTo>
                  <a:pt x="13052" y="16552"/>
                </a:lnTo>
                <a:lnTo>
                  <a:pt x="13052" y="21600"/>
                </a:lnTo>
                <a:lnTo>
                  <a:pt x="21600" y="10800"/>
                </a:lnTo>
                <a:close/>
              </a:path>
              <a:path w="21600" h="21600">
                <a:moveTo>
                  <a:pt x="1350" y="5048"/>
                </a:moveTo>
                <a:lnTo>
                  <a:pt x="1350" y="16552"/>
                </a:lnTo>
                <a:lnTo>
                  <a:pt x="2700" y="16552"/>
                </a:lnTo>
                <a:lnTo>
                  <a:pt x="2700" y="5048"/>
                </a:lnTo>
                <a:close/>
              </a:path>
              <a:path w="21600" h="21600">
                <a:moveTo>
                  <a:pt x="0" y="5048"/>
                </a:moveTo>
                <a:lnTo>
                  <a:pt x="0" y="16552"/>
                </a:lnTo>
                <a:lnTo>
                  <a:pt x="675" y="16552"/>
                </a:lnTo>
                <a:lnTo>
                  <a:pt x="675" y="5048"/>
                </a:lnTo>
                <a:close/>
              </a:path>
            </a:pathLst>
          </a:cu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r"/>
            <a:r>
              <a:rPr lang="en-US" altLang="en-US" sz="3200" dirty="0">
                <a:solidFill>
                  <a:schemeClr val="bg1"/>
                </a:solidFill>
                <a:latin typeface="Times" panose="02020603050405020304" pitchFamily="18" charset="0"/>
              </a:rPr>
              <a:t>India</a:t>
            </a:r>
          </a:p>
        </p:txBody>
      </p:sp>
      <p:sp>
        <p:nvSpPr>
          <p:cNvPr id="50182" name="Text Box 6"/>
          <p:cNvSpPr txBox="1">
            <a:spLocks noChangeArrowheads="1"/>
          </p:cNvSpPr>
          <p:nvPr/>
        </p:nvSpPr>
        <p:spPr bwMode="auto">
          <a:xfrm>
            <a:off x="5715000" y="1524000"/>
            <a:ext cx="14890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dirty="0">
                <a:latin typeface="Copperplate Gothic Bold" panose="020E0705020206020404" pitchFamily="34" charset="0"/>
              </a:rPr>
              <a:t>Kashmir</a:t>
            </a:r>
          </a:p>
        </p:txBody>
      </p:sp>
      <p:sp>
        <p:nvSpPr>
          <p:cNvPr id="50183" name="Line 7"/>
          <p:cNvSpPr>
            <a:spLocks noChangeShapeType="1"/>
          </p:cNvSpPr>
          <p:nvPr/>
        </p:nvSpPr>
        <p:spPr bwMode="auto">
          <a:xfrm flipH="1" flipV="1">
            <a:off x="2971800" y="2209800"/>
            <a:ext cx="205740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 name="Rectangle 8"/>
          <p:cNvSpPr>
            <a:spLocks noChangeArrowheads="1"/>
          </p:cNvSpPr>
          <p:nvPr/>
        </p:nvSpPr>
        <p:spPr bwMode="auto">
          <a:xfrm>
            <a:off x="2666357" y="455147"/>
            <a:ext cx="5103513" cy="523220"/>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dirty="0" smtClean="0">
                <a:latin typeface="Copperplate Gothic Bold" panose="020E0705020206020404" pitchFamily="34" charset="0"/>
              </a:rPr>
              <a:t>Balakot/Muzaffarabad</a:t>
            </a:r>
            <a:endParaRPr lang="en-US" altLang="en-US" sz="2800" dirty="0">
              <a:latin typeface="Copperplate Gothic Bold" panose="020E0705020206020404" pitchFamily="34" charset="0"/>
            </a:endParaRPr>
          </a:p>
        </p:txBody>
      </p:sp>
      <p:sp>
        <p:nvSpPr>
          <p:cNvPr id="50185" name="Rectangle 9"/>
          <p:cNvSpPr>
            <a:spLocks noChangeArrowheads="1"/>
          </p:cNvSpPr>
          <p:nvPr/>
        </p:nvSpPr>
        <p:spPr bwMode="auto">
          <a:xfrm>
            <a:off x="152400" y="1447800"/>
            <a:ext cx="1547813" cy="519113"/>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dirty="0">
                <a:latin typeface="Copperplate Gothic Bold" panose="020E0705020206020404" pitchFamily="34" charset="0"/>
              </a:rPr>
              <a:t>Pakistan</a:t>
            </a:r>
          </a:p>
        </p:txBody>
      </p:sp>
      <p:sp>
        <p:nvSpPr>
          <p:cNvPr id="50189" name="Line 13"/>
          <p:cNvSpPr>
            <a:spLocks noChangeShapeType="1"/>
          </p:cNvSpPr>
          <p:nvPr/>
        </p:nvSpPr>
        <p:spPr bwMode="auto">
          <a:xfrm>
            <a:off x="5029200" y="914400"/>
            <a:ext cx="0" cy="1066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0191" name="Freeform 15"/>
          <p:cNvSpPr>
            <a:spLocks/>
          </p:cNvSpPr>
          <p:nvPr/>
        </p:nvSpPr>
        <p:spPr bwMode="auto">
          <a:xfrm>
            <a:off x="5080000" y="1973263"/>
            <a:ext cx="4064000" cy="998537"/>
          </a:xfrm>
          <a:custGeom>
            <a:avLst/>
            <a:gdLst>
              <a:gd name="T0" fmla="*/ 16 w 2560"/>
              <a:gd name="T1" fmla="*/ 293 h 629"/>
              <a:gd name="T2" fmla="*/ 256 w 2560"/>
              <a:gd name="T3" fmla="*/ 437 h 629"/>
              <a:gd name="T4" fmla="*/ 2560 w 2560"/>
              <a:gd name="T5" fmla="*/ 629 h 629"/>
              <a:gd name="T6" fmla="*/ 2554 w 2560"/>
              <a:gd name="T7" fmla="*/ 6 h 629"/>
              <a:gd name="T8" fmla="*/ 2504 w 2560"/>
              <a:gd name="T9" fmla="*/ 0 h 629"/>
              <a:gd name="T10" fmla="*/ 1200 w 2560"/>
              <a:gd name="T11" fmla="*/ 0 h 629"/>
              <a:gd name="T12" fmla="*/ 720 w 2560"/>
              <a:gd name="T13" fmla="*/ 111 h 629"/>
              <a:gd name="T14" fmla="*/ 222 w 2560"/>
              <a:gd name="T15" fmla="*/ 25 h 629"/>
              <a:gd name="T16" fmla="*/ 0 w 2560"/>
              <a:gd name="T17" fmla="*/ 3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0" h="629">
                <a:moveTo>
                  <a:pt x="16" y="293"/>
                </a:moveTo>
                <a:lnTo>
                  <a:pt x="256" y="437"/>
                </a:lnTo>
                <a:lnTo>
                  <a:pt x="2560" y="629"/>
                </a:lnTo>
                <a:lnTo>
                  <a:pt x="2554" y="6"/>
                </a:lnTo>
                <a:lnTo>
                  <a:pt x="2504" y="0"/>
                </a:lnTo>
                <a:lnTo>
                  <a:pt x="1200" y="0"/>
                </a:lnTo>
                <a:lnTo>
                  <a:pt x="720" y="111"/>
                </a:lnTo>
                <a:lnTo>
                  <a:pt x="222" y="25"/>
                </a:lnTo>
                <a:lnTo>
                  <a:pt x="0" y="31"/>
                </a:lnTo>
              </a:path>
            </a:pathLst>
          </a:custGeom>
          <a:gradFill rotWithShape="0">
            <a:gsLst>
              <a:gs pos="0">
                <a:srgbClr val="FF0000">
                  <a:alpha val="20000"/>
                </a:srgbClr>
              </a:gs>
              <a:gs pos="100000">
                <a:srgbClr val="FF0000">
                  <a:gamma/>
                  <a:shade val="46275"/>
                  <a:invGamma/>
                </a:srgbClr>
              </a:gs>
            </a:gsLst>
            <a:lin ang="0" scaled="1"/>
          </a:gradFill>
          <a:ln w="38100" cmpd="sng">
            <a:solidFill>
              <a:schemeClr val="tx1"/>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192" name="Text Box 16"/>
          <p:cNvSpPr txBox="1">
            <a:spLocks noChangeArrowheads="1"/>
          </p:cNvSpPr>
          <p:nvPr/>
        </p:nvSpPr>
        <p:spPr bwMode="auto">
          <a:xfrm>
            <a:off x="7680325" y="21812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dirty="0">
                <a:solidFill>
                  <a:schemeClr val="bg1"/>
                </a:solidFill>
              </a:rPr>
              <a:t>Tibet</a:t>
            </a:r>
          </a:p>
        </p:txBody>
      </p:sp>
      <p:sp>
        <p:nvSpPr>
          <p:cNvPr id="50193" name="Text Box 17"/>
          <p:cNvSpPr txBox="1">
            <a:spLocks noChangeArrowheads="1"/>
          </p:cNvSpPr>
          <p:nvPr/>
        </p:nvSpPr>
        <p:spPr bwMode="auto">
          <a:xfrm>
            <a:off x="212725" y="47625"/>
            <a:ext cx="81819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t>1600 </a:t>
            </a:r>
            <a:r>
              <a:rPr lang="en-US" altLang="en-US">
                <a:solidFill>
                  <a:schemeClr val="bg2"/>
                </a:solidFill>
              </a:rPr>
              <a:t>(shortly after the 1501-1555-1570 Kashmir sequence)</a:t>
            </a:r>
            <a:endParaRPr lang="en-US" altLang="en-US"/>
          </a:p>
        </p:txBody>
      </p:sp>
      <p:sp>
        <p:nvSpPr>
          <p:cNvPr id="50194" name="Rectangle 18"/>
          <p:cNvSpPr>
            <a:spLocks noChangeArrowheads="1"/>
          </p:cNvSpPr>
          <p:nvPr/>
        </p:nvSpPr>
        <p:spPr bwMode="auto">
          <a:xfrm>
            <a:off x="1676400" y="762000"/>
            <a:ext cx="1824038" cy="946150"/>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dirty="0">
                <a:latin typeface="Copperplate Gothic Bold" panose="020E0705020206020404" pitchFamily="34" charset="0"/>
              </a:rPr>
              <a:t>Islamabad</a:t>
            </a:r>
          </a:p>
          <a:p>
            <a:pPr algn="ctr"/>
            <a:r>
              <a:rPr lang="en-US" altLang="en-US" sz="2800" dirty="0" err="1">
                <a:latin typeface="Copperplate Gothic Bold" panose="020E0705020206020404" pitchFamily="34" charset="0"/>
              </a:rPr>
              <a:t>Taxila</a:t>
            </a:r>
            <a:endParaRPr lang="en-US" altLang="en-US" sz="2800" dirty="0">
              <a:latin typeface="Copperplate Gothic Bold" panose="020E0705020206020404" pitchFamily="34" charset="0"/>
            </a:endParaRPr>
          </a:p>
        </p:txBody>
      </p:sp>
      <p:sp>
        <p:nvSpPr>
          <p:cNvPr id="50195" name="Line 19"/>
          <p:cNvSpPr>
            <a:spLocks noChangeShapeType="1"/>
          </p:cNvSpPr>
          <p:nvPr/>
        </p:nvSpPr>
        <p:spPr bwMode="auto">
          <a:xfrm>
            <a:off x="2438400" y="16764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0196" name="Line 20"/>
          <p:cNvSpPr>
            <a:spLocks noChangeShapeType="1"/>
          </p:cNvSpPr>
          <p:nvPr/>
        </p:nvSpPr>
        <p:spPr bwMode="auto">
          <a:xfrm flipH="1" flipV="1">
            <a:off x="2590800" y="2209800"/>
            <a:ext cx="243840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 name="Text Box 21"/>
          <p:cNvSpPr txBox="1">
            <a:spLocks noChangeArrowheads="1"/>
          </p:cNvSpPr>
          <p:nvPr/>
        </p:nvSpPr>
        <p:spPr bwMode="auto">
          <a:xfrm>
            <a:off x="304800" y="5334000"/>
            <a:ext cx="381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dirty="0"/>
              <a:t>1.7 meters/century</a:t>
            </a:r>
          </a:p>
        </p:txBody>
      </p:sp>
    </p:spTree>
    <p:extLst>
      <p:ext uri="{BB962C8B-B14F-4D97-AF65-F5344CB8AC3E}">
        <p14:creationId xmlns="" xmlns:p14="http://schemas.microsoft.com/office/powerpoint/2010/main" val="333992017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7500" y="1968500"/>
            <a:ext cx="7366000" cy="302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2228" name="AutoShape 4"/>
          <p:cNvSpPr>
            <a:spLocks noChangeArrowheads="1"/>
          </p:cNvSpPr>
          <p:nvPr/>
        </p:nvSpPr>
        <p:spPr bwMode="auto">
          <a:xfrm rot="10800000" flipH="1" flipV="1">
            <a:off x="314325" y="2643188"/>
            <a:ext cx="1514475" cy="2309812"/>
          </a:xfrm>
          <a:custGeom>
            <a:avLst/>
            <a:gdLst>
              <a:gd name="G0" fmla="+- 13052 0 0"/>
              <a:gd name="G1" fmla="+- 5048 0 0"/>
              <a:gd name="G2" fmla="+- 21600 0 5048"/>
              <a:gd name="G3" fmla="+- 10800 0 5048"/>
              <a:gd name="G4" fmla="+- 21600 0 13052"/>
              <a:gd name="G5" fmla="*/ G4 G3 10800"/>
              <a:gd name="G6" fmla="+- 21600 0 G5"/>
              <a:gd name="T0" fmla="*/ 13052 w 21600"/>
              <a:gd name="T1" fmla="*/ 0 h 21600"/>
              <a:gd name="T2" fmla="*/ 0 w 21600"/>
              <a:gd name="T3" fmla="*/ 10800 h 21600"/>
              <a:gd name="T4" fmla="*/ 1305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052" y="0"/>
                </a:moveTo>
                <a:lnTo>
                  <a:pt x="13052" y="5048"/>
                </a:lnTo>
                <a:lnTo>
                  <a:pt x="3375" y="5048"/>
                </a:lnTo>
                <a:lnTo>
                  <a:pt x="3375" y="16552"/>
                </a:lnTo>
                <a:lnTo>
                  <a:pt x="13052" y="16552"/>
                </a:lnTo>
                <a:lnTo>
                  <a:pt x="13052" y="21600"/>
                </a:lnTo>
                <a:lnTo>
                  <a:pt x="21600" y="10800"/>
                </a:lnTo>
                <a:close/>
              </a:path>
              <a:path w="21600" h="21600">
                <a:moveTo>
                  <a:pt x="1350" y="5048"/>
                </a:moveTo>
                <a:lnTo>
                  <a:pt x="1350" y="16552"/>
                </a:lnTo>
                <a:lnTo>
                  <a:pt x="2700" y="16552"/>
                </a:lnTo>
                <a:lnTo>
                  <a:pt x="2700" y="5048"/>
                </a:lnTo>
                <a:close/>
              </a:path>
              <a:path w="21600" h="21600">
                <a:moveTo>
                  <a:pt x="0" y="5048"/>
                </a:moveTo>
                <a:lnTo>
                  <a:pt x="0" y="16552"/>
                </a:lnTo>
                <a:lnTo>
                  <a:pt x="675" y="16552"/>
                </a:lnTo>
                <a:lnTo>
                  <a:pt x="675" y="5048"/>
                </a:lnTo>
                <a:close/>
              </a:path>
            </a:pathLst>
          </a:cu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r"/>
            <a:r>
              <a:rPr lang="en-US" altLang="en-US" sz="3200">
                <a:solidFill>
                  <a:schemeClr val="bg1"/>
                </a:solidFill>
                <a:latin typeface="Times" panose="02020603050405020304" pitchFamily="18" charset="0"/>
              </a:rPr>
              <a:t>India</a:t>
            </a:r>
          </a:p>
          <a:p>
            <a:pPr algn="r"/>
            <a:r>
              <a:rPr lang="en-US" altLang="en-US" sz="3200">
                <a:solidFill>
                  <a:schemeClr val="bg1"/>
                </a:solidFill>
                <a:latin typeface="Times" panose="02020603050405020304" pitchFamily="18" charset="0"/>
              </a:rPr>
              <a:t>1.7m</a:t>
            </a:r>
          </a:p>
        </p:txBody>
      </p:sp>
      <p:sp>
        <p:nvSpPr>
          <p:cNvPr id="52231" name="Line 7"/>
          <p:cNvSpPr>
            <a:spLocks noChangeShapeType="1"/>
          </p:cNvSpPr>
          <p:nvPr/>
        </p:nvSpPr>
        <p:spPr bwMode="auto">
          <a:xfrm flipH="1" flipV="1">
            <a:off x="2590800" y="2209800"/>
            <a:ext cx="243840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Text Box 10"/>
          <p:cNvSpPr txBox="1">
            <a:spLocks noChangeArrowheads="1"/>
          </p:cNvSpPr>
          <p:nvPr/>
        </p:nvSpPr>
        <p:spPr bwMode="auto">
          <a:xfrm>
            <a:off x="5715000" y="1524000"/>
            <a:ext cx="14890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Kashmir</a:t>
            </a:r>
          </a:p>
        </p:txBody>
      </p:sp>
      <p:sp>
        <p:nvSpPr>
          <p:cNvPr id="52236" name="Rectangle 12"/>
          <p:cNvSpPr>
            <a:spLocks noChangeArrowheads="1"/>
          </p:cNvSpPr>
          <p:nvPr/>
        </p:nvSpPr>
        <p:spPr bwMode="auto">
          <a:xfrm>
            <a:off x="2659144" y="455147"/>
            <a:ext cx="5117940" cy="523220"/>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dirty="0" smtClean="0">
                <a:latin typeface="Copperplate Gothic Bold" panose="020E0705020206020404" pitchFamily="34" charset="0"/>
              </a:rPr>
              <a:t>Balakot/</a:t>
            </a:r>
            <a:r>
              <a:rPr lang="en-US" altLang="en-US" sz="2800" dirty="0" err="1" smtClean="0">
                <a:latin typeface="Copperplate Gothic Bold" panose="020E0705020206020404" pitchFamily="34" charset="0"/>
              </a:rPr>
              <a:t>Muzafferabad</a:t>
            </a:r>
            <a:endParaRPr lang="en-US" altLang="en-US" sz="2800" dirty="0">
              <a:latin typeface="Copperplate Gothic Bold" panose="020E0705020206020404" pitchFamily="34" charset="0"/>
            </a:endParaRPr>
          </a:p>
        </p:txBody>
      </p:sp>
      <p:sp>
        <p:nvSpPr>
          <p:cNvPr id="52237" name="Rectangle 13"/>
          <p:cNvSpPr>
            <a:spLocks noChangeArrowheads="1"/>
          </p:cNvSpPr>
          <p:nvPr/>
        </p:nvSpPr>
        <p:spPr bwMode="auto">
          <a:xfrm>
            <a:off x="152400" y="1447800"/>
            <a:ext cx="1547813" cy="519113"/>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Pakistan</a:t>
            </a:r>
          </a:p>
        </p:txBody>
      </p:sp>
      <p:sp>
        <p:nvSpPr>
          <p:cNvPr id="52240" name="Line 16"/>
          <p:cNvSpPr>
            <a:spLocks noChangeShapeType="1"/>
          </p:cNvSpPr>
          <p:nvPr/>
        </p:nvSpPr>
        <p:spPr bwMode="auto">
          <a:xfrm>
            <a:off x="5029200" y="914400"/>
            <a:ext cx="0" cy="1066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1" name="Freeform 17"/>
          <p:cNvSpPr>
            <a:spLocks/>
          </p:cNvSpPr>
          <p:nvPr/>
        </p:nvSpPr>
        <p:spPr bwMode="auto">
          <a:xfrm>
            <a:off x="5080000" y="1944688"/>
            <a:ext cx="4064000" cy="1027112"/>
          </a:xfrm>
          <a:custGeom>
            <a:avLst/>
            <a:gdLst>
              <a:gd name="T0" fmla="*/ 16 w 2560"/>
              <a:gd name="T1" fmla="*/ 311 h 647"/>
              <a:gd name="T2" fmla="*/ 256 w 2560"/>
              <a:gd name="T3" fmla="*/ 455 h 647"/>
              <a:gd name="T4" fmla="*/ 2560 w 2560"/>
              <a:gd name="T5" fmla="*/ 647 h 647"/>
              <a:gd name="T6" fmla="*/ 2554 w 2560"/>
              <a:gd name="T7" fmla="*/ 24 h 647"/>
              <a:gd name="T8" fmla="*/ 2504 w 2560"/>
              <a:gd name="T9" fmla="*/ 18 h 647"/>
              <a:gd name="T10" fmla="*/ 1200 w 2560"/>
              <a:gd name="T11" fmla="*/ 18 h 647"/>
              <a:gd name="T12" fmla="*/ 720 w 2560"/>
              <a:gd name="T13" fmla="*/ 129 h 647"/>
              <a:gd name="T14" fmla="*/ 234 w 2560"/>
              <a:gd name="T15" fmla="*/ 0 h 647"/>
              <a:gd name="T16" fmla="*/ 0 w 2560"/>
              <a:gd name="T17" fmla="*/ 4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0" h="647">
                <a:moveTo>
                  <a:pt x="16" y="311"/>
                </a:moveTo>
                <a:lnTo>
                  <a:pt x="256" y="455"/>
                </a:lnTo>
                <a:lnTo>
                  <a:pt x="2560" y="647"/>
                </a:lnTo>
                <a:lnTo>
                  <a:pt x="2554" y="24"/>
                </a:lnTo>
                <a:lnTo>
                  <a:pt x="2504" y="18"/>
                </a:lnTo>
                <a:lnTo>
                  <a:pt x="1200" y="18"/>
                </a:lnTo>
                <a:lnTo>
                  <a:pt x="720" y="129"/>
                </a:lnTo>
                <a:lnTo>
                  <a:pt x="234" y="0"/>
                </a:lnTo>
                <a:lnTo>
                  <a:pt x="0" y="49"/>
                </a:lnTo>
              </a:path>
            </a:pathLst>
          </a:custGeom>
          <a:gradFill rotWithShape="0">
            <a:gsLst>
              <a:gs pos="0">
                <a:srgbClr val="FF0000">
                  <a:alpha val="9000"/>
                </a:srgbClr>
              </a:gs>
              <a:gs pos="100000">
                <a:srgbClr val="FF0000">
                  <a:gamma/>
                  <a:shade val="46275"/>
                  <a:invGamma/>
                </a:srgbClr>
              </a:gs>
            </a:gsLst>
            <a:lin ang="0" scaled="1"/>
          </a:gradFill>
          <a:ln w="38100" cmpd="sng">
            <a:solidFill>
              <a:schemeClr val="tx1"/>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42" name="Text Box 18"/>
          <p:cNvSpPr txBox="1">
            <a:spLocks noChangeArrowheads="1"/>
          </p:cNvSpPr>
          <p:nvPr/>
        </p:nvSpPr>
        <p:spPr bwMode="auto">
          <a:xfrm>
            <a:off x="7680325" y="21812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solidFill>
                  <a:schemeClr val="bg1"/>
                </a:solidFill>
              </a:rPr>
              <a:t>Tibet</a:t>
            </a:r>
          </a:p>
        </p:txBody>
      </p:sp>
      <p:sp>
        <p:nvSpPr>
          <p:cNvPr id="52243" name="Text Box 19"/>
          <p:cNvSpPr txBox="1">
            <a:spLocks noChangeArrowheads="1"/>
          </p:cNvSpPr>
          <p:nvPr/>
        </p:nvSpPr>
        <p:spPr bwMode="auto">
          <a:xfrm>
            <a:off x="212725" y="476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t>1700</a:t>
            </a:r>
          </a:p>
        </p:txBody>
      </p:sp>
      <p:sp>
        <p:nvSpPr>
          <p:cNvPr id="52244" name="Rectangle 20"/>
          <p:cNvSpPr>
            <a:spLocks noChangeArrowheads="1"/>
          </p:cNvSpPr>
          <p:nvPr/>
        </p:nvSpPr>
        <p:spPr bwMode="auto">
          <a:xfrm>
            <a:off x="1676400" y="762000"/>
            <a:ext cx="1824038" cy="946150"/>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Islamabad</a:t>
            </a:r>
          </a:p>
          <a:p>
            <a:pPr algn="ctr"/>
            <a:r>
              <a:rPr lang="en-US" altLang="en-US" sz="2800">
                <a:latin typeface="Copperplate Gothic Bold" panose="020E0705020206020404" pitchFamily="34" charset="0"/>
              </a:rPr>
              <a:t>Taxila</a:t>
            </a:r>
          </a:p>
        </p:txBody>
      </p:sp>
      <p:sp>
        <p:nvSpPr>
          <p:cNvPr id="52245" name="Line 21"/>
          <p:cNvSpPr>
            <a:spLocks noChangeShapeType="1"/>
          </p:cNvSpPr>
          <p:nvPr/>
        </p:nvSpPr>
        <p:spPr bwMode="auto">
          <a:xfrm>
            <a:off x="2438400" y="16764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6" name="Text Box 22"/>
          <p:cNvSpPr txBox="1">
            <a:spLocks noChangeArrowheads="1"/>
          </p:cNvSpPr>
          <p:nvPr/>
        </p:nvSpPr>
        <p:spPr bwMode="auto">
          <a:xfrm>
            <a:off x="304800" y="5334000"/>
            <a:ext cx="381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a:t>1.7 meters/century</a:t>
            </a:r>
          </a:p>
        </p:txBody>
      </p:sp>
    </p:spTree>
    <p:extLst>
      <p:ext uri="{BB962C8B-B14F-4D97-AF65-F5344CB8AC3E}">
        <p14:creationId xmlns="" xmlns:p14="http://schemas.microsoft.com/office/powerpoint/2010/main" val="108028968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0"/>
            <a:ext cx="8229600" cy="457199"/>
          </a:xfrm>
        </p:spPr>
        <p:txBody>
          <a:bodyPr/>
          <a:lstStyle/>
          <a:p>
            <a:pPr algn="l" eaLnBrk="1" hangingPunct="1"/>
            <a:r>
              <a:rPr lang="en-US" sz="3200" b="1" dirty="0" smtClean="0">
                <a:latin typeface="Tahoma" pitchFamily="34" charset="0"/>
                <a:ea typeface="Tahoma" pitchFamily="34" charset="0"/>
                <a:cs typeface="Tahoma" pitchFamily="34" charset="0"/>
              </a:rPr>
              <a:t>Research Question</a:t>
            </a:r>
          </a:p>
        </p:txBody>
      </p:sp>
      <p:sp>
        <p:nvSpPr>
          <p:cNvPr id="9219" name="Content Placeholder 2"/>
          <p:cNvSpPr>
            <a:spLocks noGrp="1"/>
          </p:cNvSpPr>
          <p:nvPr>
            <p:ph idx="1"/>
          </p:nvPr>
        </p:nvSpPr>
        <p:spPr>
          <a:xfrm>
            <a:off x="0" y="457200"/>
            <a:ext cx="9144000" cy="838200"/>
          </a:xfrm>
        </p:spPr>
        <p:txBody>
          <a:bodyPr/>
          <a:lstStyle/>
          <a:p>
            <a:pPr eaLnBrk="1" hangingPunct="1"/>
            <a:r>
              <a:rPr lang="en-US" sz="2400" dirty="0" smtClean="0">
                <a:latin typeface="Tahoma" pitchFamily="34" charset="0"/>
                <a:ea typeface="Tahoma" pitchFamily="34" charset="0"/>
                <a:cs typeface="Tahoma" pitchFamily="34" charset="0"/>
              </a:rPr>
              <a:t>Is the present location of Balakot City, Pakistan is suitable for Landuse reconstruction and Inhabitation after the October 8, 2005 Earthquake</a:t>
            </a:r>
            <a:r>
              <a:rPr lang="en-US" sz="2400" dirty="0" smtClean="0">
                <a:solidFill>
                  <a:srgbClr val="C00000"/>
                </a:solidFill>
                <a:latin typeface="Tahoma" pitchFamily="34" charset="0"/>
                <a:ea typeface="Tahoma" pitchFamily="34" charset="0"/>
                <a:cs typeface="Tahoma" pitchFamily="34" charset="0"/>
              </a:rPr>
              <a:t>.</a:t>
            </a:r>
          </a:p>
        </p:txBody>
      </p:sp>
      <p:sp>
        <p:nvSpPr>
          <p:cNvPr id="4" name="Slide Number Placeholder 3"/>
          <p:cNvSpPr>
            <a:spLocks noGrp="1"/>
          </p:cNvSpPr>
          <p:nvPr>
            <p:ph type="sldNum" sz="quarter" idx="12"/>
          </p:nvPr>
        </p:nvSpPr>
        <p:spPr/>
        <p:txBody>
          <a:bodyPr/>
          <a:lstStyle/>
          <a:p>
            <a:pPr>
              <a:defRPr/>
            </a:pPr>
            <a:fld id="{8236C650-E3EB-46A7-841E-BE0FF857401E}" type="slidenum">
              <a:rPr lang="en-US"/>
              <a:pPr>
                <a:defRPr/>
              </a:pPr>
              <a:t>4</a:t>
            </a:fld>
            <a:endParaRPr lang="en-US"/>
          </a:p>
        </p:txBody>
      </p:sp>
      <p:sp>
        <p:nvSpPr>
          <p:cNvPr id="5" name="Rectangle 4"/>
          <p:cNvSpPr/>
          <p:nvPr/>
        </p:nvSpPr>
        <p:spPr>
          <a:xfrm>
            <a:off x="0" y="1524000"/>
            <a:ext cx="2489784" cy="523220"/>
          </a:xfrm>
          <a:prstGeom prst="rect">
            <a:avLst/>
          </a:prstGeom>
        </p:spPr>
        <p:txBody>
          <a:bodyPr wrap="none">
            <a:spAutoFit/>
          </a:bodyPr>
          <a:lstStyle/>
          <a:p>
            <a:r>
              <a:rPr lang="en-US" sz="2800" b="1" dirty="0" smtClean="0">
                <a:latin typeface="Tahoma" pitchFamily="34" charset="0"/>
                <a:ea typeface="Tahoma" pitchFamily="34" charset="0"/>
                <a:cs typeface="Tahoma" pitchFamily="34" charset="0"/>
              </a:rPr>
              <a:t>Assumptions</a:t>
            </a:r>
            <a:endParaRPr lang="en-US" sz="2800" dirty="0"/>
          </a:p>
        </p:txBody>
      </p:sp>
      <p:sp>
        <p:nvSpPr>
          <p:cNvPr id="6" name="Content Placeholder 2"/>
          <p:cNvSpPr txBox="1">
            <a:spLocks/>
          </p:cNvSpPr>
          <p:nvPr/>
        </p:nvSpPr>
        <p:spPr bwMode="auto">
          <a:xfrm>
            <a:off x="0" y="2133600"/>
            <a:ext cx="91440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noProof="0" dirty="0" smtClean="0">
                <a:latin typeface="Tahoma" pitchFamily="34" charset="0"/>
                <a:ea typeface="Tahoma" pitchFamily="34" charset="0"/>
                <a:cs typeface="Tahoma" pitchFamily="34" charset="0"/>
              </a:rPr>
              <a:t>The analysis is based on user interpretation and constraints.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noProof="0" dirty="0" smtClean="0">
                <a:latin typeface="Tahoma" pitchFamily="34" charset="0"/>
                <a:ea typeface="Tahoma" pitchFamily="34" charset="0"/>
                <a:cs typeface="Tahoma" pitchFamily="34" charset="0"/>
              </a:rPr>
              <a:t>All controlling factors are equally important and satisfy suitability conditions.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smtClean="0">
                <a:latin typeface="Tahoma" pitchFamily="34" charset="0"/>
                <a:ea typeface="Tahoma" pitchFamily="34" charset="0"/>
                <a:cs typeface="Tahoma" pitchFamily="34" charset="0"/>
              </a:rPr>
              <a:t>Heavy rainfall are directly proportion to severe landsliding.</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noProof="0" dirty="0" smtClean="0">
                <a:latin typeface="Tahoma" pitchFamily="34" charset="0"/>
                <a:ea typeface="Tahoma" pitchFamily="34" charset="0"/>
                <a:cs typeface="Tahoma" pitchFamily="34" charset="0"/>
              </a:rPr>
              <a:t>The area may likely to have another major earthquake.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smtClean="0">
                <a:latin typeface="Tahoma" pitchFamily="34" charset="0"/>
                <a:ea typeface="Tahoma" pitchFamily="34" charset="0"/>
                <a:cs typeface="Tahoma" pitchFamily="34" charset="0"/>
              </a:rPr>
              <a:t>Future construction will not be according to approved building code.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smtClean="0">
                <a:latin typeface="Tahoma" pitchFamily="34" charset="0"/>
                <a:ea typeface="Tahoma" pitchFamily="34" charset="0"/>
                <a:cs typeface="Tahoma" pitchFamily="34" charset="0"/>
              </a:rPr>
              <a:t>Geology and high slope prevent safe construction of houses and infrastructure.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noProof="0" dirty="0" smtClean="0">
                <a:latin typeface="Tahoma" pitchFamily="34" charset="0"/>
                <a:ea typeface="Tahoma" pitchFamily="34" charset="0"/>
                <a:cs typeface="Tahoma" pitchFamily="34" charset="0"/>
              </a:rPr>
              <a:t>New location will be earthquake proof and constructed with fool proof planning.</a:t>
            </a:r>
            <a:endParaRPr lang="en-US" sz="2400" dirty="0" smtClean="0">
              <a:solidFill>
                <a:srgbClr val="C00000"/>
              </a:solidFill>
              <a:latin typeface="Tahoma" pitchFamily="34" charset="0"/>
              <a:ea typeface="Tahoma" pitchFamily="34" charset="0"/>
              <a:cs typeface="Tahoma" pitchFamily="34"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lang="en-US" sz="2400" noProof="0" dirty="0" smtClean="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6100" y="1860550"/>
            <a:ext cx="7442200" cy="3136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4275" name="Freeform 3"/>
          <p:cNvSpPr>
            <a:spLocks/>
          </p:cNvSpPr>
          <p:nvPr/>
        </p:nvSpPr>
        <p:spPr bwMode="auto">
          <a:xfrm>
            <a:off x="7327900" y="2070100"/>
            <a:ext cx="1803400" cy="736600"/>
          </a:xfrm>
          <a:custGeom>
            <a:avLst/>
            <a:gdLst>
              <a:gd name="T0" fmla="*/ 8 w 1136"/>
              <a:gd name="T1" fmla="*/ 0 h 464"/>
              <a:gd name="T2" fmla="*/ 1136 w 1136"/>
              <a:gd name="T3" fmla="*/ 0 h 464"/>
              <a:gd name="T4" fmla="*/ 1136 w 1136"/>
              <a:gd name="T5" fmla="*/ 464 h 464"/>
              <a:gd name="T6" fmla="*/ 0 w 1136"/>
              <a:gd name="T7" fmla="*/ 328 h 464"/>
              <a:gd name="T8" fmla="*/ 8 w 1136"/>
              <a:gd name="T9" fmla="*/ 0 h 464"/>
            </a:gdLst>
            <a:ahLst/>
            <a:cxnLst>
              <a:cxn ang="0">
                <a:pos x="T0" y="T1"/>
              </a:cxn>
              <a:cxn ang="0">
                <a:pos x="T2" y="T3"/>
              </a:cxn>
              <a:cxn ang="0">
                <a:pos x="T4" y="T5"/>
              </a:cxn>
              <a:cxn ang="0">
                <a:pos x="T6" y="T7"/>
              </a:cxn>
              <a:cxn ang="0">
                <a:pos x="T8" y="T9"/>
              </a:cxn>
            </a:cxnLst>
            <a:rect l="0" t="0" r="r" b="b"/>
            <a:pathLst>
              <a:path w="1136" h="464">
                <a:moveTo>
                  <a:pt x="8" y="0"/>
                </a:moveTo>
                <a:lnTo>
                  <a:pt x="1136" y="0"/>
                </a:lnTo>
                <a:lnTo>
                  <a:pt x="1136" y="464"/>
                </a:lnTo>
                <a:lnTo>
                  <a:pt x="0" y="328"/>
                </a:lnTo>
                <a:lnTo>
                  <a:pt x="8" y="0"/>
                </a:lnTo>
                <a:close/>
              </a:path>
            </a:pathLst>
          </a:custGeom>
          <a:solidFill>
            <a:schemeClr val="tx2"/>
          </a:solidFill>
          <a:ln w="12700" cap="flat"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6" name="AutoShape 4"/>
          <p:cNvSpPr>
            <a:spLocks noChangeArrowheads="1"/>
          </p:cNvSpPr>
          <p:nvPr/>
        </p:nvSpPr>
        <p:spPr bwMode="auto">
          <a:xfrm rot="10800000" flipH="1" flipV="1">
            <a:off x="546100" y="2643188"/>
            <a:ext cx="1514475" cy="2309812"/>
          </a:xfrm>
          <a:custGeom>
            <a:avLst/>
            <a:gdLst>
              <a:gd name="G0" fmla="+- 13052 0 0"/>
              <a:gd name="G1" fmla="+- 5048 0 0"/>
              <a:gd name="G2" fmla="+- 21600 0 5048"/>
              <a:gd name="G3" fmla="+- 10800 0 5048"/>
              <a:gd name="G4" fmla="+- 21600 0 13052"/>
              <a:gd name="G5" fmla="*/ G4 G3 10800"/>
              <a:gd name="G6" fmla="+- 21600 0 G5"/>
              <a:gd name="T0" fmla="*/ 13052 w 21600"/>
              <a:gd name="T1" fmla="*/ 0 h 21600"/>
              <a:gd name="T2" fmla="*/ 0 w 21600"/>
              <a:gd name="T3" fmla="*/ 10800 h 21600"/>
              <a:gd name="T4" fmla="*/ 1305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052" y="0"/>
                </a:moveTo>
                <a:lnTo>
                  <a:pt x="13052" y="5048"/>
                </a:lnTo>
                <a:lnTo>
                  <a:pt x="3375" y="5048"/>
                </a:lnTo>
                <a:lnTo>
                  <a:pt x="3375" y="16552"/>
                </a:lnTo>
                <a:lnTo>
                  <a:pt x="13052" y="16552"/>
                </a:lnTo>
                <a:lnTo>
                  <a:pt x="13052" y="21600"/>
                </a:lnTo>
                <a:lnTo>
                  <a:pt x="21600" y="10800"/>
                </a:lnTo>
                <a:close/>
              </a:path>
              <a:path w="21600" h="21600">
                <a:moveTo>
                  <a:pt x="1350" y="5048"/>
                </a:moveTo>
                <a:lnTo>
                  <a:pt x="1350" y="16552"/>
                </a:lnTo>
                <a:lnTo>
                  <a:pt x="2700" y="16552"/>
                </a:lnTo>
                <a:lnTo>
                  <a:pt x="2700" y="5048"/>
                </a:lnTo>
                <a:close/>
              </a:path>
              <a:path w="21600" h="21600">
                <a:moveTo>
                  <a:pt x="0" y="5048"/>
                </a:moveTo>
                <a:lnTo>
                  <a:pt x="0" y="16552"/>
                </a:lnTo>
                <a:lnTo>
                  <a:pt x="675" y="16552"/>
                </a:lnTo>
                <a:lnTo>
                  <a:pt x="675" y="5048"/>
                </a:lnTo>
                <a:close/>
              </a:path>
            </a:pathLst>
          </a:cu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r"/>
            <a:r>
              <a:rPr lang="en-US" altLang="en-US" sz="3200">
                <a:solidFill>
                  <a:schemeClr val="bg1"/>
                </a:solidFill>
                <a:latin typeface="Times" panose="02020603050405020304" pitchFamily="18" charset="0"/>
              </a:rPr>
              <a:t>India</a:t>
            </a:r>
          </a:p>
          <a:p>
            <a:pPr algn="r"/>
            <a:r>
              <a:rPr lang="en-US" altLang="en-US" sz="3200">
                <a:solidFill>
                  <a:schemeClr val="bg1"/>
                </a:solidFill>
                <a:latin typeface="Times" panose="02020603050405020304" pitchFamily="18" charset="0"/>
              </a:rPr>
              <a:t>3.4 m</a:t>
            </a:r>
          </a:p>
        </p:txBody>
      </p:sp>
      <p:sp>
        <p:nvSpPr>
          <p:cNvPr id="54277" name="Line 5"/>
          <p:cNvSpPr>
            <a:spLocks noChangeShapeType="1"/>
          </p:cNvSpPr>
          <p:nvPr/>
        </p:nvSpPr>
        <p:spPr bwMode="auto">
          <a:xfrm flipH="1" flipV="1">
            <a:off x="5410200" y="2336800"/>
            <a:ext cx="2235200" cy="2794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1" name="Text Box 9"/>
          <p:cNvSpPr txBox="1">
            <a:spLocks noChangeArrowheads="1"/>
          </p:cNvSpPr>
          <p:nvPr/>
        </p:nvSpPr>
        <p:spPr bwMode="auto">
          <a:xfrm>
            <a:off x="5715000" y="1524000"/>
            <a:ext cx="14890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Kashmir</a:t>
            </a:r>
          </a:p>
        </p:txBody>
      </p:sp>
      <p:sp>
        <p:nvSpPr>
          <p:cNvPr id="54283" name="Rectangle 11"/>
          <p:cNvSpPr>
            <a:spLocks noChangeArrowheads="1"/>
          </p:cNvSpPr>
          <p:nvPr/>
        </p:nvSpPr>
        <p:spPr bwMode="auto">
          <a:xfrm>
            <a:off x="2659144" y="455147"/>
            <a:ext cx="5117940" cy="523220"/>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dirty="0" smtClean="0">
                <a:latin typeface="Copperplate Gothic Bold" panose="020E0705020206020404" pitchFamily="34" charset="0"/>
              </a:rPr>
              <a:t>Balakot/</a:t>
            </a:r>
            <a:r>
              <a:rPr lang="en-US" altLang="en-US" sz="2800" dirty="0" err="1" smtClean="0">
                <a:latin typeface="Copperplate Gothic Bold" panose="020E0705020206020404" pitchFamily="34" charset="0"/>
              </a:rPr>
              <a:t>Muzafferabad</a:t>
            </a:r>
            <a:endParaRPr lang="en-US" altLang="en-US" sz="2800" dirty="0">
              <a:latin typeface="Copperplate Gothic Bold" panose="020E0705020206020404" pitchFamily="34" charset="0"/>
            </a:endParaRPr>
          </a:p>
        </p:txBody>
      </p:sp>
      <p:sp>
        <p:nvSpPr>
          <p:cNvPr id="54284" name="Rectangle 12"/>
          <p:cNvSpPr>
            <a:spLocks noChangeArrowheads="1"/>
          </p:cNvSpPr>
          <p:nvPr/>
        </p:nvSpPr>
        <p:spPr bwMode="auto">
          <a:xfrm>
            <a:off x="152400" y="1447800"/>
            <a:ext cx="1547813" cy="519113"/>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Pakistan</a:t>
            </a:r>
          </a:p>
        </p:txBody>
      </p:sp>
      <p:sp>
        <p:nvSpPr>
          <p:cNvPr id="54287" name="Line 15"/>
          <p:cNvSpPr>
            <a:spLocks noChangeShapeType="1"/>
          </p:cNvSpPr>
          <p:nvPr/>
        </p:nvSpPr>
        <p:spPr bwMode="auto">
          <a:xfrm>
            <a:off x="5029200" y="914400"/>
            <a:ext cx="0" cy="1066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4288" name="Freeform 16"/>
          <p:cNvSpPr>
            <a:spLocks/>
          </p:cNvSpPr>
          <p:nvPr/>
        </p:nvSpPr>
        <p:spPr bwMode="auto">
          <a:xfrm>
            <a:off x="5080000" y="1905000"/>
            <a:ext cx="4064000" cy="1027113"/>
          </a:xfrm>
          <a:custGeom>
            <a:avLst/>
            <a:gdLst>
              <a:gd name="T0" fmla="*/ 16 w 2560"/>
              <a:gd name="T1" fmla="*/ 311 h 647"/>
              <a:gd name="T2" fmla="*/ 256 w 2560"/>
              <a:gd name="T3" fmla="*/ 455 h 647"/>
              <a:gd name="T4" fmla="*/ 2560 w 2560"/>
              <a:gd name="T5" fmla="*/ 647 h 647"/>
              <a:gd name="T6" fmla="*/ 2554 w 2560"/>
              <a:gd name="T7" fmla="*/ 24 h 647"/>
              <a:gd name="T8" fmla="*/ 2504 w 2560"/>
              <a:gd name="T9" fmla="*/ 18 h 647"/>
              <a:gd name="T10" fmla="*/ 1200 w 2560"/>
              <a:gd name="T11" fmla="*/ 18 h 647"/>
              <a:gd name="T12" fmla="*/ 720 w 2560"/>
              <a:gd name="T13" fmla="*/ 129 h 647"/>
              <a:gd name="T14" fmla="*/ 234 w 2560"/>
              <a:gd name="T15" fmla="*/ 0 h 647"/>
              <a:gd name="T16" fmla="*/ 0 w 2560"/>
              <a:gd name="T17" fmla="*/ 4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0" h="647">
                <a:moveTo>
                  <a:pt x="16" y="311"/>
                </a:moveTo>
                <a:lnTo>
                  <a:pt x="256" y="455"/>
                </a:lnTo>
                <a:lnTo>
                  <a:pt x="2560" y="647"/>
                </a:lnTo>
                <a:lnTo>
                  <a:pt x="2554" y="24"/>
                </a:lnTo>
                <a:lnTo>
                  <a:pt x="2504" y="18"/>
                </a:lnTo>
                <a:lnTo>
                  <a:pt x="1200" y="18"/>
                </a:lnTo>
                <a:lnTo>
                  <a:pt x="720" y="129"/>
                </a:lnTo>
                <a:lnTo>
                  <a:pt x="234" y="0"/>
                </a:lnTo>
                <a:lnTo>
                  <a:pt x="0" y="49"/>
                </a:lnTo>
              </a:path>
            </a:pathLst>
          </a:custGeom>
          <a:gradFill rotWithShape="0">
            <a:gsLst>
              <a:gs pos="0">
                <a:srgbClr val="FF0000">
                  <a:alpha val="20000"/>
                </a:srgbClr>
              </a:gs>
              <a:gs pos="100000">
                <a:srgbClr val="FF0000">
                  <a:gamma/>
                  <a:shade val="46275"/>
                  <a:invGamma/>
                </a:srgbClr>
              </a:gs>
            </a:gsLst>
            <a:lin ang="0" scaled="1"/>
          </a:gradFill>
          <a:ln w="38100" cmpd="sng">
            <a:solidFill>
              <a:schemeClr val="tx1"/>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89" name="Text Box 17"/>
          <p:cNvSpPr txBox="1">
            <a:spLocks noChangeArrowheads="1"/>
          </p:cNvSpPr>
          <p:nvPr/>
        </p:nvSpPr>
        <p:spPr bwMode="auto">
          <a:xfrm>
            <a:off x="7680325" y="21812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solidFill>
                  <a:schemeClr val="bg1"/>
                </a:solidFill>
              </a:rPr>
              <a:t>Tibet</a:t>
            </a:r>
          </a:p>
        </p:txBody>
      </p:sp>
      <p:sp>
        <p:nvSpPr>
          <p:cNvPr id="54290" name="Text Box 18"/>
          <p:cNvSpPr txBox="1">
            <a:spLocks noChangeArrowheads="1"/>
          </p:cNvSpPr>
          <p:nvPr/>
        </p:nvSpPr>
        <p:spPr bwMode="auto">
          <a:xfrm>
            <a:off x="212725" y="476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t>1800</a:t>
            </a:r>
          </a:p>
        </p:txBody>
      </p:sp>
      <p:sp>
        <p:nvSpPr>
          <p:cNvPr id="54291" name="Rectangle 19"/>
          <p:cNvSpPr>
            <a:spLocks noChangeArrowheads="1"/>
          </p:cNvSpPr>
          <p:nvPr/>
        </p:nvSpPr>
        <p:spPr bwMode="auto">
          <a:xfrm>
            <a:off x="1676400" y="762000"/>
            <a:ext cx="1824038" cy="946150"/>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Islamabad</a:t>
            </a:r>
          </a:p>
          <a:p>
            <a:pPr algn="ctr"/>
            <a:r>
              <a:rPr lang="en-US" altLang="en-US" sz="2800">
                <a:latin typeface="Copperplate Gothic Bold" panose="020E0705020206020404" pitchFamily="34" charset="0"/>
              </a:rPr>
              <a:t>Taxila</a:t>
            </a:r>
          </a:p>
        </p:txBody>
      </p:sp>
      <p:sp>
        <p:nvSpPr>
          <p:cNvPr id="54292" name="Line 20"/>
          <p:cNvSpPr>
            <a:spLocks noChangeShapeType="1"/>
          </p:cNvSpPr>
          <p:nvPr/>
        </p:nvSpPr>
        <p:spPr bwMode="auto">
          <a:xfrm>
            <a:off x="2438400" y="16764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4293" name="Line 21"/>
          <p:cNvSpPr>
            <a:spLocks noChangeShapeType="1"/>
          </p:cNvSpPr>
          <p:nvPr/>
        </p:nvSpPr>
        <p:spPr bwMode="auto">
          <a:xfrm flipH="1" flipV="1">
            <a:off x="2590800" y="2209800"/>
            <a:ext cx="243840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4" name="Text Box 22"/>
          <p:cNvSpPr txBox="1">
            <a:spLocks noChangeArrowheads="1"/>
          </p:cNvSpPr>
          <p:nvPr/>
        </p:nvSpPr>
        <p:spPr bwMode="auto">
          <a:xfrm>
            <a:off x="304800" y="5334000"/>
            <a:ext cx="381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a:t>1.7 meters/century</a:t>
            </a:r>
          </a:p>
        </p:txBody>
      </p:sp>
    </p:spTree>
    <p:extLst>
      <p:ext uri="{BB962C8B-B14F-4D97-AF65-F5344CB8AC3E}">
        <p14:creationId xmlns="" xmlns:p14="http://schemas.microsoft.com/office/powerpoint/2010/main" val="294337312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8500" y="1778000"/>
            <a:ext cx="7518400" cy="321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6336" name="Freeform 16"/>
          <p:cNvSpPr>
            <a:spLocks/>
          </p:cNvSpPr>
          <p:nvPr/>
        </p:nvSpPr>
        <p:spPr bwMode="auto">
          <a:xfrm>
            <a:off x="5080000" y="1778000"/>
            <a:ext cx="4064000" cy="1193800"/>
          </a:xfrm>
          <a:custGeom>
            <a:avLst/>
            <a:gdLst>
              <a:gd name="T0" fmla="*/ 16 w 2560"/>
              <a:gd name="T1" fmla="*/ 416 h 752"/>
              <a:gd name="T2" fmla="*/ 256 w 2560"/>
              <a:gd name="T3" fmla="*/ 560 h 752"/>
              <a:gd name="T4" fmla="*/ 2560 w 2560"/>
              <a:gd name="T5" fmla="*/ 752 h 752"/>
              <a:gd name="T6" fmla="*/ 2554 w 2560"/>
              <a:gd name="T7" fmla="*/ 129 h 752"/>
              <a:gd name="T8" fmla="*/ 2504 w 2560"/>
              <a:gd name="T9" fmla="*/ 123 h 752"/>
              <a:gd name="T10" fmla="*/ 1200 w 2560"/>
              <a:gd name="T11" fmla="*/ 123 h 752"/>
              <a:gd name="T12" fmla="*/ 720 w 2560"/>
              <a:gd name="T13" fmla="*/ 166 h 752"/>
              <a:gd name="T14" fmla="*/ 326 w 2560"/>
              <a:gd name="T15" fmla="*/ 18 h 752"/>
              <a:gd name="T16" fmla="*/ 166 w 2560"/>
              <a:gd name="T17" fmla="*/ 0 h 752"/>
              <a:gd name="T18" fmla="*/ 0 w 2560"/>
              <a:gd name="T19" fmla="*/ 154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0" h="752">
                <a:moveTo>
                  <a:pt x="16" y="416"/>
                </a:moveTo>
                <a:lnTo>
                  <a:pt x="256" y="560"/>
                </a:lnTo>
                <a:lnTo>
                  <a:pt x="2560" y="752"/>
                </a:lnTo>
                <a:lnTo>
                  <a:pt x="2554" y="129"/>
                </a:lnTo>
                <a:lnTo>
                  <a:pt x="2504" y="123"/>
                </a:lnTo>
                <a:lnTo>
                  <a:pt x="1200" y="123"/>
                </a:lnTo>
                <a:lnTo>
                  <a:pt x="720" y="166"/>
                </a:lnTo>
                <a:lnTo>
                  <a:pt x="326" y="18"/>
                </a:lnTo>
                <a:lnTo>
                  <a:pt x="166" y="0"/>
                </a:lnTo>
                <a:lnTo>
                  <a:pt x="0" y="154"/>
                </a:lnTo>
              </a:path>
            </a:pathLst>
          </a:custGeom>
          <a:gradFill rotWithShape="0">
            <a:gsLst>
              <a:gs pos="0">
                <a:srgbClr val="FF0000">
                  <a:alpha val="20000"/>
                </a:srgbClr>
              </a:gs>
              <a:gs pos="100000">
                <a:srgbClr val="FF0000">
                  <a:gamma/>
                  <a:shade val="46275"/>
                  <a:invGamma/>
                </a:srgbClr>
              </a:gs>
            </a:gsLst>
            <a:lin ang="0" scaled="1"/>
          </a:gradFill>
          <a:ln w="38100" cmpd="sng">
            <a:solidFill>
              <a:schemeClr val="tx1"/>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24" name="AutoShape 4"/>
          <p:cNvSpPr>
            <a:spLocks noChangeArrowheads="1"/>
          </p:cNvSpPr>
          <p:nvPr/>
        </p:nvSpPr>
        <p:spPr bwMode="auto">
          <a:xfrm rot="10800000" flipH="1" flipV="1">
            <a:off x="698500" y="2630488"/>
            <a:ext cx="1514475" cy="2309812"/>
          </a:xfrm>
          <a:custGeom>
            <a:avLst/>
            <a:gdLst>
              <a:gd name="G0" fmla="+- 13052 0 0"/>
              <a:gd name="G1" fmla="+- 5048 0 0"/>
              <a:gd name="G2" fmla="+- 21600 0 5048"/>
              <a:gd name="G3" fmla="+- 10800 0 5048"/>
              <a:gd name="G4" fmla="+- 21600 0 13052"/>
              <a:gd name="G5" fmla="*/ G4 G3 10800"/>
              <a:gd name="G6" fmla="+- 21600 0 G5"/>
              <a:gd name="T0" fmla="*/ 13052 w 21600"/>
              <a:gd name="T1" fmla="*/ 0 h 21600"/>
              <a:gd name="T2" fmla="*/ 0 w 21600"/>
              <a:gd name="T3" fmla="*/ 10800 h 21600"/>
              <a:gd name="T4" fmla="*/ 1305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052" y="0"/>
                </a:moveTo>
                <a:lnTo>
                  <a:pt x="13052" y="5048"/>
                </a:lnTo>
                <a:lnTo>
                  <a:pt x="3375" y="5048"/>
                </a:lnTo>
                <a:lnTo>
                  <a:pt x="3375" y="16552"/>
                </a:lnTo>
                <a:lnTo>
                  <a:pt x="13052" y="16552"/>
                </a:lnTo>
                <a:lnTo>
                  <a:pt x="13052" y="21600"/>
                </a:lnTo>
                <a:lnTo>
                  <a:pt x="21600" y="10800"/>
                </a:lnTo>
                <a:close/>
              </a:path>
              <a:path w="21600" h="21600">
                <a:moveTo>
                  <a:pt x="1350" y="5048"/>
                </a:moveTo>
                <a:lnTo>
                  <a:pt x="1350" y="16552"/>
                </a:lnTo>
                <a:lnTo>
                  <a:pt x="2700" y="16552"/>
                </a:lnTo>
                <a:lnTo>
                  <a:pt x="2700" y="5048"/>
                </a:lnTo>
                <a:close/>
              </a:path>
              <a:path w="21600" h="21600">
                <a:moveTo>
                  <a:pt x="0" y="5048"/>
                </a:moveTo>
                <a:lnTo>
                  <a:pt x="0" y="16552"/>
                </a:lnTo>
                <a:lnTo>
                  <a:pt x="675" y="16552"/>
                </a:lnTo>
                <a:lnTo>
                  <a:pt x="675" y="5048"/>
                </a:lnTo>
                <a:close/>
              </a:path>
            </a:pathLst>
          </a:cu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r"/>
            <a:r>
              <a:rPr lang="en-US" altLang="en-US" sz="3200">
                <a:solidFill>
                  <a:schemeClr val="bg1"/>
                </a:solidFill>
                <a:latin typeface="Times" panose="02020603050405020304" pitchFamily="18" charset="0"/>
              </a:rPr>
              <a:t>India</a:t>
            </a:r>
          </a:p>
          <a:p>
            <a:pPr algn="r"/>
            <a:r>
              <a:rPr lang="en-US" altLang="en-US" sz="3200">
                <a:solidFill>
                  <a:schemeClr val="bg1"/>
                </a:solidFill>
                <a:latin typeface="Times" panose="02020603050405020304" pitchFamily="18" charset="0"/>
              </a:rPr>
              <a:t>5.8m</a:t>
            </a:r>
          </a:p>
        </p:txBody>
      </p:sp>
      <p:sp>
        <p:nvSpPr>
          <p:cNvPr id="56327" name="Line 7"/>
          <p:cNvSpPr>
            <a:spLocks noChangeShapeType="1"/>
          </p:cNvSpPr>
          <p:nvPr/>
        </p:nvSpPr>
        <p:spPr bwMode="auto">
          <a:xfrm flipH="1" flipV="1">
            <a:off x="2971800" y="2209800"/>
            <a:ext cx="205740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9" name="Text Box 9"/>
          <p:cNvSpPr txBox="1">
            <a:spLocks noChangeArrowheads="1"/>
          </p:cNvSpPr>
          <p:nvPr/>
        </p:nvSpPr>
        <p:spPr bwMode="auto">
          <a:xfrm>
            <a:off x="5715000" y="1524000"/>
            <a:ext cx="14890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Kashmir</a:t>
            </a:r>
          </a:p>
        </p:txBody>
      </p:sp>
      <p:sp>
        <p:nvSpPr>
          <p:cNvPr id="56330" name="Line 10"/>
          <p:cNvSpPr>
            <a:spLocks noChangeShapeType="1"/>
          </p:cNvSpPr>
          <p:nvPr/>
        </p:nvSpPr>
        <p:spPr bwMode="auto">
          <a:xfrm flipH="1" flipV="1">
            <a:off x="2971800" y="2209800"/>
            <a:ext cx="205740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1" name="Rectangle 11"/>
          <p:cNvSpPr>
            <a:spLocks noChangeArrowheads="1"/>
          </p:cNvSpPr>
          <p:nvPr/>
        </p:nvSpPr>
        <p:spPr bwMode="auto">
          <a:xfrm>
            <a:off x="4038600" y="457200"/>
            <a:ext cx="2359025" cy="519113"/>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Muzafferabad</a:t>
            </a:r>
          </a:p>
        </p:txBody>
      </p:sp>
      <p:sp>
        <p:nvSpPr>
          <p:cNvPr id="56332" name="Rectangle 12"/>
          <p:cNvSpPr>
            <a:spLocks noChangeArrowheads="1"/>
          </p:cNvSpPr>
          <p:nvPr/>
        </p:nvSpPr>
        <p:spPr bwMode="auto">
          <a:xfrm>
            <a:off x="152400" y="1447800"/>
            <a:ext cx="1547813" cy="519113"/>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Pakistan</a:t>
            </a:r>
          </a:p>
        </p:txBody>
      </p:sp>
      <p:sp>
        <p:nvSpPr>
          <p:cNvPr id="56335" name="Line 15"/>
          <p:cNvSpPr>
            <a:spLocks noChangeShapeType="1"/>
          </p:cNvSpPr>
          <p:nvPr/>
        </p:nvSpPr>
        <p:spPr bwMode="auto">
          <a:xfrm>
            <a:off x="5029200" y="914400"/>
            <a:ext cx="0" cy="1066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6337" name="Text Box 17"/>
          <p:cNvSpPr txBox="1">
            <a:spLocks noChangeArrowheads="1"/>
          </p:cNvSpPr>
          <p:nvPr/>
        </p:nvSpPr>
        <p:spPr bwMode="auto">
          <a:xfrm>
            <a:off x="7680325" y="21812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solidFill>
                  <a:schemeClr val="bg1"/>
                </a:solidFill>
              </a:rPr>
              <a:t>Tibet</a:t>
            </a:r>
          </a:p>
        </p:txBody>
      </p:sp>
      <p:sp>
        <p:nvSpPr>
          <p:cNvPr id="56338" name="Text Box 18"/>
          <p:cNvSpPr txBox="1">
            <a:spLocks noChangeArrowheads="1"/>
          </p:cNvSpPr>
          <p:nvPr/>
        </p:nvSpPr>
        <p:spPr bwMode="auto">
          <a:xfrm>
            <a:off x="212725" y="476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t>1900</a:t>
            </a:r>
          </a:p>
        </p:txBody>
      </p:sp>
      <p:sp>
        <p:nvSpPr>
          <p:cNvPr id="56339" name="Rectangle 19"/>
          <p:cNvSpPr>
            <a:spLocks noChangeArrowheads="1"/>
          </p:cNvSpPr>
          <p:nvPr/>
        </p:nvSpPr>
        <p:spPr bwMode="auto">
          <a:xfrm>
            <a:off x="1676400" y="762000"/>
            <a:ext cx="1824038" cy="946150"/>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dirty="0">
                <a:latin typeface="Copperplate Gothic Bold" panose="020E0705020206020404" pitchFamily="34" charset="0"/>
              </a:rPr>
              <a:t>Islamabad</a:t>
            </a:r>
          </a:p>
          <a:p>
            <a:pPr algn="ctr"/>
            <a:r>
              <a:rPr lang="en-US" altLang="en-US" sz="2800" dirty="0" err="1">
                <a:latin typeface="Copperplate Gothic Bold" panose="020E0705020206020404" pitchFamily="34" charset="0"/>
              </a:rPr>
              <a:t>Taxila</a:t>
            </a:r>
            <a:endParaRPr lang="en-US" altLang="en-US" sz="2800" dirty="0">
              <a:latin typeface="Copperplate Gothic Bold" panose="020E0705020206020404" pitchFamily="34" charset="0"/>
            </a:endParaRPr>
          </a:p>
        </p:txBody>
      </p:sp>
      <p:sp>
        <p:nvSpPr>
          <p:cNvPr id="56340" name="Line 20"/>
          <p:cNvSpPr>
            <a:spLocks noChangeShapeType="1"/>
          </p:cNvSpPr>
          <p:nvPr/>
        </p:nvSpPr>
        <p:spPr bwMode="auto">
          <a:xfrm>
            <a:off x="2438400" y="16764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6341" name="Text Box 21"/>
          <p:cNvSpPr txBox="1">
            <a:spLocks noChangeArrowheads="1"/>
          </p:cNvSpPr>
          <p:nvPr/>
        </p:nvSpPr>
        <p:spPr bwMode="auto">
          <a:xfrm>
            <a:off x="304800" y="5334000"/>
            <a:ext cx="381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a:t>1.7 meters/century</a:t>
            </a:r>
          </a:p>
        </p:txBody>
      </p:sp>
    </p:spTree>
    <p:extLst>
      <p:ext uri="{BB962C8B-B14F-4D97-AF65-F5344CB8AC3E}">
        <p14:creationId xmlns="" xmlns:p14="http://schemas.microsoft.com/office/powerpoint/2010/main" val="224426564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1752600"/>
            <a:ext cx="7556500" cy="325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348" name="AutoShape 4"/>
          <p:cNvSpPr>
            <a:spLocks noChangeArrowheads="1"/>
          </p:cNvSpPr>
          <p:nvPr/>
        </p:nvSpPr>
        <p:spPr bwMode="auto">
          <a:xfrm rot="10800000" flipH="1" flipV="1">
            <a:off x="793750" y="2643188"/>
            <a:ext cx="1514475" cy="2309812"/>
          </a:xfrm>
          <a:custGeom>
            <a:avLst/>
            <a:gdLst>
              <a:gd name="G0" fmla="+- 13052 0 0"/>
              <a:gd name="G1" fmla="+- 5048 0 0"/>
              <a:gd name="G2" fmla="+- 21600 0 5048"/>
              <a:gd name="G3" fmla="+- 10800 0 5048"/>
              <a:gd name="G4" fmla="+- 21600 0 13052"/>
              <a:gd name="G5" fmla="*/ G4 G3 10800"/>
              <a:gd name="G6" fmla="+- 21600 0 G5"/>
              <a:gd name="T0" fmla="*/ 13052 w 21600"/>
              <a:gd name="T1" fmla="*/ 0 h 21600"/>
              <a:gd name="T2" fmla="*/ 0 w 21600"/>
              <a:gd name="T3" fmla="*/ 10800 h 21600"/>
              <a:gd name="T4" fmla="*/ 1305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052" y="0"/>
                </a:moveTo>
                <a:lnTo>
                  <a:pt x="13052" y="5048"/>
                </a:lnTo>
                <a:lnTo>
                  <a:pt x="3375" y="5048"/>
                </a:lnTo>
                <a:lnTo>
                  <a:pt x="3375" y="16552"/>
                </a:lnTo>
                <a:lnTo>
                  <a:pt x="13052" y="16552"/>
                </a:lnTo>
                <a:lnTo>
                  <a:pt x="13052" y="21600"/>
                </a:lnTo>
                <a:lnTo>
                  <a:pt x="21600" y="10800"/>
                </a:lnTo>
                <a:close/>
              </a:path>
              <a:path w="21600" h="21600">
                <a:moveTo>
                  <a:pt x="1350" y="5048"/>
                </a:moveTo>
                <a:lnTo>
                  <a:pt x="1350" y="16552"/>
                </a:lnTo>
                <a:lnTo>
                  <a:pt x="2700" y="16552"/>
                </a:lnTo>
                <a:lnTo>
                  <a:pt x="2700" y="5048"/>
                </a:lnTo>
                <a:close/>
              </a:path>
              <a:path w="21600" h="21600">
                <a:moveTo>
                  <a:pt x="0" y="5048"/>
                </a:moveTo>
                <a:lnTo>
                  <a:pt x="0" y="16552"/>
                </a:lnTo>
                <a:lnTo>
                  <a:pt x="675" y="16552"/>
                </a:lnTo>
                <a:lnTo>
                  <a:pt x="675" y="5048"/>
                </a:lnTo>
                <a:close/>
              </a:path>
            </a:pathLst>
          </a:cu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r"/>
            <a:r>
              <a:rPr lang="en-US" altLang="en-US" sz="3200">
                <a:solidFill>
                  <a:schemeClr val="bg1"/>
                </a:solidFill>
                <a:latin typeface="Times" panose="02020603050405020304" pitchFamily="18" charset="0"/>
              </a:rPr>
              <a:t>India</a:t>
            </a:r>
          </a:p>
          <a:p>
            <a:pPr algn="r"/>
            <a:r>
              <a:rPr lang="en-US" altLang="en-US" sz="3200">
                <a:solidFill>
                  <a:schemeClr val="bg1"/>
                </a:solidFill>
                <a:latin typeface="Times" panose="02020603050405020304" pitchFamily="18" charset="0"/>
              </a:rPr>
              <a:t>8.5m</a:t>
            </a:r>
          </a:p>
        </p:txBody>
      </p:sp>
      <p:sp>
        <p:nvSpPr>
          <p:cNvPr id="57351" name="Text Box 7"/>
          <p:cNvSpPr txBox="1">
            <a:spLocks noChangeArrowheads="1"/>
          </p:cNvSpPr>
          <p:nvPr/>
        </p:nvSpPr>
        <p:spPr bwMode="auto">
          <a:xfrm>
            <a:off x="4186238" y="1066800"/>
            <a:ext cx="24431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imes" panose="02020603050405020304" pitchFamily="18" charset="0"/>
              </a:rPr>
              <a:t>8 Oct. earthquake!</a:t>
            </a:r>
          </a:p>
        </p:txBody>
      </p:sp>
      <p:sp>
        <p:nvSpPr>
          <p:cNvPr id="57352" name="Text Box 8"/>
          <p:cNvSpPr txBox="1">
            <a:spLocks noChangeArrowheads="1"/>
          </p:cNvSpPr>
          <p:nvPr/>
        </p:nvSpPr>
        <p:spPr bwMode="auto">
          <a:xfrm>
            <a:off x="5791200" y="1447800"/>
            <a:ext cx="14890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Kashmir</a:t>
            </a:r>
          </a:p>
        </p:txBody>
      </p:sp>
      <p:sp>
        <p:nvSpPr>
          <p:cNvPr id="57353" name="Line 9"/>
          <p:cNvSpPr>
            <a:spLocks noChangeShapeType="1"/>
          </p:cNvSpPr>
          <p:nvPr/>
        </p:nvSpPr>
        <p:spPr bwMode="auto">
          <a:xfrm flipH="1" flipV="1">
            <a:off x="2971800" y="2209800"/>
            <a:ext cx="205740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4" name="Rectangle 10"/>
          <p:cNvSpPr>
            <a:spLocks noChangeArrowheads="1"/>
          </p:cNvSpPr>
          <p:nvPr/>
        </p:nvSpPr>
        <p:spPr bwMode="auto">
          <a:xfrm>
            <a:off x="4038600" y="457200"/>
            <a:ext cx="2359025" cy="519113"/>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Muzafferabad</a:t>
            </a:r>
          </a:p>
        </p:txBody>
      </p:sp>
      <p:sp>
        <p:nvSpPr>
          <p:cNvPr id="57355" name="Rectangle 11"/>
          <p:cNvSpPr>
            <a:spLocks noChangeArrowheads="1"/>
          </p:cNvSpPr>
          <p:nvPr/>
        </p:nvSpPr>
        <p:spPr bwMode="auto">
          <a:xfrm>
            <a:off x="152400" y="1447800"/>
            <a:ext cx="1547813" cy="519113"/>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Pakistan</a:t>
            </a:r>
          </a:p>
        </p:txBody>
      </p:sp>
      <p:sp>
        <p:nvSpPr>
          <p:cNvPr id="57358" name="Line 14"/>
          <p:cNvSpPr>
            <a:spLocks noChangeShapeType="1"/>
          </p:cNvSpPr>
          <p:nvPr/>
        </p:nvSpPr>
        <p:spPr bwMode="auto">
          <a:xfrm>
            <a:off x="5029200" y="914400"/>
            <a:ext cx="0" cy="1066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359" name="Freeform 15"/>
          <p:cNvSpPr>
            <a:spLocks/>
          </p:cNvSpPr>
          <p:nvPr/>
        </p:nvSpPr>
        <p:spPr bwMode="auto">
          <a:xfrm>
            <a:off x="4992688" y="1738313"/>
            <a:ext cx="4151312" cy="1233487"/>
          </a:xfrm>
          <a:custGeom>
            <a:avLst/>
            <a:gdLst>
              <a:gd name="T0" fmla="*/ 0 w 2615"/>
              <a:gd name="T1" fmla="*/ 222 h 777"/>
              <a:gd name="T2" fmla="*/ 311 w 2615"/>
              <a:gd name="T3" fmla="*/ 585 h 777"/>
              <a:gd name="T4" fmla="*/ 2615 w 2615"/>
              <a:gd name="T5" fmla="*/ 777 h 777"/>
              <a:gd name="T6" fmla="*/ 2609 w 2615"/>
              <a:gd name="T7" fmla="*/ 154 h 777"/>
              <a:gd name="T8" fmla="*/ 2559 w 2615"/>
              <a:gd name="T9" fmla="*/ 148 h 777"/>
              <a:gd name="T10" fmla="*/ 1255 w 2615"/>
              <a:gd name="T11" fmla="*/ 148 h 777"/>
              <a:gd name="T12" fmla="*/ 750 w 2615"/>
              <a:gd name="T13" fmla="*/ 167 h 777"/>
              <a:gd name="T14" fmla="*/ 270 w 2615"/>
              <a:gd name="T15" fmla="*/ 0 h 777"/>
              <a:gd name="T16" fmla="*/ 55 w 2615"/>
              <a:gd name="T17" fmla="*/ 17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5" h="777">
                <a:moveTo>
                  <a:pt x="0" y="222"/>
                </a:moveTo>
                <a:lnTo>
                  <a:pt x="311" y="585"/>
                </a:lnTo>
                <a:lnTo>
                  <a:pt x="2615" y="777"/>
                </a:lnTo>
                <a:lnTo>
                  <a:pt x="2609" y="154"/>
                </a:lnTo>
                <a:lnTo>
                  <a:pt x="2559" y="148"/>
                </a:lnTo>
                <a:lnTo>
                  <a:pt x="1255" y="148"/>
                </a:lnTo>
                <a:lnTo>
                  <a:pt x="750" y="167"/>
                </a:lnTo>
                <a:lnTo>
                  <a:pt x="270" y="0"/>
                </a:lnTo>
                <a:lnTo>
                  <a:pt x="55" y="179"/>
                </a:lnTo>
              </a:path>
            </a:pathLst>
          </a:custGeom>
          <a:gradFill rotWithShape="0">
            <a:gsLst>
              <a:gs pos="0">
                <a:srgbClr val="FF0000">
                  <a:alpha val="20000"/>
                </a:srgbClr>
              </a:gs>
              <a:gs pos="100000">
                <a:srgbClr val="FF0000">
                  <a:gamma/>
                  <a:shade val="46275"/>
                  <a:invGamma/>
                </a:srgbClr>
              </a:gs>
            </a:gsLst>
            <a:lin ang="0" scaled="1"/>
          </a:gradFill>
          <a:ln w="38100" cmpd="sng">
            <a:solidFill>
              <a:schemeClr val="tx1"/>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360" name="Text Box 16"/>
          <p:cNvSpPr txBox="1">
            <a:spLocks noChangeArrowheads="1"/>
          </p:cNvSpPr>
          <p:nvPr/>
        </p:nvSpPr>
        <p:spPr bwMode="auto">
          <a:xfrm>
            <a:off x="7680325" y="21812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solidFill>
                  <a:schemeClr val="bg1"/>
                </a:solidFill>
              </a:rPr>
              <a:t>Tibet</a:t>
            </a:r>
          </a:p>
        </p:txBody>
      </p:sp>
      <p:sp>
        <p:nvSpPr>
          <p:cNvPr id="57361" name="Text Box 17"/>
          <p:cNvSpPr txBox="1">
            <a:spLocks noChangeArrowheads="1"/>
          </p:cNvSpPr>
          <p:nvPr/>
        </p:nvSpPr>
        <p:spPr bwMode="auto">
          <a:xfrm>
            <a:off x="212725" y="476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t>2005</a:t>
            </a:r>
          </a:p>
        </p:txBody>
      </p:sp>
      <p:sp>
        <p:nvSpPr>
          <p:cNvPr id="57362" name="Rectangle 18"/>
          <p:cNvSpPr>
            <a:spLocks noChangeArrowheads="1"/>
          </p:cNvSpPr>
          <p:nvPr/>
        </p:nvSpPr>
        <p:spPr bwMode="auto">
          <a:xfrm>
            <a:off x="1676400" y="762000"/>
            <a:ext cx="1824038" cy="946150"/>
          </a:xfrm>
          <a:prstGeom prst="rect">
            <a:avLst/>
          </a:prstGeom>
          <a:noFill/>
          <a:ln>
            <a:noFill/>
          </a:ln>
          <a:effectLst/>
          <a:extLst>
            <a:ext uri="{909E8E84-426E-40DD-AFC4-6F175D3DCCD1}">
              <a14:hiddenFill xmlns="" xmlns:a14="http://schemas.microsoft.com/office/drawing/2010/main">
                <a:solidFill>
                  <a:srgbClr val="FCFF1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800">
                <a:latin typeface="Copperplate Gothic Bold" panose="020E0705020206020404" pitchFamily="34" charset="0"/>
              </a:rPr>
              <a:t>Islamabad</a:t>
            </a:r>
          </a:p>
          <a:p>
            <a:pPr algn="ctr"/>
            <a:r>
              <a:rPr lang="en-US" altLang="en-US" sz="2800">
                <a:latin typeface="Copperplate Gothic Bold" panose="020E0705020206020404" pitchFamily="34" charset="0"/>
              </a:rPr>
              <a:t>Taxila</a:t>
            </a:r>
          </a:p>
        </p:txBody>
      </p:sp>
      <p:sp>
        <p:nvSpPr>
          <p:cNvPr id="57363" name="Line 19"/>
          <p:cNvSpPr>
            <a:spLocks noChangeShapeType="1"/>
          </p:cNvSpPr>
          <p:nvPr/>
        </p:nvSpPr>
        <p:spPr bwMode="auto">
          <a:xfrm>
            <a:off x="2438400" y="16764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365" name="Line 21"/>
          <p:cNvSpPr>
            <a:spLocks noChangeShapeType="1"/>
          </p:cNvSpPr>
          <p:nvPr/>
        </p:nvSpPr>
        <p:spPr bwMode="auto">
          <a:xfrm>
            <a:off x="5029200" y="2057400"/>
            <a:ext cx="439738" cy="554038"/>
          </a:xfrm>
          <a:prstGeom prst="line">
            <a:avLst/>
          </a:prstGeom>
          <a:noFill/>
          <a:ln w="38100">
            <a:solidFill>
              <a:srgbClr val="F7F7F7"/>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66" name="Text Box 22"/>
          <p:cNvSpPr txBox="1">
            <a:spLocks noChangeArrowheads="1"/>
          </p:cNvSpPr>
          <p:nvPr/>
        </p:nvSpPr>
        <p:spPr bwMode="auto">
          <a:xfrm>
            <a:off x="5241925" y="1952625"/>
            <a:ext cx="608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a:solidFill>
                  <a:srgbClr val="F4F4F4"/>
                </a:solidFill>
              </a:rPr>
              <a:t>5m</a:t>
            </a:r>
          </a:p>
        </p:txBody>
      </p:sp>
      <p:sp>
        <p:nvSpPr>
          <p:cNvPr id="57367" name="Text Box 23"/>
          <p:cNvSpPr txBox="1">
            <a:spLocks noChangeArrowheads="1"/>
          </p:cNvSpPr>
          <p:nvPr/>
        </p:nvSpPr>
        <p:spPr bwMode="auto">
          <a:xfrm>
            <a:off x="4038601" y="5410200"/>
            <a:ext cx="4953000" cy="10156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r>
              <a:rPr lang="en-US" altLang="en-US" dirty="0"/>
              <a:t>Plate convergence since 1600 ≈ 8.5 m</a:t>
            </a:r>
          </a:p>
          <a:p>
            <a:pPr algn="r"/>
            <a:r>
              <a:rPr lang="en-US" altLang="en-US" dirty="0"/>
              <a:t>convergence 8 Oct ≈ </a:t>
            </a:r>
            <a:r>
              <a:rPr lang="en-US" altLang="en-US" dirty="0" smtClean="0"/>
              <a:t>5 m</a:t>
            </a:r>
            <a:endParaRPr lang="en-US" altLang="en-US" dirty="0"/>
          </a:p>
          <a:p>
            <a:pPr algn="r"/>
            <a:r>
              <a:rPr lang="en-US" altLang="en-US" dirty="0" smtClean="0"/>
              <a:t>   	</a:t>
            </a:r>
            <a:r>
              <a:rPr lang="en-US" altLang="en-US" dirty="0" err="1" smtClean="0"/>
              <a:t>Interplate</a:t>
            </a:r>
            <a:r>
              <a:rPr lang="en-US" altLang="en-US" dirty="0" smtClean="0"/>
              <a:t> </a:t>
            </a:r>
            <a:r>
              <a:rPr lang="en-US" altLang="en-US" dirty="0"/>
              <a:t>deficit ≈ </a:t>
            </a:r>
            <a:r>
              <a:rPr lang="en-US" altLang="en-US" dirty="0" smtClean="0"/>
              <a:t>3.5 </a:t>
            </a:r>
            <a:r>
              <a:rPr lang="en-US" altLang="en-US" dirty="0"/>
              <a:t>m   </a:t>
            </a:r>
          </a:p>
        </p:txBody>
      </p:sp>
      <p:sp>
        <p:nvSpPr>
          <p:cNvPr id="57368" name="Text Box 24"/>
          <p:cNvSpPr txBox="1">
            <a:spLocks noChangeArrowheads="1"/>
          </p:cNvSpPr>
          <p:nvPr/>
        </p:nvSpPr>
        <p:spPr bwMode="auto">
          <a:xfrm>
            <a:off x="304800" y="5334000"/>
            <a:ext cx="381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a:t>1.7 meters/century</a:t>
            </a:r>
          </a:p>
        </p:txBody>
      </p:sp>
    </p:spTree>
    <p:extLst>
      <p:ext uri="{BB962C8B-B14F-4D97-AF65-F5344CB8AC3E}">
        <p14:creationId xmlns="" xmlns:p14="http://schemas.microsoft.com/office/powerpoint/2010/main" val="103382389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news_kashmir_fig2_608"/>
          <p:cNvPicPr>
            <a:picLocks noChangeAspect="1" noChangeArrowheads="1"/>
          </p:cNvPicPr>
          <p:nvPr/>
        </p:nvPicPr>
        <p:blipFill>
          <a:blip r:embed="rId3" cstate="print"/>
          <a:srcRect/>
          <a:stretch>
            <a:fillRect/>
          </a:stretch>
        </p:blipFill>
        <p:spPr bwMode="auto">
          <a:xfrm>
            <a:off x="685800" y="990600"/>
            <a:ext cx="7808460" cy="4455160"/>
          </a:xfrm>
          <a:prstGeom prst="rect">
            <a:avLst/>
          </a:prstGeom>
          <a:noFill/>
          <a:ln w="9525">
            <a:noFill/>
            <a:miter lim="800000"/>
            <a:headEnd/>
            <a:tailEnd/>
          </a:ln>
        </p:spPr>
      </p:pic>
      <p:sp>
        <p:nvSpPr>
          <p:cNvPr id="900099" name="Rectangle 3"/>
          <p:cNvSpPr>
            <a:spLocks noChangeArrowheads="1"/>
          </p:cNvSpPr>
          <p:nvPr/>
        </p:nvSpPr>
        <p:spPr bwMode="auto">
          <a:xfrm>
            <a:off x="0" y="0"/>
            <a:ext cx="9144000" cy="914400"/>
          </a:xfrm>
          <a:prstGeom prst="rect">
            <a:avLst/>
          </a:prstGeom>
          <a:noFill/>
          <a:ln w="9525">
            <a:noFill/>
            <a:miter lim="800000"/>
            <a:headEnd/>
            <a:tailEnd/>
          </a:ln>
          <a:effectLst/>
        </p:spPr>
        <p:txBody>
          <a:bodyPr anchor="ctr"/>
          <a:lstStyle/>
          <a:p>
            <a:pPr algn="ctr">
              <a:defRPr/>
            </a:pPr>
            <a:r>
              <a:rPr lang="en-US" sz="3200" dirty="0" smtClean="0">
                <a:effectLst>
                  <a:outerShdw blurRad="38100" dist="38100" dir="2700000" algn="tl">
                    <a:srgbClr val="000000"/>
                  </a:outerShdw>
                </a:effectLst>
                <a:latin typeface="Tahoma" pitchFamily="34" charset="0"/>
              </a:rPr>
              <a:t>Past Earthquakes</a:t>
            </a:r>
            <a:endParaRPr lang="en-US" sz="3200" dirty="0">
              <a:effectLst>
                <a:outerShdw blurRad="38100" dist="38100" dir="2700000" algn="tl">
                  <a:srgbClr val="000000"/>
                </a:outerShdw>
              </a:effectLst>
              <a:latin typeface="Tahoma" pitchFamily="34" charset="0"/>
            </a:endParaRPr>
          </a:p>
        </p:txBody>
      </p:sp>
      <p:sp>
        <p:nvSpPr>
          <p:cNvPr id="4" name="TextBox 3"/>
          <p:cNvSpPr txBox="1"/>
          <p:nvPr/>
        </p:nvSpPr>
        <p:spPr>
          <a:xfrm>
            <a:off x="0" y="5562600"/>
            <a:ext cx="9144000" cy="1015663"/>
          </a:xfrm>
          <a:prstGeom prst="rect">
            <a:avLst/>
          </a:prstGeom>
          <a:noFill/>
        </p:spPr>
        <p:txBody>
          <a:bodyPr wrap="square" rtlCol="0">
            <a:spAutoFit/>
          </a:bodyPr>
          <a:lstStyle/>
          <a:p>
            <a:pPr algn="ctr"/>
            <a:r>
              <a:rPr lang="en-US" dirty="0" smtClean="0"/>
              <a:t>AD 1555 (M</a:t>
            </a:r>
            <a:r>
              <a:rPr lang="en-US" baseline="-25000" dirty="0" smtClean="0"/>
              <a:t>w</a:t>
            </a:r>
            <a:r>
              <a:rPr lang="en-US" dirty="0" smtClean="0"/>
              <a:t> 7.5) and AD 1885 (M</a:t>
            </a:r>
            <a:r>
              <a:rPr lang="en-US" baseline="-25000" dirty="0" smtClean="0"/>
              <a:t>w</a:t>
            </a:r>
            <a:r>
              <a:rPr lang="en-US" dirty="0" smtClean="0"/>
              <a:t> 6.3)</a:t>
            </a:r>
          </a:p>
          <a:p>
            <a:pPr algn="ctr"/>
            <a:endParaRPr lang="en-US" dirty="0" smtClean="0"/>
          </a:p>
          <a:p>
            <a:pPr algn="ctr"/>
            <a:r>
              <a:rPr lang="en-US" dirty="0" smtClean="0"/>
              <a:t>Recurrence interval: 475 to ~2,000 years</a:t>
            </a:r>
            <a:endParaRPr lang="en-US" dirty="0"/>
          </a:p>
        </p:txBody>
      </p:sp>
      <p:sp>
        <p:nvSpPr>
          <p:cNvPr id="5" name="TextBox 4"/>
          <p:cNvSpPr txBox="1"/>
          <p:nvPr/>
        </p:nvSpPr>
        <p:spPr>
          <a:xfrm>
            <a:off x="0" y="6441325"/>
            <a:ext cx="7086600" cy="307777"/>
          </a:xfrm>
          <a:prstGeom prst="rect">
            <a:avLst/>
          </a:prstGeom>
          <a:noFill/>
        </p:spPr>
        <p:txBody>
          <a:bodyPr wrap="square" rtlCol="0">
            <a:spAutoFit/>
          </a:bodyPr>
          <a:lstStyle/>
          <a:p>
            <a:r>
              <a:rPr lang="en-US" sz="1400" dirty="0" err="1" smtClean="0"/>
              <a:t>Bilham</a:t>
            </a:r>
            <a:r>
              <a:rPr lang="en-US" sz="1400" dirty="0" smtClean="0"/>
              <a:t> et al. (2001, 2004, 2006), Bendick et al. (2006), Khan et al. (2008), </a:t>
            </a:r>
            <a:endParaRPr lang="en-US" sz="1400"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ChangeArrowheads="1"/>
          </p:cNvSpPr>
          <p:nvPr/>
        </p:nvSpPr>
        <p:spPr bwMode="auto">
          <a:xfrm>
            <a:off x="0" y="0"/>
            <a:ext cx="9144000" cy="914400"/>
          </a:xfrm>
          <a:prstGeom prst="rect">
            <a:avLst/>
          </a:prstGeom>
          <a:noFill/>
          <a:ln w="9525">
            <a:noFill/>
            <a:miter lim="800000"/>
            <a:headEnd/>
            <a:tailEnd/>
          </a:ln>
          <a:effectLst/>
        </p:spPr>
        <p:txBody>
          <a:bodyPr anchor="ctr"/>
          <a:lstStyle/>
          <a:p>
            <a:pPr algn="ctr">
              <a:defRPr/>
            </a:pPr>
            <a:r>
              <a:rPr lang="en-US" sz="3200" dirty="0">
                <a:effectLst>
                  <a:outerShdw blurRad="38100" dist="38100" dir="2700000" algn="tl">
                    <a:srgbClr val="000000"/>
                  </a:outerShdw>
                </a:effectLst>
                <a:latin typeface="Tahoma" pitchFamily="34" charset="0"/>
              </a:rPr>
              <a:t>Potential Future Earthquakes</a:t>
            </a:r>
          </a:p>
        </p:txBody>
      </p:sp>
      <p:pic>
        <p:nvPicPr>
          <p:cNvPr id="112644" name="Picture 7" descr="8"/>
          <p:cNvPicPr>
            <a:picLocks noChangeAspect="1" noChangeArrowheads="1"/>
          </p:cNvPicPr>
          <p:nvPr/>
        </p:nvPicPr>
        <p:blipFill>
          <a:blip r:embed="rId2" cstate="print"/>
          <a:srcRect/>
          <a:stretch>
            <a:fillRect/>
          </a:stretch>
        </p:blipFill>
        <p:spPr bwMode="auto">
          <a:xfrm>
            <a:off x="762000" y="685800"/>
            <a:ext cx="7772400" cy="5408613"/>
          </a:xfrm>
          <a:prstGeom prst="rect">
            <a:avLst/>
          </a:prstGeom>
          <a:noFill/>
          <a:ln w="9525">
            <a:noFill/>
            <a:miter lim="800000"/>
            <a:headEnd/>
            <a:tailEnd/>
          </a:ln>
        </p:spPr>
      </p:pic>
      <p:sp>
        <p:nvSpPr>
          <p:cNvPr id="2" name="TextBox 1"/>
          <p:cNvSpPr txBox="1"/>
          <p:nvPr/>
        </p:nvSpPr>
        <p:spPr>
          <a:xfrm>
            <a:off x="0" y="6441325"/>
            <a:ext cx="7086600" cy="307777"/>
          </a:xfrm>
          <a:prstGeom prst="rect">
            <a:avLst/>
          </a:prstGeom>
          <a:noFill/>
        </p:spPr>
        <p:txBody>
          <a:bodyPr wrap="square" rtlCol="0">
            <a:spAutoFit/>
          </a:bodyPr>
          <a:lstStyle/>
          <a:p>
            <a:r>
              <a:rPr lang="en-US" sz="1400" dirty="0" err="1" smtClean="0"/>
              <a:t>Bilham</a:t>
            </a:r>
            <a:r>
              <a:rPr lang="en-US" sz="1400" dirty="0" smtClean="0"/>
              <a:t> et al. (2001, 2004, 2006), Bendick et al. (2006), Khan et al. (2008), </a:t>
            </a:r>
            <a:endParaRPr lang="en-US" sz="1400" dirty="0"/>
          </a:p>
        </p:txBody>
      </p:sp>
      <p:sp>
        <p:nvSpPr>
          <p:cNvPr id="3" name="Oval 2"/>
          <p:cNvSpPr/>
          <p:nvPr/>
        </p:nvSpPr>
        <p:spPr bwMode="auto">
          <a:xfrm>
            <a:off x="5257800" y="3733800"/>
            <a:ext cx="762000" cy="838200"/>
          </a:xfrm>
          <a:prstGeom prst="ellipse">
            <a:avLst/>
          </a:prstGeom>
          <a:noFill/>
          <a:ln w="50800" cap="flat" cmpd="sng" algn="ctr">
            <a:solidFill>
              <a:schemeClr val="bg1">
                <a:lumMod val="60000"/>
                <a:lumOff val="40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cs typeface="Arial"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p:cNvPicPr>
            <a:picLocks noChangeAspect="1" noChangeArrowheads="1"/>
          </p:cNvPicPr>
          <p:nvPr/>
        </p:nvPicPr>
        <p:blipFill>
          <a:blip r:embed="rId2" cstate="print"/>
          <a:srcRect l="42500" t="8222" r="30000" b="31333"/>
          <a:stretch>
            <a:fillRect/>
          </a:stretch>
        </p:blipFill>
        <p:spPr bwMode="auto">
          <a:xfrm>
            <a:off x="3810000" y="1828800"/>
            <a:ext cx="3513044" cy="4343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41C7F953-D175-49DE-80BE-BAF0C54134F3}" type="slidenum">
              <a:rPr lang="en-US" smtClean="0"/>
              <a:pPr>
                <a:defRPr/>
              </a:pPr>
              <a:t>45</a:t>
            </a:fld>
            <a:endParaRPr lang="en-US"/>
          </a:p>
        </p:txBody>
      </p:sp>
      <p:sp>
        <p:nvSpPr>
          <p:cNvPr id="3" name="Rectangle 2"/>
          <p:cNvSpPr/>
          <p:nvPr/>
        </p:nvSpPr>
        <p:spPr>
          <a:xfrm>
            <a:off x="0" y="533400"/>
            <a:ext cx="9144000" cy="646331"/>
          </a:xfrm>
          <a:prstGeom prst="rect">
            <a:avLst/>
          </a:prstGeom>
        </p:spPr>
        <p:txBody>
          <a:bodyPr wrap="square">
            <a:spAutoFit/>
          </a:bodyPr>
          <a:lstStyle/>
          <a:p>
            <a:r>
              <a:rPr lang="en-US" dirty="0" smtClean="0">
                <a:hlinkClick r:id="rId3"/>
              </a:rPr>
              <a:t>https://www.facebook.com/pages/Balakot/151129911621479?sk=timeline&amp;ref=page_internal</a:t>
            </a:r>
            <a:r>
              <a:rPr lang="en-US" dirty="0" smtClean="0"/>
              <a:t> </a:t>
            </a:r>
            <a:endParaRPr lang="en-US" dirty="0"/>
          </a:p>
        </p:txBody>
      </p:sp>
      <p:sp>
        <p:nvSpPr>
          <p:cNvPr id="4" name="Rectangle 3"/>
          <p:cNvSpPr/>
          <p:nvPr/>
        </p:nvSpPr>
        <p:spPr>
          <a:xfrm>
            <a:off x="762000" y="0"/>
            <a:ext cx="6393097" cy="523220"/>
          </a:xfrm>
          <a:prstGeom prst="rect">
            <a:avLst/>
          </a:prstGeom>
        </p:spPr>
        <p:txBody>
          <a:bodyPr wrap="none">
            <a:spAutoFit/>
          </a:bodyPr>
          <a:lstStyle/>
          <a:p>
            <a:pPr algn="ctr">
              <a:defRPr/>
            </a:pPr>
            <a:r>
              <a:rPr lang="en-US" sz="2800" b="1" dirty="0" smtClean="0">
                <a:solidFill>
                  <a:srgbClr val="FFC000"/>
                </a:solidFill>
                <a:latin typeface="Tahoma" pitchFamily="34" charset="0"/>
              </a:rPr>
              <a:t>Volunteer Geographic Information</a:t>
            </a:r>
          </a:p>
        </p:txBody>
      </p:sp>
      <p:pic>
        <p:nvPicPr>
          <p:cNvPr id="80898" name="Picture 2"/>
          <p:cNvPicPr>
            <a:picLocks noChangeAspect="1" noChangeArrowheads="1"/>
          </p:cNvPicPr>
          <p:nvPr/>
        </p:nvPicPr>
        <p:blipFill>
          <a:blip r:embed="rId4" cstate="print"/>
          <a:srcRect l="30500" t="5279" r="21000" b="23556"/>
          <a:stretch>
            <a:fillRect/>
          </a:stretch>
        </p:blipFill>
        <p:spPr bwMode="auto">
          <a:xfrm>
            <a:off x="5105400" y="3124200"/>
            <a:ext cx="3733800" cy="3081780"/>
          </a:xfrm>
          <a:prstGeom prst="rect">
            <a:avLst/>
          </a:prstGeom>
          <a:noFill/>
          <a:ln w="9525">
            <a:noFill/>
            <a:miter lim="800000"/>
            <a:headEnd/>
            <a:tailEnd/>
          </a:ln>
        </p:spPr>
      </p:pic>
      <p:sp>
        <p:nvSpPr>
          <p:cNvPr id="8" name="Rectangle 7"/>
          <p:cNvSpPr/>
          <p:nvPr/>
        </p:nvSpPr>
        <p:spPr>
          <a:xfrm>
            <a:off x="0" y="1066800"/>
            <a:ext cx="9144000" cy="369332"/>
          </a:xfrm>
          <a:prstGeom prst="rect">
            <a:avLst/>
          </a:prstGeom>
        </p:spPr>
        <p:txBody>
          <a:bodyPr wrap="square">
            <a:spAutoFit/>
          </a:bodyPr>
          <a:lstStyle/>
          <a:p>
            <a:r>
              <a:rPr lang="en-US" dirty="0" smtClean="0">
                <a:hlinkClick r:id="rId5"/>
              </a:rPr>
              <a:t>https://www.facebook.com/pages/Visit-Balakot/198073540265088</a:t>
            </a:r>
            <a:r>
              <a:rPr lang="en-US" dirty="0" smtClean="0"/>
              <a:t> </a:t>
            </a:r>
            <a:endParaRPr lang="en-US" dirty="0"/>
          </a:p>
        </p:txBody>
      </p:sp>
      <p:sp>
        <p:nvSpPr>
          <p:cNvPr id="9" name="Rectangle 8"/>
          <p:cNvSpPr/>
          <p:nvPr/>
        </p:nvSpPr>
        <p:spPr>
          <a:xfrm>
            <a:off x="0" y="1371600"/>
            <a:ext cx="9144000" cy="646331"/>
          </a:xfrm>
          <a:prstGeom prst="rect">
            <a:avLst/>
          </a:prstGeom>
        </p:spPr>
        <p:txBody>
          <a:bodyPr wrap="square">
            <a:spAutoFit/>
          </a:bodyPr>
          <a:lstStyle/>
          <a:p>
            <a:r>
              <a:rPr lang="en-US" dirty="0" smtClean="0">
                <a:hlinkClick r:id="rId6"/>
              </a:rPr>
              <a:t>http://www.zameen.com/blog/2005-earthquake-survivors-still-await-new-balakot-city-project.html</a:t>
            </a:r>
            <a:r>
              <a:rPr lang="en-US" dirty="0" smtClean="0"/>
              <a:t> </a:t>
            </a:r>
            <a:endParaRPr lang="en-US" dirty="0"/>
          </a:p>
        </p:txBody>
      </p:sp>
      <p:pic>
        <p:nvPicPr>
          <p:cNvPr id="80901" name="Picture 5"/>
          <p:cNvPicPr>
            <a:picLocks noChangeAspect="1" noChangeArrowheads="1"/>
          </p:cNvPicPr>
          <p:nvPr/>
        </p:nvPicPr>
        <p:blipFill>
          <a:blip r:embed="rId7" cstate="print"/>
          <a:srcRect l="32500" t="8000" r="37000" b="27111"/>
          <a:stretch>
            <a:fillRect/>
          </a:stretch>
        </p:blipFill>
        <p:spPr bwMode="auto">
          <a:xfrm>
            <a:off x="0" y="2286000"/>
            <a:ext cx="3820438" cy="4572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763000" cy="6400800"/>
          </a:xfrm>
        </p:spPr>
        <p:txBody>
          <a:bodyPr rtlCol="0">
            <a:normAutofit fontScale="55000" lnSpcReduction="20000"/>
          </a:bodyPr>
          <a:lstStyle/>
          <a:p>
            <a:pPr eaLnBrk="1" fontAlgn="auto" hangingPunct="1">
              <a:spcAft>
                <a:spcPts val="0"/>
              </a:spcAft>
              <a:buNone/>
              <a:defRPr/>
            </a:pPr>
            <a:endParaRPr lang="en-US" sz="4600" b="1" dirty="0" smtClean="0">
              <a:latin typeface="Tahoma" pitchFamily="34" charset="0"/>
              <a:ea typeface="Tahoma" pitchFamily="34" charset="0"/>
              <a:cs typeface="Tahoma" pitchFamily="34" charset="0"/>
            </a:endParaRPr>
          </a:p>
          <a:p>
            <a:pPr eaLnBrk="1" fontAlgn="auto" hangingPunct="1">
              <a:spcAft>
                <a:spcPts val="0"/>
              </a:spcAft>
              <a:buNone/>
              <a:defRPr/>
            </a:pPr>
            <a:r>
              <a:rPr lang="en-US" sz="4600" b="1" dirty="0" smtClean="0">
                <a:latin typeface="Tahoma" pitchFamily="34" charset="0"/>
                <a:ea typeface="Tahoma" pitchFamily="34" charset="0"/>
                <a:cs typeface="Tahoma" pitchFamily="34" charset="0"/>
              </a:rPr>
              <a:t>Conclusion</a:t>
            </a:r>
          </a:p>
          <a:p>
            <a:pPr eaLnBrk="1" fontAlgn="auto" hangingPunct="1">
              <a:spcAft>
                <a:spcPts val="0"/>
              </a:spcAft>
              <a:buFont typeface="Arial" pitchFamily="34" charset="0"/>
              <a:buChar char="•"/>
              <a:defRPr/>
            </a:pPr>
            <a:endParaRPr lang="en-US" dirty="0" smtClean="0">
              <a:solidFill>
                <a:srgbClr val="C00000"/>
              </a:solidFill>
              <a:latin typeface="+mj-lt"/>
            </a:endParaRPr>
          </a:p>
          <a:p>
            <a:pPr eaLnBrk="1" fontAlgn="auto" hangingPunct="1">
              <a:lnSpc>
                <a:spcPct val="120000"/>
              </a:lnSpc>
              <a:spcBef>
                <a:spcPts val="600"/>
              </a:spcBef>
              <a:spcAft>
                <a:spcPts val="600"/>
              </a:spcAft>
              <a:buFont typeface="Arial" pitchFamily="34" charset="0"/>
              <a:buChar char="•"/>
              <a:defRPr/>
            </a:pPr>
            <a:r>
              <a:rPr lang="en-US" dirty="0" smtClean="0">
                <a:latin typeface="Tahoma" pitchFamily="34" charset="0"/>
                <a:ea typeface="Tahoma" pitchFamily="34" charset="0"/>
                <a:cs typeface="Tahoma" pitchFamily="34" charset="0"/>
              </a:rPr>
              <a:t>The present location of Balakot is not suitable for reconstruction and inhabitation.</a:t>
            </a:r>
          </a:p>
          <a:p>
            <a:pPr eaLnBrk="1" fontAlgn="auto" hangingPunct="1">
              <a:lnSpc>
                <a:spcPct val="120000"/>
              </a:lnSpc>
              <a:spcBef>
                <a:spcPts val="600"/>
              </a:spcBef>
              <a:spcAft>
                <a:spcPts val="600"/>
              </a:spcAft>
              <a:buFont typeface="Arial" pitchFamily="34" charset="0"/>
              <a:buChar char="•"/>
              <a:defRPr/>
            </a:pPr>
            <a:r>
              <a:rPr lang="en-US" dirty="0" smtClean="0">
                <a:latin typeface="Tahoma" pitchFamily="34" charset="0"/>
                <a:ea typeface="Tahoma" pitchFamily="34" charset="0"/>
                <a:cs typeface="Tahoma" pitchFamily="34" charset="0"/>
              </a:rPr>
              <a:t>The area is likely to experience another major earthquake and heavy landsliding.</a:t>
            </a:r>
          </a:p>
          <a:p>
            <a:pPr eaLnBrk="1" fontAlgn="auto" hangingPunct="1">
              <a:lnSpc>
                <a:spcPct val="120000"/>
              </a:lnSpc>
              <a:spcBef>
                <a:spcPts val="600"/>
              </a:spcBef>
              <a:spcAft>
                <a:spcPts val="600"/>
              </a:spcAft>
              <a:buFont typeface="Arial" pitchFamily="34" charset="0"/>
              <a:buChar char="•"/>
              <a:defRPr/>
            </a:pPr>
            <a:r>
              <a:rPr lang="en-US" dirty="0" smtClean="0">
                <a:latin typeface="Tahoma" pitchFamily="34" charset="0"/>
                <a:ea typeface="Tahoma" pitchFamily="34" charset="0"/>
                <a:cs typeface="Tahoma" pitchFamily="34" charset="0"/>
              </a:rPr>
              <a:t>Heavy landsliding  may cause flooding in the area.</a:t>
            </a:r>
          </a:p>
          <a:p>
            <a:pPr eaLnBrk="1" fontAlgn="auto" hangingPunct="1">
              <a:lnSpc>
                <a:spcPct val="120000"/>
              </a:lnSpc>
              <a:spcBef>
                <a:spcPts val="600"/>
              </a:spcBef>
              <a:spcAft>
                <a:spcPts val="600"/>
              </a:spcAft>
              <a:buNone/>
              <a:defRPr/>
            </a:pPr>
            <a:r>
              <a:rPr lang="en-US" sz="4400" b="1" dirty="0" smtClean="0">
                <a:latin typeface="Tahoma" pitchFamily="34" charset="0"/>
                <a:ea typeface="Tahoma" pitchFamily="34" charset="0"/>
                <a:cs typeface="Tahoma" pitchFamily="34" charset="0"/>
              </a:rPr>
              <a:t>Recommendations</a:t>
            </a:r>
            <a:endParaRPr lang="en-US" sz="4400" dirty="0" smtClean="0">
              <a:latin typeface="Tahoma" pitchFamily="34" charset="0"/>
              <a:ea typeface="Tahoma" pitchFamily="34" charset="0"/>
              <a:cs typeface="Tahoma" pitchFamily="34" charset="0"/>
            </a:endParaRPr>
          </a:p>
          <a:p>
            <a:pPr eaLnBrk="1" fontAlgn="auto" hangingPunct="1">
              <a:lnSpc>
                <a:spcPct val="120000"/>
              </a:lnSpc>
              <a:spcBef>
                <a:spcPts val="600"/>
              </a:spcBef>
              <a:spcAft>
                <a:spcPts val="600"/>
              </a:spcAft>
              <a:buFont typeface="Arial" pitchFamily="34" charset="0"/>
              <a:buChar char="•"/>
              <a:defRPr/>
            </a:pPr>
            <a:r>
              <a:rPr lang="en-US" dirty="0" smtClean="0">
                <a:latin typeface="Tahoma" pitchFamily="34" charset="0"/>
                <a:ea typeface="Tahoma" pitchFamily="34" charset="0"/>
                <a:cs typeface="Tahoma" pitchFamily="34" charset="0"/>
              </a:rPr>
              <a:t>Building of Balakot at a different place based on GIS studies.</a:t>
            </a:r>
          </a:p>
          <a:p>
            <a:pPr eaLnBrk="1" fontAlgn="auto" hangingPunct="1">
              <a:lnSpc>
                <a:spcPct val="120000"/>
              </a:lnSpc>
              <a:spcBef>
                <a:spcPts val="600"/>
              </a:spcBef>
              <a:spcAft>
                <a:spcPts val="600"/>
              </a:spcAft>
              <a:buFont typeface="Arial" pitchFamily="34" charset="0"/>
              <a:buChar char="•"/>
              <a:defRPr/>
            </a:pPr>
            <a:r>
              <a:rPr lang="en-US" dirty="0" smtClean="0">
                <a:latin typeface="Tahoma" pitchFamily="34" charset="0"/>
                <a:ea typeface="Tahoma" pitchFamily="34" charset="0"/>
                <a:cs typeface="Tahoma" pitchFamily="34" charset="0"/>
              </a:rPr>
              <a:t>Development and implementation of building codes and spread it among general population using Volunteer geographic information</a:t>
            </a:r>
          </a:p>
          <a:p>
            <a:pPr eaLnBrk="1" fontAlgn="auto" hangingPunct="1">
              <a:lnSpc>
                <a:spcPct val="120000"/>
              </a:lnSpc>
              <a:spcBef>
                <a:spcPts val="600"/>
              </a:spcBef>
              <a:spcAft>
                <a:spcPts val="600"/>
              </a:spcAft>
              <a:buFont typeface="Arial" pitchFamily="34" charset="0"/>
              <a:buChar char="•"/>
              <a:defRPr/>
            </a:pPr>
            <a:r>
              <a:rPr lang="en-US" dirty="0" smtClean="0">
                <a:latin typeface="Tahoma" pitchFamily="34" charset="0"/>
                <a:ea typeface="Tahoma" pitchFamily="34" charset="0"/>
                <a:cs typeface="Tahoma" pitchFamily="34" charset="0"/>
              </a:rPr>
              <a:t>Construction of earthquake resistant buildings</a:t>
            </a:r>
          </a:p>
          <a:p>
            <a:pPr eaLnBrk="1" fontAlgn="auto" hangingPunct="1">
              <a:lnSpc>
                <a:spcPct val="120000"/>
              </a:lnSpc>
              <a:spcBef>
                <a:spcPts val="600"/>
              </a:spcBef>
              <a:spcAft>
                <a:spcPts val="600"/>
              </a:spcAft>
              <a:buFont typeface="Arial" pitchFamily="34" charset="0"/>
              <a:buChar char="•"/>
              <a:defRPr/>
            </a:pPr>
            <a:r>
              <a:rPr lang="en-US" dirty="0" smtClean="0">
                <a:latin typeface="Tahoma" pitchFamily="34" charset="0"/>
                <a:ea typeface="Tahoma" pitchFamily="34" charset="0"/>
                <a:cs typeface="Tahoma" pitchFamily="34" charset="0"/>
              </a:rPr>
              <a:t>Awareness of earthquake and related hazards among the masses</a:t>
            </a:r>
          </a:p>
          <a:p>
            <a:pPr eaLnBrk="1" fontAlgn="auto" hangingPunct="1">
              <a:lnSpc>
                <a:spcPct val="120000"/>
              </a:lnSpc>
              <a:spcBef>
                <a:spcPts val="600"/>
              </a:spcBef>
              <a:spcAft>
                <a:spcPts val="600"/>
              </a:spcAft>
              <a:buFont typeface="Arial" pitchFamily="34" charset="0"/>
              <a:buChar char="•"/>
              <a:defRPr/>
            </a:pPr>
            <a:r>
              <a:rPr lang="en-US" dirty="0" smtClean="0">
                <a:latin typeface="Tahoma" pitchFamily="34" charset="0"/>
                <a:ea typeface="Tahoma" pitchFamily="34" charset="0"/>
                <a:cs typeface="Tahoma" pitchFamily="34" charset="0"/>
              </a:rPr>
              <a:t>Integration of efforts and data at a singular plate form using GIST and Web GIS</a:t>
            </a:r>
          </a:p>
          <a:p>
            <a:pPr eaLnBrk="1" fontAlgn="auto" hangingPunct="1">
              <a:spcAft>
                <a:spcPts val="0"/>
              </a:spcAft>
              <a:buFont typeface="Arial" pitchFamily="34" charset="0"/>
              <a:buChar char="•"/>
              <a:defRPr/>
            </a:pPr>
            <a:endParaRPr lang="en-US" dirty="0" smtClean="0">
              <a:solidFill>
                <a:srgbClr val="00FF00"/>
              </a:solidFill>
            </a:endParaRPr>
          </a:p>
        </p:txBody>
      </p:sp>
      <p:sp>
        <p:nvSpPr>
          <p:cNvPr id="4" name="Slide Number Placeholder 3"/>
          <p:cNvSpPr>
            <a:spLocks noGrp="1"/>
          </p:cNvSpPr>
          <p:nvPr>
            <p:ph type="sldNum" sz="quarter" idx="12"/>
          </p:nvPr>
        </p:nvSpPr>
        <p:spPr/>
        <p:txBody>
          <a:bodyPr/>
          <a:lstStyle/>
          <a:p>
            <a:pPr>
              <a:defRPr/>
            </a:pPr>
            <a:fld id="{DFC0F2B2-68BB-48F8-AB4C-41ACEBF4C9E9}" type="slidenum">
              <a:rPr lang="en-US"/>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04800" y="0"/>
            <a:ext cx="8839200" cy="6689011"/>
          </a:xfrm>
          <a:prstGeom prst="rect">
            <a:avLst/>
          </a:prstGeom>
          <a:noFill/>
          <a:ln w="9525">
            <a:noFill/>
            <a:miter lim="800000"/>
            <a:headEnd/>
            <a:tailEnd/>
          </a:ln>
        </p:spPr>
        <p:txBody>
          <a:bodyPr wrap="square">
            <a:spAutoFit/>
          </a:bodyPr>
          <a:lstStyle/>
          <a:p>
            <a:r>
              <a:rPr lang="en-US" sz="3200" b="1" dirty="0" smtClean="0">
                <a:latin typeface="Tahoma" pitchFamily="34" charset="0"/>
                <a:ea typeface="Tahoma" pitchFamily="34" charset="0"/>
                <a:cs typeface="Tahoma" pitchFamily="34" charset="0"/>
              </a:rPr>
              <a:t>Acknowledgment</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The University of Montana, Missoula</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NCE </a:t>
            </a:r>
            <a:r>
              <a:rPr lang="en-US" b="1" dirty="0">
                <a:latin typeface="Tahoma" pitchFamily="34" charset="0"/>
                <a:ea typeface="Tahoma" pitchFamily="34" charset="0"/>
                <a:cs typeface="Tahoma" pitchFamily="34" charset="0"/>
              </a:rPr>
              <a:t>in Geology, University of </a:t>
            </a:r>
            <a:r>
              <a:rPr lang="en-US" b="1" dirty="0" smtClean="0">
                <a:latin typeface="Tahoma" pitchFamily="34" charset="0"/>
                <a:ea typeface="Tahoma" pitchFamily="34" charset="0"/>
                <a:cs typeface="Tahoma" pitchFamily="34" charset="0"/>
              </a:rPr>
              <a:t>Peshawar</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Aga </a:t>
            </a:r>
            <a:r>
              <a:rPr lang="en-US" b="1" dirty="0">
                <a:latin typeface="Tahoma" pitchFamily="34" charset="0"/>
                <a:ea typeface="Tahoma" pitchFamily="34" charset="0"/>
                <a:cs typeface="Tahoma" pitchFamily="34" charset="0"/>
              </a:rPr>
              <a:t>Khan Planning &amp; Building Service, Karachi.</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Earthquake </a:t>
            </a:r>
            <a:r>
              <a:rPr lang="en-US" b="1" dirty="0">
                <a:latin typeface="Tahoma" pitchFamily="34" charset="0"/>
                <a:ea typeface="Tahoma" pitchFamily="34" charset="0"/>
                <a:cs typeface="Tahoma" pitchFamily="34" charset="0"/>
              </a:rPr>
              <a:t>Reconstruction &amp; Rehabilitation Authority, Islamabad.</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Aga </a:t>
            </a:r>
            <a:r>
              <a:rPr lang="en-US" b="1" dirty="0">
                <a:latin typeface="Tahoma" pitchFamily="34" charset="0"/>
                <a:ea typeface="Tahoma" pitchFamily="34" charset="0"/>
                <a:cs typeface="Tahoma" pitchFamily="34" charset="0"/>
              </a:rPr>
              <a:t>Khan Cultural Service, Pakistan.</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FOCUS </a:t>
            </a:r>
            <a:r>
              <a:rPr lang="en-US" b="1" dirty="0">
                <a:latin typeface="Tahoma" pitchFamily="34" charset="0"/>
                <a:ea typeface="Tahoma" pitchFamily="34" charset="0"/>
                <a:cs typeface="Tahoma" pitchFamily="34" charset="0"/>
              </a:rPr>
              <a:t>Humanitarian Assistance, Pakistan.</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United </a:t>
            </a:r>
            <a:r>
              <a:rPr lang="en-US" b="1" dirty="0">
                <a:latin typeface="Tahoma" pitchFamily="34" charset="0"/>
                <a:ea typeface="Tahoma" pitchFamily="34" charset="0"/>
                <a:cs typeface="Tahoma" pitchFamily="34" charset="0"/>
              </a:rPr>
              <a:t>States geological survey</a:t>
            </a:r>
            <a:r>
              <a:rPr lang="en-US" b="1" dirty="0" smtClean="0">
                <a:latin typeface="Tahoma" pitchFamily="34" charset="0"/>
                <a:ea typeface="Tahoma" pitchFamily="34" charset="0"/>
                <a:cs typeface="Tahoma" pitchFamily="34" charset="0"/>
              </a:rPr>
              <a:t>.</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Environmental Systems Research Institute (ESRI)</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Clarks Lab, Clarks University’s Idrisi.</a:t>
            </a:r>
          </a:p>
          <a:p>
            <a:pPr marL="231775" indent="-231775">
              <a:lnSpc>
                <a:spcPts val="2800"/>
              </a:lnSpc>
              <a:buFont typeface="Arial" pitchFamily="34" charset="0"/>
              <a:buChar char="•"/>
            </a:pPr>
            <a:r>
              <a:rPr lang="en-US" b="1" dirty="0" smtClean="0">
                <a:latin typeface="Tahoma" pitchFamily="34" charset="0"/>
                <a:ea typeface="Tahoma" pitchFamily="34" charset="0"/>
                <a:cs typeface="Tahoma" pitchFamily="34" charset="0"/>
              </a:rPr>
              <a:t>LDR International, Inc.(LDR), Data Chromatics, Inc.(DCI) and Community Analysis and Planning Systems, Inc.</a:t>
            </a:r>
          </a:p>
          <a:p>
            <a:pPr marL="231775" indent="-231775">
              <a:lnSpc>
                <a:spcPts val="2800"/>
              </a:lnSpc>
              <a:buSzPct val="75000"/>
              <a:buFont typeface="Wingdings" pitchFamily="2" charset="2"/>
              <a:buChar char="§"/>
              <a:defRPr/>
            </a:pPr>
            <a:r>
              <a:rPr lang="en-US" b="1" dirty="0" smtClean="0">
                <a:solidFill>
                  <a:srgbClr val="000000"/>
                </a:solidFill>
                <a:latin typeface="Tahoma" pitchFamily="34" charset="0"/>
                <a:ea typeface="Tahoma" pitchFamily="34" charset="0"/>
                <a:cs typeface="Tahoma" pitchFamily="34" charset="0"/>
              </a:rPr>
              <a:t>The University of Montana (Student Research and Travel Grants)</a:t>
            </a:r>
          </a:p>
          <a:p>
            <a:pPr marL="231775" indent="-231775">
              <a:lnSpc>
                <a:spcPts val="2800"/>
              </a:lnSpc>
              <a:buSzPct val="75000"/>
              <a:buFont typeface="Wingdings" pitchFamily="2" charset="2"/>
              <a:buChar char="§"/>
              <a:defRPr/>
            </a:pPr>
            <a:r>
              <a:rPr lang="en-US" b="1" dirty="0" smtClean="0">
                <a:solidFill>
                  <a:srgbClr val="000000"/>
                </a:solidFill>
                <a:latin typeface="Tahoma" pitchFamily="34" charset="0"/>
                <a:ea typeface="Tahoma" pitchFamily="34" charset="0"/>
                <a:cs typeface="Tahoma" pitchFamily="34" charset="0"/>
              </a:rPr>
              <a:t> Lt. General </a:t>
            </a:r>
            <a:r>
              <a:rPr lang="en-US" b="1" dirty="0" err="1" smtClean="0">
                <a:solidFill>
                  <a:srgbClr val="000000"/>
                </a:solidFill>
                <a:latin typeface="Tahoma" pitchFamily="34" charset="0"/>
                <a:ea typeface="Tahoma" pitchFamily="34" charset="0"/>
                <a:cs typeface="Tahoma" pitchFamily="34" charset="0"/>
              </a:rPr>
              <a:t>Nadeem</a:t>
            </a:r>
            <a:r>
              <a:rPr lang="en-US" b="1" dirty="0" smtClean="0">
                <a:solidFill>
                  <a:srgbClr val="000000"/>
                </a:solidFill>
                <a:latin typeface="Tahoma" pitchFamily="34" charset="0"/>
                <a:ea typeface="Tahoma" pitchFamily="34" charset="0"/>
                <a:cs typeface="Tahoma" pitchFamily="34" charset="0"/>
              </a:rPr>
              <a:t> Ahmed, Head Pakistan Relief Commission.</a:t>
            </a:r>
          </a:p>
          <a:p>
            <a:pPr marL="231775" indent="-231775">
              <a:lnSpc>
                <a:spcPts val="2800"/>
              </a:lnSpc>
              <a:buSzPct val="75000"/>
              <a:buFont typeface="Wingdings" pitchFamily="2" charset="2"/>
              <a:buChar char="§"/>
              <a:defRPr/>
            </a:pPr>
            <a:r>
              <a:rPr lang="en-US" b="1" dirty="0" smtClean="0">
                <a:solidFill>
                  <a:srgbClr val="000000"/>
                </a:solidFill>
                <a:latin typeface="Tahoma" pitchFamily="34" charset="0"/>
                <a:ea typeface="Tahoma" pitchFamily="34" charset="0"/>
                <a:cs typeface="Tahoma" pitchFamily="34" charset="0"/>
              </a:rPr>
              <a:t> Mrs. Aisha Khan, Director, Mountain and Glacier Protection Agency.</a:t>
            </a:r>
          </a:p>
          <a:p>
            <a:pPr marL="231775" indent="-231775">
              <a:lnSpc>
                <a:spcPts val="2800"/>
              </a:lnSpc>
              <a:buSzPct val="75000"/>
              <a:buFont typeface="Wingdings" pitchFamily="2" charset="2"/>
              <a:buChar char="§"/>
              <a:defRPr/>
            </a:pPr>
            <a:r>
              <a:rPr lang="en-US" b="1" dirty="0" smtClean="0">
                <a:solidFill>
                  <a:srgbClr val="000000"/>
                </a:solidFill>
                <a:latin typeface="Tahoma" pitchFamily="34" charset="0"/>
                <a:ea typeface="Tahoma" pitchFamily="34" charset="0"/>
                <a:cs typeface="Tahoma" pitchFamily="34" charset="0"/>
              </a:rPr>
              <a:t> United Nations, HIC.</a:t>
            </a:r>
          </a:p>
          <a:p>
            <a:pPr marL="231775" indent="-231775">
              <a:lnSpc>
                <a:spcPts val="2800"/>
              </a:lnSpc>
              <a:buSzPct val="75000"/>
              <a:buFont typeface="Wingdings" pitchFamily="2" charset="2"/>
              <a:buChar char="§"/>
              <a:defRPr/>
            </a:pPr>
            <a:r>
              <a:rPr lang="en-US" b="1" dirty="0" smtClean="0">
                <a:solidFill>
                  <a:srgbClr val="000000"/>
                </a:solidFill>
                <a:latin typeface="Tahoma" pitchFamily="34" charset="0"/>
                <a:ea typeface="Tahoma" pitchFamily="34" charset="0"/>
                <a:cs typeface="Tahoma" pitchFamily="34" charset="0"/>
              </a:rPr>
              <a:t> Pakistani Army and U.S. Army.</a:t>
            </a:r>
            <a:endParaRPr lang="en-US" dirty="0" smtClean="0">
              <a:latin typeface="Tahoma" pitchFamily="34" charset="0"/>
              <a:ea typeface="Tahoma" pitchFamily="34" charset="0"/>
              <a:cs typeface="Tahoma" pitchFamily="34" charset="0"/>
            </a:endParaRPr>
          </a:p>
          <a:p>
            <a:pPr marL="231775" indent="-231775">
              <a:lnSpc>
                <a:spcPts val="2800"/>
              </a:lnSpc>
              <a:buFont typeface="Arial" pitchFamily="34" charset="0"/>
              <a:buChar char="•"/>
            </a:pPr>
            <a:endParaRPr lang="en-US" dirty="0">
              <a:latin typeface="Calibri" pitchFamily="34" charset="0"/>
            </a:endParaRPr>
          </a:p>
        </p:txBody>
      </p:sp>
      <p:sp>
        <p:nvSpPr>
          <p:cNvPr id="5" name="Slide Number Placeholder 4"/>
          <p:cNvSpPr>
            <a:spLocks noGrp="1"/>
          </p:cNvSpPr>
          <p:nvPr>
            <p:ph type="sldNum" sz="quarter" idx="12"/>
          </p:nvPr>
        </p:nvSpPr>
        <p:spPr/>
        <p:txBody>
          <a:bodyPr/>
          <a:lstStyle/>
          <a:p>
            <a:pPr>
              <a:defRPr/>
            </a:pPr>
            <a:fld id="{8915B958-C603-47E0-B860-6C29350234A2}" type="slidenum">
              <a:rPr lang="en-US"/>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457200" y="228600"/>
            <a:ext cx="8229600" cy="5897563"/>
          </a:xfrm>
        </p:spPr>
        <p:txBody>
          <a:bodyPr/>
          <a:lstStyle/>
          <a:p>
            <a:pPr algn="ctr" eaLnBrk="1" hangingPunct="1">
              <a:buFont typeface="Arial" charset="0"/>
              <a:buNone/>
            </a:pPr>
            <a:endParaRPr lang="en-US" dirty="0" smtClean="0"/>
          </a:p>
          <a:p>
            <a:pPr algn="ctr" eaLnBrk="1" hangingPunct="1">
              <a:buFont typeface="Arial" charset="0"/>
              <a:buNone/>
            </a:pPr>
            <a:endParaRPr lang="en-US" dirty="0" smtClean="0"/>
          </a:p>
          <a:p>
            <a:pPr algn="ctr" eaLnBrk="1" hangingPunct="1">
              <a:buFont typeface="Arial" charset="0"/>
              <a:buNone/>
            </a:pPr>
            <a:endParaRPr lang="en-US" dirty="0" smtClean="0"/>
          </a:p>
          <a:p>
            <a:pPr algn="ctr" eaLnBrk="1" hangingPunct="1">
              <a:buFont typeface="Arial" charset="0"/>
              <a:buNone/>
            </a:pPr>
            <a:endParaRPr lang="en-US" dirty="0" smtClean="0"/>
          </a:p>
          <a:p>
            <a:pPr algn="ctr" eaLnBrk="1" hangingPunct="1">
              <a:buFont typeface="Arial" charset="0"/>
              <a:buNone/>
            </a:pPr>
            <a:r>
              <a:rPr lang="en-US" b="1" dirty="0" smtClean="0">
                <a:latin typeface="Tahoma" pitchFamily="34" charset="0"/>
                <a:ea typeface="Tahoma" pitchFamily="34" charset="0"/>
                <a:cs typeface="Tahoma" pitchFamily="34" charset="0"/>
              </a:rPr>
              <a:t>Thank You</a:t>
            </a:r>
          </a:p>
        </p:txBody>
      </p:sp>
      <p:sp>
        <p:nvSpPr>
          <p:cNvPr id="4" name="Slide Number Placeholder 3"/>
          <p:cNvSpPr>
            <a:spLocks noGrp="1"/>
          </p:cNvSpPr>
          <p:nvPr>
            <p:ph type="sldNum" sz="quarter" idx="12"/>
          </p:nvPr>
        </p:nvSpPr>
        <p:spPr/>
        <p:txBody>
          <a:bodyPr/>
          <a:lstStyle/>
          <a:p>
            <a:pPr>
              <a:defRPr/>
            </a:pPr>
            <a:fld id="{FD4E9AD6-47C3-44A9-9B06-D3853248D79A}" type="slidenum">
              <a:rPr lang="en-US"/>
              <a:pPr>
                <a:defRPr/>
              </a:pPr>
              <a:t>48</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ChangeArrowheads="1"/>
          </p:cNvSpPr>
          <p:nvPr/>
        </p:nvSpPr>
        <p:spPr bwMode="auto">
          <a:xfrm>
            <a:off x="0" y="0"/>
            <a:ext cx="9144000" cy="6858000"/>
          </a:xfrm>
          <a:prstGeom prst="rect">
            <a:avLst/>
          </a:prstGeom>
          <a:noFill/>
          <a:ln w="9525">
            <a:noFill/>
            <a:miter lim="800000"/>
            <a:headEnd/>
            <a:tailEnd/>
          </a:ln>
          <a:effectLst/>
        </p:spPr>
        <p:txBody>
          <a:bodyPr anchor="ctr"/>
          <a:lstStyle/>
          <a:p>
            <a:pPr algn="ctr">
              <a:defRPr/>
            </a:pPr>
            <a:r>
              <a:rPr lang="en-US" sz="4000" b="1" dirty="0" smtClean="0">
                <a:solidFill>
                  <a:srgbClr val="FFC000"/>
                </a:solidFill>
                <a:latin typeface="Tahoma" pitchFamily="34" charset="0"/>
              </a:rPr>
              <a:t>The Earthquake</a:t>
            </a:r>
            <a:endParaRPr lang="en-US" sz="2800" b="1" dirty="0" smtClean="0">
              <a:solidFill>
                <a:srgbClr val="FFC000"/>
              </a:solidFill>
              <a:latin typeface="Tahoma" pitchFamily="34" charset="0"/>
            </a:endParaRPr>
          </a:p>
        </p:txBody>
      </p:sp>
    </p:spTree>
    <p:extLst>
      <p:ext uri="{BB962C8B-B14F-4D97-AF65-F5344CB8AC3E}">
        <p14:creationId xmlns="" xmlns:p14="http://schemas.microsoft.com/office/powerpoint/2010/main" val="344718810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3"/>
          <p:cNvSpPr txBox="1">
            <a:spLocks noChangeArrowheads="1"/>
          </p:cNvSpPr>
          <p:nvPr/>
        </p:nvSpPr>
        <p:spPr bwMode="auto">
          <a:xfrm>
            <a:off x="304800" y="0"/>
            <a:ext cx="8534400" cy="584775"/>
          </a:xfrm>
          <a:prstGeom prst="rect">
            <a:avLst/>
          </a:prstGeom>
          <a:noFill/>
          <a:ln w="9525">
            <a:noFill/>
            <a:miter lim="800000"/>
            <a:headEnd/>
            <a:tailEnd/>
          </a:ln>
        </p:spPr>
        <p:txBody>
          <a:bodyPr wrap="square">
            <a:spAutoFit/>
          </a:bodyPr>
          <a:lstStyle/>
          <a:p>
            <a:endParaRPr lang="en-US" sz="3200" dirty="0">
              <a:cs typeface="Arial" charset="0"/>
            </a:endParaRPr>
          </a:p>
        </p:txBody>
      </p:sp>
      <p:sp>
        <p:nvSpPr>
          <p:cNvPr id="5" name="Slide Number Placeholder 4"/>
          <p:cNvSpPr>
            <a:spLocks noGrp="1"/>
          </p:cNvSpPr>
          <p:nvPr>
            <p:ph type="sldNum" sz="quarter" idx="12"/>
          </p:nvPr>
        </p:nvSpPr>
        <p:spPr/>
        <p:txBody>
          <a:bodyPr/>
          <a:lstStyle/>
          <a:p>
            <a:pPr>
              <a:defRPr/>
            </a:pPr>
            <a:fld id="{E8C75C9B-8239-4CD7-9231-FC40F89079C5}" type="slidenum">
              <a:rPr lang="en-US"/>
              <a:pPr>
                <a:defRPr/>
              </a:pPr>
              <a:t>6</a:t>
            </a:fld>
            <a:endParaRPr lang="en-US"/>
          </a:p>
        </p:txBody>
      </p:sp>
      <p:sp>
        <p:nvSpPr>
          <p:cNvPr id="4" name="Rectangle 3"/>
          <p:cNvSpPr/>
          <p:nvPr/>
        </p:nvSpPr>
        <p:spPr>
          <a:xfrm>
            <a:off x="0" y="304800"/>
            <a:ext cx="9144000" cy="461665"/>
          </a:xfrm>
          <a:prstGeom prst="rect">
            <a:avLst/>
          </a:prstGeom>
        </p:spPr>
        <p:txBody>
          <a:bodyPr wrap="square">
            <a:spAutoFit/>
          </a:bodyPr>
          <a:lstStyle/>
          <a:p>
            <a:pPr algn="ctr"/>
            <a:r>
              <a:rPr lang="en-US" sz="2400" b="1" dirty="0" smtClean="0">
                <a:effectLst>
                  <a:outerShdw blurRad="38100" dist="38100" dir="2700000" algn="tl">
                    <a:srgbClr val="000000"/>
                  </a:outerShdw>
                </a:effectLst>
                <a:latin typeface="Tahoma" pitchFamily="34" charset="0"/>
                <a:ea typeface="Tahoma" pitchFamily="34" charset="0"/>
                <a:cs typeface="Tahoma" pitchFamily="34" charset="0"/>
              </a:rPr>
              <a:t>The Earthquake by Numbers</a:t>
            </a:r>
            <a:endParaRPr lang="en-US" sz="2400" b="1" dirty="0">
              <a:effectLst>
                <a:outerShdw blurRad="38100" dist="38100" dir="2700000" algn="tl">
                  <a:srgbClr val="000000"/>
                </a:outerShdw>
              </a:effectLst>
              <a:latin typeface="Tahoma" pitchFamily="34" charset="0"/>
              <a:ea typeface="Tahoma" pitchFamily="34" charset="0"/>
              <a:cs typeface="Tahoma" pitchFamily="34" charset="0"/>
            </a:endParaRPr>
          </a:p>
        </p:txBody>
      </p:sp>
      <p:graphicFrame>
        <p:nvGraphicFramePr>
          <p:cNvPr id="6" name="Table 5"/>
          <p:cNvGraphicFramePr>
            <a:graphicFrameLocks noGrp="1"/>
          </p:cNvGraphicFramePr>
          <p:nvPr/>
        </p:nvGraphicFramePr>
        <p:xfrm>
          <a:off x="685800" y="914400"/>
          <a:ext cx="8305800" cy="5227956"/>
        </p:xfrm>
        <a:graphic>
          <a:graphicData uri="http://schemas.openxmlformats.org/drawingml/2006/table">
            <a:tbl>
              <a:tblPr/>
              <a:tblGrid>
                <a:gridCol w="3604404"/>
                <a:gridCol w="4701396"/>
              </a:tblGrid>
              <a:tr h="546100">
                <a:tc>
                  <a:txBody>
                    <a:bodyPr/>
                    <a:lstStyle/>
                    <a:p>
                      <a:r>
                        <a:rPr lang="en-US" sz="2000" b="1" dirty="0" smtClean="0">
                          <a:effectLst/>
                          <a:latin typeface="Tahoma" pitchFamily="34" charset="0"/>
                          <a:ea typeface="Tahoma" pitchFamily="34" charset="0"/>
                          <a:cs typeface="Tahoma" pitchFamily="34" charset="0"/>
                        </a:rPr>
                        <a:t>Time</a:t>
                      </a:r>
                      <a:endParaRPr lang="en-US" sz="2000" b="1" dirty="0">
                        <a:effectLst/>
                        <a:latin typeface="Tahoma" pitchFamily="34" charset="0"/>
                        <a:ea typeface="Tahoma" pitchFamily="34" charset="0"/>
                        <a:cs typeface="Tahoma" pitchFamily="34" charset="0"/>
                      </a:endParaRPr>
                    </a:p>
                  </a:txBody>
                  <a:tcPr horzOverflow="overflow">
                    <a:lnL cap="flat">
                      <a:noFill/>
                    </a:lnL>
                    <a:lnR>
                      <a:noFill/>
                    </a:lnR>
                    <a:lnT cap="flat">
                      <a:noFill/>
                    </a:lnT>
                    <a:lnB>
                      <a:noFill/>
                    </a:lnB>
                    <a:lnTlToBr>
                      <a:noFill/>
                    </a:lnTlToBr>
                    <a:lnBlToTr>
                      <a:noFill/>
                    </a:lnBlToTr>
                    <a:noFill/>
                  </a:tcPr>
                </a:tc>
                <a:tc>
                  <a:txBody>
                    <a:bodyPr/>
                    <a:lstStyle/>
                    <a:p>
                      <a:pPr algn="r"/>
                      <a:r>
                        <a:rPr lang="en-US" sz="2000" b="1" dirty="0" smtClean="0">
                          <a:effectLst/>
                          <a:latin typeface="Tahoma" pitchFamily="34" charset="0"/>
                          <a:ea typeface="Tahoma" pitchFamily="34" charset="0"/>
                          <a:cs typeface="Tahoma" pitchFamily="34" charset="0"/>
                        </a:rPr>
                        <a:t>Saturday, October 8, 2005, 8:50:40 am</a:t>
                      </a:r>
                      <a:endParaRPr lang="en-US" sz="2000" b="1" dirty="0">
                        <a:effectLst/>
                        <a:latin typeface="Tahoma" pitchFamily="34" charset="0"/>
                        <a:ea typeface="Tahoma" pitchFamily="34" charset="0"/>
                        <a:cs typeface="Tahoma" pitchFamily="34" charset="0"/>
                      </a:endParaRPr>
                    </a:p>
                  </a:txBody>
                  <a:tcPr horzOverflow="overflow">
                    <a:lnL>
                      <a:noFill/>
                    </a:lnL>
                    <a:lnR cap="flat">
                      <a:noFill/>
                    </a:lnR>
                    <a:lnT cap="flat">
                      <a:noFill/>
                    </a:lnT>
                    <a:lnB>
                      <a:noFill/>
                    </a:lnB>
                    <a:lnTlToBr>
                      <a:noFill/>
                    </a:lnTlToBr>
                    <a:lnBlToTr>
                      <a:noFill/>
                    </a:lnBlToTr>
                    <a:noFill/>
                  </a:tcPr>
                </a:tc>
              </a:tr>
              <a:tr h="547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Moment magnitude</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7.6</a:t>
                      </a:r>
                    </a:p>
                  </a:txBody>
                  <a:tcPr horzOverflow="overflow">
                    <a:lnL>
                      <a:noFill/>
                    </a:lnL>
                    <a:lnR cap="flat">
                      <a:noFill/>
                    </a:lnR>
                    <a:lnT>
                      <a:noFill/>
                    </a:lnT>
                    <a:lnB>
                      <a:noFill/>
                    </a:lnB>
                    <a:lnTlToBr>
                      <a:noFill/>
                    </a:lnTlToBr>
                    <a:lnBlToTr>
                      <a:noFill/>
                    </a:lnBlToTr>
                    <a:noFill/>
                  </a:tcPr>
                </a:tc>
              </a:tr>
              <a:tr h="546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Depth</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26 km</a:t>
                      </a:r>
                    </a:p>
                  </a:txBody>
                  <a:tcPr horzOverflow="overflow">
                    <a:lnL>
                      <a:noFill/>
                    </a:lnL>
                    <a:lnR cap="flat">
                      <a:noFill/>
                    </a:lnR>
                    <a:lnT>
                      <a:noFill/>
                    </a:lnT>
                    <a:lnB>
                      <a:noFill/>
                    </a:lnB>
                    <a:lnTlToBr>
                      <a:noFill/>
                    </a:lnTlToBr>
                    <a:lnBlToTr>
                      <a:noFill/>
                    </a:lnBlToTr>
                    <a:noFill/>
                  </a:tcPr>
                </a:tc>
              </a:tr>
              <a:tr h="546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Epicenter</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10 km NE of </a:t>
                      </a:r>
                      <a:r>
                        <a:rPr kumimoji="0" lang="en-US" sz="2000" b="1" i="0" u="none" strike="noStrike" cap="none" normalizeH="0" baseline="0" dirty="0" err="1" smtClean="0">
                          <a:ln>
                            <a:noFill/>
                          </a:ln>
                          <a:solidFill>
                            <a:schemeClr val="tx1"/>
                          </a:solidFill>
                          <a:effectLst/>
                          <a:latin typeface="Tahoma" pitchFamily="34" charset="0"/>
                          <a:ea typeface="Tahoma" pitchFamily="34" charset="0"/>
                          <a:cs typeface="Tahoma" pitchFamily="34" charset="0"/>
                        </a:rPr>
                        <a:t>Muzaffarabad</a:t>
                      </a:r>
                      <a:endPar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horzOverflow="overflow">
                    <a:lnL>
                      <a:noFill/>
                    </a:lnL>
                    <a:lnR cap="flat">
                      <a:noFill/>
                    </a:lnR>
                    <a:lnT>
                      <a:noFill/>
                    </a:lnT>
                    <a:lnB>
                      <a:noFill/>
                    </a:lnB>
                    <a:lnTlToBr>
                      <a:noFill/>
                    </a:lnTlToBr>
                    <a:lnBlToTr>
                      <a:noFill/>
                    </a:lnBlToTr>
                    <a:noFill/>
                  </a:tcPr>
                </a:tc>
              </a:tr>
              <a:tr h="547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C000"/>
                          </a:solidFill>
                          <a:effectLst/>
                          <a:latin typeface="Tahoma" pitchFamily="34" charset="0"/>
                          <a:ea typeface="Tahoma" pitchFamily="34" charset="0"/>
                          <a:cs typeface="Tahoma" pitchFamily="34" charset="0"/>
                        </a:rPr>
                        <a:t>Aftershocks</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C000"/>
                          </a:solidFill>
                          <a:effectLst/>
                          <a:latin typeface="Tahoma" pitchFamily="34" charset="0"/>
                          <a:ea typeface="Tahoma" pitchFamily="34" charset="0"/>
                          <a:cs typeface="Tahoma" pitchFamily="34" charset="0"/>
                        </a:rPr>
                        <a:t>1,778 by end of 2005</a:t>
                      </a:r>
                    </a:p>
                  </a:txBody>
                  <a:tcPr horzOverflow="overflow">
                    <a:lnL>
                      <a:noFill/>
                    </a:lnL>
                    <a:lnR cap="flat">
                      <a:noFill/>
                    </a:lnR>
                    <a:lnT>
                      <a:noFill/>
                    </a:lnT>
                    <a:lnB>
                      <a:noFill/>
                    </a:lnB>
                    <a:lnTlToBr>
                      <a:noFill/>
                    </a:lnTlToBr>
                    <a:lnBlToTr>
                      <a:noFill/>
                    </a:lnBlToTr>
                    <a:noFill/>
                  </a:tcPr>
                </a:tc>
              </a:tr>
              <a:tr h="546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C000"/>
                          </a:solidFill>
                          <a:effectLst/>
                          <a:latin typeface="Tahoma" pitchFamily="34" charset="0"/>
                          <a:ea typeface="Tahoma" pitchFamily="34" charset="0"/>
                          <a:cs typeface="Tahoma" pitchFamily="34" charset="0"/>
                        </a:rPr>
                        <a:t>Slip</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C000"/>
                          </a:solidFill>
                          <a:effectLst/>
                          <a:latin typeface="Tahoma" pitchFamily="34" charset="0"/>
                          <a:ea typeface="Tahoma" pitchFamily="34" charset="0"/>
                          <a:cs typeface="Tahoma" pitchFamily="34" charset="0"/>
                        </a:rPr>
                        <a:t>Up to 8-9 m; mean 5.1-5.4 m</a:t>
                      </a:r>
                    </a:p>
                  </a:txBody>
                  <a:tcPr horzOverflow="overflow">
                    <a:lnL>
                      <a:noFill/>
                    </a:lnL>
                    <a:lnR cap="flat">
                      <a:noFill/>
                    </a:lnR>
                    <a:lnT>
                      <a:noFill/>
                    </a:lnT>
                    <a:lnB>
                      <a:noFill/>
                    </a:lnB>
                    <a:lnTlToBr>
                      <a:noFill/>
                    </a:lnTlToBr>
                    <a:lnBlToTr>
                      <a:noFill/>
                    </a:lnBlToTr>
                    <a:noFill/>
                  </a:tcPr>
                </a:tc>
              </a:tr>
              <a:tr h="546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Recurrence interval</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475 to 2,000 years</a:t>
                      </a:r>
                    </a:p>
                  </a:txBody>
                  <a:tcPr horzOverflow="overflow">
                    <a:lnL>
                      <a:noFill/>
                    </a:lnL>
                    <a:lnR cap="flat">
                      <a:noFill/>
                    </a:lnR>
                    <a:lnT>
                      <a:noFill/>
                    </a:lnT>
                    <a:lnB>
                      <a:noFill/>
                    </a:lnB>
                    <a:lnTlToBr>
                      <a:noFill/>
                    </a:lnTlToBr>
                    <a:lnBlToTr>
                      <a:noFill/>
                    </a:lnBlToTr>
                    <a:noFill/>
                  </a:tcPr>
                </a:tc>
              </a:tr>
              <a:tr h="547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C000"/>
                          </a:solidFill>
                          <a:effectLst/>
                          <a:latin typeface="Tahoma" pitchFamily="34" charset="0"/>
                          <a:ea typeface="Tahoma" pitchFamily="34" charset="0"/>
                          <a:cs typeface="Tahoma" pitchFamily="34" charset="0"/>
                        </a:rPr>
                        <a:t>Historically important quakes</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C000"/>
                          </a:solidFill>
                          <a:effectLst/>
                          <a:latin typeface="Tahoma" pitchFamily="34" charset="0"/>
                          <a:ea typeface="Tahoma" pitchFamily="34" charset="0"/>
                          <a:cs typeface="Tahoma" pitchFamily="34" charset="0"/>
                        </a:rPr>
                        <a:t>1555 (Mw 7.5); 1885 (Mw 6.3)</a:t>
                      </a:r>
                    </a:p>
                  </a:txBody>
                  <a:tcPr horzOverflow="overflow">
                    <a:lnL>
                      <a:noFill/>
                    </a:lnL>
                    <a:lnR cap="flat">
                      <a:noFill/>
                    </a:lnR>
                    <a:lnT>
                      <a:noFill/>
                    </a:lnT>
                    <a:lnB>
                      <a:noFill/>
                    </a:lnB>
                    <a:lnTlToBr>
                      <a:noFill/>
                    </a:lnTlToBr>
                    <a:lnBlToTr>
                      <a:noFill/>
                    </a:lnBlToTr>
                    <a:noFill/>
                  </a:tcPr>
                </a:tc>
              </a:tr>
              <a:tr h="546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000" b="1"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7" name="TextBox 6"/>
          <p:cNvSpPr txBox="1"/>
          <p:nvPr/>
        </p:nvSpPr>
        <p:spPr>
          <a:xfrm>
            <a:off x="152400" y="6324600"/>
            <a:ext cx="4876800" cy="276999"/>
          </a:xfrm>
          <a:prstGeom prst="rect">
            <a:avLst/>
          </a:prstGeom>
          <a:noFill/>
        </p:spPr>
        <p:txBody>
          <a:bodyPr wrap="square" rtlCol="0">
            <a:spAutoFit/>
          </a:bodyPr>
          <a:lstStyle/>
          <a:p>
            <a:r>
              <a:rPr lang="en-US" sz="1200" dirty="0" smtClean="0">
                <a:latin typeface="Tahoma" pitchFamily="34" charset="0"/>
                <a:ea typeface="Tahoma" pitchFamily="34" charset="0"/>
                <a:cs typeface="Tahoma" pitchFamily="34" charset="0"/>
              </a:rPr>
              <a:t>Usgs.gov, Bendick et al. (2006), erra.gov.pk</a:t>
            </a:r>
            <a:endParaRPr lang="en-US" sz="12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1C7F953-D175-49DE-80BE-BAF0C54134F3}" type="slidenum">
              <a:rPr lang="en-US" smtClean="0"/>
              <a:pPr>
                <a:defRPr/>
              </a:pPr>
              <a:t>7</a:t>
            </a:fld>
            <a:endParaRPr lang="en-US"/>
          </a:p>
        </p:txBody>
      </p:sp>
      <p:grpSp>
        <p:nvGrpSpPr>
          <p:cNvPr id="5" name="Group 4"/>
          <p:cNvGrpSpPr/>
          <p:nvPr/>
        </p:nvGrpSpPr>
        <p:grpSpPr>
          <a:xfrm>
            <a:off x="0" y="0"/>
            <a:ext cx="4648200" cy="4191000"/>
            <a:chOff x="1752600" y="1542723"/>
            <a:chExt cx="5638800" cy="4705677"/>
          </a:xfrm>
        </p:grpSpPr>
        <p:pic>
          <p:nvPicPr>
            <p:cNvPr id="3" name="Picture 2" descr="Earthquake epicenter.jpg"/>
            <p:cNvPicPr/>
            <p:nvPr/>
          </p:nvPicPr>
          <p:blipFill>
            <a:blip r:embed="rId2" cstate="print"/>
            <a:srcRect r="922"/>
            <a:stretch>
              <a:fillRect/>
            </a:stretch>
          </p:blipFill>
          <p:spPr>
            <a:xfrm>
              <a:off x="1780613" y="1542723"/>
              <a:ext cx="5582773" cy="3772553"/>
            </a:xfrm>
            <a:prstGeom prst="rect">
              <a:avLst/>
            </a:prstGeom>
          </p:spPr>
        </p:pic>
        <p:pic>
          <p:nvPicPr>
            <p:cNvPr id="4" name="Picture 3" descr="C:\Fall semester 2009 courses\Thesis\Final Maps\Final_Jpeg_Maps\Earthquake_Epicenter_Map.jpg"/>
            <p:cNvPicPr/>
            <p:nvPr/>
          </p:nvPicPr>
          <p:blipFill>
            <a:blip r:embed="rId3" cstate="print"/>
            <a:srcRect l="4473" t="76193" r="4065" b="14068"/>
            <a:stretch>
              <a:fillRect/>
            </a:stretch>
          </p:blipFill>
          <p:spPr bwMode="auto">
            <a:xfrm>
              <a:off x="1752600" y="5334000"/>
              <a:ext cx="5638800" cy="914400"/>
            </a:xfrm>
            <a:prstGeom prst="rect">
              <a:avLst/>
            </a:prstGeom>
            <a:noFill/>
          </p:spPr>
        </p:pic>
      </p:grpSp>
      <p:sp>
        <p:nvSpPr>
          <p:cNvPr id="11" name="TextBox 10"/>
          <p:cNvSpPr txBox="1"/>
          <p:nvPr/>
        </p:nvSpPr>
        <p:spPr>
          <a:xfrm>
            <a:off x="7696200" y="4191000"/>
            <a:ext cx="1219200" cy="369332"/>
          </a:xfrm>
          <a:prstGeom prst="rect">
            <a:avLst/>
          </a:prstGeom>
          <a:noFill/>
        </p:spPr>
        <p:txBody>
          <a:bodyPr wrap="square" rtlCol="0">
            <a:spAutoFit/>
          </a:bodyPr>
          <a:lstStyle/>
          <a:p>
            <a:endParaRPr lang="en-US" dirty="0"/>
          </a:p>
        </p:txBody>
      </p:sp>
      <p:sp>
        <p:nvSpPr>
          <p:cNvPr id="73731" name="Rectangle 3"/>
          <p:cNvSpPr>
            <a:spLocks noChangeArrowheads="1"/>
          </p:cNvSpPr>
          <p:nvPr/>
        </p:nvSpPr>
        <p:spPr bwMode="auto">
          <a:xfrm>
            <a:off x="0" y="5934670"/>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r>
              <a:rPr kumimoji="0" lang="en-US" b="0" i="0" u="none" strike="noStrike" cap="none" normalizeH="0" baseline="0" dirty="0" smtClean="0">
                <a:ln>
                  <a:noFill/>
                </a:ln>
                <a:effectLst/>
                <a:latin typeface="Tahoma" pitchFamily="34" charset="0"/>
                <a:ea typeface="Tahoma" pitchFamily="34" charset="0"/>
                <a:cs typeface="Tahoma" pitchFamily="34" charset="0"/>
              </a:rPr>
              <a:t>A) Map of Pakistan showing country and provinces boundaries,. (B) Map showing earthquake epicenter and major cities affected by the earthquake. </a:t>
            </a:r>
            <a:r>
              <a:rPr kumimoji="0" lang="en-US" b="0" i="0" u="none" strike="noStrike" cap="none" normalizeH="0" baseline="0" dirty="0" smtClean="0">
                <a:ln>
                  <a:noFill/>
                </a:ln>
                <a:effectLst/>
                <a:latin typeface="Tahoma" pitchFamily="34" charset="0"/>
                <a:ea typeface="Tahoma" pitchFamily="34" charset="0"/>
                <a:cs typeface="Tahoma" pitchFamily="34" charset="0"/>
              </a:rPr>
              <a:t>(C) Map</a:t>
            </a:r>
            <a:r>
              <a:rPr kumimoji="0" lang="en-US" b="0" i="0" u="none" strike="noStrike" cap="none" normalizeH="0" dirty="0" smtClean="0">
                <a:ln>
                  <a:noFill/>
                </a:ln>
                <a:effectLst/>
                <a:latin typeface="Tahoma" pitchFamily="34" charset="0"/>
                <a:ea typeface="Tahoma" pitchFamily="34" charset="0"/>
                <a:cs typeface="Tahoma" pitchFamily="34" charset="0"/>
              </a:rPr>
              <a:t> showing the 2005 earthquake location.</a:t>
            </a:r>
            <a:endParaRPr kumimoji="0" lang="en-US" b="0" i="0" u="none" strike="noStrike" cap="none" normalizeH="0" baseline="0" dirty="0" smtClean="0">
              <a:ln>
                <a:noFill/>
              </a:ln>
              <a:effectLst/>
              <a:latin typeface="Tahoma" pitchFamily="34" charset="0"/>
              <a:ea typeface="Tahoma" pitchFamily="34" charset="0"/>
              <a:cs typeface="Tahoma" pitchFamily="34" charset="0"/>
            </a:endParaRPr>
          </a:p>
        </p:txBody>
      </p:sp>
      <p:sp>
        <p:nvSpPr>
          <p:cNvPr id="73732" name="Text Box 4"/>
          <p:cNvSpPr txBox="1">
            <a:spLocks noChangeArrowheads="1"/>
          </p:cNvSpPr>
          <p:nvPr/>
        </p:nvSpPr>
        <p:spPr bwMode="auto">
          <a:xfrm>
            <a:off x="838200" y="304800"/>
            <a:ext cx="5334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cs typeface="Arial" pitchFamily="34" charset="0"/>
              </a:rPr>
              <a:t>A</a:t>
            </a:r>
            <a:r>
              <a:rPr kumimoji="0" lang="en-US" sz="1100" b="1" i="0" u="none" strike="noStrike" cap="none" normalizeH="0" baseline="0" dirty="0" smtClean="0">
                <a:ln>
                  <a:noFill/>
                </a:ln>
                <a:solidFill>
                  <a:schemeClr val="tx1"/>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733" name="Text Box 5"/>
          <p:cNvSpPr txBox="1">
            <a:spLocks noChangeArrowheads="1"/>
          </p:cNvSpPr>
          <p:nvPr/>
        </p:nvSpPr>
        <p:spPr bwMode="auto">
          <a:xfrm>
            <a:off x="3352800" y="914400"/>
            <a:ext cx="323850" cy="285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B</a:t>
            </a:r>
            <a:r>
              <a:rPr kumimoji="0" lang="en-US" sz="1100" b="1" i="0" u="none" strike="noStrike" cap="none" normalizeH="0" baseline="0" dirty="0" smtClean="0">
                <a:ln>
                  <a:noFill/>
                </a:ln>
                <a:solidFill>
                  <a:schemeClr val="tx1"/>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3" descr="_38495275_pakistan_quake2_300map"/>
          <p:cNvPicPr>
            <a:picLocks noChangeAspect="1" noChangeArrowheads="1"/>
          </p:cNvPicPr>
          <p:nvPr/>
        </p:nvPicPr>
        <p:blipFill>
          <a:blip r:embed="rId4" cstate="print"/>
          <a:srcRect/>
          <a:stretch>
            <a:fillRect/>
          </a:stretch>
        </p:blipFill>
        <p:spPr bwMode="auto">
          <a:xfrm>
            <a:off x="3750415" y="2743200"/>
            <a:ext cx="5393585" cy="3236398"/>
          </a:xfrm>
          <a:prstGeom prst="rect">
            <a:avLst/>
          </a:prstGeom>
          <a:noFill/>
          <a:ln w="9525">
            <a:noFill/>
            <a:miter lim="800000"/>
            <a:headEnd/>
            <a:tailEnd/>
          </a:ln>
        </p:spPr>
      </p:pic>
      <p:sp>
        <p:nvSpPr>
          <p:cNvPr id="12" name="Text Box 5"/>
          <p:cNvSpPr txBox="1">
            <a:spLocks noChangeArrowheads="1"/>
          </p:cNvSpPr>
          <p:nvPr/>
        </p:nvSpPr>
        <p:spPr bwMode="auto">
          <a:xfrm>
            <a:off x="4953000" y="3581400"/>
            <a:ext cx="3238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C</a:t>
            </a:r>
            <a:r>
              <a:rPr kumimoji="0" lang="en-US" sz="1100" b="1" i="0" u="none" strike="noStrike" cap="none" normalizeH="0" baseline="0" dirty="0" smtClean="0">
                <a:ln>
                  <a:noFill/>
                </a:ln>
                <a:solidFill>
                  <a:schemeClr val="tx1"/>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3" name="Group 10"/>
          <p:cNvGrpSpPr/>
          <p:nvPr/>
        </p:nvGrpSpPr>
        <p:grpSpPr>
          <a:xfrm>
            <a:off x="3962400" y="0"/>
            <a:ext cx="5181600" cy="2689086"/>
            <a:chOff x="0" y="3429000"/>
            <a:chExt cx="5181600" cy="2689086"/>
          </a:xfrm>
          <a:solidFill>
            <a:schemeClr val="tx1"/>
          </a:solidFill>
        </p:grpSpPr>
        <p:pic>
          <p:nvPicPr>
            <p:cNvPr id="14" name="Picture 3" descr="CartoonEarthquakeSection"/>
            <p:cNvPicPr>
              <a:picLocks noChangeAspect="1" noChangeArrowheads="1"/>
            </p:cNvPicPr>
            <p:nvPr/>
          </p:nvPicPr>
          <p:blipFill>
            <a:blip r:embed="rId5" cstate="print"/>
            <a:srcRect/>
            <a:stretch>
              <a:fillRect/>
            </a:stretch>
          </p:blipFill>
          <p:spPr bwMode="auto">
            <a:xfrm>
              <a:off x="0" y="3429000"/>
              <a:ext cx="5181600" cy="1957388"/>
            </a:xfrm>
            <a:prstGeom prst="rect">
              <a:avLst/>
            </a:prstGeom>
            <a:grpFill/>
            <a:ln w="9525">
              <a:noFill/>
              <a:miter lim="800000"/>
              <a:headEnd/>
              <a:tailEnd/>
            </a:ln>
          </p:spPr>
        </p:pic>
        <p:sp>
          <p:nvSpPr>
            <p:cNvPr id="15" name="Text Box 7"/>
            <p:cNvSpPr txBox="1">
              <a:spLocks noChangeArrowheads="1"/>
            </p:cNvSpPr>
            <p:nvPr/>
          </p:nvSpPr>
          <p:spPr bwMode="auto">
            <a:xfrm>
              <a:off x="1752600" y="5410200"/>
              <a:ext cx="3429000" cy="707886"/>
            </a:xfrm>
            <a:prstGeom prst="rect">
              <a:avLst/>
            </a:prstGeom>
            <a:grpFill/>
            <a:ln w="12700">
              <a:noFill/>
              <a:miter lim="800000"/>
              <a:headEnd type="none" w="sm" len="sm"/>
              <a:tailEnd type="none" w="sm" len="sm"/>
            </a:ln>
          </p:spPr>
          <p:txBody>
            <a:bodyPr wrap="square">
              <a:spAutoFit/>
            </a:bodyPr>
            <a:lstStyle/>
            <a:p>
              <a:pPr algn="ctr">
                <a:spcBef>
                  <a:spcPct val="50000"/>
                </a:spcBef>
                <a:defRPr/>
              </a:pPr>
              <a:r>
                <a:rPr lang="en-US" b="1" dirty="0">
                  <a:solidFill>
                    <a:srgbClr val="00B050"/>
                  </a:solidFill>
                </a:rPr>
                <a:t>Kashmir Boundary Thrust and </a:t>
              </a:r>
              <a:r>
                <a:rPr lang="en-US" b="1" dirty="0" err="1">
                  <a:solidFill>
                    <a:srgbClr val="00B050"/>
                  </a:solidFill>
                </a:rPr>
                <a:t>Murree</a:t>
              </a:r>
              <a:r>
                <a:rPr lang="en-US" b="1" dirty="0">
                  <a:solidFill>
                    <a:srgbClr val="00B050"/>
                  </a:solidFill>
                </a:rPr>
                <a:t> Fault</a:t>
              </a:r>
            </a:p>
          </p:txBody>
        </p:sp>
        <p:sp>
          <p:nvSpPr>
            <p:cNvPr id="16" name="Line 8"/>
            <p:cNvSpPr>
              <a:spLocks noChangeShapeType="1"/>
            </p:cNvSpPr>
            <p:nvPr/>
          </p:nvSpPr>
          <p:spPr bwMode="auto">
            <a:xfrm>
              <a:off x="3810000" y="3990975"/>
              <a:ext cx="76200" cy="1343025"/>
            </a:xfrm>
            <a:prstGeom prst="line">
              <a:avLst/>
            </a:prstGeom>
            <a:grpFill/>
            <a:ln w="38100">
              <a:solidFill>
                <a:srgbClr val="00B050"/>
              </a:solidFill>
              <a:round/>
              <a:headEnd type="none" w="sm" len="sm"/>
              <a:tailEnd type="none" w="sm" len="sm"/>
            </a:ln>
          </p:spPr>
          <p:txBody>
            <a:bodyPr wrap="none"/>
            <a:lstStyle/>
            <a:p>
              <a:pPr>
                <a:defRPr/>
              </a:pPr>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0" y="228600"/>
            <a:ext cx="9144000" cy="6400800"/>
          </a:xfrm>
        </p:spPr>
        <p:txBody>
          <a:bodyPr/>
          <a:lstStyle/>
          <a:p>
            <a:pPr eaLnBrk="1" hangingPunct="1"/>
            <a:r>
              <a:rPr lang="en-US" sz="2800" dirty="0" smtClean="0">
                <a:latin typeface="Tahoma" pitchFamily="34" charset="0"/>
                <a:ea typeface="Tahoma" pitchFamily="34" charset="0"/>
                <a:cs typeface="Tahoma" pitchFamily="34" charset="0"/>
              </a:rPr>
              <a:t>Balakot location :34° 32′ 24″ N, 73° 21′ 0″ E</a:t>
            </a:r>
          </a:p>
          <a:p>
            <a:pPr eaLnBrk="1" hangingPunct="1"/>
            <a:r>
              <a:rPr lang="en-US" sz="2800" dirty="0" smtClean="0">
                <a:latin typeface="Tahoma" pitchFamily="34" charset="0"/>
                <a:ea typeface="Tahoma" pitchFamily="34" charset="0"/>
                <a:cs typeface="Tahoma" pitchFamily="34" charset="0"/>
              </a:rPr>
              <a:t>38 kilometers north-east of Mansehra city, in Northwest Frontier Province (now Khyber Pakhtunkhwa).</a:t>
            </a:r>
          </a:p>
          <a:p>
            <a:pPr eaLnBrk="1" hangingPunct="1"/>
            <a:endParaRPr lang="en-US" sz="2800" dirty="0" smtClean="0">
              <a:latin typeface="Tahoma" pitchFamily="34" charset="0"/>
              <a:ea typeface="Tahoma" pitchFamily="34" charset="0"/>
              <a:cs typeface="Tahoma" pitchFamily="34" charset="0"/>
            </a:endParaRPr>
          </a:p>
          <a:p>
            <a:pPr eaLnBrk="1" hangingPunct="1"/>
            <a:r>
              <a:rPr lang="en-US" sz="2800" dirty="0" smtClean="0">
                <a:latin typeface="Tahoma" pitchFamily="34" charset="0"/>
                <a:ea typeface="Tahoma" pitchFamily="34" charset="0"/>
                <a:cs typeface="Tahoma" pitchFamily="34" charset="0"/>
              </a:rPr>
              <a:t>Elevation is 971 meters (3188 feet). It is a historical town, a famous tourist destination of the region and the gateway to Kaghan Valley (Karakoram Mountains). </a:t>
            </a:r>
          </a:p>
          <a:p>
            <a:pPr eaLnBrk="1" hangingPunct="1"/>
            <a:endParaRPr lang="en-US" sz="2800" dirty="0" smtClean="0">
              <a:latin typeface="Tahoma" pitchFamily="34" charset="0"/>
              <a:ea typeface="Tahoma" pitchFamily="34" charset="0"/>
              <a:cs typeface="Tahoma" pitchFamily="34" charset="0"/>
            </a:endParaRPr>
          </a:p>
          <a:p>
            <a:pPr eaLnBrk="1" hangingPunct="1"/>
            <a:r>
              <a:rPr lang="en-US" sz="2800" dirty="0" smtClean="0">
                <a:latin typeface="Tahoma" pitchFamily="34" charset="0"/>
                <a:ea typeface="Tahoma" pitchFamily="34" charset="0"/>
                <a:cs typeface="Tahoma" pitchFamily="34" charset="0"/>
              </a:rPr>
              <a:t>River Kunhar runs through the city which merges with Jhelum River near Muzaffarabad, Azad Kashmir.</a:t>
            </a:r>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582BAD54-67DF-43C4-B632-5F4E926375AD}" type="slidenum">
              <a:rPr lang="en-US" smtClean="0"/>
              <a:pPr>
                <a:defRPr/>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ChangeArrowheads="1"/>
          </p:cNvSpPr>
          <p:nvPr/>
        </p:nvSpPr>
        <p:spPr bwMode="auto">
          <a:xfrm>
            <a:off x="0" y="0"/>
            <a:ext cx="9144000" cy="6858000"/>
          </a:xfrm>
          <a:prstGeom prst="rect">
            <a:avLst/>
          </a:prstGeom>
          <a:noFill/>
          <a:ln w="9525">
            <a:noFill/>
            <a:miter lim="800000"/>
            <a:headEnd/>
            <a:tailEnd/>
          </a:ln>
          <a:effectLst/>
        </p:spPr>
        <p:txBody>
          <a:bodyPr anchor="ctr"/>
          <a:lstStyle/>
          <a:p>
            <a:pPr algn="ctr">
              <a:defRPr/>
            </a:pPr>
            <a:r>
              <a:rPr lang="en-US" sz="4000" b="1" dirty="0" smtClean="0">
                <a:solidFill>
                  <a:srgbClr val="FFC000"/>
                </a:solidFill>
                <a:latin typeface="Tahoma" pitchFamily="34" charset="0"/>
              </a:rPr>
              <a:t>Study Area</a:t>
            </a:r>
            <a:endParaRPr lang="en-US" sz="2800" b="1" dirty="0" smtClean="0">
              <a:solidFill>
                <a:srgbClr val="FFC000"/>
              </a:solidFill>
              <a:latin typeface="Tahoma" pitchFamily="34" charset="0"/>
            </a:endParaRPr>
          </a:p>
        </p:txBody>
      </p:sp>
    </p:spTree>
    <p:extLst>
      <p:ext uri="{BB962C8B-B14F-4D97-AF65-F5344CB8AC3E}">
        <p14:creationId xmlns="" xmlns:p14="http://schemas.microsoft.com/office/powerpoint/2010/main" val="344718810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13403</TotalTime>
  <Words>1467</Words>
  <Application>Microsoft Office PowerPoint</Application>
  <PresentationFormat>On-screen Show (4:3)</PresentationFormat>
  <Paragraphs>322</Paragraphs>
  <Slides>48</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Office Theme</vt:lpstr>
      <vt:lpstr>Photo Editor Photo</vt:lpstr>
      <vt:lpstr>Slide 1</vt:lpstr>
      <vt:lpstr>Slide 2</vt:lpstr>
      <vt:lpstr>Slide 3</vt:lpstr>
      <vt:lpstr>Research Question</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  Steps in GIS Modeling  </vt:lpstr>
      <vt:lpstr>Tools used</vt:lpstr>
      <vt:lpstr>Slide 19</vt:lpstr>
      <vt:lpstr>Slide 20</vt:lpstr>
      <vt:lpstr>Slide 21</vt:lpstr>
      <vt:lpstr>GIS Analysis</vt:lpstr>
      <vt:lpstr>Slide 23</vt:lpstr>
      <vt:lpstr>Landslide Analysis</vt:lpstr>
      <vt:lpstr>Slide 25</vt:lpstr>
      <vt:lpstr>Slide 26</vt:lpstr>
      <vt:lpstr>Landslide Inventories 2001 and 2005</vt:lpstr>
      <vt:lpstr>Slide 28</vt:lpstr>
      <vt:lpstr>Slide 29</vt:lpstr>
      <vt:lpstr>Slide 30</vt:lpstr>
      <vt:lpstr>Slide 31</vt:lpstr>
      <vt:lpstr>Slide 32</vt:lpstr>
      <vt:lpstr>Slide 33</vt:lpstr>
      <vt:lpstr>Slide 34</vt:lpstr>
      <vt:lpstr>Slide 35</vt:lpstr>
      <vt:lpstr>Final Result</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Shah Khan</dc:creator>
  <cp:lastModifiedBy>Shah Khan</cp:lastModifiedBy>
  <cp:revision>252</cp:revision>
  <dcterms:created xsi:type="dcterms:W3CDTF">2009-11-11T09:23:32Z</dcterms:created>
  <dcterms:modified xsi:type="dcterms:W3CDTF">2015-05-13T16:45:16Z</dcterms:modified>
</cp:coreProperties>
</file>