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70" r:id="rId5"/>
    <p:sldId id="269" r:id="rId6"/>
    <p:sldId id="258" r:id="rId7"/>
    <p:sldId id="273" r:id="rId8"/>
    <p:sldId id="272" r:id="rId9"/>
    <p:sldId id="264" r:id="rId10"/>
    <p:sldId id="263" r:id="rId11"/>
    <p:sldId id="259" r:id="rId12"/>
    <p:sldId id="260" r:id="rId13"/>
    <p:sldId id="261" r:id="rId14"/>
    <p:sldId id="267" r:id="rId15"/>
    <p:sldId id="262" r:id="rId16"/>
    <p:sldId id="265" r:id="rId17"/>
    <p:sldId id="266" r:id="rId18"/>
    <p:sldId id="275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998B1-8FBE-4E15-83BF-554F44EEAAFF}" type="datetimeFigureOut">
              <a:rPr lang="en-US" smtClean="0"/>
              <a:pPr/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5FDAD-B3D7-44E8-BAFD-2D1CE7A38F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998B1-8FBE-4E15-83BF-554F44EEAAFF}" type="datetimeFigureOut">
              <a:rPr lang="en-US" smtClean="0"/>
              <a:pPr/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5FDAD-B3D7-44E8-BAFD-2D1CE7A38F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998B1-8FBE-4E15-83BF-554F44EEAAFF}" type="datetimeFigureOut">
              <a:rPr lang="en-US" smtClean="0"/>
              <a:pPr/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5FDAD-B3D7-44E8-BAFD-2D1CE7A38F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998B1-8FBE-4E15-83BF-554F44EEAAFF}" type="datetimeFigureOut">
              <a:rPr lang="en-US" smtClean="0"/>
              <a:pPr/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5FDAD-B3D7-44E8-BAFD-2D1CE7A38F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998B1-8FBE-4E15-83BF-554F44EEAAFF}" type="datetimeFigureOut">
              <a:rPr lang="en-US" smtClean="0"/>
              <a:pPr/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5FDAD-B3D7-44E8-BAFD-2D1CE7A38F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998B1-8FBE-4E15-83BF-554F44EEAAFF}" type="datetimeFigureOut">
              <a:rPr lang="en-US" smtClean="0"/>
              <a:pPr/>
              <a:t>5/11/2015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5FDAD-B3D7-44E8-BAFD-2D1CE7A38F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998B1-8FBE-4E15-83BF-554F44EEAAFF}" type="datetimeFigureOut">
              <a:rPr lang="en-US" smtClean="0"/>
              <a:pPr/>
              <a:t>5/11/2015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5FDAD-B3D7-44E8-BAFD-2D1CE7A38F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998B1-8FBE-4E15-83BF-554F44EEAAFF}" type="datetimeFigureOut">
              <a:rPr lang="en-US" smtClean="0"/>
              <a:pPr/>
              <a:t>5/11/2015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5FDAD-B3D7-44E8-BAFD-2D1CE7A38F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998B1-8FBE-4E15-83BF-554F44EEAAFF}" type="datetimeFigureOut">
              <a:rPr lang="en-US" smtClean="0"/>
              <a:pPr/>
              <a:t>5/11/2015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5FDAD-B3D7-44E8-BAFD-2D1CE7A38F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998B1-8FBE-4E15-83BF-554F44EEAAFF}" type="datetimeFigureOut">
              <a:rPr lang="en-US" smtClean="0"/>
              <a:pPr/>
              <a:t>5/11/2015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5FDAD-B3D7-44E8-BAFD-2D1CE7A38F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998B1-8FBE-4E15-83BF-554F44EEAAFF}" type="datetimeFigureOut">
              <a:rPr lang="en-US" smtClean="0"/>
              <a:pPr/>
              <a:t>5/11/2015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85FDAD-B3D7-44E8-BAFD-2D1CE7A38F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C998B1-8FBE-4E15-83BF-554F44EEAAFF}" type="datetimeFigureOut">
              <a:rPr lang="en-US" smtClean="0"/>
              <a:pPr/>
              <a:t>5/11/2015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5FDAD-B3D7-44E8-BAFD-2D1CE7A38F7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87375"/>
            <a:ext cx="8305800" cy="1470025"/>
          </a:xfr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3600" dirty="0" smtClean="0"/>
              <a:t>The Duration of Treatment Effectiveness (DTE) model for stand management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4800600"/>
            <a:ext cx="5867400" cy="1066800"/>
          </a:xfr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Justin S. Crotteau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NRSM 532: Forest Ecosystem Analysis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760" y="365760"/>
            <a:ext cx="8412480" cy="612648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 and nested </a:t>
            </a:r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02163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en-US" sz="2400" dirty="0" smtClean="0"/>
              <a:t>The DTE (Duration of Treatment Effectiveness) model is a decision support framework for fire hazard that incorporates a process-driven computer model to simulate </a:t>
            </a:r>
            <a:r>
              <a:rPr lang="en-US" sz="2400" dirty="0" smtClean="0"/>
              <a:t>forest hydrologic and carbon balance given solar radiation, satellite-sensed canopy light interception/utilization, and climatic variation</a:t>
            </a:r>
            <a:r>
              <a:rPr lang="en-US" sz="2400" dirty="0" smtClean="0"/>
              <a:t>.</a:t>
            </a:r>
          </a:p>
          <a:p>
            <a:pPr marL="514350" indent="-514350">
              <a:buNone/>
            </a:pPr>
            <a:endParaRPr lang="en-US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Decision </a:t>
            </a:r>
            <a:r>
              <a:rPr lang="en-US" sz="2400" dirty="0" smtClean="0"/>
              <a:t>support framework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Process growth model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smtClean="0"/>
              <a:t>Dynamic Growth Allocation and Partitioning sub-model</a:t>
            </a:r>
            <a:endParaRPr lang="en-US"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760" y="365760"/>
            <a:ext cx="8412480" cy="612648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Decision support 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lphaLcParenR"/>
            </a:pPr>
            <a:r>
              <a:rPr lang="en-US" sz="2400" dirty="0" smtClean="0"/>
              <a:t>IDENTIFY fire hazard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400" dirty="0" smtClean="0"/>
              <a:t>DEVELOP goals and treatment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400" dirty="0" smtClean="0"/>
              <a:t>SIMULATE stand and treatment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400" dirty="0" smtClean="0"/>
              <a:t>PREDICT growth using a process-based growth model 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400" dirty="0" smtClean="0"/>
              <a:t>EVALUATE fire hazard on annual </a:t>
            </a:r>
            <a:r>
              <a:rPr lang="en-US" sz="2400" dirty="0" err="1" smtClean="0"/>
              <a:t>timestep</a:t>
            </a:r>
            <a:endParaRPr lang="en-US" sz="2400" dirty="0"/>
          </a:p>
          <a:p>
            <a:pPr marL="457200" indent="-457200">
              <a:buFont typeface="+mj-lt"/>
              <a:buAutoNum type="alphaLcParenR"/>
            </a:pPr>
            <a:r>
              <a:rPr lang="en-US" sz="2400" dirty="0" smtClean="0"/>
              <a:t>MODIFY treatment per duration of effectiveness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400" dirty="0" smtClean="0"/>
              <a:t>WEIGH implementation with external social components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760" y="365760"/>
            <a:ext cx="8412480" cy="612648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Process growth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Parent model: 3-PG or </a:t>
            </a:r>
            <a:r>
              <a:rPr lang="en-US" sz="2400" dirty="0" smtClean="0"/>
              <a:t>FireBGCv2</a:t>
            </a:r>
            <a:endParaRPr lang="en-US" sz="2400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438" t="20313" r="8125" b="18750"/>
          <a:stretch>
            <a:fillRect/>
          </a:stretch>
        </p:blipFill>
        <p:spPr bwMode="auto">
          <a:xfrm>
            <a:off x="2819400" y="2082327"/>
            <a:ext cx="5715000" cy="416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iamond 7"/>
          <p:cNvSpPr/>
          <p:nvPr/>
        </p:nvSpPr>
        <p:spPr>
          <a:xfrm>
            <a:off x="5059680" y="5010912"/>
            <a:ext cx="1219200" cy="685800"/>
          </a:xfrm>
          <a:prstGeom prst="diamon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ightning Bolt 8"/>
          <p:cNvSpPr/>
          <p:nvPr/>
        </p:nvSpPr>
        <p:spPr>
          <a:xfrm rot="19100143">
            <a:off x="439238" y="2272610"/>
            <a:ext cx="2057400" cy="1295400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0" name="Oval 9"/>
          <p:cNvSpPr/>
          <p:nvPr/>
        </p:nvSpPr>
        <p:spPr>
          <a:xfrm>
            <a:off x="914400" y="5181600"/>
            <a:ext cx="1447800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/>
              <a:t>Fire hazard</a:t>
            </a:r>
            <a:endParaRPr lang="en-US" sz="1600" dirty="0"/>
          </a:p>
        </p:txBody>
      </p:sp>
      <p:cxnSp>
        <p:nvCxnSpPr>
          <p:cNvPr id="12" name="Straight Arrow Connector 11"/>
          <p:cNvCxnSpPr>
            <a:endCxn id="10" idx="6"/>
          </p:cNvCxnSpPr>
          <p:nvPr/>
        </p:nvCxnSpPr>
        <p:spPr>
          <a:xfrm flipH="1">
            <a:off x="2362200" y="5334000"/>
            <a:ext cx="1600200" cy="266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02276" y="2682666"/>
            <a:ext cx="16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Disturbance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54676" y="3630820"/>
            <a:ext cx="12954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Tree density</a:t>
            </a:r>
            <a:endParaRPr lang="en-US" sz="1600" dirty="0"/>
          </a:p>
        </p:txBody>
      </p:sp>
      <p:cxnSp>
        <p:nvCxnSpPr>
          <p:cNvPr id="16" name="Straight Arrow Connector 15"/>
          <p:cNvCxnSpPr>
            <a:stCxn id="13" idx="2"/>
            <a:endCxn id="14" idx="0"/>
          </p:cNvCxnSpPr>
          <p:nvPr/>
        </p:nvCxnSpPr>
        <p:spPr>
          <a:xfrm>
            <a:off x="1602376" y="3021220"/>
            <a:ext cx="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4" idx="3"/>
          </p:cNvCxnSpPr>
          <p:nvPr/>
        </p:nvCxnSpPr>
        <p:spPr>
          <a:xfrm flipV="1">
            <a:off x="2250076" y="3276600"/>
            <a:ext cx="950324" cy="6209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4" idx="3"/>
          </p:cNvCxnSpPr>
          <p:nvPr/>
        </p:nvCxnSpPr>
        <p:spPr>
          <a:xfrm flipV="1">
            <a:off x="2250076" y="3276600"/>
            <a:ext cx="3007724" cy="6209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760" y="365760"/>
            <a:ext cx="8412480" cy="612648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Growth partitioning sub-model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743200" y="1417638"/>
            <a:ext cx="1371600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Disturbance</a:t>
            </a:r>
            <a:endParaRPr lang="en-US" dirty="0"/>
          </a:p>
        </p:txBody>
      </p:sp>
      <p:grpSp>
        <p:nvGrpSpPr>
          <p:cNvPr id="58" name="Group 57"/>
          <p:cNvGrpSpPr/>
          <p:nvPr/>
        </p:nvGrpSpPr>
        <p:grpSpPr>
          <a:xfrm>
            <a:off x="685800" y="2194560"/>
            <a:ext cx="4572000" cy="1615440"/>
            <a:chOff x="2057400" y="1965960"/>
            <a:chExt cx="4572000" cy="1615440"/>
          </a:xfrm>
        </p:grpSpPr>
        <p:sp>
          <p:nvSpPr>
            <p:cNvPr id="6" name="Rectangle 5"/>
            <p:cNvSpPr/>
            <p:nvPr/>
          </p:nvSpPr>
          <p:spPr>
            <a:xfrm>
              <a:off x="3276600" y="1965960"/>
              <a:ext cx="1600200" cy="62484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Relative stand density</a:t>
              </a:r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057400" y="3048000"/>
              <a:ext cx="1143000" cy="533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Available water</a:t>
              </a:r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352800" y="3048000"/>
              <a:ext cx="1066800" cy="533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Available nutrients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572000" y="3048000"/>
              <a:ext cx="2057400" cy="5334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Available incoming radiation</a:t>
              </a:r>
              <a:endParaRPr lang="en-US" dirty="0"/>
            </a:p>
          </p:txBody>
        </p:sp>
      </p:grpSp>
      <p:sp>
        <p:nvSpPr>
          <p:cNvPr id="43" name="Rectangle 42"/>
          <p:cNvSpPr/>
          <p:nvPr/>
        </p:nvSpPr>
        <p:spPr>
          <a:xfrm>
            <a:off x="3726268" y="4672987"/>
            <a:ext cx="1143000" cy="533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NPP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1695450" y="4664658"/>
            <a:ext cx="1371600" cy="533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Growth partitioning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1558556" y="5891164"/>
            <a:ext cx="1143000" cy="533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Roots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3475074" y="5847968"/>
            <a:ext cx="1143000" cy="533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Stem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5599991" y="5891164"/>
            <a:ext cx="1143000" cy="533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Foliage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7463790" y="2980315"/>
            <a:ext cx="11430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 stores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6126834" y="2980315"/>
            <a:ext cx="11430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Tree leaf area</a:t>
            </a:r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5029200" y="1371600"/>
            <a:ext cx="2057400" cy="304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Crown fire hazard</a:t>
            </a:r>
            <a:endParaRPr lang="en-US" dirty="0"/>
          </a:p>
        </p:txBody>
      </p:sp>
      <p:cxnSp>
        <p:nvCxnSpPr>
          <p:cNvPr id="67" name="Straight Arrow Connector 66"/>
          <p:cNvCxnSpPr>
            <a:stCxn id="43" idx="1"/>
            <a:endCxn id="44" idx="3"/>
          </p:cNvCxnSpPr>
          <p:nvPr/>
        </p:nvCxnSpPr>
        <p:spPr>
          <a:xfrm flipH="1" flipV="1">
            <a:off x="3067050" y="4931358"/>
            <a:ext cx="659218" cy="83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59" idx="1"/>
            <a:endCxn id="5" idx="3"/>
          </p:cNvCxnSpPr>
          <p:nvPr/>
        </p:nvCxnSpPr>
        <p:spPr>
          <a:xfrm flipH="1">
            <a:off x="4114800" y="1524000"/>
            <a:ext cx="914400" cy="460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6" idx="3"/>
            <a:endCxn id="59" idx="2"/>
          </p:cNvCxnSpPr>
          <p:nvPr/>
        </p:nvCxnSpPr>
        <p:spPr>
          <a:xfrm flipV="1">
            <a:off x="3505200" y="1676400"/>
            <a:ext cx="2552700" cy="8305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>
            <a:stCxn id="49" idx="1"/>
            <a:endCxn id="6" idx="3"/>
          </p:cNvCxnSpPr>
          <p:nvPr/>
        </p:nvCxnSpPr>
        <p:spPr>
          <a:xfrm flipH="1" flipV="1">
            <a:off x="3505200" y="2506980"/>
            <a:ext cx="2621634" cy="7400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/>
          <p:cNvCxnSpPr>
            <a:stCxn id="5" idx="2"/>
            <a:endCxn id="6" idx="0"/>
          </p:cNvCxnSpPr>
          <p:nvPr/>
        </p:nvCxnSpPr>
        <p:spPr>
          <a:xfrm rot="5400000">
            <a:off x="2830989" y="1596549"/>
            <a:ext cx="472122" cy="7239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/>
          <p:cNvCxnSpPr>
            <a:stCxn id="5" idx="2"/>
            <a:endCxn id="49" idx="0"/>
          </p:cNvCxnSpPr>
          <p:nvPr/>
        </p:nvCxnSpPr>
        <p:spPr>
          <a:xfrm rot="16200000" flipH="1">
            <a:off x="4434729" y="716709"/>
            <a:ext cx="1257877" cy="3269334"/>
          </a:xfrm>
          <a:prstGeom prst="bentConnector3">
            <a:avLst>
              <a:gd name="adj1" fmla="val 1916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Elbow Connector 53"/>
          <p:cNvCxnSpPr>
            <a:stCxn id="5" idx="2"/>
            <a:endCxn id="48" idx="0"/>
          </p:cNvCxnSpPr>
          <p:nvPr/>
        </p:nvCxnSpPr>
        <p:spPr>
          <a:xfrm rot="16200000" flipH="1">
            <a:off x="5103207" y="48231"/>
            <a:ext cx="1257877" cy="4606290"/>
          </a:xfrm>
          <a:prstGeom prst="bentConnector3">
            <a:avLst>
              <a:gd name="adj1" fmla="val 1916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stCxn id="6" idx="2"/>
            <a:endCxn id="8" idx="0"/>
          </p:cNvCxnSpPr>
          <p:nvPr/>
        </p:nvCxnSpPr>
        <p:spPr>
          <a:xfrm rot="5400000">
            <a:off x="1752600" y="2324100"/>
            <a:ext cx="457200" cy="14478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Elbow Connector 61"/>
          <p:cNvCxnSpPr>
            <a:stCxn id="6" idx="2"/>
            <a:endCxn id="10" idx="0"/>
          </p:cNvCxnSpPr>
          <p:nvPr/>
        </p:nvCxnSpPr>
        <p:spPr>
          <a:xfrm rot="16200000" flipH="1">
            <a:off x="3238500" y="2286000"/>
            <a:ext cx="457200" cy="15240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Elbow Connector 65"/>
          <p:cNvCxnSpPr>
            <a:stCxn id="6" idx="2"/>
            <a:endCxn id="9" idx="0"/>
          </p:cNvCxnSpPr>
          <p:nvPr/>
        </p:nvCxnSpPr>
        <p:spPr>
          <a:xfrm rot="5400000">
            <a:off x="2381250" y="2952750"/>
            <a:ext cx="457200" cy="1905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Elbow Connector 69"/>
          <p:cNvCxnSpPr>
            <a:stCxn id="8" idx="2"/>
            <a:endCxn id="44" idx="0"/>
          </p:cNvCxnSpPr>
          <p:nvPr/>
        </p:nvCxnSpPr>
        <p:spPr>
          <a:xfrm rot="16200000" flipH="1">
            <a:off x="1391946" y="3675354"/>
            <a:ext cx="854658" cy="112395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73"/>
          <p:cNvCxnSpPr>
            <a:stCxn id="9" idx="2"/>
            <a:endCxn id="44" idx="0"/>
          </p:cNvCxnSpPr>
          <p:nvPr/>
        </p:nvCxnSpPr>
        <p:spPr>
          <a:xfrm rot="5400000">
            <a:off x="2020596" y="4170654"/>
            <a:ext cx="854658" cy="13335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/>
          <p:cNvCxnSpPr>
            <a:stCxn id="10" idx="2"/>
            <a:endCxn id="44" idx="0"/>
          </p:cNvCxnSpPr>
          <p:nvPr/>
        </p:nvCxnSpPr>
        <p:spPr>
          <a:xfrm rot="5400000">
            <a:off x="2877846" y="3313404"/>
            <a:ext cx="854658" cy="184785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hape 79"/>
          <p:cNvCxnSpPr>
            <a:stCxn id="9" idx="2"/>
            <a:endCxn id="43" idx="0"/>
          </p:cNvCxnSpPr>
          <p:nvPr/>
        </p:nvCxnSpPr>
        <p:spPr>
          <a:xfrm rot="16200000" flipH="1">
            <a:off x="2974691" y="3349909"/>
            <a:ext cx="862987" cy="178316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>
            <a:stCxn id="44" idx="2"/>
            <a:endCxn id="45" idx="0"/>
          </p:cNvCxnSpPr>
          <p:nvPr/>
        </p:nvCxnSpPr>
        <p:spPr>
          <a:xfrm rot="5400000">
            <a:off x="1909100" y="5419014"/>
            <a:ext cx="693106" cy="251194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Elbow Connector 86"/>
          <p:cNvCxnSpPr>
            <a:stCxn id="44" idx="2"/>
            <a:endCxn id="46" idx="0"/>
          </p:cNvCxnSpPr>
          <p:nvPr/>
        </p:nvCxnSpPr>
        <p:spPr>
          <a:xfrm rot="16200000" flipH="1">
            <a:off x="2888957" y="4690351"/>
            <a:ext cx="649910" cy="1665324"/>
          </a:xfrm>
          <a:prstGeom prst="bentConnector3">
            <a:avLst>
              <a:gd name="adj1" fmla="val 52754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Elbow Connector 88"/>
          <p:cNvCxnSpPr>
            <a:stCxn id="44" idx="2"/>
            <a:endCxn id="47" idx="0"/>
          </p:cNvCxnSpPr>
          <p:nvPr/>
        </p:nvCxnSpPr>
        <p:spPr>
          <a:xfrm rot="16200000" flipH="1">
            <a:off x="3929817" y="3649490"/>
            <a:ext cx="693106" cy="379024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hape 92"/>
          <p:cNvCxnSpPr>
            <a:stCxn id="49" idx="2"/>
            <a:endCxn id="43" idx="3"/>
          </p:cNvCxnSpPr>
          <p:nvPr/>
        </p:nvCxnSpPr>
        <p:spPr>
          <a:xfrm rot="5400000">
            <a:off x="5070815" y="3312168"/>
            <a:ext cx="1425972" cy="1829066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hape 94"/>
          <p:cNvCxnSpPr>
            <a:stCxn id="48" idx="2"/>
            <a:endCxn id="43" idx="3"/>
          </p:cNvCxnSpPr>
          <p:nvPr/>
        </p:nvCxnSpPr>
        <p:spPr>
          <a:xfrm rot="5400000">
            <a:off x="5739293" y="2643690"/>
            <a:ext cx="1425972" cy="3166022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hape 123"/>
          <p:cNvCxnSpPr>
            <a:stCxn id="47" idx="3"/>
          </p:cNvCxnSpPr>
          <p:nvPr/>
        </p:nvCxnSpPr>
        <p:spPr>
          <a:xfrm flipV="1">
            <a:off x="6742991" y="3505200"/>
            <a:ext cx="343609" cy="2652664"/>
          </a:xfrm>
          <a:prstGeom prst="curved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760" y="365760"/>
            <a:ext cx="8412480" cy="612648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Sub-model developmental needs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600200" y="2286000"/>
            <a:ext cx="0" cy="1981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1600200" y="4267200"/>
            <a:ext cx="6019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581400" y="2286000"/>
            <a:ext cx="0" cy="1981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715000" y="2286000"/>
            <a:ext cx="0" cy="1981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600200" y="3276600"/>
            <a:ext cx="60198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773681" y="4419600"/>
            <a:ext cx="3703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Resource availability, </a:t>
            </a:r>
            <a:br>
              <a:rPr lang="en-US" dirty="0" smtClean="0"/>
            </a:br>
            <a:r>
              <a:rPr lang="en-US" dirty="0" smtClean="0"/>
              <a:t>or time since disturbance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362634" y="3029635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% C allocation to resource acquisition tissues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057400" y="1840468"/>
            <a:ext cx="1036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water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145281" y="1840468"/>
            <a:ext cx="1188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nutrients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278881" y="1828800"/>
            <a:ext cx="1036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light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934200" y="3276600"/>
            <a:ext cx="1950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“steady state” baseline</a:t>
            </a:r>
            <a:endParaRPr lang="en-US" dirty="0"/>
          </a:p>
        </p:txBody>
      </p:sp>
      <p:sp>
        <p:nvSpPr>
          <p:cNvPr id="23" name="Freeform 22"/>
          <p:cNvSpPr/>
          <p:nvPr/>
        </p:nvSpPr>
        <p:spPr>
          <a:xfrm>
            <a:off x="1611745" y="3276600"/>
            <a:ext cx="1893455" cy="612678"/>
          </a:xfrm>
          <a:custGeom>
            <a:avLst/>
            <a:gdLst>
              <a:gd name="connsiteX0" fmla="*/ 0 w 1893455"/>
              <a:gd name="connsiteY0" fmla="*/ 0 h 612678"/>
              <a:gd name="connsiteX1" fmla="*/ 193964 w 1893455"/>
              <a:gd name="connsiteY1" fmla="*/ 526472 h 612678"/>
              <a:gd name="connsiteX2" fmla="*/ 868218 w 1893455"/>
              <a:gd name="connsiteY2" fmla="*/ 517236 h 612678"/>
              <a:gd name="connsiteX3" fmla="*/ 1293091 w 1893455"/>
              <a:gd name="connsiteY3" fmla="*/ 230909 h 612678"/>
              <a:gd name="connsiteX4" fmla="*/ 1893455 w 1893455"/>
              <a:gd name="connsiteY4" fmla="*/ 0 h 61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3455" h="612678">
                <a:moveTo>
                  <a:pt x="0" y="0"/>
                </a:moveTo>
                <a:cubicBezTo>
                  <a:pt x="24630" y="220133"/>
                  <a:pt x="49261" y="440266"/>
                  <a:pt x="193964" y="526472"/>
                </a:cubicBezTo>
                <a:cubicBezTo>
                  <a:pt x="338667" y="612678"/>
                  <a:pt x="685030" y="566497"/>
                  <a:pt x="868218" y="517236"/>
                </a:cubicBezTo>
                <a:cubicBezTo>
                  <a:pt x="1051406" y="467975"/>
                  <a:pt x="1122218" y="317115"/>
                  <a:pt x="1293091" y="230909"/>
                </a:cubicBezTo>
                <a:cubicBezTo>
                  <a:pt x="1463964" y="144703"/>
                  <a:pt x="1678709" y="72351"/>
                  <a:pt x="1893455" y="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3669145" y="3276600"/>
            <a:ext cx="1969655" cy="612678"/>
          </a:xfrm>
          <a:custGeom>
            <a:avLst/>
            <a:gdLst>
              <a:gd name="connsiteX0" fmla="*/ 0 w 1893455"/>
              <a:gd name="connsiteY0" fmla="*/ 0 h 612678"/>
              <a:gd name="connsiteX1" fmla="*/ 193964 w 1893455"/>
              <a:gd name="connsiteY1" fmla="*/ 526472 h 612678"/>
              <a:gd name="connsiteX2" fmla="*/ 868218 w 1893455"/>
              <a:gd name="connsiteY2" fmla="*/ 517236 h 612678"/>
              <a:gd name="connsiteX3" fmla="*/ 1293091 w 1893455"/>
              <a:gd name="connsiteY3" fmla="*/ 230909 h 612678"/>
              <a:gd name="connsiteX4" fmla="*/ 1893455 w 1893455"/>
              <a:gd name="connsiteY4" fmla="*/ 0 h 61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3455" h="612678">
                <a:moveTo>
                  <a:pt x="0" y="0"/>
                </a:moveTo>
                <a:cubicBezTo>
                  <a:pt x="24630" y="220133"/>
                  <a:pt x="49261" y="440266"/>
                  <a:pt x="193964" y="526472"/>
                </a:cubicBezTo>
                <a:cubicBezTo>
                  <a:pt x="338667" y="612678"/>
                  <a:pt x="685030" y="566497"/>
                  <a:pt x="868218" y="517236"/>
                </a:cubicBezTo>
                <a:cubicBezTo>
                  <a:pt x="1051406" y="467975"/>
                  <a:pt x="1122218" y="317115"/>
                  <a:pt x="1293091" y="230909"/>
                </a:cubicBezTo>
                <a:cubicBezTo>
                  <a:pt x="1463964" y="144703"/>
                  <a:pt x="1678709" y="72351"/>
                  <a:pt x="1893455" y="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 flipV="1">
            <a:off x="5726545" y="2663922"/>
            <a:ext cx="1893455" cy="612678"/>
          </a:xfrm>
          <a:custGeom>
            <a:avLst/>
            <a:gdLst>
              <a:gd name="connsiteX0" fmla="*/ 0 w 1893455"/>
              <a:gd name="connsiteY0" fmla="*/ 0 h 612678"/>
              <a:gd name="connsiteX1" fmla="*/ 193964 w 1893455"/>
              <a:gd name="connsiteY1" fmla="*/ 526472 h 612678"/>
              <a:gd name="connsiteX2" fmla="*/ 868218 w 1893455"/>
              <a:gd name="connsiteY2" fmla="*/ 517236 h 612678"/>
              <a:gd name="connsiteX3" fmla="*/ 1293091 w 1893455"/>
              <a:gd name="connsiteY3" fmla="*/ 230909 h 612678"/>
              <a:gd name="connsiteX4" fmla="*/ 1893455 w 1893455"/>
              <a:gd name="connsiteY4" fmla="*/ 0 h 612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3455" h="612678">
                <a:moveTo>
                  <a:pt x="0" y="0"/>
                </a:moveTo>
                <a:cubicBezTo>
                  <a:pt x="24630" y="220133"/>
                  <a:pt x="49261" y="440266"/>
                  <a:pt x="193964" y="526472"/>
                </a:cubicBezTo>
                <a:cubicBezTo>
                  <a:pt x="338667" y="612678"/>
                  <a:pt x="685030" y="566497"/>
                  <a:pt x="868218" y="517236"/>
                </a:cubicBezTo>
                <a:cubicBezTo>
                  <a:pt x="1051406" y="467975"/>
                  <a:pt x="1122218" y="317115"/>
                  <a:pt x="1293091" y="230909"/>
                </a:cubicBezTo>
                <a:cubicBezTo>
                  <a:pt x="1463964" y="144703"/>
                  <a:pt x="1678709" y="72351"/>
                  <a:pt x="1893455" y="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760" y="365760"/>
            <a:ext cx="8412480" cy="612648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Inputs and outputs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Inputs</a:t>
            </a:r>
          </a:p>
          <a:p>
            <a:pPr lvl="1"/>
            <a:r>
              <a:rPr lang="en-US" sz="2000" dirty="0" smtClean="0"/>
              <a:t>Site characteristics</a:t>
            </a:r>
          </a:p>
          <a:p>
            <a:pPr lvl="1"/>
            <a:r>
              <a:rPr lang="en-US" sz="2000" dirty="0" smtClean="0"/>
              <a:t>Climatology</a:t>
            </a:r>
          </a:p>
          <a:p>
            <a:pPr lvl="1"/>
            <a:r>
              <a:rPr lang="en-US" sz="2000" dirty="0" smtClean="0"/>
              <a:t>Ecophysiology</a:t>
            </a:r>
          </a:p>
          <a:p>
            <a:pPr lvl="1"/>
            <a:r>
              <a:rPr lang="en-US" sz="2000" dirty="0" smtClean="0"/>
              <a:t>Treatment method, severity</a:t>
            </a:r>
          </a:p>
          <a:p>
            <a:r>
              <a:rPr lang="en-US" sz="2400" dirty="0" smtClean="0"/>
              <a:t>Outputs</a:t>
            </a:r>
          </a:p>
          <a:p>
            <a:pPr lvl="1"/>
            <a:r>
              <a:rPr lang="en-US" sz="2000" dirty="0" smtClean="0"/>
              <a:t>(valued outputs from parent model, incl. LAI, AET)</a:t>
            </a:r>
          </a:p>
          <a:p>
            <a:pPr lvl="1"/>
            <a:r>
              <a:rPr lang="en-US" sz="2000" dirty="0" smtClean="0"/>
              <a:t>Canopy bulk density</a:t>
            </a:r>
          </a:p>
          <a:p>
            <a:pPr lvl="1"/>
            <a:r>
              <a:rPr lang="en-US" sz="2000" dirty="0" smtClean="0"/>
              <a:t>Canopy cover</a:t>
            </a:r>
          </a:p>
          <a:p>
            <a:pPr lvl="1"/>
            <a:r>
              <a:rPr lang="en-US" sz="2000" dirty="0" smtClean="0"/>
              <a:t>Duration of treatment effectiveness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760" y="365760"/>
            <a:ext cx="8412480" cy="612648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Assumptions and 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Parent process model</a:t>
            </a:r>
          </a:p>
          <a:p>
            <a:pPr lvl="1"/>
            <a:r>
              <a:rPr lang="en-US" sz="2000" dirty="0" smtClean="0"/>
              <a:t>E.g., dependence on LAI, climate time scale, …</a:t>
            </a:r>
          </a:p>
          <a:p>
            <a:r>
              <a:rPr lang="en-US" sz="2400" dirty="0" smtClean="0"/>
              <a:t>Fire behavior model</a:t>
            </a:r>
          </a:p>
          <a:p>
            <a:pPr lvl="1"/>
            <a:r>
              <a:rPr lang="en-US" sz="2000" smtClean="0"/>
              <a:t>E.g., canopy </a:t>
            </a:r>
            <a:r>
              <a:rPr lang="en-US" sz="2000" dirty="0" smtClean="0"/>
              <a:t>bulk density is a good measure of crown fire hazard</a:t>
            </a:r>
          </a:p>
          <a:p>
            <a:r>
              <a:rPr lang="en-US" sz="2400" dirty="0" smtClean="0"/>
              <a:t>Spatial homogeneity</a:t>
            </a:r>
          </a:p>
          <a:p>
            <a:r>
              <a:rPr lang="en-US" sz="2400" dirty="0" smtClean="0"/>
              <a:t>Ladder fuels and understory redevelopment</a:t>
            </a:r>
          </a:p>
          <a:p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760" y="365760"/>
            <a:ext cx="8412480" cy="612648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Anticipated 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0037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Fire hazard reduction treatment design</a:t>
            </a:r>
          </a:p>
          <a:p>
            <a:r>
              <a:rPr lang="en-US" sz="2400" dirty="0" smtClean="0"/>
              <a:t>Alternative management evaluations</a:t>
            </a:r>
          </a:p>
          <a:p>
            <a:r>
              <a:rPr lang="en-US" sz="2400" dirty="0" smtClean="0"/>
              <a:t>Ecosystem modeling after natural disturbance</a:t>
            </a:r>
            <a:endParaRPr lang="en-US" sz="2400" dirty="0"/>
          </a:p>
        </p:txBody>
      </p:sp>
      <p:pic>
        <p:nvPicPr>
          <p:cNvPr id="3074" name="Picture 2" descr="R:\Groups\MORP\FFSLubrecht\Pics\Fire\24Burn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200400"/>
            <a:ext cx="3703732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http://ecosystemrg.com/wp-content/uploads/2011/08/Treated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352800"/>
            <a:ext cx="3759489" cy="2143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760" y="365760"/>
            <a:ext cx="8412480" cy="612648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Growth after disturbance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Canopy fuels (which fuel crown fire) develop at a different rate in perturbed </a:t>
            </a:r>
            <a:r>
              <a:rPr lang="en-US" sz="2400" dirty="0" smtClean="0"/>
              <a:t>stands</a:t>
            </a:r>
            <a:endParaRPr lang="en-US" sz="2400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625" t="15625" r="60938" b="3125"/>
          <a:stretch>
            <a:fillRect/>
          </a:stretch>
        </p:blipFill>
        <p:spPr bwMode="auto">
          <a:xfrm>
            <a:off x="394188" y="2438399"/>
            <a:ext cx="4070106" cy="395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14"/>
          <p:cNvGrpSpPr/>
          <p:nvPr/>
        </p:nvGrpSpPr>
        <p:grpSpPr>
          <a:xfrm>
            <a:off x="5715000" y="3276600"/>
            <a:ext cx="762000" cy="2133600"/>
            <a:chOff x="5943600" y="3352800"/>
            <a:chExt cx="762000" cy="213360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1518" t="34274" r="82222" b="21905"/>
            <a:stretch>
              <a:fillRect/>
            </a:stretch>
          </p:blipFill>
          <p:spPr bwMode="auto">
            <a:xfrm>
              <a:off x="5943600" y="3352800"/>
              <a:ext cx="762000" cy="213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6190488" y="3383280"/>
              <a:ext cx="18288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15"/>
          <p:cNvGrpSpPr/>
          <p:nvPr/>
        </p:nvGrpSpPr>
        <p:grpSpPr>
          <a:xfrm>
            <a:off x="7772400" y="3276600"/>
            <a:ext cx="685800" cy="2057400"/>
            <a:chOff x="7543800" y="3352800"/>
            <a:chExt cx="685800" cy="205740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3045" t="34405" r="71321" b="23339"/>
            <a:stretch>
              <a:fillRect/>
            </a:stretch>
          </p:blipFill>
          <p:spPr bwMode="auto">
            <a:xfrm>
              <a:off x="7543800" y="3352800"/>
              <a:ext cx="685800" cy="205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7708392" y="3352800"/>
              <a:ext cx="9144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900416" y="3352800"/>
              <a:ext cx="9144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 l="11518" t="34274" r="82222" b="21905"/>
          <a:stretch>
            <a:fillRect/>
          </a:stretch>
        </p:blipFill>
        <p:spPr bwMode="auto">
          <a:xfrm>
            <a:off x="4876800" y="3276600"/>
            <a:ext cx="762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 l="23045" t="34405" r="71321" b="23339"/>
          <a:stretch>
            <a:fillRect/>
          </a:stretch>
        </p:blipFill>
        <p:spPr bwMode="auto">
          <a:xfrm>
            <a:off x="7010400" y="3276600"/>
            <a:ext cx="685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4769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5760" y="365760"/>
            <a:ext cx="8412480" cy="612648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Big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434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Dry forests and frequent low-severity fire regime</a:t>
            </a:r>
          </a:p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Fire hazard and treatment</a:t>
            </a:r>
          </a:p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Need: how long is a treatment effective for?</a:t>
            </a:r>
          </a:p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Growth models that have applicability to stands (management)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12188" t="21875" r="62500"/>
          <a:stretch>
            <a:fillRect/>
          </a:stretch>
        </p:blipFill>
        <p:spPr bwMode="auto">
          <a:xfrm>
            <a:off x="4724400" y="1524000"/>
            <a:ext cx="3813048" cy="4707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5760" y="365760"/>
            <a:ext cx="8412480" cy="612648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Big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43400" cy="45259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Dry forests and frequent fire regime</a:t>
            </a:r>
          </a:p>
          <a:p>
            <a:r>
              <a:rPr lang="en-US" sz="2400" dirty="0" smtClean="0"/>
              <a:t>Fire hazard and treatment</a:t>
            </a:r>
          </a:p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Need: how long is a treatment effective for?</a:t>
            </a:r>
          </a:p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Growth models that have applicability to stands (management)</a:t>
            </a:r>
          </a:p>
        </p:txBody>
      </p:sp>
      <p:pic>
        <p:nvPicPr>
          <p:cNvPr id="5122" name="Picture 2" descr="http://www.nps.gov/common/uploads/stories/images/nri/20140604/siteadmin/0D066020-C16F-7DEA-2A96AD9EFAC82D16/0D066020-C16F-7DEA-2A96AD9EFAC82D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219200"/>
            <a:ext cx="3714749" cy="243962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467600" y="1219200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www.nps.gov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3" cstate="print"/>
          <a:srcRect l="4467" t="15349" r="4708" b="16491"/>
          <a:stretch>
            <a:fillRect/>
          </a:stretch>
        </p:blipFill>
        <p:spPr bwMode="auto">
          <a:xfrm rot="5400000">
            <a:off x="5581180" y="3865574"/>
            <a:ext cx="2627794" cy="2211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5760" y="365760"/>
            <a:ext cx="8412480" cy="612648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Big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43400" cy="45259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Dry forests and frequent fire regime</a:t>
            </a:r>
          </a:p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Fire hazard and treatment</a:t>
            </a:r>
          </a:p>
          <a:p>
            <a:r>
              <a:rPr lang="en-US" sz="2400" dirty="0" smtClean="0"/>
              <a:t>Need: how long is a treatment effective for?</a:t>
            </a:r>
          </a:p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Growth models that have applicability to stands (management)</a:t>
            </a: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 l="2500" t="25781" r="72813" b="35156"/>
          <a:stretch>
            <a:fillRect/>
          </a:stretch>
        </p:blipFill>
        <p:spPr bwMode="auto">
          <a:xfrm>
            <a:off x="4419600" y="3352800"/>
            <a:ext cx="3852672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3710" t="21094" r="54022" b="42187"/>
          <a:stretch>
            <a:fillRect/>
          </a:stretch>
        </p:blipFill>
        <p:spPr bwMode="auto">
          <a:xfrm>
            <a:off x="4038600" y="1447800"/>
            <a:ext cx="4648200" cy="1615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6324600" y="4267200"/>
            <a:ext cx="1828800" cy="1524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95800" y="4419600"/>
            <a:ext cx="3200400" cy="1524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5760" y="365760"/>
            <a:ext cx="8412480" cy="612648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Big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43400" cy="45259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Dry forests and frequent fire regime</a:t>
            </a:r>
          </a:p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Fire hazard and treatment</a:t>
            </a:r>
          </a:p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Need: how long is a treatment effective for?</a:t>
            </a:r>
          </a:p>
          <a:p>
            <a:r>
              <a:rPr lang="en-US" sz="2400" dirty="0" smtClean="0"/>
              <a:t>Growth models that have applicability to stands (management)</a:t>
            </a: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 l="50000" t="20313" r="12812" b="14844"/>
          <a:stretch>
            <a:fillRect/>
          </a:stretch>
        </p:blipFill>
        <p:spPr bwMode="auto">
          <a:xfrm>
            <a:off x="4114800" y="2895600"/>
            <a:ext cx="4479274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760" y="365760"/>
            <a:ext cx="8412480" cy="612648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Growth after disturbance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Disturbances change growing </a:t>
            </a:r>
            <a:r>
              <a:rPr lang="en-US" sz="2400" dirty="0" smtClean="0"/>
              <a:t>conditions</a:t>
            </a:r>
            <a:endParaRPr lang="en-US" sz="2400" dirty="0" smtClean="0"/>
          </a:p>
        </p:txBody>
      </p:sp>
      <p:pic>
        <p:nvPicPr>
          <p:cNvPr id="1027" name="Picture 3" descr="R:\Groups\MORP\FFSLubrecht\Pics\RepPics\control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362200"/>
            <a:ext cx="3657042" cy="274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 descr="R:\Groups\MORP\FFSLubrecht\Pics\RepPics\tb1cbe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399" y="2362200"/>
            <a:ext cx="3657041" cy="274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133600" y="5193268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Control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867400" y="51816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Thin and burn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760" y="365760"/>
            <a:ext cx="8412480" cy="612648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Growth after disturbance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Canopy fuels (which fuel crown fire) develop at a different rate in perturbed </a:t>
            </a:r>
            <a:r>
              <a:rPr lang="en-US" sz="2400" dirty="0" smtClean="0"/>
              <a:t>stands</a:t>
            </a:r>
            <a:endParaRPr lang="en-US" sz="24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5313" t="17188" r="61250" b="13281"/>
          <a:stretch>
            <a:fillRect/>
          </a:stretch>
        </p:blipFill>
        <p:spPr bwMode="auto">
          <a:xfrm>
            <a:off x="2551416" y="2539525"/>
            <a:ext cx="4458984" cy="370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4769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760" y="365760"/>
            <a:ext cx="8412480" cy="612648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Growth after disturbance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Canopy fuels (which fuel crown fire) develop at a different rate in perturbed stands</a:t>
            </a:r>
          </a:p>
          <a:p>
            <a:pPr marL="0" indent="0">
              <a:buNone/>
            </a:pPr>
            <a:endParaRPr lang="en-US" sz="24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295400" y="2667000"/>
            <a:ext cx="0" cy="1981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1295400" y="4648200"/>
            <a:ext cx="2667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295400" y="4038600"/>
            <a:ext cx="2667000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410200" y="2667000"/>
            <a:ext cx="0" cy="1981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410200" y="4648200"/>
            <a:ext cx="2667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410200" y="3352800"/>
            <a:ext cx="2514600" cy="10668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43000" y="4800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 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200400" y="4800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 x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334000" y="4800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 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391400" y="4800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 x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-43934" y="3472934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Canopy C allocation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4044434" y="351103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Canopy Bulk Density</a:t>
            </a:r>
            <a:endParaRPr lang="en-US" dirty="0"/>
          </a:p>
        </p:txBody>
      </p:sp>
      <p:sp>
        <p:nvSpPr>
          <p:cNvPr id="22" name="Freeform 21"/>
          <p:cNvSpPr/>
          <p:nvPr/>
        </p:nvSpPr>
        <p:spPr>
          <a:xfrm>
            <a:off x="1318437" y="2920409"/>
            <a:ext cx="2551814" cy="1128712"/>
          </a:xfrm>
          <a:custGeom>
            <a:avLst/>
            <a:gdLst>
              <a:gd name="connsiteX0" fmla="*/ 0 w 2551814"/>
              <a:gd name="connsiteY0" fmla="*/ 1127051 h 1128712"/>
              <a:gd name="connsiteX1" fmla="*/ 113414 w 2551814"/>
              <a:gd name="connsiteY1" fmla="*/ 1119963 h 1128712"/>
              <a:gd name="connsiteX2" fmla="*/ 503275 w 2551814"/>
              <a:gd name="connsiteY2" fmla="*/ 893135 h 1128712"/>
              <a:gd name="connsiteX3" fmla="*/ 581247 w 2551814"/>
              <a:gd name="connsiteY3" fmla="*/ 808075 h 1128712"/>
              <a:gd name="connsiteX4" fmla="*/ 623777 w 2551814"/>
              <a:gd name="connsiteY4" fmla="*/ 765544 h 1128712"/>
              <a:gd name="connsiteX5" fmla="*/ 652130 w 2551814"/>
              <a:gd name="connsiteY5" fmla="*/ 723014 h 1128712"/>
              <a:gd name="connsiteX6" fmla="*/ 659219 w 2551814"/>
              <a:gd name="connsiteY6" fmla="*/ 701749 h 1128712"/>
              <a:gd name="connsiteX7" fmla="*/ 687572 w 2551814"/>
              <a:gd name="connsiteY7" fmla="*/ 659219 h 1128712"/>
              <a:gd name="connsiteX8" fmla="*/ 701749 w 2551814"/>
              <a:gd name="connsiteY8" fmla="*/ 616689 h 1128712"/>
              <a:gd name="connsiteX9" fmla="*/ 708837 w 2551814"/>
              <a:gd name="connsiteY9" fmla="*/ 595424 h 1128712"/>
              <a:gd name="connsiteX10" fmla="*/ 730103 w 2551814"/>
              <a:gd name="connsiteY10" fmla="*/ 552893 h 1128712"/>
              <a:gd name="connsiteX11" fmla="*/ 744279 w 2551814"/>
              <a:gd name="connsiteY11" fmla="*/ 531628 h 1128712"/>
              <a:gd name="connsiteX12" fmla="*/ 758456 w 2551814"/>
              <a:gd name="connsiteY12" fmla="*/ 489098 h 1128712"/>
              <a:gd name="connsiteX13" fmla="*/ 772633 w 2551814"/>
              <a:gd name="connsiteY13" fmla="*/ 446568 h 1128712"/>
              <a:gd name="connsiteX14" fmla="*/ 779721 w 2551814"/>
              <a:gd name="connsiteY14" fmla="*/ 425303 h 1128712"/>
              <a:gd name="connsiteX15" fmla="*/ 793898 w 2551814"/>
              <a:gd name="connsiteY15" fmla="*/ 404038 h 1128712"/>
              <a:gd name="connsiteX16" fmla="*/ 800986 w 2551814"/>
              <a:gd name="connsiteY16" fmla="*/ 382772 h 1128712"/>
              <a:gd name="connsiteX17" fmla="*/ 829340 w 2551814"/>
              <a:gd name="connsiteY17" fmla="*/ 340242 h 1128712"/>
              <a:gd name="connsiteX18" fmla="*/ 857693 w 2551814"/>
              <a:gd name="connsiteY18" fmla="*/ 290624 h 1128712"/>
              <a:gd name="connsiteX19" fmla="*/ 878958 w 2551814"/>
              <a:gd name="connsiteY19" fmla="*/ 276447 h 1128712"/>
              <a:gd name="connsiteX20" fmla="*/ 921489 w 2551814"/>
              <a:gd name="connsiteY20" fmla="*/ 205563 h 1128712"/>
              <a:gd name="connsiteX21" fmla="*/ 949842 w 2551814"/>
              <a:gd name="connsiteY21" fmla="*/ 163033 h 1128712"/>
              <a:gd name="connsiteX22" fmla="*/ 992372 w 2551814"/>
              <a:gd name="connsiteY22" fmla="*/ 127591 h 1128712"/>
              <a:gd name="connsiteX23" fmla="*/ 1013637 w 2551814"/>
              <a:gd name="connsiteY23" fmla="*/ 106326 h 1128712"/>
              <a:gd name="connsiteX24" fmla="*/ 1041991 w 2551814"/>
              <a:gd name="connsiteY24" fmla="*/ 92149 h 1128712"/>
              <a:gd name="connsiteX25" fmla="*/ 1084521 w 2551814"/>
              <a:gd name="connsiteY25" fmla="*/ 70884 h 1128712"/>
              <a:gd name="connsiteX26" fmla="*/ 1127051 w 2551814"/>
              <a:gd name="connsiteY26" fmla="*/ 49619 h 1128712"/>
              <a:gd name="connsiteX27" fmla="*/ 1148316 w 2551814"/>
              <a:gd name="connsiteY27" fmla="*/ 35442 h 1128712"/>
              <a:gd name="connsiteX28" fmla="*/ 1169582 w 2551814"/>
              <a:gd name="connsiteY28" fmla="*/ 28354 h 1128712"/>
              <a:gd name="connsiteX29" fmla="*/ 1197935 w 2551814"/>
              <a:gd name="connsiteY29" fmla="*/ 14177 h 1128712"/>
              <a:gd name="connsiteX30" fmla="*/ 1254642 w 2551814"/>
              <a:gd name="connsiteY30" fmla="*/ 0 h 1128712"/>
              <a:gd name="connsiteX31" fmla="*/ 1382233 w 2551814"/>
              <a:gd name="connsiteY31" fmla="*/ 14177 h 1128712"/>
              <a:gd name="connsiteX32" fmla="*/ 1403498 w 2551814"/>
              <a:gd name="connsiteY32" fmla="*/ 21265 h 1128712"/>
              <a:gd name="connsiteX33" fmla="*/ 1424763 w 2551814"/>
              <a:gd name="connsiteY33" fmla="*/ 35442 h 1128712"/>
              <a:gd name="connsiteX34" fmla="*/ 1431851 w 2551814"/>
              <a:gd name="connsiteY34" fmla="*/ 56707 h 1128712"/>
              <a:gd name="connsiteX35" fmla="*/ 1474382 w 2551814"/>
              <a:gd name="connsiteY35" fmla="*/ 85061 h 1128712"/>
              <a:gd name="connsiteX36" fmla="*/ 1502735 w 2551814"/>
              <a:gd name="connsiteY36" fmla="*/ 134679 h 1128712"/>
              <a:gd name="connsiteX37" fmla="*/ 1538177 w 2551814"/>
              <a:gd name="connsiteY37" fmla="*/ 184298 h 1128712"/>
              <a:gd name="connsiteX38" fmla="*/ 1573619 w 2551814"/>
              <a:gd name="connsiteY38" fmla="*/ 248093 h 1128712"/>
              <a:gd name="connsiteX39" fmla="*/ 1601972 w 2551814"/>
              <a:gd name="connsiteY39" fmla="*/ 290624 h 1128712"/>
              <a:gd name="connsiteX40" fmla="*/ 1616149 w 2551814"/>
              <a:gd name="connsiteY40" fmla="*/ 311889 h 1128712"/>
              <a:gd name="connsiteX41" fmla="*/ 1637414 w 2551814"/>
              <a:gd name="connsiteY41" fmla="*/ 333154 h 1128712"/>
              <a:gd name="connsiteX42" fmla="*/ 1665768 w 2551814"/>
              <a:gd name="connsiteY42" fmla="*/ 396949 h 1128712"/>
              <a:gd name="connsiteX43" fmla="*/ 1687033 w 2551814"/>
              <a:gd name="connsiteY43" fmla="*/ 460744 h 1128712"/>
              <a:gd name="connsiteX44" fmla="*/ 1694121 w 2551814"/>
              <a:gd name="connsiteY44" fmla="*/ 482010 h 1128712"/>
              <a:gd name="connsiteX45" fmla="*/ 1708298 w 2551814"/>
              <a:gd name="connsiteY45" fmla="*/ 503275 h 1128712"/>
              <a:gd name="connsiteX46" fmla="*/ 1715386 w 2551814"/>
              <a:gd name="connsiteY46" fmla="*/ 524540 h 1128712"/>
              <a:gd name="connsiteX47" fmla="*/ 1743740 w 2551814"/>
              <a:gd name="connsiteY47" fmla="*/ 567070 h 1128712"/>
              <a:gd name="connsiteX48" fmla="*/ 1779182 w 2551814"/>
              <a:gd name="connsiteY48" fmla="*/ 609600 h 1128712"/>
              <a:gd name="connsiteX49" fmla="*/ 1807535 w 2551814"/>
              <a:gd name="connsiteY49" fmla="*/ 652131 h 1128712"/>
              <a:gd name="connsiteX50" fmla="*/ 1835889 w 2551814"/>
              <a:gd name="connsiteY50" fmla="*/ 694661 h 1128712"/>
              <a:gd name="connsiteX51" fmla="*/ 1864242 w 2551814"/>
              <a:gd name="connsiteY51" fmla="*/ 737191 h 1128712"/>
              <a:gd name="connsiteX52" fmla="*/ 1913861 w 2551814"/>
              <a:gd name="connsiteY52" fmla="*/ 793898 h 1128712"/>
              <a:gd name="connsiteX53" fmla="*/ 1920949 w 2551814"/>
              <a:gd name="connsiteY53" fmla="*/ 815163 h 1128712"/>
              <a:gd name="connsiteX54" fmla="*/ 1984744 w 2551814"/>
              <a:gd name="connsiteY54" fmla="*/ 871870 h 1128712"/>
              <a:gd name="connsiteX55" fmla="*/ 2006010 w 2551814"/>
              <a:gd name="connsiteY55" fmla="*/ 893135 h 1128712"/>
              <a:gd name="connsiteX56" fmla="*/ 2069805 w 2551814"/>
              <a:gd name="connsiteY56" fmla="*/ 928577 h 1128712"/>
              <a:gd name="connsiteX57" fmla="*/ 2105247 w 2551814"/>
              <a:gd name="connsiteY57" fmla="*/ 964019 h 1128712"/>
              <a:gd name="connsiteX58" fmla="*/ 2140689 w 2551814"/>
              <a:gd name="connsiteY58" fmla="*/ 992372 h 1128712"/>
              <a:gd name="connsiteX59" fmla="*/ 2183219 w 2551814"/>
              <a:gd name="connsiteY59" fmla="*/ 1013638 h 1128712"/>
              <a:gd name="connsiteX60" fmla="*/ 2204484 w 2551814"/>
              <a:gd name="connsiteY60" fmla="*/ 1027814 h 1128712"/>
              <a:gd name="connsiteX61" fmla="*/ 2268279 w 2551814"/>
              <a:gd name="connsiteY61" fmla="*/ 1049079 h 1128712"/>
              <a:gd name="connsiteX62" fmla="*/ 2289544 w 2551814"/>
              <a:gd name="connsiteY62" fmla="*/ 1056168 h 1128712"/>
              <a:gd name="connsiteX63" fmla="*/ 2310810 w 2551814"/>
              <a:gd name="connsiteY63" fmla="*/ 1070344 h 1128712"/>
              <a:gd name="connsiteX64" fmla="*/ 2445489 w 2551814"/>
              <a:gd name="connsiteY64" fmla="*/ 1091610 h 1128712"/>
              <a:gd name="connsiteX65" fmla="*/ 2523461 w 2551814"/>
              <a:gd name="connsiteY65" fmla="*/ 1112875 h 1128712"/>
              <a:gd name="connsiteX66" fmla="*/ 2551814 w 2551814"/>
              <a:gd name="connsiteY66" fmla="*/ 1112875 h 1128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2551814" h="1128712">
                <a:moveTo>
                  <a:pt x="0" y="1127051"/>
                </a:moveTo>
                <a:cubicBezTo>
                  <a:pt x="37805" y="1124688"/>
                  <a:pt x="79065" y="1135928"/>
                  <a:pt x="113414" y="1119963"/>
                </a:cubicBezTo>
                <a:cubicBezTo>
                  <a:pt x="249755" y="1056593"/>
                  <a:pt x="376349" y="973723"/>
                  <a:pt x="503275" y="893135"/>
                </a:cubicBezTo>
                <a:cubicBezTo>
                  <a:pt x="557843" y="858489"/>
                  <a:pt x="548580" y="844372"/>
                  <a:pt x="581247" y="808075"/>
                </a:cubicBezTo>
                <a:cubicBezTo>
                  <a:pt x="594659" y="793173"/>
                  <a:pt x="612656" y="782226"/>
                  <a:pt x="623777" y="765544"/>
                </a:cubicBezTo>
                <a:cubicBezTo>
                  <a:pt x="633228" y="751367"/>
                  <a:pt x="646742" y="739178"/>
                  <a:pt x="652130" y="723014"/>
                </a:cubicBezTo>
                <a:cubicBezTo>
                  <a:pt x="654493" y="715926"/>
                  <a:pt x="655590" y="708281"/>
                  <a:pt x="659219" y="701749"/>
                </a:cubicBezTo>
                <a:cubicBezTo>
                  <a:pt x="667494" y="686855"/>
                  <a:pt x="682184" y="675383"/>
                  <a:pt x="687572" y="659219"/>
                </a:cubicBezTo>
                <a:lnTo>
                  <a:pt x="701749" y="616689"/>
                </a:lnTo>
                <a:cubicBezTo>
                  <a:pt x="704112" y="609601"/>
                  <a:pt x="704693" y="601641"/>
                  <a:pt x="708837" y="595424"/>
                </a:cubicBezTo>
                <a:cubicBezTo>
                  <a:pt x="749464" y="534482"/>
                  <a:pt x="700757" y="611585"/>
                  <a:pt x="730103" y="552893"/>
                </a:cubicBezTo>
                <a:cubicBezTo>
                  <a:pt x="733913" y="545273"/>
                  <a:pt x="740819" y="539413"/>
                  <a:pt x="744279" y="531628"/>
                </a:cubicBezTo>
                <a:cubicBezTo>
                  <a:pt x="750348" y="517972"/>
                  <a:pt x="753730" y="503275"/>
                  <a:pt x="758456" y="489098"/>
                </a:cubicBezTo>
                <a:lnTo>
                  <a:pt x="772633" y="446568"/>
                </a:lnTo>
                <a:cubicBezTo>
                  <a:pt x="774996" y="439480"/>
                  <a:pt x="775576" y="431520"/>
                  <a:pt x="779721" y="425303"/>
                </a:cubicBezTo>
                <a:lnTo>
                  <a:pt x="793898" y="404038"/>
                </a:lnTo>
                <a:cubicBezTo>
                  <a:pt x="796261" y="396949"/>
                  <a:pt x="797357" y="389304"/>
                  <a:pt x="800986" y="382772"/>
                </a:cubicBezTo>
                <a:cubicBezTo>
                  <a:pt x="809261" y="367878"/>
                  <a:pt x="829340" y="340242"/>
                  <a:pt x="829340" y="340242"/>
                </a:cubicBezTo>
                <a:cubicBezTo>
                  <a:pt x="837450" y="315911"/>
                  <a:pt x="836236" y="312081"/>
                  <a:pt x="857693" y="290624"/>
                </a:cubicBezTo>
                <a:cubicBezTo>
                  <a:pt x="863717" y="284600"/>
                  <a:pt x="871870" y="281173"/>
                  <a:pt x="878958" y="276447"/>
                </a:cubicBezTo>
                <a:cubicBezTo>
                  <a:pt x="900756" y="232850"/>
                  <a:pt x="887271" y="256890"/>
                  <a:pt x="921489" y="205563"/>
                </a:cubicBezTo>
                <a:cubicBezTo>
                  <a:pt x="921492" y="205558"/>
                  <a:pt x="949838" y="163037"/>
                  <a:pt x="949842" y="163033"/>
                </a:cubicBezTo>
                <a:cubicBezTo>
                  <a:pt x="1011968" y="100907"/>
                  <a:pt x="933160" y="176934"/>
                  <a:pt x="992372" y="127591"/>
                </a:cubicBezTo>
                <a:cubicBezTo>
                  <a:pt x="1000073" y="121173"/>
                  <a:pt x="1005480" y="112153"/>
                  <a:pt x="1013637" y="106326"/>
                </a:cubicBezTo>
                <a:cubicBezTo>
                  <a:pt x="1022236" y="100184"/>
                  <a:pt x="1032816" y="97392"/>
                  <a:pt x="1041991" y="92149"/>
                </a:cubicBezTo>
                <a:cubicBezTo>
                  <a:pt x="1080466" y="70163"/>
                  <a:pt x="1045533" y="83879"/>
                  <a:pt x="1084521" y="70884"/>
                </a:cubicBezTo>
                <a:cubicBezTo>
                  <a:pt x="1145464" y="30254"/>
                  <a:pt x="1068357" y="78966"/>
                  <a:pt x="1127051" y="49619"/>
                </a:cubicBezTo>
                <a:cubicBezTo>
                  <a:pt x="1134671" y="45809"/>
                  <a:pt x="1140696" y="39252"/>
                  <a:pt x="1148316" y="35442"/>
                </a:cubicBezTo>
                <a:cubicBezTo>
                  <a:pt x="1154999" y="32100"/>
                  <a:pt x="1162714" y="31297"/>
                  <a:pt x="1169582" y="28354"/>
                </a:cubicBezTo>
                <a:cubicBezTo>
                  <a:pt x="1179294" y="24192"/>
                  <a:pt x="1188223" y="18339"/>
                  <a:pt x="1197935" y="14177"/>
                </a:cubicBezTo>
                <a:cubicBezTo>
                  <a:pt x="1217003" y="6005"/>
                  <a:pt x="1233846" y="4160"/>
                  <a:pt x="1254642" y="0"/>
                </a:cubicBezTo>
                <a:cubicBezTo>
                  <a:pt x="1310303" y="4282"/>
                  <a:pt x="1335549" y="2507"/>
                  <a:pt x="1382233" y="14177"/>
                </a:cubicBezTo>
                <a:cubicBezTo>
                  <a:pt x="1389482" y="15989"/>
                  <a:pt x="1396410" y="18902"/>
                  <a:pt x="1403498" y="21265"/>
                </a:cubicBezTo>
                <a:cubicBezTo>
                  <a:pt x="1410586" y="25991"/>
                  <a:pt x="1419441" y="28790"/>
                  <a:pt x="1424763" y="35442"/>
                </a:cubicBezTo>
                <a:cubicBezTo>
                  <a:pt x="1429430" y="41276"/>
                  <a:pt x="1426568" y="51424"/>
                  <a:pt x="1431851" y="56707"/>
                </a:cubicBezTo>
                <a:cubicBezTo>
                  <a:pt x="1443899" y="68755"/>
                  <a:pt x="1474382" y="85061"/>
                  <a:pt x="1474382" y="85061"/>
                </a:cubicBezTo>
                <a:cubicBezTo>
                  <a:pt x="1488307" y="126839"/>
                  <a:pt x="1472083" y="85636"/>
                  <a:pt x="1502735" y="134679"/>
                </a:cubicBezTo>
                <a:cubicBezTo>
                  <a:pt x="1533835" y="184439"/>
                  <a:pt x="1497638" y="143759"/>
                  <a:pt x="1538177" y="184298"/>
                </a:cubicBezTo>
                <a:cubicBezTo>
                  <a:pt x="1550653" y="221727"/>
                  <a:pt x="1541120" y="199346"/>
                  <a:pt x="1573619" y="248093"/>
                </a:cubicBezTo>
                <a:lnTo>
                  <a:pt x="1601972" y="290624"/>
                </a:lnTo>
                <a:cubicBezTo>
                  <a:pt x="1606697" y="297712"/>
                  <a:pt x="1610125" y="305865"/>
                  <a:pt x="1616149" y="311889"/>
                </a:cubicBezTo>
                <a:lnTo>
                  <a:pt x="1637414" y="333154"/>
                </a:lnTo>
                <a:cubicBezTo>
                  <a:pt x="1654285" y="383766"/>
                  <a:pt x="1643302" y="363250"/>
                  <a:pt x="1665768" y="396949"/>
                </a:cubicBezTo>
                <a:lnTo>
                  <a:pt x="1687033" y="460744"/>
                </a:lnTo>
                <a:cubicBezTo>
                  <a:pt x="1689396" y="467833"/>
                  <a:pt x="1689976" y="475793"/>
                  <a:pt x="1694121" y="482010"/>
                </a:cubicBezTo>
                <a:lnTo>
                  <a:pt x="1708298" y="503275"/>
                </a:lnTo>
                <a:cubicBezTo>
                  <a:pt x="1710661" y="510363"/>
                  <a:pt x="1711757" y="518009"/>
                  <a:pt x="1715386" y="524540"/>
                </a:cubicBezTo>
                <a:cubicBezTo>
                  <a:pt x="1723661" y="539434"/>
                  <a:pt x="1731692" y="555022"/>
                  <a:pt x="1743740" y="567070"/>
                </a:cubicBezTo>
                <a:cubicBezTo>
                  <a:pt x="1771029" y="594359"/>
                  <a:pt x="1759444" y="579994"/>
                  <a:pt x="1779182" y="609600"/>
                </a:cubicBezTo>
                <a:cubicBezTo>
                  <a:pt x="1792737" y="650267"/>
                  <a:pt x="1776563" y="612310"/>
                  <a:pt x="1807535" y="652131"/>
                </a:cubicBezTo>
                <a:cubicBezTo>
                  <a:pt x="1817996" y="665580"/>
                  <a:pt x="1835889" y="694661"/>
                  <a:pt x="1835889" y="694661"/>
                </a:cubicBezTo>
                <a:cubicBezTo>
                  <a:pt x="1849444" y="735329"/>
                  <a:pt x="1833270" y="697370"/>
                  <a:pt x="1864242" y="737191"/>
                </a:cubicBezTo>
                <a:cubicBezTo>
                  <a:pt x="1908772" y="794443"/>
                  <a:pt x="1872694" y="766453"/>
                  <a:pt x="1913861" y="793898"/>
                </a:cubicBezTo>
                <a:cubicBezTo>
                  <a:pt x="1916224" y="800986"/>
                  <a:pt x="1916362" y="809265"/>
                  <a:pt x="1920949" y="815163"/>
                </a:cubicBezTo>
                <a:cubicBezTo>
                  <a:pt x="1971732" y="880456"/>
                  <a:pt x="1945850" y="839459"/>
                  <a:pt x="1984744" y="871870"/>
                </a:cubicBezTo>
                <a:cubicBezTo>
                  <a:pt x="1992445" y="878288"/>
                  <a:pt x="1998097" y="886980"/>
                  <a:pt x="2006010" y="893135"/>
                </a:cubicBezTo>
                <a:cubicBezTo>
                  <a:pt x="2042572" y="921572"/>
                  <a:pt x="2037719" y="917882"/>
                  <a:pt x="2069805" y="928577"/>
                </a:cubicBezTo>
                <a:cubicBezTo>
                  <a:pt x="2107613" y="985288"/>
                  <a:pt x="2057988" y="916759"/>
                  <a:pt x="2105247" y="964019"/>
                </a:cubicBezTo>
                <a:cubicBezTo>
                  <a:pt x="2137308" y="996081"/>
                  <a:pt x="2099289" y="978573"/>
                  <a:pt x="2140689" y="992372"/>
                </a:cubicBezTo>
                <a:cubicBezTo>
                  <a:pt x="2201622" y="1032995"/>
                  <a:pt x="2124533" y="984295"/>
                  <a:pt x="2183219" y="1013638"/>
                </a:cubicBezTo>
                <a:cubicBezTo>
                  <a:pt x="2190839" y="1017448"/>
                  <a:pt x="2196699" y="1024354"/>
                  <a:pt x="2204484" y="1027814"/>
                </a:cubicBezTo>
                <a:cubicBezTo>
                  <a:pt x="2204499" y="1027821"/>
                  <a:pt x="2257639" y="1045532"/>
                  <a:pt x="2268279" y="1049079"/>
                </a:cubicBezTo>
                <a:cubicBezTo>
                  <a:pt x="2275367" y="1051442"/>
                  <a:pt x="2283327" y="1052024"/>
                  <a:pt x="2289544" y="1056168"/>
                </a:cubicBezTo>
                <a:cubicBezTo>
                  <a:pt x="2296633" y="1060893"/>
                  <a:pt x="2302667" y="1067839"/>
                  <a:pt x="2310810" y="1070344"/>
                </a:cubicBezTo>
                <a:cubicBezTo>
                  <a:pt x="2352350" y="1083125"/>
                  <a:pt x="2402431" y="1086825"/>
                  <a:pt x="2445489" y="1091610"/>
                </a:cubicBezTo>
                <a:cubicBezTo>
                  <a:pt x="2474590" y="1101310"/>
                  <a:pt x="2493408" y="1109535"/>
                  <a:pt x="2523461" y="1112875"/>
                </a:cubicBezTo>
                <a:cubicBezTo>
                  <a:pt x="2532854" y="1113919"/>
                  <a:pt x="2542363" y="1112875"/>
                  <a:pt x="2551814" y="1112875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5479312" y="2654778"/>
            <a:ext cx="2247071" cy="1725836"/>
          </a:xfrm>
          <a:custGeom>
            <a:avLst/>
            <a:gdLst>
              <a:gd name="connsiteX0" fmla="*/ 0 w 2247071"/>
              <a:gd name="connsiteY0" fmla="*/ 1725836 h 1725836"/>
              <a:gd name="connsiteX1" fmla="*/ 70883 w 2247071"/>
              <a:gd name="connsiteY1" fmla="*/ 1690394 h 1725836"/>
              <a:gd name="connsiteX2" fmla="*/ 141767 w 2247071"/>
              <a:gd name="connsiteY2" fmla="*/ 1676217 h 1725836"/>
              <a:gd name="connsiteX3" fmla="*/ 163032 w 2247071"/>
              <a:gd name="connsiteY3" fmla="*/ 1669129 h 1725836"/>
              <a:gd name="connsiteX4" fmla="*/ 219739 w 2247071"/>
              <a:gd name="connsiteY4" fmla="*/ 1654952 h 1725836"/>
              <a:gd name="connsiteX5" fmla="*/ 297711 w 2247071"/>
              <a:gd name="connsiteY5" fmla="*/ 1612422 h 1725836"/>
              <a:gd name="connsiteX6" fmla="*/ 354418 w 2247071"/>
              <a:gd name="connsiteY6" fmla="*/ 1598245 h 1725836"/>
              <a:gd name="connsiteX7" fmla="*/ 404037 w 2247071"/>
              <a:gd name="connsiteY7" fmla="*/ 1569892 h 1725836"/>
              <a:gd name="connsiteX8" fmla="*/ 425302 w 2247071"/>
              <a:gd name="connsiteY8" fmla="*/ 1555715 h 1725836"/>
              <a:gd name="connsiteX9" fmla="*/ 482009 w 2247071"/>
              <a:gd name="connsiteY9" fmla="*/ 1520273 h 1725836"/>
              <a:gd name="connsiteX10" fmla="*/ 524539 w 2247071"/>
              <a:gd name="connsiteY10" fmla="*/ 1470655 h 1725836"/>
              <a:gd name="connsiteX11" fmla="*/ 545804 w 2247071"/>
              <a:gd name="connsiteY11" fmla="*/ 1456478 h 1725836"/>
              <a:gd name="connsiteX12" fmla="*/ 574158 w 2247071"/>
              <a:gd name="connsiteY12" fmla="*/ 1428124 h 1725836"/>
              <a:gd name="connsiteX13" fmla="*/ 609600 w 2247071"/>
              <a:gd name="connsiteY13" fmla="*/ 1392682 h 1725836"/>
              <a:gd name="connsiteX14" fmla="*/ 637953 w 2247071"/>
              <a:gd name="connsiteY14" fmla="*/ 1350152 h 1725836"/>
              <a:gd name="connsiteX15" fmla="*/ 659218 w 2247071"/>
              <a:gd name="connsiteY15" fmla="*/ 1321799 h 1725836"/>
              <a:gd name="connsiteX16" fmla="*/ 687572 w 2247071"/>
              <a:gd name="connsiteY16" fmla="*/ 1279269 h 1725836"/>
              <a:gd name="connsiteX17" fmla="*/ 708837 w 2247071"/>
              <a:gd name="connsiteY17" fmla="*/ 1250915 h 1725836"/>
              <a:gd name="connsiteX18" fmla="*/ 737190 w 2247071"/>
              <a:gd name="connsiteY18" fmla="*/ 1194208 h 1725836"/>
              <a:gd name="connsiteX19" fmla="*/ 758455 w 2247071"/>
              <a:gd name="connsiteY19" fmla="*/ 1144589 h 1725836"/>
              <a:gd name="connsiteX20" fmla="*/ 772632 w 2247071"/>
              <a:gd name="connsiteY20" fmla="*/ 1123324 h 1725836"/>
              <a:gd name="connsiteX21" fmla="*/ 786809 w 2247071"/>
              <a:gd name="connsiteY21" fmla="*/ 1094971 h 1725836"/>
              <a:gd name="connsiteX22" fmla="*/ 822251 w 2247071"/>
              <a:gd name="connsiteY22" fmla="*/ 1045352 h 1725836"/>
              <a:gd name="connsiteX23" fmla="*/ 836428 w 2247071"/>
              <a:gd name="connsiteY23" fmla="*/ 1016999 h 1725836"/>
              <a:gd name="connsiteX24" fmla="*/ 878958 w 2247071"/>
              <a:gd name="connsiteY24" fmla="*/ 967380 h 1725836"/>
              <a:gd name="connsiteX25" fmla="*/ 914400 w 2247071"/>
              <a:gd name="connsiteY25" fmla="*/ 910673 h 1725836"/>
              <a:gd name="connsiteX26" fmla="*/ 956930 w 2247071"/>
              <a:gd name="connsiteY26" fmla="*/ 868143 h 1725836"/>
              <a:gd name="connsiteX27" fmla="*/ 992372 w 2247071"/>
              <a:gd name="connsiteY27" fmla="*/ 818524 h 1725836"/>
              <a:gd name="connsiteX28" fmla="*/ 1020725 w 2247071"/>
              <a:gd name="connsiteY28" fmla="*/ 775994 h 1725836"/>
              <a:gd name="connsiteX29" fmla="*/ 1041990 w 2247071"/>
              <a:gd name="connsiteY29" fmla="*/ 754729 h 1725836"/>
              <a:gd name="connsiteX30" fmla="*/ 1056167 w 2247071"/>
              <a:gd name="connsiteY30" fmla="*/ 733464 h 1725836"/>
              <a:gd name="connsiteX31" fmla="*/ 1105786 w 2247071"/>
              <a:gd name="connsiteY31" fmla="*/ 690934 h 1725836"/>
              <a:gd name="connsiteX32" fmla="*/ 1148316 w 2247071"/>
              <a:gd name="connsiteY32" fmla="*/ 641315 h 1725836"/>
              <a:gd name="connsiteX33" fmla="*/ 1176669 w 2247071"/>
              <a:gd name="connsiteY33" fmla="*/ 620050 h 1725836"/>
              <a:gd name="connsiteX34" fmla="*/ 1197935 w 2247071"/>
              <a:gd name="connsiteY34" fmla="*/ 605873 h 1725836"/>
              <a:gd name="connsiteX35" fmla="*/ 1240465 w 2247071"/>
              <a:gd name="connsiteY35" fmla="*/ 563343 h 1725836"/>
              <a:gd name="connsiteX36" fmla="*/ 1261730 w 2247071"/>
              <a:gd name="connsiteY36" fmla="*/ 549166 h 1725836"/>
              <a:gd name="connsiteX37" fmla="*/ 1282995 w 2247071"/>
              <a:gd name="connsiteY37" fmla="*/ 520813 h 1725836"/>
              <a:gd name="connsiteX38" fmla="*/ 1311348 w 2247071"/>
              <a:gd name="connsiteY38" fmla="*/ 506636 h 1725836"/>
              <a:gd name="connsiteX39" fmla="*/ 1339702 w 2247071"/>
              <a:gd name="connsiteY39" fmla="*/ 485371 h 1725836"/>
              <a:gd name="connsiteX40" fmla="*/ 1360967 w 2247071"/>
              <a:gd name="connsiteY40" fmla="*/ 464106 h 1725836"/>
              <a:gd name="connsiteX41" fmla="*/ 1417674 w 2247071"/>
              <a:gd name="connsiteY41" fmla="*/ 435752 h 1725836"/>
              <a:gd name="connsiteX42" fmla="*/ 1446028 w 2247071"/>
              <a:gd name="connsiteY42" fmla="*/ 414487 h 1725836"/>
              <a:gd name="connsiteX43" fmla="*/ 1474381 w 2247071"/>
              <a:gd name="connsiteY43" fmla="*/ 400310 h 1725836"/>
              <a:gd name="connsiteX44" fmla="*/ 1495646 w 2247071"/>
              <a:gd name="connsiteY44" fmla="*/ 379045 h 1725836"/>
              <a:gd name="connsiteX45" fmla="*/ 1531088 w 2247071"/>
              <a:gd name="connsiteY45" fmla="*/ 371957 h 1725836"/>
              <a:gd name="connsiteX46" fmla="*/ 1587795 w 2247071"/>
              <a:gd name="connsiteY46" fmla="*/ 343603 h 1725836"/>
              <a:gd name="connsiteX47" fmla="*/ 1609060 w 2247071"/>
              <a:gd name="connsiteY47" fmla="*/ 336515 h 1725836"/>
              <a:gd name="connsiteX48" fmla="*/ 1637414 w 2247071"/>
              <a:gd name="connsiteY48" fmla="*/ 322338 h 1725836"/>
              <a:gd name="connsiteX49" fmla="*/ 1715386 w 2247071"/>
              <a:gd name="connsiteY49" fmla="*/ 293985 h 1725836"/>
              <a:gd name="connsiteX50" fmla="*/ 1743739 w 2247071"/>
              <a:gd name="connsiteY50" fmla="*/ 272720 h 1725836"/>
              <a:gd name="connsiteX51" fmla="*/ 1765004 w 2247071"/>
              <a:gd name="connsiteY51" fmla="*/ 265631 h 1725836"/>
              <a:gd name="connsiteX52" fmla="*/ 1800446 w 2247071"/>
              <a:gd name="connsiteY52" fmla="*/ 251455 h 1725836"/>
              <a:gd name="connsiteX53" fmla="*/ 1864241 w 2247071"/>
              <a:gd name="connsiteY53" fmla="*/ 208924 h 1725836"/>
              <a:gd name="connsiteX54" fmla="*/ 1956390 w 2247071"/>
              <a:gd name="connsiteY54" fmla="*/ 166394 h 1725836"/>
              <a:gd name="connsiteX55" fmla="*/ 2013097 w 2247071"/>
              <a:gd name="connsiteY55" fmla="*/ 123864 h 1725836"/>
              <a:gd name="connsiteX56" fmla="*/ 2105246 w 2247071"/>
              <a:gd name="connsiteY56" fmla="*/ 81334 h 1725836"/>
              <a:gd name="connsiteX57" fmla="*/ 2133600 w 2247071"/>
              <a:gd name="connsiteY57" fmla="*/ 60069 h 1725836"/>
              <a:gd name="connsiteX58" fmla="*/ 2154865 w 2247071"/>
              <a:gd name="connsiteY58" fmla="*/ 52980 h 1725836"/>
              <a:gd name="connsiteX59" fmla="*/ 2204483 w 2247071"/>
              <a:gd name="connsiteY59" fmla="*/ 31715 h 1725836"/>
              <a:gd name="connsiteX60" fmla="*/ 2225748 w 2247071"/>
              <a:gd name="connsiteY60" fmla="*/ 10450 h 1725836"/>
              <a:gd name="connsiteX61" fmla="*/ 2247014 w 2247071"/>
              <a:gd name="connsiteY61" fmla="*/ 10450 h 1725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2247071" h="1725836">
                <a:moveTo>
                  <a:pt x="0" y="1725836"/>
                </a:moveTo>
                <a:cubicBezTo>
                  <a:pt x="23628" y="1714022"/>
                  <a:pt x="46602" y="1700800"/>
                  <a:pt x="70883" y="1690394"/>
                </a:cubicBezTo>
                <a:cubicBezTo>
                  <a:pt x="86086" y="1683878"/>
                  <a:pt x="129598" y="1678921"/>
                  <a:pt x="141767" y="1676217"/>
                </a:cubicBezTo>
                <a:cubicBezTo>
                  <a:pt x="149061" y="1674596"/>
                  <a:pt x="155824" y="1671095"/>
                  <a:pt x="163032" y="1669129"/>
                </a:cubicBezTo>
                <a:cubicBezTo>
                  <a:pt x="181830" y="1664002"/>
                  <a:pt x="219739" y="1654952"/>
                  <a:pt x="219739" y="1654952"/>
                </a:cubicBezTo>
                <a:cubicBezTo>
                  <a:pt x="243030" y="1639424"/>
                  <a:pt x="271977" y="1618856"/>
                  <a:pt x="297711" y="1612422"/>
                </a:cubicBezTo>
                <a:lnTo>
                  <a:pt x="354418" y="1598245"/>
                </a:lnTo>
                <a:cubicBezTo>
                  <a:pt x="406237" y="1563701"/>
                  <a:pt x="341070" y="1605873"/>
                  <a:pt x="404037" y="1569892"/>
                </a:cubicBezTo>
                <a:cubicBezTo>
                  <a:pt x="411434" y="1565665"/>
                  <a:pt x="417905" y="1559942"/>
                  <a:pt x="425302" y="1555715"/>
                </a:cubicBezTo>
                <a:cubicBezTo>
                  <a:pt x="461605" y="1534970"/>
                  <a:pt x="448127" y="1549314"/>
                  <a:pt x="482009" y="1520273"/>
                </a:cubicBezTo>
                <a:cubicBezTo>
                  <a:pt x="536014" y="1473984"/>
                  <a:pt x="468520" y="1526674"/>
                  <a:pt x="524539" y="1470655"/>
                </a:cubicBezTo>
                <a:cubicBezTo>
                  <a:pt x="530563" y="1464631"/>
                  <a:pt x="539336" y="1462022"/>
                  <a:pt x="545804" y="1456478"/>
                </a:cubicBezTo>
                <a:cubicBezTo>
                  <a:pt x="555952" y="1447779"/>
                  <a:pt x="565459" y="1438272"/>
                  <a:pt x="574158" y="1428124"/>
                </a:cubicBezTo>
                <a:cubicBezTo>
                  <a:pt x="605662" y="1391369"/>
                  <a:pt x="568645" y="1419986"/>
                  <a:pt x="609600" y="1392682"/>
                </a:cubicBezTo>
                <a:cubicBezTo>
                  <a:pt x="619051" y="1378505"/>
                  <a:pt x="627730" y="1363782"/>
                  <a:pt x="637953" y="1350152"/>
                </a:cubicBezTo>
                <a:cubicBezTo>
                  <a:pt x="645041" y="1340701"/>
                  <a:pt x="652443" y="1331477"/>
                  <a:pt x="659218" y="1321799"/>
                </a:cubicBezTo>
                <a:cubicBezTo>
                  <a:pt x="668989" y="1307841"/>
                  <a:pt x="677349" y="1292900"/>
                  <a:pt x="687572" y="1279269"/>
                </a:cubicBezTo>
                <a:cubicBezTo>
                  <a:pt x="694660" y="1269818"/>
                  <a:pt x="702884" y="1261120"/>
                  <a:pt x="708837" y="1250915"/>
                </a:cubicBezTo>
                <a:cubicBezTo>
                  <a:pt x="719485" y="1232660"/>
                  <a:pt x="730506" y="1214257"/>
                  <a:pt x="737190" y="1194208"/>
                </a:cubicBezTo>
                <a:cubicBezTo>
                  <a:pt x="745142" y="1170355"/>
                  <a:pt x="744443" y="1169110"/>
                  <a:pt x="758455" y="1144589"/>
                </a:cubicBezTo>
                <a:cubicBezTo>
                  <a:pt x="762682" y="1137192"/>
                  <a:pt x="768405" y="1130721"/>
                  <a:pt x="772632" y="1123324"/>
                </a:cubicBezTo>
                <a:cubicBezTo>
                  <a:pt x="777875" y="1114150"/>
                  <a:pt x="781209" y="1103931"/>
                  <a:pt x="786809" y="1094971"/>
                </a:cubicBezTo>
                <a:cubicBezTo>
                  <a:pt x="812160" y="1054410"/>
                  <a:pt x="802260" y="1080335"/>
                  <a:pt x="822251" y="1045352"/>
                </a:cubicBezTo>
                <a:cubicBezTo>
                  <a:pt x="827494" y="1036178"/>
                  <a:pt x="830828" y="1025959"/>
                  <a:pt x="836428" y="1016999"/>
                </a:cubicBezTo>
                <a:cubicBezTo>
                  <a:pt x="897146" y="919850"/>
                  <a:pt x="820966" y="1048568"/>
                  <a:pt x="878958" y="967380"/>
                </a:cubicBezTo>
                <a:cubicBezTo>
                  <a:pt x="919842" y="910144"/>
                  <a:pt x="862843" y="967959"/>
                  <a:pt x="914400" y="910673"/>
                </a:cubicBezTo>
                <a:cubicBezTo>
                  <a:pt x="927812" y="895771"/>
                  <a:pt x="947964" y="886075"/>
                  <a:pt x="956930" y="868143"/>
                </a:cubicBezTo>
                <a:cubicBezTo>
                  <a:pt x="987707" y="806588"/>
                  <a:pt x="952140" y="870251"/>
                  <a:pt x="992372" y="818524"/>
                </a:cubicBezTo>
                <a:cubicBezTo>
                  <a:pt x="1002832" y="805075"/>
                  <a:pt x="1008677" y="788042"/>
                  <a:pt x="1020725" y="775994"/>
                </a:cubicBezTo>
                <a:cubicBezTo>
                  <a:pt x="1027813" y="768906"/>
                  <a:pt x="1035572" y="762430"/>
                  <a:pt x="1041990" y="754729"/>
                </a:cubicBezTo>
                <a:cubicBezTo>
                  <a:pt x="1047444" y="748184"/>
                  <a:pt x="1050143" y="739488"/>
                  <a:pt x="1056167" y="733464"/>
                </a:cubicBezTo>
                <a:cubicBezTo>
                  <a:pt x="1112185" y="677447"/>
                  <a:pt x="1059498" y="744937"/>
                  <a:pt x="1105786" y="690934"/>
                </a:cubicBezTo>
                <a:cubicBezTo>
                  <a:pt x="1131646" y="660764"/>
                  <a:pt x="1119902" y="665670"/>
                  <a:pt x="1148316" y="641315"/>
                </a:cubicBezTo>
                <a:cubicBezTo>
                  <a:pt x="1157286" y="633627"/>
                  <a:pt x="1167056" y="626917"/>
                  <a:pt x="1176669" y="620050"/>
                </a:cubicBezTo>
                <a:cubicBezTo>
                  <a:pt x="1183602" y="615098"/>
                  <a:pt x="1191567" y="611533"/>
                  <a:pt x="1197935" y="605873"/>
                </a:cubicBezTo>
                <a:cubicBezTo>
                  <a:pt x="1212920" y="592553"/>
                  <a:pt x="1223783" y="574464"/>
                  <a:pt x="1240465" y="563343"/>
                </a:cubicBezTo>
                <a:cubicBezTo>
                  <a:pt x="1247553" y="558617"/>
                  <a:pt x="1255706" y="555190"/>
                  <a:pt x="1261730" y="549166"/>
                </a:cubicBezTo>
                <a:cubicBezTo>
                  <a:pt x="1270084" y="540812"/>
                  <a:pt x="1274025" y="528501"/>
                  <a:pt x="1282995" y="520813"/>
                </a:cubicBezTo>
                <a:cubicBezTo>
                  <a:pt x="1291018" y="513936"/>
                  <a:pt x="1302388" y="512236"/>
                  <a:pt x="1311348" y="506636"/>
                </a:cubicBezTo>
                <a:cubicBezTo>
                  <a:pt x="1321366" y="500375"/>
                  <a:pt x="1330732" y="493059"/>
                  <a:pt x="1339702" y="485371"/>
                </a:cubicBezTo>
                <a:cubicBezTo>
                  <a:pt x="1347313" y="478847"/>
                  <a:pt x="1352510" y="469488"/>
                  <a:pt x="1360967" y="464106"/>
                </a:cubicBezTo>
                <a:cubicBezTo>
                  <a:pt x="1378796" y="452760"/>
                  <a:pt x="1400767" y="448432"/>
                  <a:pt x="1417674" y="435752"/>
                </a:cubicBezTo>
                <a:cubicBezTo>
                  <a:pt x="1427125" y="428664"/>
                  <a:pt x="1436010" y="420748"/>
                  <a:pt x="1446028" y="414487"/>
                </a:cubicBezTo>
                <a:cubicBezTo>
                  <a:pt x="1454988" y="408887"/>
                  <a:pt x="1465783" y="406452"/>
                  <a:pt x="1474381" y="400310"/>
                </a:cubicBezTo>
                <a:cubicBezTo>
                  <a:pt x="1482538" y="394483"/>
                  <a:pt x="1486680" y="383528"/>
                  <a:pt x="1495646" y="379045"/>
                </a:cubicBezTo>
                <a:cubicBezTo>
                  <a:pt x="1506422" y="373657"/>
                  <a:pt x="1519274" y="374320"/>
                  <a:pt x="1531088" y="371957"/>
                </a:cubicBezTo>
                <a:cubicBezTo>
                  <a:pt x="1549990" y="362506"/>
                  <a:pt x="1567746" y="350286"/>
                  <a:pt x="1587795" y="343603"/>
                </a:cubicBezTo>
                <a:cubicBezTo>
                  <a:pt x="1594883" y="341240"/>
                  <a:pt x="1602192" y="339458"/>
                  <a:pt x="1609060" y="336515"/>
                </a:cubicBezTo>
                <a:cubicBezTo>
                  <a:pt x="1618773" y="332353"/>
                  <a:pt x="1627603" y="326262"/>
                  <a:pt x="1637414" y="322338"/>
                </a:cubicBezTo>
                <a:cubicBezTo>
                  <a:pt x="1657503" y="314303"/>
                  <a:pt x="1695456" y="305057"/>
                  <a:pt x="1715386" y="293985"/>
                </a:cubicBezTo>
                <a:cubicBezTo>
                  <a:pt x="1725713" y="288248"/>
                  <a:pt x="1733482" y="278581"/>
                  <a:pt x="1743739" y="272720"/>
                </a:cubicBezTo>
                <a:cubicBezTo>
                  <a:pt x="1750226" y="269013"/>
                  <a:pt x="1758008" y="268255"/>
                  <a:pt x="1765004" y="265631"/>
                </a:cubicBezTo>
                <a:cubicBezTo>
                  <a:pt x="1776918" y="261163"/>
                  <a:pt x="1789065" y="257145"/>
                  <a:pt x="1800446" y="251455"/>
                </a:cubicBezTo>
                <a:cubicBezTo>
                  <a:pt x="1924720" y="189318"/>
                  <a:pt x="1757381" y="268289"/>
                  <a:pt x="1864241" y="208924"/>
                </a:cubicBezTo>
                <a:cubicBezTo>
                  <a:pt x="1910657" y="183138"/>
                  <a:pt x="1902667" y="206686"/>
                  <a:pt x="1956390" y="166394"/>
                </a:cubicBezTo>
                <a:cubicBezTo>
                  <a:pt x="1975292" y="152217"/>
                  <a:pt x="1991159" y="132639"/>
                  <a:pt x="2013097" y="123864"/>
                </a:cubicBezTo>
                <a:cubicBezTo>
                  <a:pt x="2038878" y="113551"/>
                  <a:pt x="2085794" y="95923"/>
                  <a:pt x="2105246" y="81334"/>
                </a:cubicBezTo>
                <a:cubicBezTo>
                  <a:pt x="2114697" y="74246"/>
                  <a:pt x="2123343" y="65930"/>
                  <a:pt x="2133600" y="60069"/>
                </a:cubicBezTo>
                <a:cubicBezTo>
                  <a:pt x="2140087" y="56362"/>
                  <a:pt x="2147997" y="55923"/>
                  <a:pt x="2154865" y="52980"/>
                </a:cubicBezTo>
                <a:cubicBezTo>
                  <a:pt x="2216165" y="26707"/>
                  <a:pt x="2154622" y="48335"/>
                  <a:pt x="2204483" y="31715"/>
                </a:cubicBezTo>
                <a:cubicBezTo>
                  <a:pt x="2211571" y="24627"/>
                  <a:pt x="2217407" y="16010"/>
                  <a:pt x="2225748" y="10450"/>
                </a:cubicBezTo>
                <a:cubicBezTo>
                  <a:pt x="2249255" y="-5221"/>
                  <a:pt x="2247014" y="-1632"/>
                  <a:pt x="2247014" y="1045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040881" y="3505200"/>
            <a:ext cx="1950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“steady state” baseline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752600" y="3962400"/>
            <a:ext cx="1950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“steady state” baseline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6089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760" y="365760"/>
            <a:ext cx="8412480" cy="612648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How does growth partitioning change in response to resource availability?</a:t>
            </a:r>
          </a:p>
          <a:p>
            <a:r>
              <a:rPr lang="en-US" sz="2400" dirty="0"/>
              <a:t>How many post-disturbance cycles until fire hazard is back to pre-disturbance levels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200400" y="41910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“Decision support tool”</a:t>
            </a:r>
            <a:endParaRPr lang="en-US" sz="2400" dirty="0"/>
          </a:p>
        </p:txBody>
      </p:sp>
      <p:sp>
        <p:nvSpPr>
          <p:cNvPr id="10" name="Arc 9"/>
          <p:cNvSpPr/>
          <p:nvPr/>
        </p:nvSpPr>
        <p:spPr>
          <a:xfrm rot="10271592">
            <a:off x="1684766" y="1605870"/>
            <a:ext cx="2292988" cy="2962217"/>
          </a:xfrm>
          <a:prstGeom prst="arc">
            <a:avLst>
              <a:gd name="adj1" fmla="val 16200000"/>
              <a:gd name="adj2" fmla="val 1287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10" idx="0"/>
          </p:cNvCxnSpPr>
          <p:nvPr/>
        </p:nvCxnSpPr>
        <p:spPr>
          <a:xfrm flipH="1" flipV="1">
            <a:off x="2895600" y="4495800"/>
            <a:ext cx="162420" cy="548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0" idx="0"/>
          </p:cNvCxnSpPr>
          <p:nvPr/>
        </p:nvCxnSpPr>
        <p:spPr>
          <a:xfrm flipH="1">
            <a:off x="2971800" y="4550625"/>
            <a:ext cx="86220" cy="975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533</Words>
  <Application>Microsoft Office PowerPoint</Application>
  <PresentationFormat>On-screen Show (4:3)</PresentationFormat>
  <Paragraphs>109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The Duration of Treatment Effectiveness (DTE) model for stand management</vt:lpstr>
      <vt:lpstr>Big picture</vt:lpstr>
      <vt:lpstr>Big picture</vt:lpstr>
      <vt:lpstr>Big picture</vt:lpstr>
      <vt:lpstr>Big picture</vt:lpstr>
      <vt:lpstr>Growth after disturbance</vt:lpstr>
      <vt:lpstr>Growth after disturbance</vt:lpstr>
      <vt:lpstr>Growth after disturbance</vt:lpstr>
      <vt:lpstr>Research questions</vt:lpstr>
      <vt:lpstr>Objective and nested outline</vt:lpstr>
      <vt:lpstr>1. Decision support framework</vt:lpstr>
      <vt:lpstr>2. Process growth model</vt:lpstr>
      <vt:lpstr>3. Growth partitioning sub-model</vt:lpstr>
      <vt:lpstr>Sub-model developmental needs</vt:lpstr>
      <vt:lpstr>Inputs and outputs</vt:lpstr>
      <vt:lpstr>Assumptions and limitations</vt:lpstr>
      <vt:lpstr>Anticipated uses</vt:lpstr>
      <vt:lpstr>Slide 18</vt:lpstr>
      <vt:lpstr>Growth after disturbance</vt:lpstr>
    </vt:vector>
  </TitlesOfParts>
  <Company>The University of Montana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FEA conceptual model</dc:title>
  <dc:creator>justin.crotteau</dc:creator>
  <cp:lastModifiedBy>justin.crotteau</cp:lastModifiedBy>
  <cp:revision>52</cp:revision>
  <dcterms:created xsi:type="dcterms:W3CDTF">2015-05-08T19:54:36Z</dcterms:created>
  <dcterms:modified xsi:type="dcterms:W3CDTF">2015-05-11T17:02:53Z</dcterms:modified>
</cp:coreProperties>
</file>