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4" autoAdjust="0"/>
  </p:normalViewPr>
  <p:slideViewPr>
    <p:cSldViewPr snapToGrid="0" snapToObjects="1">
      <p:cViewPr varScale="1">
        <p:scale>
          <a:sx n="83" d="100"/>
          <a:sy n="83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E2148-07B9-2148-A504-5466685E413A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5AD0-BE0D-904B-A540-74E1ECDDA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</a:t>
            </a:r>
            <a:r>
              <a:rPr lang="en-US" baseline="0" dirty="0" smtClean="0"/>
              <a:t> thinking about the Ninemile as a case study for a larger overall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came across a growing body of literature over the last 15</a:t>
            </a:r>
            <a:r>
              <a:rPr lang="en-US" baseline="0" dirty="0" smtClean="0"/>
              <a:t> years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5AD0-BE0D-904B-A540-74E1ECDDA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7C24-D5FA-2346-8926-8A93669379D9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BC9F-6BEA-6E40-BADC-7697B0E5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019" y="2842771"/>
            <a:ext cx="8662748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Modeling Stream Temperature at a Management Level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Jacob Dyste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BIOS 534: Systems Ecology </a:t>
            </a:r>
          </a:p>
        </p:txBody>
      </p:sp>
    </p:spTree>
    <p:extLst>
      <p:ext uri="{BB962C8B-B14F-4D97-AF65-F5344CB8AC3E}">
        <p14:creationId xmlns:p14="http://schemas.microsoft.com/office/powerpoint/2010/main" val="40485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50" y="475800"/>
            <a:ext cx="843050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SNTEMP: Stream Network Temperature Modeling Software – USGS, 2010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Mechanistic, one-dimensional heat transport model that predicts stream temperature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as a function of distance and heat flux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•</a:t>
            </a:r>
            <a:r>
              <a:rPr lang="en-US" dirty="0" smtClean="0">
                <a:solidFill>
                  <a:srgbClr val="FFFFFF"/>
                </a:solidFill>
              </a:rPr>
              <a:t> To help predict the consequences of stream manipulation on water temperatures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 smtClean="0">
                <a:solidFill>
                  <a:srgbClr val="FFFFFF"/>
                </a:solidFill>
              </a:rPr>
              <a:t>Strengths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Easy to use interface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Can be used for any size stream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Coarse incorporation of </a:t>
            </a:r>
            <a:r>
              <a:rPr lang="en-US" dirty="0" smtClean="0">
                <a:solidFill>
                  <a:srgbClr val="FFFFFF"/>
                </a:solidFill>
              </a:rPr>
              <a:t>most of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the main stream temperature drivers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 smtClean="0">
                <a:solidFill>
                  <a:srgbClr val="FFFFFF"/>
                </a:solidFill>
              </a:rPr>
              <a:t>Assumptions</a:t>
            </a:r>
          </a:p>
          <a:p>
            <a:endParaRPr lang="en-US" u="sng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 channel is one-dimensional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Groundwater temperature mirrors air temperature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Upland vegetation is not considered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50" y="475800"/>
            <a:ext cx="7668573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CE-QUAL-W2: USACE and Portland State University – 2015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Mechanistic, two-dimensional water quality model that predicts temperature,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flow, and other water quality parameters</a:t>
            </a:r>
            <a:r>
              <a:rPr lang="en-US" u="sng" dirty="0" smtClean="0">
                <a:solidFill>
                  <a:srgbClr val="FFFFFF"/>
                </a:solidFill>
              </a:rPr>
              <a:t> 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endParaRPr lang="en-US" u="sng" dirty="0" smtClean="0">
              <a:solidFill>
                <a:srgbClr val="FFFFFF"/>
              </a:solidFill>
            </a:endParaRPr>
          </a:p>
          <a:p>
            <a:r>
              <a:rPr lang="en-US" u="sng" dirty="0" smtClean="0">
                <a:solidFill>
                  <a:srgbClr val="FFFFFF"/>
                </a:solidFill>
              </a:rPr>
              <a:t>Strengths</a:t>
            </a:r>
          </a:p>
          <a:p>
            <a:endParaRPr lang="en-US" u="sng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Two-dimensional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Detailed channel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Proven track record of highly accurate results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 smtClean="0">
                <a:solidFill>
                  <a:srgbClr val="FFFFFF"/>
                </a:solidFill>
              </a:rPr>
              <a:t>Assumptions/Weaknesses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Channel data requirements are significant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Traditionally used for large, well mixed systems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No upland vegetation component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Lateral flow of ground water is not considered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Groundwater influence is measured like a tributary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u="sng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7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0 at 3.2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740025"/>
            <a:ext cx="5683250" cy="3907671"/>
          </a:xfrm>
          <a:prstGeom prst="rect">
            <a:avLst/>
          </a:prstGeom>
        </p:spPr>
      </p:pic>
      <p:pic>
        <p:nvPicPr>
          <p:cNvPr id="3" name="Picture 2" descr="Screen Shot 2015-05-10 at 3.19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74625"/>
            <a:ext cx="7899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577334"/>
            <a:ext cx="7276363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Conceptual Stream Temperature Management Model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Question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How does the ecologic restoration and management of a watershed impact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thermal regime?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Bounds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Alluvial Rivers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Stream order is between 1 and 4.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Does not include the influence of climate change or dams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Ability to integrate watershed level thermal regime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 predictions seems to be the next wave of stream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 temperature modeling.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Warm period of the </a:t>
            </a:r>
            <a:r>
              <a:rPr lang="en-US" dirty="0" smtClean="0">
                <a:solidFill>
                  <a:srgbClr val="FFFFFF"/>
                </a:solidFill>
              </a:rPr>
              <a:t>year – nati</a:t>
            </a:r>
            <a:r>
              <a:rPr lang="en-US" dirty="0" smtClean="0">
                <a:solidFill>
                  <a:srgbClr val="FFFFFF"/>
                </a:solidFill>
              </a:rPr>
              <a:t>ve trout influence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4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am_temperature_drivers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" y="1022012"/>
            <a:ext cx="9036896" cy="551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875" y="545584"/>
            <a:ext cx="523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Conceptual Stream Temperature Management Model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778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271344"/>
            <a:ext cx="7889487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Conclusions</a:t>
            </a:r>
          </a:p>
          <a:p>
            <a:endParaRPr lang="en-US" i="1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Ideas </a:t>
            </a:r>
            <a:r>
              <a:rPr lang="en-US" dirty="0" smtClean="0">
                <a:solidFill>
                  <a:srgbClr val="FFFFFF"/>
                </a:solidFill>
              </a:rPr>
              <a:t>to create a better management model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The ability to easily compartmentalize individual drivers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Flexibility and availability within the model to allow managers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      to set the bounds and </a:t>
            </a:r>
            <a:r>
              <a:rPr lang="en-US" dirty="0" smtClean="0">
                <a:solidFill>
                  <a:srgbClr val="FFFFFF"/>
                </a:solidFill>
              </a:rPr>
              <a:t>assumptions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>
                <a:solidFill>
                  <a:srgbClr val="FFFFFF"/>
                </a:solidFill>
              </a:rPr>
              <a:t>Working across disciplines to think of stream temperatures as an ecosystem </a:t>
            </a:r>
          </a:p>
          <a:p>
            <a:r>
              <a:rPr lang="en-US" dirty="0">
                <a:solidFill>
                  <a:srgbClr val="FFFFFF"/>
                </a:solidFill>
              </a:rPr>
              <a:t>	  level </a:t>
            </a:r>
            <a:r>
              <a:rPr lang="en-US" dirty="0" smtClean="0">
                <a:solidFill>
                  <a:srgbClr val="FFFFFF"/>
                </a:solidFill>
              </a:rPr>
              <a:t>problem (Upland Issues)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We need a more robust understand of how management impacts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  stream temperature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Determining the spatial scale is critical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Ninemile Example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Modeling the buffering impact of hyporheic flow is incredibly difficult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Highly critical in many aquatic restoration projects.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Could be considered a conservative measure to omit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Stream temperature models need to be linked with watershed scale 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climate change scenarios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Stream temperature modeling is hard</a:t>
            </a:r>
            <a:endParaRPr lang="en-US" dirty="0">
              <a:solidFill>
                <a:srgbClr val="FFFFFF"/>
              </a:solidFill>
            </a:endParaRPr>
          </a:p>
          <a:p>
            <a:endParaRPr lang="en-US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7" y="692654"/>
            <a:ext cx="689751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Introduction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Ninemile Creek in Western Montana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Thermally impaired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Temperatures regularly exceed 15 degrees Celsius for 3 months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Critical location for bull trout and westslope cutthroat trout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Impacted by historic placer mining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Nearly 10 million dollars will be spent in management and restoration 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actions in the next 5 years.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Potential causes of thermal impairment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Channel Complexity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Riparian Vegetation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Alluvium Ponds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Flow Impacts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Climate Change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956" y="692654"/>
            <a:ext cx="8281045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Why is this an ecosystem level problem?</a:t>
            </a:r>
          </a:p>
          <a:p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Because were are spending 10 million dollars on an assumption!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Restoration will bring back native trout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New landscape level projections of stream temperature for western Montana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Low elevation, snowpack driven watersheds are in trouble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18 to 92% decline in bull trout habitat across their range in the next 50 years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(</a:t>
            </a:r>
            <a:r>
              <a:rPr lang="en-US" dirty="0" err="1" smtClean="0">
                <a:solidFill>
                  <a:srgbClr val="FFFFFF"/>
                </a:solidFill>
              </a:rPr>
              <a:t>Reiman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i="1" dirty="0" smtClean="0">
                <a:solidFill>
                  <a:srgbClr val="FFFFFF"/>
                </a:solidFill>
              </a:rPr>
              <a:t>et al</a:t>
            </a:r>
            <a:r>
              <a:rPr lang="en-US" dirty="0" smtClean="0">
                <a:solidFill>
                  <a:srgbClr val="FFFFFF"/>
                </a:solidFill>
              </a:rPr>
              <a:t>, 2007)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Temperature is a critical driver of stream ecosystem function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There is a growing body of literature on problems with temperature modeling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for watershed management.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>
                <a:solidFill>
                  <a:srgbClr val="FFFFFF"/>
                </a:solidFill>
              </a:rPr>
              <a:t>Many managers lack a comprehensive understand of natural and anthropogenic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    stream </a:t>
            </a:r>
            <a:r>
              <a:rPr lang="en-US" dirty="0">
                <a:solidFill>
                  <a:srgbClr val="FFFFFF"/>
                </a:solidFill>
              </a:rPr>
              <a:t>temperature drivers which often causes a model to be applied that is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    inadequate </a:t>
            </a:r>
            <a:r>
              <a:rPr lang="en-US" dirty="0">
                <a:solidFill>
                  <a:srgbClr val="FFFFFF"/>
                </a:solidFill>
              </a:rPr>
              <a:t>for the system (Poole and Berman, 2001)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1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956" y="692654"/>
            <a:ext cx="7803827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Stream Temperature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A measure of the amount of heat energy per unit volume of water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• Heat load: a measure of heat energy added to a stream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Five thermal processes control the increase or decrease (Burry-Trice, 2012)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1. Radiation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2. Evaporation</a:t>
            </a:r>
          </a:p>
          <a:p>
            <a:r>
              <a:rPr lang="en-US" dirty="0">
                <a:solidFill>
                  <a:srgbClr val="FFFFFF"/>
                </a:solidFill>
              </a:rPr>
              <a:t>		</a:t>
            </a:r>
            <a:r>
              <a:rPr lang="en-US" dirty="0" smtClean="0">
                <a:solidFill>
                  <a:srgbClr val="FFFFFF"/>
                </a:solidFill>
              </a:rPr>
              <a:t>3. Convection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4. Conduction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5. Friction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Insulating Process: Influence the rate of heat flux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Buffering Process: Stores heat opposed to adding or removing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5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956" y="692654"/>
            <a:ext cx="3200015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Stream </a:t>
            </a:r>
            <a:r>
              <a:rPr lang="en-US" u="sng" dirty="0" smtClean="0">
                <a:solidFill>
                  <a:srgbClr val="FFFFFF"/>
                </a:solidFill>
              </a:rPr>
              <a:t>Temperature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Internal Controls </a:t>
            </a:r>
            <a:endParaRPr lang="en-US" i="1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 channel </a:t>
            </a:r>
            <a:r>
              <a:rPr lang="en-US" i="1" dirty="0" smtClean="0">
                <a:solidFill>
                  <a:srgbClr val="FFFFFF"/>
                </a:solidFill>
              </a:rPr>
              <a:t>(Buffering +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Insulating)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Width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Depth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Sequence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Substrate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 riparian zone (Insulating)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Height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Density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Proximity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 alluvial aquifer (Buffering)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Phreatic + Hyporheic 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Cold water fluxes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Base </a:t>
            </a:r>
            <a:r>
              <a:rPr lang="en-US" dirty="0" err="1" smtClean="0">
                <a:solidFill>
                  <a:srgbClr val="FFFFFF"/>
                </a:solidFill>
              </a:rPr>
              <a:t>temperatue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2" name="Picture 1" descr="Screen Shot 2015-05-10 at 10.29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50" y="497196"/>
            <a:ext cx="4991100" cy="2717800"/>
          </a:xfrm>
          <a:prstGeom prst="rect">
            <a:avLst/>
          </a:prstGeom>
        </p:spPr>
      </p:pic>
      <p:pic>
        <p:nvPicPr>
          <p:cNvPr id="3" name="Picture 2" descr="Screen Shot 2015-05-10 at 10.41.2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50" y="4139871"/>
            <a:ext cx="482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956" y="475800"/>
            <a:ext cx="763543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Stream Temperature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External Drivers – </a:t>
            </a:r>
            <a:r>
              <a:rPr lang="en-US" dirty="0" smtClean="0">
                <a:solidFill>
                  <a:srgbClr val="FFFFFF"/>
                </a:solidFill>
              </a:rPr>
              <a:t>A trend towards atmospheric temperatures – Climate Drivers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(Poole and Berman, 2001)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Topography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Shade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Upland influence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Precipitation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Drives all discharge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Entry pathway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Air temperature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Air temperature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direct solar radiation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Wind speed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Evaporation and convection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Solar angle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The amount of solar radiation reaching a stream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Date, time, geographic location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Shade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Could cover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• Relative humidity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Evaporation  </a:t>
            </a:r>
          </a:p>
        </p:txBody>
      </p:sp>
    </p:spTree>
    <p:extLst>
      <p:ext uri="{BB962C8B-B14F-4D97-AF65-F5344CB8AC3E}">
        <p14:creationId xmlns:p14="http://schemas.microsoft.com/office/powerpoint/2010/main" val="42167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956" y="475800"/>
            <a:ext cx="3137573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Stream Temperature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Human Influences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Dams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,etc., etc.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Forest Management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Reduced infiltration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Flow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Concentration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Channel Alteration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Straightening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Floodplain augmentation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Diking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Climate Change 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23" y="8890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0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50" y="475800"/>
            <a:ext cx="595547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Modeling Issues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A lack of understanding of the complicated mix of problems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that affect stream temperature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Not all processes are critical in every system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Difficultly in determining spatial scale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Different response in different parts of the stream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Sweet spot for management actions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Transition zone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Reach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Basin Scale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How do you compare management simulations?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• There’s a lot of options and they’re all different.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50" y="475800"/>
            <a:ext cx="8417702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Culling the Herd</a:t>
            </a:r>
            <a:endParaRPr lang="en-US" u="sng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Statistical Spatial Models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Combines thermograph data with predictor variables such as climate data,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remotely sensed vegetation cover, and DEMs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Require very little input data, cover a large spatial area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Cannot determine causation </a:t>
            </a:r>
          </a:p>
          <a:p>
            <a:endParaRPr lang="en-US" i="1" dirty="0" smtClean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Process-based Models </a:t>
            </a:r>
          </a:p>
          <a:p>
            <a:r>
              <a:rPr lang="en-US" i="1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Can assess causes of impairment</a:t>
            </a:r>
          </a:p>
          <a:p>
            <a:r>
              <a:rPr lang="en-US" i="1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Requires field data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The Herd: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WET-Temp: Assumes shade as the primary driver and inflow of groundwater is linear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GENESYS: Combined approach, requires 1 meter </a:t>
            </a:r>
            <a:r>
              <a:rPr lang="en-US" dirty="0" err="1" smtClean="0">
                <a:solidFill>
                  <a:srgbClr val="FFFFFF"/>
                </a:solidFill>
              </a:rPr>
              <a:t>LiDAR</a:t>
            </a:r>
            <a:r>
              <a:rPr lang="en-US" dirty="0" smtClean="0">
                <a:solidFill>
                  <a:srgbClr val="FFFFFF"/>
                </a:solidFill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Heat Source:  Requires thermal infrared stream temperature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Hydrologic Simulation Program Fortran: Beyond my computer abilities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CE-QUAL-W2: Warrants a deeper look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SNTEMP: Warrants a deeper look 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418</Words>
  <Application>Microsoft Macintosh PowerPoint</Application>
  <PresentationFormat>On-screen Show (4:3)</PresentationFormat>
  <Paragraphs>256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43</cp:revision>
  <dcterms:created xsi:type="dcterms:W3CDTF">2015-05-10T14:34:32Z</dcterms:created>
  <dcterms:modified xsi:type="dcterms:W3CDTF">2015-05-11T15:53:35Z</dcterms:modified>
</cp:coreProperties>
</file>