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70" r:id="rId4"/>
    <p:sldId id="276" r:id="rId5"/>
    <p:sldId id="275" r:id="rId6"/>
    <p:sldId id="278" r:id="rId7"/>
    <p:sldId id="268" r:id="rId8"/>
    <p:sldId id="274" r:id="rId9"/>
    <p:sldId id="265" r:id="rId10"/>
    <p:sldId id="277" r:id="rId11"/>
    <p:sldId id="257" r:id="rId12"/>
    <p:sldId id="283" r:id="rId13"/>
    <p:sldId id="263" r:id="rId14"/>
    <p:sldId id="28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4077"/>
    <a:srgbClr val="CF6838"/>
    <a:srgbClr val="1C78D7"/>
    <a:srgbClr val="49C5D7"/>
    <a:srgbClr val="5DB0D7"/>
    <a:srgbClr val="A8D2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730" autoAdjust="0"/>
  </p:normalViewPr>
  <p:slideViewPr>
    <p:cSldViewPr snapToGrid="0" snapToObjects="1">
      <p:cViewPr>
        <p:scale>
          <a:sx n="68" d="100"/>
          <a:sy n="68" d="100"/>
        </p:scale>
        <p:origin x="-70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A0249-415C-EE44-944D-4128568DEACA}" type="datetimeFigureOut">
              <a:rPr lang="en-US" smtClean="0"/>
              <a:t>5/13/15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6F88C-83CF-2D46-8EA9-7CB620CDC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6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6F88C-83CF-2D46-8EA9-7CB620CDC0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15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WARM-US only,</a:t>
            </a:r>
            <a:r>
              <a:rPr lang="en-US" baseline="0" dirty="0" smtClean="0"/>
              <a:t> does not include dumpsites, does not account for land or water pollution</a:t>
            </a:r>
            <a:endParaRPr lang="en-US" dirty="0" smtClean="0"/>
          </a:p>
          <a:p>
            <a:r>
              <a:rPr lang="en-US" dirty="0" err="1" smtClean="0"/>
              <a:t>Landgem</a:t>
            </a:r>
            <a:r>
              <a:rPr lang="en-US" dirty="0" smtClean="0"/>
              <a:t>-no</a:t>
            </a:r>
            <a:r>
              <a:rPr lang="en-US" baseline="0" dirty="0" smtClean="0"/>
              <a:t> unsound disposal sites, only gas, only US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6F88C-83CF-2D46-8EA9-7CB620CDC0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47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Leachate-pollution</a:t>
            </a:r>
            <a:r>
              <a:rPr lang="en-US" baseline="0" dirty="0" smtClean="0"/>
              <a:t> depends on amount of moisture and whether it is collected/treated</a:t>
            </a:r>
          </a:p>
          <a:p>
            <a:r>
              <a:rPr lang="en-US" baseline="0" dirty="0" smtClean="0"/>
              <a:t>Gas-dependent on percent of organics-directly related to Methane and whether exposed to oxygen</a:t>
            </a:r>
          </a:p>
          <a:p>
            <a:r>
              <a:rPr lang="en-US" baseline="0" dirty="0" smtClean="0"/>
              <a:t>Land-two types</a:t>
            </a:r>
          </a:p>
          <a:p>
            <a:r>
              <a:rPr lang="en-US" baseline="0" dirty="0" err="1" smtClean="0"/>
              <a:t>Vol</a:t>
            </a:r>
            <a:r>
              <a:rPr lang="en-US" baseline="0" dirty="0" smtClean="0"/>
              <a:t>=liquid/solid-&gt;gas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www.atsdr.cdc.gov</a:t>
            </a:r>
            <a:r>
              <a:rPr lang="en-US" dirty="0" smtClean="0"/>
              <a:t>/HAC/landfill/html/ch2.html</a:t>
            </a:r>
          </a:p>
          <a:p>
            <a:r>
              <a:rPr lang="en-US" sz="1200" dirty="0" smtClean="0"/>
              <a:t>organics directly proportional to gas quantity and type</a:t>
            </a:r>
          </a:p>
          <a:p>
            <a:r>
              <a:rPr lang="en-US" sz="1200" dirty="0" smtClean="0"/>
              <a:t>Time-two graphs</a:t>
            </a:r>
          </a:p>
          <a:p>
            <a:r>
              <a:rPr lang="en-US" sz="1200" dirty="0" smtClean="0"/>
              <a:t>Oxygen-&gt; aerobic or not, methane</a:t>
            </a:r>
            <a:r>
              <a:rPr lang="en-US" sz="1200" baseline="0" dirty="0" smtClean="0"/>
              <a:t> only produced when no oxygen</a:t>
            </a:r>
          </a:p>
          <a:p>
            <a:r>
              <a:rPr lang="en-US" sz="1200" baseline="0" dirty="0" smtClean="0"/>
              <a:t>Moisture: increases bacterial </a:t>
            </a:r>
            <a:r>
              <a:rPr lang="en-US" sz="1200" baseline="0" dirty="0" err="1" smtClean="0"/>
              <a:t>decomp</a:t>
            </a:r>
            <a:r>
              <a:rPr lang="en-US" sz="1200" baseline="0" dirty="0" smtClean="0"/>
              <a:t>., and sometimes chemical reactions</a:t>
            </a:r>
          </a:p>
          <a:p>
            <a:r>
              <a:rPr lang="en-US" sz="1200" baseline="0" dirty="0" smtClean="0"/>
              <a:t>Temp: up is up in </a:t>
            </a:r>
            <a:r>
              <a:rPr lang="en-US" sz="1200" baseline="0" dirty="0" err="1" smtClean="0"/>
              <a:t>bact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decomp</a:t>
            </a:r>
            <a:r>
              <a:rPr lang="en-US" sz="1200" baseline="0" dirty="0" smtClean="0"/>
              <a:t>. , </a:t>
            </a:r>
            <a:r>
              <a:rPr lang="en-US" sz="1200" baseline="0" dirty="0" err="1" smtClean="0"/>
              <a:t>chem</a:t>
            </a:r>
            <a:r>
              <a:rPr lang="en-US" sz="1200" baseline="0" dirty="0" smtClean="0"/>
              <a:t> reactions</a:t>
            </a:r>
          </a:p>
          <a:p>
            <a:r>
              <a:rPr lang="en-US" sz="1200" baseline="0" dirty="0" smtClean="0"/>
              <a:t>http://</a:t>
            </a:r>
            <a:r>
              <a:rPr lang="en-US" sz="1200" baseline="0" dirty="0" err="1" smtClean="0"/>
              <a:t>www.waterencyclopedia.com</a:t>
            </a:r>
            <a:r>
              <a:rPr lang="en-US" sz="1200" baseline="0" dirty="0" smtClean="0"/>
              <a:t>/La-</a:t>
            </a:r>
            <a:r>
              <a:rPr lang="en-US" sz="1200" baseline="0" dirty="0" err="1" smtClean="0"/>
              <a:t>Mi</a:t>
            </a:r>
            <a:r>
              <a:rPr lang="en-US" sz="1200" baseline="0" dirty="0" smtClean="0"/>
              <a:t>/Landfills-Impact-on-</a:t>
            </a:r>
            <a:r>
              <a:rPr lang="en-US" sz="1200" baseline="0" dirty="0" err="1" smtClean="0"/>
              <a:t>Groundwater.html</a:t>
            </a:r>
            <a:endParaRPr lang="en-US" sz="120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6F88C-83CF-2D46-8EA9-7CB620CDC0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07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http://</a:t>
            </a:r>
            <a:r>
              <a:rPr lang="en-US" baseline="0" dirty="0" err="1" smtClean="0"/>
              <a:t>des.nh.gov</a:t>
            </a:r>
            <a:r>
              <a:rPr lang="en-US" baseline="0" dirty="0" smtClean="0"/>
              <a:t>/organization/divisions/water/</a:t>
            </a:r>
            <a:r>
              <a:rPr lang="en-US" baseline="0" dirty="0" err="1" smtClean="0"/>
              <a:t>wmb</a:t>
            </a:r>
            <a:r>
              <a:rPr lang="en-US" baseline="0" dirty="0" smtClean="0"/>
              <a:t>/coastal/trash/documents/</a:t>
            </a:r>
            <a:r>
              <a:rPr lang="en-US" baseline="0" dirty="0" err="1" smtClean="0"/>
              <a:t>marine_debris.pdf</a:t>
            </a: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http://www.ways2gogreen.com/</a:t>
            </a:r>
            <a:r>
              <a:rPr lang="en-US" dirty="0" err="1" smtClean="0"/>
              <a:t>DontThrowThisAwayDecompositionRates.html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</a:t>
            </a:r>
            <a:r>
              <a:rPr lang="en-US" dirty="0" err="1" smtClean="0"/>
              <a:t>epa.gov</a:t>
            </a:r>
            <a:r>
              <a:rPr lang="en-US" dirty="0" smtClean="0"/>
              <a:t>/</a:t>
            </a:r>
            <a:r>
              <a:rPr lang="en-US" dirty="0" err="1" smtClean="0"/>
              <a:t>climatechange</a:t>
            </a:r>
            <a:r>
              <a:rPr lang="en-US" dirty="0" smtClean="0"/>
              <a:t>/</a:t>
            </a:r>
            <a:r>
              <a:rPr lang="en-US" dirty="0" err="1" smtClean="0"/>
              <a:t>wycd</a:t>
            </a:r>
            <a:r>
              <a:rPr lang="en-US" dirty="0" smtClean="0"/>
              <a:t>/waste/downloads/landfilling-chapter10-28-10.pdf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6F88C-83CF-2D46-8EA9-7CB620CDC0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57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6F88C-83CF-2D46-8EA9-7CB620CDC0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62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C333-89C7-F34F-A172-37BFC16D842E}" type="datetimeFigureOut">
              <a:rPr lang="en-US" smtClean="0"/>
              <a:t>5/13/15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D7494-42E3-AC40-A810-E2011BC98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9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C333-89C7-F34F-A172-37BFC16D842E}" type="datetimeFigureOut">
              <a:rPr lang="en-US" smtClean="0"/>
              <a:t>5/13/15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D7494-42E3-AC40-A810-E2011BC98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9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C333-89C7-F34F-A172-37BFC16D842E}" type="datetimeFigureOut">
              <a:rPr lang="en-US" smtClean="0"/>
              <a:t>5/13/15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D7494-42E3-AC40-A810-E2011BC98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9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C333-89C7-F34F-A172-37BFC16D842E}" type="datetimeFigureOut">
              <a:rPr lang="en-US" smtClean="0"/>
              <a:t>5/13/15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D7494-42E3-AC40-A810-E2011BC98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2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C333-89C7-F34F-A172-37BFC16D842E}" type="datetimeFigureOut">
              <a:rPr lang="en-US" smtClean="0"/>
              <a:t>5/13/15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D7494-42E3-AC40-A810-E2011BC98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7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C333-89C7-F34F-A172-37BFC16D842E}" type="datetimeFigureOut">
              <a:rPr lang="en-US" smtClean="0"/>
              <a:t>5/13/15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D7494-42E3-AC40-A810-E2011BC98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5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C333-89C7-F34F-A172-37BFC16D842E}" type="datetimeFigureOut">
              <a:rPr lang="en-US" smtClean="0"/>
              <a:t>5/13/15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D7494-42E3-AC40-A810-E2011BC98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17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C333-89C7-F34F-A172-37BFC16D842E}" type="datetimeFigureOut">
              <a:rPr lang="en-US" smtClean="0"/>
              <a:t>5/13/15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D7494-42E3-AC40-A810-E2011BC98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9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C333-89C7-F34F-A172-37BFC16D842E}" type="datetimeFigureOut">
              <a:rPr lang="en-US" smtClean="0"/>
              <a:t>5/13/15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D7494-42E3-AC40-A810-E2011BC98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11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C333-89C7-F34F-A172-37BFC16D842E}" type="datetimeFigureOut">
              <a:rPr lang="en-US" smtClean="0"/>
              <a:t>5/13/15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D7494-42E3-AC40-A810-E2011BC98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7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C333-89C7-F34F-A172-37BFC16D842E}" type="datetimeFigureOut">
              <a:rPr lang="en-US" smtClean="0"/>
              <a:t>5/13/15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D7494-42E3-AC40-A810-E2011BC98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7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7C333-89C7-F34F-A172-37BFC16D842E}" type="datetimeFigureOut">
              <a:rPr lang="en-US" smtClean="0"/>
              <a:t>5/13/15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D7494-42E3-AC40-A810-E2011BC98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2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358" y="1265555"/>
            <a:ext cx="5050437" cy="51177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65995" y="357077"/>
            <a:ext cx="64407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Global Model of Municipal Solid Waste (GMMSW)</a:t>
            </a:r>
          </a:p>
          <a:p>
            <a:pPr lvl="4" algn="ctr"/>
            <a:r>
              <a:rPr lang="en-US" sz="2400" dirty="0" smtClean="0"/>
              <a:t>       </a:t>
            </a:r>
            <a:r>
              <a:rPr lang="en-US" dirty="0" smtClean="0"/>
              <a:t>Morgan Eichwald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367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Domain/Inputs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sz="1800" dirty="0"/>
              <a:t>Time (years</a:t>
            </a:r>
            <a:r>
              <a:rPr lang="en-US" sz="1800" dirty="0" smtClean="0"/>
              <a:t>)</a:t>
            </a:r>
          </a:p>
          <a:p>
            <a:pPr marL="342900" lvl="1" indent="-342900">
              <a:buFont typeface="Arial"/>
              <a:buChar char="•"/>
            </a:pPr>
            <a:r>
              <a:rPr lang="en-US" sz="1800" dirty="0"/>
              <a:t>Climatic Data: </a:t>
            </a:r>
            <a:r>
              <a:rPr lang="en-US" sz="1800" dirty="0" err="1"/>
              <a:t>precip</a:t>
            </a:r>
            <a:r>
              <a:rPr lang="en-US" sz="1800" dirty="0"/>
              <a:t> and evaporative demand, temperature</a:t>
            </a:r>
          </a:p>
          <a:p>
            <a:pPr marL="342900" lvl="1" indent="-342900">
              <a:buFont typeface="Arial"/>
              <a:buChar char="•"/>
            </a:pPr>
            <a:r>
              <a:rPr lang="en-US" sz="1800" dirty="0"/>
              <a:t>Topographic map of country</a:t>
            </a:r>
          </a:p>
          <a:p>
            <a:pPr marL="342900" lvl="1" indent="-342900">
              <a:buFont typeface="Arial"/>
              <a:buChar char="•"/>
            </a:pPr>
            <a:r>
              <a:rPr lang="en-US" sz="1800" dirty="0"/>
              <a:t>Population </a:t>
            </a:r>
            <a:r>
              <a:rPr lang="en-US" sz="1800" dirty="0" smtClean="0"/>
              <a:t>distribution</a:t>
            </a:r>
          </a:p>
          <a:p>
            <a:r>
              <a:rPr lang="en-US" sz="1800" dirty="0"/>
              <a:t>Waste Atlas Country or Global </a:t>
            </a:r>
            <a:r>
              <a:rPr lang="en-US" sz="1800" dirty="0" smtClean="0"/>
              <a:t>Profile</a:t>
            </a:r>
          </a:p>
          <a:p>
            <a:pPr lvl="1"/>
            <a:r>
              <a:rPr lang="en-US" sz="1800" dirty="0" smtClean="0"/>
              <a:t>MSW (annual quantity and composition)</a:t>
            </a:r>
            <a:endParaRPr lang="en-US" sz="1800" dirty="0"/>
          </a:p>
          <a:p>
            <a:pPr lvl="1"/>
            <a:r>
              <a:rPr lang="en-US" sz="1800" dirty="0"/>
              <a:t>Percent recycled (or composted)</a:t>
            </a:r>
          </a:p>
          <a:p>
            <a:pPr lvl="1"/>
            <a:r>
              <a:rPr lang="en-US" sz="1800" dirty="0"/>
              <a:t>MSW composition (glass, plastic, paper/cardboard, metal, organics, other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Country landfill</a:t>
            </a:r>
            <a:r>
              <a:rPr lang="en-US" sz="1800" dirty="0"/>
              <a:t> </a:t>
            </a:r>
            <a:r>
              <a:rPr lang="en-US" sz="1800" dirty="0" smtClean="0"/>
              <a:t>and dump sites: location and quantity at t</a:t>
            </a:r>
            <a:r>
              <a:rPr lang="en-US" sz="1800" baseline="-25000" dirty="0" smtClean="0"/>
              <a:t>o</a:t>
            </a:r>
            <a:endParaRPr lang="en-US" sz="1800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095859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38" y="4951093"/>
            <a:ext cx="8458097" cy="11430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/>
              <a:t>Assumptions: </a:t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Recycled/composted items removed waste stream.</a:t>
            </a:r>
            <a:br>
              <a:rPr lang="en-US" sz="1800" dirty="0" smtClean="0"/>
            </a:br>
            <a:r>
              <a:rPr lang="en-US" sz="1800" dirty="0" smtClean="0"/>
              <a:t>Does </a:t>
            </a:r>
            <a:r>
              <a:rPr lang="en-US" sz="1800" dirty="0"/>
              <a:t>not include pollution resulting from transport of </a:t>
            </a:r>
            <a:r>
              <a:rPr lang="en-US" sz="1800" dirty="0" smtClean="0"/>
              <a:t>refuse</a:t>
            </a:r>
            <a:br>
              <a:rPr lang="en-US" sz="1800" dirty="0" smtClean="0"/>
            </a:br>
            <a:r>
              <a:rPr lang="en-US" sz="1800" dirty="0" smtClean="0"/>
              <a:t>Country data is accessible: Waste Atlas or elsewhere</a:t>
            </a:r>
            <a:br>
              <a:rPr lang="en-US" sz="1800" dirty="0" smtClean="0"/>
            </a:br>
            <a:r>
              <a:rPr lang="en-US" sz="1800" dirty="0" smtClean="0"/>
              <a:t>MSW Composition is constant</a:t>
            </a:r>
            <a:br>
              <a:rPr lang="en-US" sz="1800" dirty="0" smtClean="0"/>
            </a:br>
            <a:r>
              <a:rPr lang="en-US" sz="1800" dirty="0" smtClean="0"/>
              <a:t>Waste will accumulate at existing sites, in relation to centers of population</a:t>
            </a:r>
            <a:br>
              <a:rPr lang="en-US" sz="1800" dirty="0" smtClean="0"/>
            </a:br>
            <a:r>
              <a:rPr lang="en-US" sz="1800" dirty="0" smtClean="0"/>
              <a:t>Waste is stationary once deposited at a landfill or dumpsite</a:t>
            </a:r>
            <a:br>
              <a:rPr lang="en-US" sz="1800" dirty="0" smtClean="0"/>
            </a:br>
            <a:endParaRPr lang="en-US" sz="1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613276" y="461826"/>
            <a:ext cx="39457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CAUTION!</a:t>
            </a:r>
          </a:p>
          <a:p>
            <a:pPr algn="ctr"/>
            <a:r>
              <a:rPr lang="en-US" sz="2000" dirty="0" smtClean="0"/>
              <a:t>MSW does not account for all waste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212" y="436757"/>
            <a:ext cx="2224351" cy="28905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43" y="436757"/>
            <a:ext cx="2047587" cy="15337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7479" y="1686669"/>
            <a:ext cx="2932056" cy="25427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43" y="2371589"/>
            <a:ext cx="2539420" cy="172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74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221"/>
          <p:cNvSpPr/>
          <p:nvPr/>
        </p:nvSpPr>
        <p:spPr>
          <a:xfrm>
            <a:off x="2069764" y="3211477"/>
            <a:ext cx="785317" cy="641780"/>
          </a:xfrm>
          <a:prstGeom prst="rect">
            <a:avLst/>
          </a:prstGeom>
          <a:solidFill>
            <a:srgbClr val="1C78D7">
              <a:alpha val="3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4429452" y="2374859"/>
            <a:ext cx="1042499" cy="1039270"/>
          </a:xfrm>
          <a:prstGeom prst="ellipse">
            <a:avLst/>
          </a:prstGeom>
          <a:solidFill>
            <a:srgbClr val="A8D2A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1959225" y="4512357"/>
            <a:ext cx="1042499" cy="1039270"/>
          </a:xfrm>
          <a:prstGeom prst="ellipse">
            <a:avLst/>
          </a:prstGeom>
          <a:solidFill>
            <a:srgbClr val="A8D2A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510504" y="5178175"/>
            <a:ext cx="1042499" cy="1039270"/>
          </a:xfrm>
          <a:prstGeom prst="ellipse">
            <a:avLst/>
          </a:prstGeom>
          <a:solidFill>
            <a:srgbClr val="A8D2A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3563710" y="5178175"/>
            <a:ext cx="1042499" cy="1039270"/>
          </a:xfrm>
          <a:prstGeom prst="ellipse">
            <a:avLst/>
          </a:prstGeom>
          <a:solidFill>
            <a:srgbClr val="A8D2A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1675857" y="241896"/>
            <a:ext cx="1042499" cy="1039270"/>
          </a:xfrm>
          <a:prstGeom prst="ellipse">
            <a:avLst/>
          </a:prstGeom>
          <a:solidFill>
            <a:srgbClr val="A8D2A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274717" y="241896"/>
            <a:ext cx="1042499" cy="1039270"/>
          </a:xfrm>
          <a:prstGeom prst="ellipse">
            <a:avLst/>
          </a:prstGeom>
          <a:solidFill>
            <a:srgbClr val="A8D2A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6806793" y="2354298"/>
            <a:ext cx="1042499" cy="1039270"/>
          </a:xfrm>
          <a:prstGeom prst="ellipse">
            <a:avLst/>
          </a:prstGeom>
          <a:solidFill>
            <a:srgbClr val="A8D2A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069764" y="1294544"/>
            <a:ext cx="0" cy="5548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158" idx="5"/>
            <a:endCxn id="20" idx="0"/>
          </p:cNvCxnSpPr>
          <p:nvPr/>
        </p:nvCxnSpPr>
        <p:spPr>
          <a:xfrm>
            <a:off x="1164546" y="1128968"/>
            <a:ext cx="670139" cy="7327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55" idx="7"/>
            <a:endCxn id="154" idx="2"/>
          </p:cNvCxnSpPr>
          <p:nvPr/>
        </p:nvCxnSpPr>
        <p:spPr>
          <a:xfrm flipV="1">
            <a:off x="1400333" y="5031992"/>
            <a:ext cx="558892" cy="2983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222" idx="2"/>
          </p:cNvCxnSpPr>
          <p:nvPr/>
        </p:nvCxnSpPr>
        <p:spPr>
          <a:xfrm flipV="1">
            <a:off x="2441277" y="3853257"/>
            <a:ext cx="21146" cy="6467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069764" y="2418773"/>
            <a:ext cx="371513" cy="7927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93493" y="3045260"/>
            <a:ext cx="576271" cy="3077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346397" y="2452649"/>
            <a:ext cx="208744" cy="235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528812" y="2194113"/>
            <a:ext cx="949960" cy="4657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56" idx="1"/>
            <a:endCxn id="154" idx="6"/>
          </p:cNvCxnSpPr>
          <p:nvPr/>
        </p:nvCxnSpPr>
        <p:spPr>
          <a:xfrm flipH="1" flipV="1">
            <a:off x="3001724" y="5031992"/>
            <a:ext cx="714656" cy="2983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4892" y="1151628"/>
            <a:ext cx="0" cy="8333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261927" y="2015566"/>
            <a:ext cx="743834" cy="32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319214" y="1306873"/>
            <a:ext cx="886503" cy="5548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300774" y="2354298"/>
            <a:ext cx="1415606" cy="13228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5667" y="345212"/>
            <a:ext cx="1000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Annual increase in V of MSW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638867" y="369870"/>
            <a:ext cx="11096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Existing volume </a:t>
            </a:r>
          </a:p>
          <a:p>
            <a:pPr algn="ctr"/>
            <a:r>
              <a:rPr lang="en-US" sz="1400" dirty="0" smtClean="0"/>
              <a:t>at t</a:t>
            </a:r>
            <a:r>
              <a:rPr lang="en-US" sz="1400" baseline="-25000" dirty="0" smtClean="0"/>
              <a:t>o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368595" y="1861677"/>
            <a:ext cx="932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Stationary </a:t>
            </a:r>
          </a:p>
          <a:p>
            <a:r>
              <a:rPr lang="en-US" sz="1400" dirty="0" smtClean="0"/>
              <a:t>waste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157694" y="4761638"/>
            <a:ext cx="556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Topo</a:t>
            </a:r>
            <a:endParaRPr lang="en-US" sz="1400" dirty="0" smtClean="0"/>
          </a:p>
          <a:p>
            <a:r>
              <a:rPr lang="en-US" sz="1400" dirty="0" smtClean="0"/>
              <a:t>map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00724" y="5415664"/>
            <a:ext cx="892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Existing </a:t>
            </a:r>
          </a:p>
          <a:p>
            <a:pPr algn="ctr"/>
            <a:r>
              <a:rPr lang="en-US" sz="1400" dirty="0" smtClean="0"/>
              <a:t>sites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2195889" y="3369343"/>
            <a:ext cx="53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Land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819042" y="2688257"/>
            <a:ext cx="736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Carbon</a:t>
            </a:r>
          </a:p>
          <a:p>
            <a:r>
              <a:rPr lang="en-US" sz="1400" dirty="0" smtClean="0"/>
              <a:t>storage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3546532" y="5431180"/>
            <a:ext cx="104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Population </a:t>
            </a:r>
          </a:p>
          <a:p>
            <a:r>
              <a:rPr lang="en-US" sz="1400" dirty="0" smtClean="0"/>
              <a:t>Distribution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0" y="1984967"/>
            <a:ext cx="1091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Recycling/compost</a:t>
            </a:r>
            <a:endParaRPr lang="en-US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3479491" y="3677120"/>
            <a:ext cx="841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Leachate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3242703" y="1109609"/>
            <a:ext cx="454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Gas</a:t>
            </a:r>
            <a:endParaRPr lang="en-US" sz="1400" dirty="0"/>
          </a:p>
        </p:txBody>
      </p:sp>
      <p:cxnSp>
        <p:nvCxnSpPr>
          <p:cNvPr id="56" name="Straight Arrow Connector 55"/>
          <p:cNvCxnSpPr>
            <a:endCxn id="53" idx="0"/>
          </p:cNvCxnSpPr>
          <p:nvPr/>
        </p:nvCxnSpPr>
        <p:spPr>
          <a:xfrm flipH="1">
            <a:off x="3900083" y="3211477"/>
            <a:ext cx="622770" cy="4656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6" idx="1"/>
            <a:endCxn id="62" idx="3"/>
          </p:cNvCxnSpPr>
          <p:nvPr/>
        </p:nvCxnSpPr>
        <p:spPr>
          <a:xfrm flipH="1" flipV="1">
            <a:off x="4207371" y="2015566"/>
            <a:ext cx="2599422" cy="7735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4205377" y="3045260"/>
            <a:ext cx="2613746" cy="6318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52" idx="1"/>
          </p:cNvCxnSpPr>
          <p:nvPr/>
        </p:nvCxnSpPr>
        <p:spPr>
          <a:xfrm flipH="1" flipV="1">
            <a:off x="3696852" y="1417389"/>
            <a:ext cx="3262611" cy="10891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91" idx="0"/>
          </p:cNvCxnSpPr>
          <p:nvPr/>
        </p:nvCxnSpPr>
        <p:spPr>
          <a:xfrm>
            <a:off x="3984302" y="4068566"/>
            <a:ext cx="336372" cy="4042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919451" y="1861677"/>
            <a:ext cx="1287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Decomposition</a:t>
            </a:r>
            <a:endParaRPr lang="en-US" sz="1400" dirty="0"/>
          </a:p>
        </p:txBody>
      </p:sp>
      <p:sp>
        <p:nvSpPr>
          <p:cNvPr id="66" name="TextBox 65"/>
          <p:cNvSpPr txBox="1"/>
          <p:nvPr/>
        </p:nvSpPr>
        <p:spPr>
          <a:xfrm>
            <a:off x="4587647" y="2710199"/>
            <a:ext cx="741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Climate</a:t>
            </a:r>
            <a:endParaRPr lang="en-US" sz="1400" dirty="0"/>
          </a:p>
        </p:txBody>
      </p:sp>
      <p:sp>
        <p:nvSpPr>
          <p:cNvPr id="76" name="TextBox 75"/>
          <p:cNvSpPr txBox="1"/>
          <p:nvPr/>
        </p:nvSpPr>
        <p:spPr>
          <a:xfrm>
            <a:off x="6806793" y="2635237"/>
            <a:ext cx="1107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Composition</a:t>
            </a:r>
            <a:endParaRPr lang="en-US" sz="1400" dirty="0"/>
          </a:p>
        </p:txBody>
      </p:sp>
      <p:sp>
        <p:nvSpPr>
          <p:cNvPr id="91" name="TextBox 90"/>
          <p:cNvSpPr txBox="1"/>
          <p:nvPr/>
        </p:nvSpPr>
        <p:spPr>
          <a:xfrm>
            <a:off x="3943739" y="4472789"/>
            <a:ext cx="753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Treated</a:t>
            </a:r>
            <a:endParaRPr lang="en-US" sz="1400" dirty="0"/>
          </a:p>
        </p:txBody>
      </p:sp>
      <p:sp>
        <p:nvSpPr>
          <p:cNvPr id="92" name="TextBox 91"/>
          <p:cNvSpPr txBox="1"/>
          <p:nvPr/>
        </p:nvSpPr>
        <p:spPr>
          <a:xfrm>
            <a:off x="4857895" y="3842921"/>
            <a:ext cx="1037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 treated</a:t>
            </a:r>
            <a:endParaRPr lang="en-US" sz="1400" dirty="0"/>
          </a:p>
        </p:txBody>
      </p:sp>
      <p:cxnSp>
        <p:nvCxnSpPr>
          <p:cNvPr id="95" name="Straight Arrow Connector 94"/>
          <p:cNvCxnSpPr>
            <a:stCxn id="91" idx="3"/>
            <a:endCxn id="236" idx="1"/>
          </p:cNvCxnSpPr>
          <p:nvPr/>
        </p:nvCxnSpPr>
        <p:spPr>
          <a:xfrm>
            <a:off x="4697609" y="4626678"/>
            <a:ext cx="555778" cy="443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53" idx="3"/>
            <a:endCxn id="92" idx="1"/>
          </p:cNvCxnSpPr>
          <p:nvPr/>
        </p:nvCxnSpPr>
        <p:spPr>
          <a:xfrm>
            <a:off x="4320674" y="3831009"/>
            <a:ext cx="537221" cy="1658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127" idx="2"/>
          </p:cNvCxnSpPr>
          <p:nvPr/>
        </p:nvCxnSpPr>
        <p:spPr>
          <a:xfrm flipV="1">
            <a:off x="3679243" y="714634"/>
            <a:ext cx="536048" cy="4369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7533865" y="5551627"/>
            <a:ext cx="442524" cy="1626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endCxn id="107" idx="3"/>
          </p:cNvCxnSpPr>
          <p:nvPr/>
        </p:nvCxnSpPr>
        <p:spPr>
          <a:xfrm flipH="1" flipV="1">
            <a:off x="6037198" y="5042176"/>
            <a:ext cx="608500" cy="2426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5301099" y="4780566"/>
            <a:ext cx="736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Surface </a:t>
            </a:r>
          </a:p>
          <a:p>
            <a:pPr algn="ctr"/>
            <a:r>
              <a:rPr lang="en-US" sz="1400" dirty="0" smtClean="0"/>
              <a:t>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7970111" y="5677274"/>
            <a:ext cx="738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Ground </a:t>
            </a:r>
          </a:p>
          <a:p>
            <a:pPr algn="ctr"/>
            <a:r>
              <a:rPr lang="en-US" sz="1400" dirty="0" smtClean="0"/>
              <a:t>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6530804" y="5040736"/>
            <a:ext cx="980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0 </a:t>
            </a:r>
          </a:p>
          <a:p>
            <a:pPr algn="ctr"/>
            <a:r>
              <a:rPr lang="en-US" sz="1400" dirty="0" smtClean="0"/>
              <a:t>movement</a:t>
            </a:r>
            <a:endParaRPr lang="en-US" sz="1400" dirty="0"/>
          </a:p>
        </p:txBody>
      </p:sp>
      <p:cxnSp>
        <p:nvCxnSpPr>
          <p:cNvPr id="115" name="Straight Arrow Connector 114"/>
          <p:cNvCxnSpPr>
            <a:endCxn id="128" idx="1"/>
          </p:cNvCxnSpPr>
          <p:nvPr/>
        </p:nvCxnSpPr>
        <p:spPr>
          <a:xfrm>
            <a:off x="3716380" y="1351722"/>
            <a:ext cx="19913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55" idx="3"/>
            <a:endCxn id="129" idx="1"/>
          </p:cNvCxnSpPr>
          <p:nvPr/>
        </p:nvCxnSpPr>
        <p:spPr>
          <a:xfrm flipV="1">
            <a:off x="3696849" y="982110"/>
            <a:ext cx="1194268" cy="2813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endCxn id="108" idx="1"/>
          </p:cNvCxnSpPr>
          <p:nvPr/>
        </p:nvCxnSpPr>
        <p:spPr>
          <a:xfrm>
            <a:off x="5177392" y="5875016"/>
            <a:ext cx="2792719" cy="63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6959463" y="4265830"/>
            <a:ext cx="1159723" cy="12981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92" idx="2"/>
            <a:endCxn id="236" idx="0"/>
          </p:cNvCxnSpPr>
          <p:nvPr/>
        </p:nvCxnSpPr>
        <p:spPr>
          <a:xfrm>
            <a:off x="5376802" y="4150698"/>
            <a:ext cx="269244" cy="5985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3539465" y="406857"/>
            <a:ext cx="1351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Burned/capture</a:t>
            </a:r>
            <a:endParaRPr lang="en-US" sz="1400" dirty="0"/>
          </a:p>
        </p:txBody>
      </p:sp>
      <p:sp>
        <p:nvSpPr>
          <p:cNvPr id="128" name="TextBox 127"/>
          <p:cNvSpPr txBox="1"/>
          <p:nvPr/>
        </p:nvSpPr>
        <p:spPr>
          <a:xfrm>
            <a:off x="5707696" y="1197833"/>
            <a:ext cx="1028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 Burned</a:t>
            </a:r>
            <a:endParaRPr lang="en-US" sz="1400" dirty="0"/>
          </a:p>
        </p:txBody>
      </p:sp>
      <p:sp>
        <p:nvSpPr>
          <p:cNvPr id="129" name="TextBox 128"/>
          <p:cNvSpPr txBox="1"/>
          <p:nvPr/>
        </p:nvSpPr>
        <p:spPr>
          <a:xfrm>
            <a:off x="4891117" y="828221"/>
            <a:ext cx="64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Flared</a:t>
            </a:r>
            <a:endParaRPr lang="en-US" sz="1400" dirty="0"/>
          </a:p>
        </p:txBody>
      </p:sp>
      <p:cxnSp>
        <p:nvCxnSpPr>
          <p:cNvPr id="136" name="Straight Arrow Connector 135"/>
          <p:cNvCxnSpPr/>
          <p:nvPr/>
        </p:nvCxnSpPr>
        <p:spPr>
          <a:xfrm flipV="1">
            <a:off x="6736218" y="937339"/>
            <a:ext cx="686250" cy="3954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304" idx="1"/>
          </p:cNvCxnSpPr>
          <p:nvPr/>
        </p:nvCxnSpPr>
        <p:spPr>
          <a:xfrm flipH="1" flipV="1">
            <a:off x="7849294" y="937341"/>
            <a:ext cx="353919" cy="984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>
            <a:off x="4775691" y="461128"/>
            <a:ext cx="255235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129" idx="3"/>
          </p:cNvCxnSpPr>
          <p:nvPr/>
        </p:nvCxnSpPr>
        <p:spPr>
          <a:xfrm flipV="1">
            <a:off x="5531725" y="768905"/>
            <a:ext cx="1796318" cy="2132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7533865" y="461128"/>
            <a:ext cx="579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AIR</a:t>
            </a:r>
            <a:endParaRPr lang="en-US" sz="1400" dirty="0"/>
          </a:p>
        </p:txBody>
      </p:sp>
      <p:sp>
        <p:nvSpPr>
          <p:cNvPr id="150" name="TextBox 149"/>
          <p:cNvSpPr txBox="1"/>
          <p:nvPr/>
        </p:nvSpPr>
        <p:spPr>
          <a:xfrm>
            <a:off x="8113360" y="1757233"/>
            <a:ext cx="795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Wind </a:t>
            </a:r>
          </a:p>
          <a:p>
            <a:pPr algn="ctr"/>
            <a:r>
              <a:rPr lang="en-US" sz="1400" dirty="0" smtClean="0"/>
              <a:t>patterns</a:t>
            </a:r>
            <a:endParaRPr lang="en-US" sz="1400" dirty="0"/>
          </a:p>
        </p:txBody>
      </p:sp>
      <p:cxnSp>
        <p:nvCxnSpPr>
          <p:cNvPr id="207" name="Straight Connector 206"/>
          <p:cNvCxnSpPr/>
          <p:nvPr/>
        </p:nvCxnSpPr>
        <p:spPr>
          <a:xfrm>
            <a:off x="4522853" y="4882280"/>
            <a:ext cx="654539" cy="9927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" name="Rectangle 234"/>
          <p:cNvSpPr/>
          <p:nvPr/>
        </p:nvSpPr>
        <p:spPr>
          <a:xfrm>
            <a:off x="7333869" y="295559"/>
            <a:ext cx="785317" cy="641780"/>
          </a:xfrm>
          <a:prstGeom prst="rect">
            <a:avLst/>
          </a:prstGeom>
          <a:solidFill>
            <a:srgbClr val="1C78D7">
              <a:alpha val="3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5253387" y="4749226"/>
            <a:ext cx="785317" cy="641780"/>
          </a:xfrm>
          <a:prstGeom prst="rect">
            <a:avLst/>
          </a:prstGeom>
          <a:solidFill>
            <a:srgbClr val="1C78D7">
              <a:alpha val="3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7970111" y="5617994"/>
            <a:ext cx="785317" cy="641780"/>
          </a:xfrm>
          <a:prstGeom prst="rect">
            <a:avLst/>
          </a:prstGeom>
          <a:solidFill>
            <a:srgbClr val="1C78D7">
              <a:alpha val="3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Isosceles Triangle 292"/>
          <p:cNvSpPr/>
          <p:nvPr/>
        </p:nvSpPr>
        <p:spPr>
          <a:xfrm>
            <a:off x="6444164" y="4685042"/>
            <a:ext cx="1153897" cy="961608"/>
          </a:xfrm>
          <a:prstGeom prst="triangle">
            <a:avLst/>
          </a:prstGeom>
          <a:solidFill>
            <a:srgbClr val="CF4077">
              <a:alpha val="4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9" name="Straight Connector 298"/>
          <p:cNvCxnSpPr/>
          <p:nvPr/>
        </p:nvCxnSpPr>
        <p:spPr>
          <a:xfrm>
            <a:off x="5807280" y="4068566"/>
            <a:ext cx="1152183" cy="1972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4" name="Isosceles Triangle 303"/>
          <p:cNvSpPr/>
          <p:nvPr/>
        </p:nvSpPr>
        <p:spPr>
          <a:xfrm>
            <a:off x="7914739" y="1440665"/>
            <a:ext cx="1153897" cy="961608"/>
          </a:xfrm>
          <a:prstGeom prst="triangle">
            <a:avLst/>
          </a:prstGeom>
          <a:solidFill>
            <a:srgbClr val="CF4077">
              <a:alpha val="4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8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potential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ndustrial, </a:t>
            </a:r>
            <a:r>
              <a:rPr lang="en-US" sz="2400" i="1" dirty="0" smtClean="0"/>
              <a:t>agriculture</a:t>
            </a:r>
            <a:r>
              <a:rPr lang="en-US" sz="2400" dirty="0" smtClean="0"/>
              <a:t>, biomedical, nuclear (water and land), toxics, or sewage</a:t>
            </a:r>
          </a:p>
          <a:p>
            <a:r>
              <a:rPr lang="en-US" sz="2400" dirty="0" smtClean="0"/>
              <a:t>Transits (OECD, legality)</a:t>
            </a:r>
          </a:p>
          <a:p>
            <a:r>
              <a:rPr lang="en-US" sz="2400" dirty="0" smtClean="0"/>
              <a:t>Recycling/composting</a:t>
            </a:r>
          </a:p>
          <a:p>
            <a:r>
              <a:rPr lang="en-US" sz="2400" dirty="0" smtClean="0"/>
              <a:t>Cost benefits (price, energy)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448" y="3342634"/>
            <a:ext cx="2750352" cy="3216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000671"/>
            <a:ext cx="2558546" cy="255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99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Waste management</a:t>
            </a:r>
          </a:p>
          <a:p>
            <a:r>
              <a:rPr lang="en-US" sz="2800" dirty="0" smtClean="0"/>
              <a:t>Government standards</a:t>
            </a:r>
          </a:p>
          <a:p>
            <a:r>
              <a:rPr lang="en-US" sz="2800" dirty="0" smtClean="0"/>
              <a:t>Personal responsibility/decisions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91" y="3417327"/>
            <a:ext cx="4735701" cy="3151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306" y="3417327"/>
            <a:ext cx="2047914" cy="31737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037" y="810627"/>
            <a:ext cx="2295379" cy="229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86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2544" y="5762034"/>
            <a:ext cx="3635549" cy="11430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Cochabamba, Bolivia</a:t>
            </a:r>
            <a:endParaRPr lang="en-US" sz="1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4170" b="4170"/>
          <a:stretch>
            <a:fillRect/>
          </a:stretch>
        </p:blipFill>
        <p:spPr>
          <a:xfrm>
            <a:off x="386634" y="1493343"/>
            <a:ext cx="8402310" cy="4620948"/>
          </a:xfrm>
        </p:spPr>
      </p:pic>
      <p:sp>
        <p:nvSpPr>
          <p:cNvPr id="6" name="TextBox 5"/>
          <p:cNvSpPr txBox="1"/>
          <p:nvPr/>
        </p:nvSpPr>
        <p:spPr>
          <a:xfrm>
            <a:off x="386634" y="52157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Objective: Model the spatial accumulation and pollution generated from the collection of Municipal Solid Waste (MSW).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451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waste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WARM (EPA)</a:t>
            </a:r>
          </a:p>
          <a:p>
            <a:pPr lvl="1"/>
            <a:r>
              <a:rPr lang="en-US" sz="2000" dirty="0" smtClean="0"/>
              <a:t>GHG in relation to waste of 26 materials-management tool</a:t>
            </a:r>
          </a:p>
          <a:p>
            <a:pPr lvl="2"/>
            <a:r>
              <a:rPr lang="en-US" sz="2000" dirty="0" smtClean="0"/>
              <a:t>(landfill, recycling, energy capture, source reduction, composting)</a:t>
            </a:r>
          </a:p>
          <a:p>
            <a:r>
              <a:rPr lang="en-US" dirty="0" err="1" smtClean="0"/>
              <a:t>Landgem</a:t>
            </a:r>
            <a:r>
              <a:rPr lang="en-US" dirty="0" smtClean="0"/>
              <a:t> (EPA)</a:t>
            </a:r>
          </a:p>
          <a:p>
            <a:pPr lvl="1"/>
            <a:r>
              <a:rPr lang="en-US" sz="2000" dirty="0" smtClean="0"/>
              <a:t>US, landfill gas, EPA guidelines</a:t>
            </a:r>
          </a:p>
          <a:p>
            <a:pPr lvl="1"/>
            <a:r>
              <a:rPr lang="en-US" sz="2000" dirty="0" smtClean="0"/>
              <a:t>Only accounts for 10% of landfills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939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5127" y="771668"/>
            <a:ext cx="5546799" cy="4525963"/>
          </a:xfrm>
        </p:spPr>
        <p:txBody>
          <a:bodyPr/>
          <a:lstStyle/>
          <a:p>
            <a:r>
              <a:rPr lang="en-US" sz="1600" dirty="0" smtClean="0"/>
              <a:t>Free, crowd-sourced online map and collection of data from 164 countries, 1,799 cities, and 2,500 waste management facilities.  It is an international initiative supported by a group of organizations and individuals which compile data from government and private reports, academic journals, and independent scientists.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 err="1" smtClean="0"/>
              <a:t>Definiton</a:t>
            </a:r>
            <a:r>
              <a:rPr lang="en-US" sz="1600" dirty="0" smtClean="0"/>
              <a:t> of MSW: Waste produced by households, businesses, offices and public institutions.  </a:t>
            </a:r>
          </a:p>
          <a:p>
            <a:pPr marL="0" indent="0">
              <a:buNone/>
            </a:pPr>
            <a:r>
              <a:rPr lang="en-US" sz="1600" dirty="0" smtClean="0"/>
              <a:t>		Does NOT include industrial, </a:t>
            </a:r>
            <a:r>
              <a:rPr lang="en-US" sz="1600" i="1" dirty="0" smtClean="0"/>
              <a:t>agriculture</a:t>
            </a:r>
            <a:r>
              <a:rPr lang="en-US" sz="1600" dirty="0" smtClean="0"/>
              <a:t>, biomedical, </a:t>
            </a:r>
            <a:r>
              <a:rPr lang="en-US" sz="1600" dirty="0"/>
              <a:t>	</a:t>
            </a:r>
            <a:r>
              <a:rPr lang="en-US" sz="1600" dirty="0" smtClean="0"/>
              <a:t>	nuclear, toxics, or sewage</a:t>
            </a:r>
            <a:br>
              <a:rPr lang="en-US" sz="1600" dirty="0" smtClean="0"/>
            </a:br>
            <a:endParaRPr lang="en-US" sz="16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26168"/>
            <a:ext cx="2682801" cy="19829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397" y="4257656"/>
            <a:ext cx="4292857" cy="1893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2102005"/>
            <a:ext cx="2837927" cy="417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52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808" y="4273381"/>
            <a:ext cx="3365500" cy="2413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8" t="-618" b="15019"/>
          <a:stretch/>
        </p:blipFill>
        <p:spPr bwMode="auto">
          <a:xfrm>
            <a:off x="4994637" y="4122690"/>
            <a:ext cx="3962345" cy="24240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83950" y="390347"/>
            <a:ext cx="4054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Top 20 Countries with Highest Annual Quantity of MSW</a:t>
            </a:r>
          </a:p>
          <a:p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" y="6274446"/>
            <a:ext cx="48117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*Bold text shows the top ten countries with largest populations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539797"/>
              </p:ext>
            </p:extLst>
          </p:nvPr>
        </p:nvGraphicFramePr>
        <p:xfrm>
          <a:off x="283950" y="1373381"/>
          <a:ext cx="4054202" cy="4676954"/>
        </p:xfrm>
        <a:graphic>
          <a:graphicData uri="http://schemas.openxmlformats.org/drawingml/2006/table">
            <a:tbl>
              <a:tblPr/>
              <a:tblGrid>
                <a:gridCol w="872268"/>
                <a:gridCol w="933695"/>
                <a:gridCol w="823126"/>
                <a:gridCol w="773984"/>
                <a:gridCol w="651129"/>
              </a:tblGrid>
              <a:tr h="5528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Countries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MSW (t/yr)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MSW per Capita (kg/yr)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 Collected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Recycling Rate (%)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19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7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China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300,000,000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299.4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49.3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1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228,614,990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733.7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23.8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1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India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226,572,283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182.5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51.1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1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Brazil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62,730,096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383.2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89.7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1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Indonesia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59,100,000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1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Germany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50,034,692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611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1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Russia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48,256,200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340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1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Japan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45,360,000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356.2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20.8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1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Mexico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39.385,595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343.1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93.2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1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France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35,082,032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534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1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Italy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32,225,610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529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1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UK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29,843,392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472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1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Turkey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28,858,880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1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Canada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26,793,119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777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1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Thailand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25,374,273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365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1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Nigeria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25,000,000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153.9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1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Bangladesh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22,528,901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149.7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1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Spain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21,445,134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464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1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Egypt 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21,100,000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255.6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1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Pakistan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20,000,000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85" marR="12285" marT="12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15610"/>
          <a:stretch/>
        </p:blipFill>
        <p:spPr>
          <a:xfrm>
            <a:off x="4760368" y="443844"/>
            <a:ext cx="4026245" cy="316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24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00" y="1190716"/>
            <a:ext cx="4484640" cy="2743264"/>
          </a:xfrm>
          <a:prstGeom prst="rect">
            <a:avLst/>
          </a:prstGeom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-865772" y="532152"/>
            <a:ext cx="4498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United States Waste Profile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22" y="4508371"/>
            <a:ext cx="3900858" cy="1489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9122" y="3933980"/>
            <a:ext cx="2328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 Waste Composition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6893" y="4508371"/>
            <a:ext cx="3434771" cy="14897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76893" y="3933980"/>
            <a:ext cx="2986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Indonesia Waste Composition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5618" y="1190716"/>
            <a:ext cx="4193709" cy="24985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76893" y="532152"/>
            <a:ext cx="2163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Indonesia Waste Profile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0521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75" r="10658"/>
          <a:stretch/>
        </p:blipFill>
        <p:spPr>
          <a:xfrm>
            <a:off x="4767888" y="292915"/>
            <a:ext cx="4020657" cy="3348501"/>
          </a:xfrm>
        </p:spPr>
      </p:pic>
      <p:sp>
        <p:nvSpPr>
          <p:cNvPr id="5" name="TextBox 4"/>
          <p:cNvSpPr txBox="1"/>
          <p:nvPr/>
        </p:nvSpPr>
        <p:spPr>
          <a:xfrm>
            <a:off x="423755" y="292915"/>
            <a:ext cx="4469240" cy="6494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Types of Pollution:</a:t>
            </a:r>
          </a:p>
          <a:p>
            <a:endParaRPr lang="en-US" sz="1600" dirty="0" smtClean="0"/>
          </a:p>
          <a:p>
            <a:r>
              <a:rPr lang="en-US" sz="1600" dirty="0" smtClean="0"/>
              <a:t>All are dependent on climate (temp., moisture),</a:t>
            </a:r>
          </a:p>
          <a:p>
            <a:r>
              <a:rPr lang="en-US" sz="1600" dirty="0" smtClean="0"/>
              <a:t> oxygen, MSW composition, and time.</a:t>
            </a:r>
          </a:p>
          <a:p>
            <a:endParaRPr lang="en-US" sz="1600" dirty="0" smtClean="0"/>
          </a:p>
          <a:p>
            <a:r>
              <a:rPr lang="en-US" sz="1600" dirty="0" smtClean="0"/>
              <a:t>Mass </a:t>
            </a:r>
            <a:r>
              <a:rPr lang="en-US" sz="1600" dirty="0"/>
              <a:t>(Land)</a:t>
            </a:r>
          </a:p>
          <a:p>
            <a:r>
              <a:rPr lang="en-US" sz="1600" dirty="0"/>
              <a:t>	Sanitary Landfill</a:t>
            </a:r>
          </a:p>
          <a:p>
            <a:r>
              <a:rPr lang="en-US" sz="1600" dirty="0"/>
              <a:t>	Unsound Disposal</a:t>
            </a:r>
          </a:p>
          <a:p>
            <a:r>
              <a:rPr lang="en-US" sz="1600" dirty="0"/>
              <a:t>	Composition</a:t>
            </a:r>
          </a:p>
          <a:p>
            <a:r>
              <a:rPr lang="en-US" sz="1600" dirty="0"/>
              <a:t>	Decomposition</a:t>
            </a:r>
          </a:p>
          <a:p>
            <a:r>
              <a:rPr lang="en-US" sz="1600" dirty="0"/>
              <a:t>	Recycled/Compost</a:t>
            </a:r>
          </a:p>
          <a:p>
            <a:endParaRPr lang="en-US" sz="1600" dirty="0" smtClean="0"/>
          </a:p>
          <a:p>
            <a:r>
              <a:rPr lang="en-US" sz="1600" dirty="0" smtClean="0"/>
              <a:t>Gas </a:t>
            </a:r>
            <a:r>
              <a:rPr lang="en-US" sz="1600" dirty="0"/>
              <a:t>(Air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	Bacterial decomposition</a:t>
            </a:r>
            <a:endParaRPr lang="en-US" sz="1600" dirty="0"/>
          </a:p>
          <a:p>
            <a:r>
              <a:rPr lang="en-US" sz="1600" dirty="0" smtClean="0"/>
              <a:t>	</a:t>
            </a:r>
            <a:r>
              <a:rPr lang="en-US" sz="1600" dirty="0" err="1" smtClean="0"/>
              <a:t>Volatalization</a:t>
            </a:r>
            <a:r>
              <a:rPr lang="en-US" sz="1600" dirty="0" smtClean="0"/>
              <a:t> 	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Chemical reactions</a:t>
            </a:r>
            <a:endParaRPr lang="en-US" sz="1600" dirty="0"/>
          </a:p>
          <a:p>
            <a:r>
              <a:rPr lang="en-US" sz="1600" dirty="0" smtClean="0"/>
              <a:t>	Burning</a:t>
            </a:r>
            <a:endParaRPr lang="en-US" sz="1600" dirty="0"/>
          </a:p>
          <a:p>
            <a:r>
              <a:rPr lang="en-US" sz="1600" dirty="0"/>
              <a:t>	</a:t>
            </a:r>
            <a:r>
              <a:rPr lang="en-US" sz="1600" dirty="0" smtClean="0"/>
              <a:t>Methane Capture</a:t>
            </a:r>
          </a:p>
          <a:p>
            <a:endParaRPr lang="en-US" sz="1600" dirty="0" smtClean="0"/>
          </a:p>
          <a:p>
            <a:r>
              <a:rPr lang="en-US" sz="1600" dirty="0" smtClean="0"/>
              <a:t>Leachate (Water)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Captured?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Treated-&gt; waste H</a:t>
            </a:r>
            <a:r>
              <a:rPr lang="en-US" sz="1600" baseline="-25000" dirty="0" smtClean="0"/>
              <a:t>2</a:t>
            </a:r>
            <a:r>
              <a:rPr lang="en-US" sz="1600" dirty="0"/>
              <a:t>0</a:t>
            </a:r>
            <a:endParaRPr lang="en-US" sz="1600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Ground/surface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N, C, (dissolved metals, salts, VOC’s)</a:t>
            </a:r>
          </a:p>
          <a:p>
            <a:r>
              <a:rPr lang="en-US" sz="1600" dirty="0"/>
              <a:t>	</a:t>
            </a:r>
            <a:endParaRPr lang="en-US" sz="1600" dirty="0" smtClean="0"/>
          </a:p>
          <a:p>
            <a:r>
              <a:rPr lang="en-US" sz="1600" dirty="0"/>
              <a:t>	</a:t>
            </a:r>
            <a:endParaRPr lang="en-US" sz="16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7888" y="3854649"/>
            <a:ext cx="3895526" cy="278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16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-29893" b="-29893"/>
          <a:stretch>
            <a:fillRect/>
          </a:stretch>
        </p:blipFill>
        <p:spPr>
          <a:xfrm>
            <a:off x="1912525" y="3541889"/>
            <a:ext cx="7033919" cy="3868385"/>
          </a:xfr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3"/>
          <a:srcRect t="7997" b="7997"/>
          <a:stretch>
            <a:fillRect/>
          </a:stretch>
        </p:blipFill>
        <p:spPr>
          <a:xfrm>
            <a:off x="197556" y="881416"/>
            <a:ext cx="4975562" cy="27363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7556" y="309223"/>
            <a:ext cx="1864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Unsound Disposal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99110" y="3965223"/>
            <a:ext cx="1827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“Sanitary” landfill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988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Estimates of Decomposition Times</a:t>
            </a:r>
            <a:br>
              <a:rPr lang="en-US" dirty="0" smtClean="0"/>
            </a:br>
            <a:r>
              <a:rPr lang="en-US" dirty="0" smtClean="0"/>
              <a:t>(with oxygen and light)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9340"/>
            <a:ext cx="8229600" cy="4968649"/>
          </a:xfrm>
        </p:spPr>
        <p:txBody>
          <a:bodyPr/>
          <a:lstStyle/>
          <a:p>
            <a:r>
              <a:rPr lang="en-US" dirty="0" smtClean="0"/>
              <a:t>Paper: 2-6 weeks</a:t>
            </a:r>
            <a:endParaRPr lang="en-US" dirty="0"/>
          </a:p>
          <a:p>
            <a:r>
              <a:rPr lang="en-US" dirty="0" smtClean="0"/>
              <a:t>Organics: 2-8 weeks</a:t>
            </a:r>
          </a:p>
          <a:p>
            <a:r>
              <a:rPr lang="en-US" dirty="0" smtClean="0"/>
              <a:t>Plastic bag: 10-20 years</a:t>
            </a:r>
          </a:p>
          <a:p>
            <a:r>
              <a:rPr lang="en-US" dirty="0" smtClean="0"/>
              <a:t>Tin can: 50 years</a:t>
            </a:r>
          </a:p>
          <a:p>
            <a:r>
              <a:rPr lang="en-US" dirty="0" smtClean="0"/>
              <a:t>Aluminum can: 80-100 years</a:t>
            </a:r>
          </a:p>
          <a:p>
            <a:r>
              <a:rPr lang="en-US" dirty="0" smtClean="0"/>
              <a:t>Plastic bottle: 450 years </a:t>
            </a:r>
          </a:p>
          <a:p>
            <a:r>
              <a:rPr lang="en-US" dirty="0" smtClean="0"/>
              <a:t>Glass: 1,000,000 years</a:t>
            </a:r>
          </a:p>
          <a:p>
            <a:r>
              <a:rPr lang="en-US" dirty="0" smtClean="0"/>
              <a:t>Styrofoam: Virtually never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201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3971</TotalTime>
  <Words>756</Words>
  <Application>Microsoft Macintosh PowerPoint</Application>
  <PresentationFormat>On-screen Show (4:3)</PresentationFormat>
  <Paragraphs>225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Cochabamba, Bolivia</vt:lpstr>
      <vt:lpstr>Other waste models</vt:lpstr>
      <vt:lpstr>PowerPoint Presentation</vt:lpstr>
      <vt:lpstr>PowerPoint Presentation</vt:lpstr>
      <vt:lpstr>United States Waste Profile</vt:lpstr>
      <vt:lpstr>PowerPoint Presentation</vt:lpstr>
      <vt:lpstr>PowerPoint Presentation</vt:lpstr>
      <vt:lpstr>Estimates of Decomposition Times (with oxygen and light)</vt:lpstr>
      <vt:lpstr>Domain/Inputs</vt:lpstr>
      <vt:lpstr>Assumptions:   Recycled/composted items removed waste stream. Does not include pollution resulting from transport of refuse Country data is accessible: Waste Atlas or elsewhere MSW Composition is constant Waste will accumulate at existing sites, in relation to centers of population Waste is stationary once deposited at a landfill or dumpsite </vt:lpstr>
      <vt:lpstr>PowerPoint Presentation</vt:lpstr>
      <vt:lpstr>More potential layers</vt:lpstr>
      <vt:lpstr>Applications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Morgan Eichwald</dc:creator>
  <cp:lastModifiedBy>Morgan Eichwald</cp:lastModifiedBy>
  <cp:revision>83</cp:revision>
  <dcterms:created xsi:type="dcterms:W3CDTF">2015-05-10T01:07:12Z</dcterms:created>
  <dcterms:modified xsi:type="dcterms:W3CDTF">2015-05-13T16:20:26Z</dcterms:modified>
</cp:coreProperties>
</file>