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0"/>
  </p:notesMasterIdLst>
  <p:handoutMasterIdLst>
    <p:handoutMasterId r:id="rId21"/>
  </p:handoutMasterIdLst>
  <p:sldIdLst>
    <p:sldId id="257" r:id="rId3"/>
    <p:sldId id="272" r:id="rId4"/>
    <p:sldId id="273" r:id="rId5"/>
    <p:sldId id="275" r:id="rId6"/>
    <p:sldId id="274" r:id="rId7"/>
    <p:sldId id="276" r:id="rId8"/>
    <p:sldId id="262" r:id="rId9"/>
    <p:sldId id="263" r:id="rId10"/>
    <p:sldId id="264" r:id="rId11"/>
    <p:sldId id="265" r:id="rId12"/>
    <p:sldId id="266" r:id="rId13"/>
    <p:sldId id="269" r:id="rId14"/>
    <p:sldId id="270" r:id="rId15"/>
    <p:sldId id="267" r:id="rId16"/>
    <p:sldId id="268" r:id="rId17"/>
    <p:sldId id="277" r:id="rId18"/>
    <p:sldId id="278" r:id="rId1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p:cViewPr varScale="1">
        <p:scale>
          <a:sx n="42" d="100"/>
          <a:sy n="42" d="100"/>
        </p:scale>
        <p:origin x="66" y="1602"/>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5/13/2015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5/13/2015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Sediment budgets have</a:t>
            </a:r>
            <a:r>
              <a:rPr lang="en-US" baseline="0" dirty="0" smtClean="0"/>
              <a:t> had a long history in fluvial geomorphology in gaining a better understanding of sediment dynamics in a watershed.  They allow for insight into erosion versus deposition and the change in sediment storage that may occur.  In mountain watersheds, we can develop a framework of processes at work and quantify the mass transport at each, showing if there is net erosion or deposition in the occurring in the channel.  Knowing how these processes work together, we can get a better sense of how hillslopes and channel are connected.</a:t>
            </a:r>
            <a:endParaRPr lang="en-US" dirty="0"/>
          </a:p>
        </p:txBody>
      </p:sp>
      <p:sp>
        <p:nvSpPr>
          <p:cNvPr id="4" name="Slide Number Placeholder 3"/>
          <p:cNvSpPr>
            <a:spLocks noGrp="1"/>
          </p:cNvSpPr>
          <p:nvPr>
            <p:ph type="sldNum" sz="quarter" idx="10"/>
          </p:nvPr>
        </p:nvSpPr>
        <p:spPr/>
        <p:txBody>
          <a:bodyPr/>
          <a:lstStyle/>
          <a:p>
            <a:fld id="{FD63AC47-E0F7-E24B-B3C4-219830077E9F}" type="slidenum">
              <a:rPr lang="en-US" smtClean="0"/>
              <a:t>2</a:t>
            </a:fld>
            <a:endParaRPr lang="en-US"/>
          </a:p>
        </p:txBody>
      </p:sp>
    </p:spTree>
    <p:extLst>
      <p:ext uri="{BB962C8B-B14F-4D97-AF65-F5344CB8AC3E}">
        <p14:creationId xmlns:p14="http://schemas.microsoft.com/office/powerpoint/2010/main" val="4013595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Hoffman</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Gabet</a:t>
            </a:r>
            <a:r>
              <a:rPr lang="en-US" sz="1200" kern="1200" dirty="0" smtClean="0">
                <a:solidFill>
                  <a:schemeClr val="tx1"/>
                </a:solidFill>
                <a:effectLst/>
                <a:latin typeface="+mn-lt"/>
                <a:ea typeface="+mn-ea"/>
                <a:cs typeface="+mn-cs"/>
              </a:rPr>
              <a:t> developed a conceptual model of the processes that occur when a pulse of sediment is delivered to the channel,</a:t>
            </a:r>
            <a:r>
              <a:rPr lang="en-US" sz="1200" kern="1200" baseline="0" dirty="0" smtClean="0">
                <a:solidFill>
                  <a:schemeClr val="tx1"/>
                </a:solidFill>
                <a:effectLst/>
                <a:latin typeface="+mn-lt"/>
                <a:ea typeface="+mn-ea"/>
                <a:cs typeface="+mn-cs"/>
              </a:rPr>
              <a:t> at their study site of Sleeping Child Creek, near to my proposed field site – similar processes are at work in both locations</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	Sand is quickly winnowed and carried downstream to the next fan</a:t>
            </a:r>
          </a:p>
          <a:p>
            <a:pPr lvl="2"/>
            <a:r>
              <a:rPr lang="en-US" sz="1200" kern="1200" dirty="0" smtClean="0">
                <a:solidFill>
                  <a:schemeClr val="tx1"/>
                </a:solidFill>
                <a:effectLst/>
                <a:latin typeface="+mn-lt"/>
                <a:ea typeface="+mn-ea"/>
                <a:cs typeface="+mn-cs"/>
              </a:rPr>
              <a:t>	Gravel and cobble is transported as bed load much shorter distances</a:t>
            </a:r>
          </a:p>
          <a:p>
            <a:pPr lvl="2"/>
            <a:r>
              <a:rPr lang="en-US" sz="1200" kern="1200" dirty="0" smtClean="0">
                <a:solidFill>
                  <a:schemeClr val="tx1"/>
                </a:solidFill>
                <a:effectLst/>
                <a:latin typeface="+mn-lt"/>
                <a:ea typeface="+mn-ea"/>
                <a:cs typeface="+mn-cs"/>
              </a:rPr>
              <a:t>	Sediment accumulates upstream of the fan and decreases slope, sediment accumulates downstream of the fan and increases slope</a:t>
            </a:r>
          </a:p>
          <a:p>
            <a:pPr lvl="2"/>
            <a:r>
              <a:rPr lang="en-US" sz="1200" kern="1200" dirty="0" smtClean="0">
                <a:solidFill>
                  <a:schemeClr val="tx1"/>
                </a:solidFill>
                <a:effectLst/>
                <a:latin typeface="+mn-lt"/>
                <a:ea typeface="+mn-ea"/>
                <a:cs typeface="+mn-cs"/>
              </a:rPr>
              <a:t>These processes occur over some timescale but the relative timings of each event are not known</a:t>
            </a:r>
          </a:p>
          <a:p>
            <a:endParaRPr lang="en-US" dirty="0"/>
          </a:p>
        </p:txBody>
      </p:sp>
      <p:sp>
        <p:nvSpPr>
          <p:cNvPr id="4" name="Slide Number Placeholder 3"/>
          <p:cNvSpPr>
            <a:spLocks noGrp="1"/>
          </p:cNvSpPr>
          <p:nvPr>
            <p:ph type="sldNum" sz="quarter" idx="10"/>
          </p:nvPr>
        </p:nvSpPr>
        <p:spPr/>
        <p:txBody>
          <a:bodyPr/>
          <a:lstStyle/>
          <a:p>
            <a:fld id="{FD63AC47-E0F7-E24B-B3C4-219830077E9F}" type="slidenum">
              <a:rPr lang="en-US" smtClean="0"/>
              <a:t>3</a:t>
            </a:fld>
            <a:endParaRPr lang="en-US"/>
          </a:p>
        </p:txBody>
      </p:sp>
    </p:spTree>
    <p:extLst>
      <p:ext uri="{BB962C8B-B14F-4D97-AF65-F5344CB8AC3E}">
        <p14:creationId xmlns:p14="http://schemas.microsoft.com/office/powerpoint/2010/main" val="96768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3AC47-E0F7-E24B-B3C4-219830077E9F}" type="slidenum">
              <a:rPr lang="en-US" smtClean="0"/>
              <a:t>4</a:t>
            </a:fld>
            <a:endParaRPr lang="en-US"/>
          </a:p>
        </p:txBody>
      </p:sp>
    </p:spTree>
    <p:extLst>
      <p:ext uri="{BB962C8B-B14F-4D97-AF65-F5344CB8AC3E}">
        <p14:creationId xmlns:p14="http://schemas.microsoft.com/office/powerpoint/2010/main" val="254737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There</a:t>
            </a:r>
            <a:r>
              <a:rPr lang="en-US" baseline="0" dirty="0" smtClean="0"/>
              <a:t> are challenges in developing a sediment budget in mountain watersheds. </a:t>
            </a:r>
            <a:r>
              <a:rPr lang="en-US" b="1" baseline="0" dirty="0" smtClean="0"/>
              <a:t>1</a:t>
            </a:r>
            <a:r>
              <a:rPr lang="en-US" baseline="0" dirty="0" smtClean="0"/>
              <a:t>. </a:t>
            </a:r>
            <a:r>
              <a:rPr lang="en-US" sz="1200" kern="1200" dirty="0" smtClean="0">
                <a:solidFill>
                  <a:schemeClr val="tx1"/>
                </a:solidFill>
                <a:effectLst/>
                <a:latin typeface="+mn-lt"/>
                <a:ea typeface="+mn-ea"/>
                <a:cs typeface="+mn-cs"/>
              </a:rPr>
              <a:t>There is large spatial variability in erosion and deposition in these environments; large events occur over small areas in a short time period.</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Specifically, debris flows are not a regularly scheduled mechanism of erosion; they occur at variable intervals and deliver large pulses of sediment to the channel.</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n their simulation, variation in the location and timing of wildfires led to periods of between 100 and 1300 years between debris flows with an average of 600 years.</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Due to spatial variability in erosion and deposition, sediment storage duration is highly variable, especially when considering different timescales</a:t>
            </a:r>
          </a:p>
          <a:p>
            <a:endParaRPr lang="en-US" dirty="0"/>
          </a:p>
        </p:txBody>
      </p:sp>
      <p:sp>
        <p:nvSpPr>
          <p:cNvPr id="4" name="Slide Number Placeholder 3"/>
          <p:cNvSpPr>
            <a:spLocks noGrp="1"/>
          </p:cNvSpPr>
          <p:nvPr>
            <p:ph type="sldNum" sz="quarter" idx="10"/>
          </p:nvPr>
        </p:nvSpPr>
        <p:spPr/>
        <p:txBody>
          <a:bodyPr/>
          <a:lstStyle/>
          <a:p>
            <a:fld id="{FD63AC47-E0F7-E24B-B3C4-219830077E9F}" type="slidenum">
              <a:rPr lang="en-US" smtClean="0"/>
              <a:t>5</a:t>
            </a:fld>
            <a:endParaRPr lang="en-US"/>
          </a:p>
        </p:txBody>
      </p:sp>
    </p:spTree>
    <p:extLst>
      <p:ext uri="{BB962C8B-B14F-4D97-AF65-F5344CB8AC3E}">
        <p14:creationId xmlns:p14="http://schemas.microsoft.com/office/powerpoint/2010/main" val="128478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Investigate sediment routing by developing simple sediment flux estimates and applying a numerical model. Collect field measurements of coarse and fine sediment transport. Measure the bed load and suspended load. I will determine</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stage/discharge relationship.</a:t>
            </a:r>
          </a:p>
          <a:p>
            <a:r>
              <a:rPr lang="en-US" sz="1200" kern="1200" dirty="0" smtClean="0">
                <a:solidFill>
                  <a:schemeClr val="tx1"/>
                </a:solidFill>
                <a:effectLst/>
                <a:latin typeface="+mn-lt"/>
                <a:ea typeface="+mn-ea"/>
                <a:cs typeface="+mn-cs"/>
              </a:rPr>
              <a:t>I will use these field measurements to apply a numerical model to Rye Creek. MAST-1D is a numerical model for size-specific sediment transport and morphodynamic evolution. It couples channel and hillslope processes over decadal or longer timescales. Allows</a:t>
            </a:r>
            <a:r>
              <a:rPr lang="en-US" sz="1200" kern="1200" baseline="0" dirty="0" smtClean="0">
                <a:solidFill>
                  <a:schemeClr val="tx1"/>
                </a:solidFill>
                <a:effectLst/>
                <a:latin typeface="+mn-lt"/>
                <a:ea typeface="+mn-ea"/>
                <a:cs typeface="+mn-cs"/>
              </a:rPr>
              <a:t> for lateral exchange of sediment and multiple grain sizes of transport.  Grain size distributions will be determined both for the channel and the debris fans</a:t>
            </a:r>
            <a:r>
              <a:rPr lang="en-US" sz="1200" kern="1200" dirty="0" smtClean="0">
                <a:solidFill>
                  <a:schemeClr val="tx1"/>
                </a:solidFill>
                <a:effectLst/>
                <a:latin typeface="+mn-lt"/>
                <a:ea typeface="+mn-ea"/>
                <a:cs typeface="+mn-cs"/>
              </a:rPr>
              <a:t>. By quantifying grain size distributions in the debris fans and their entrainment into the fluvial system, I will be able to introduce them to the numerical model as lateral sediment inputs which can be varied along the reach in MAST-1D. This key feature will allow me to model debris flows along the reach to explain how sediment delivered to the channel from post-fire debris flows is routed downstream.</a:t>
            </a:r>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I’m aiming to simulate and quantify hillslope-channel connectivity through sediment routing from hillslope to channel and downstream. By creating a predictive model of sediment routing, I will also investigate how the pulses of material from debris flows are processed by the stream. </a:t>
            </a:r>
            <a:endParaRPr lang="en-US" dirty="0"/>
          </a:p>
        </p:txBody>
      </p:sp>
      <p:sp>
        <p:nvSpPr>
          <p:cNvPr id="4" name="Slide Number Placeholder 3"/>
          <p:cNvSpPr>
            <a:spLocks noGrp="1"/>
          </p:cNvSpPr>
          <p:nvPr>
            <p:ph type="sldNum" sz="quarter" idx="10"/>
          </p:nvPr>
        </p:nvSpPr>
        <p:spPr/>
        <p:txBody>
          <a:bodyPr/>
          <a:lstStyle/>
          <a:p>
            <a:fld id="{FD63AC47-E0F7-E24B-B3C4-219830077E9F}" type="slidenum">
              <a:rPr lang="en-US" smtClean="0"/>
              <a:t>6</a:t>
            </a:fld>
            <a:endParaRPr lang="en-US"/>
          </a:p>
        </p:txBody>
      </p:sp>
    </p:spTree>
    <p:extLst>
      <p:ext uri="{BB962C8B-B14F-4D97-AF65-F5344CB8AC3E}">
        <p14:creationId xmlns:p14="http://schemas.microsoft.com/office/powerpoint/2010/main" val="57059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none"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Click to edit Master subtitle style</a:t>
            </a:r>
            <a:endParaRPr dirty="0"/>
          </a:p>
        </p:txBody>
      </p:sp>
      <p:sp>
        <p:nvSpPr>
          <p:cNvPr id="22" name="Date Placeholder 21"/>
          <p:cNvSpPr>
            <a:spLocks noGrp="1"/>
          </p:cNvSpPr>
          <p:nvPr>
            <p:ph type="dt" sz="half" idx="10"/>
          </p:nvPr>
        </p:nvSpPr>
        <p:spPr/>
        <p:txBody>
          <a:bodyPr/>
          <a:lstStyle/>
          <a:p>
            <a:fld id="{F0DFD029-FB74-4578-B929-F66AA97659CA}" type="datetimeFigureOut">
              <a:rPr lang="en-US"/>
              <a:t>5/13/2015</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smtClean="0"/>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5/13/2015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5/13/2015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5/13/2015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5/13/2015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5/13/2015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5/13/2015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smtClean="0"/>
              <a:t>Click to edit Master title style</a:t>
            </a:r>
            <a:endParaRPr/>
          </a:p>
        </p:txBody>
      </p:sp>
      <p:sp>
        <p:nvSpPr>
          <p:cNvPr id="3" name="Picture Placeholder 2"/>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5/13/2015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5/13/2015</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MAST-1D</a:t>
            </a:r>
            <a:endParaRPr lang="en-US" dirty="0"/>
          </a:p>
        </p:txBody>
      </p:sp>
      <p:sp>
        <p:nvSpPr>
          <p:cNvPr id="5" name="Subtitle 4"/>
          <p:cNvSpPr>
            <a:spLocks noGrp="1"/>
          </p:cNvSpPr>
          <p:nvPr>
            <p:ph type="subTitle" idx="1"/>
          </p:nvPr>
        </p:nvSpPr>
        <p:spPr/>
        <p:txBody>
          <a:bodyPr/>
          <a:lstStyle/>
          <a:p>
            <a:r>
              <a:rPr lang="en-US" dirty="0" smtClean="0"/>
              <a:t>Morphodynamic and Sediment </a:t>
            </a:r>
            <a:r>
              <a:rPr lang="en-US" dirty="0"/>
              <a:t>T</a:t>
            </a:r>
            <a:r>
              <a:rPr lang="en-US" dirty="0" smtClean="0"/>
              <a:t>racers in One-Dimension</a:t>
            </a:r>
            <a:endParaRPr lang="en-US" dirty="0"/>
          </a:p>
        </p:txBody>
      </p:sp>
      <p:sp>
        <p:nvSpPr>
          <p:cNvPr id="3" name="TextBox 2"/>
          <p:cNvSpPr txBox="1"/>
          <p:nvPr/>
        </p:nvSpPr>
        <p:spPr>
          <a:xfrm>
            <a:off x="608012" y="5562600"/>
            <a:ext cx="2514600" cy="523220"/>
          </a:xfrm>
          <a:prstGeom prst="rect">
            <a:avLst/>
          </a:prstGeom>
          <a:noFill/>
        </p:spPr>
        <p:txBody>
          <a:bodyPr wrap="square" rtlCol="0">
            <a:spAutoFit/>
          </a:bodyPr>
          <a:lstStyle/>
          <a:p>
            <a:r>
              <a:rPr lang="en-US" sz="2800" dirty="0" smtClean="0"/>
              <a:t>Michael Jahnke</a:t>
            </a:r>
            <a:endParaRPr lang="en-US" sz="2800" dirty="0"/>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Temporal/Spatial Scale</a:t>
            </a:r>
            <a:endParaRPr lang="en-US" dirty="0"/>
          </a:p>
        </p:txBody>
      </p:sp>
      <p:sp>
        <p:nvSpPr>
          <p:cNvPr id="5" name="Content Placeholder 4"/>
          <p:cNvSpPr>
            <a:spLocks noGrp="1"/>
          </p:cNvSpPr>
          <p:nvPr>
            <p:ph sz="half" idx="1"/>
          </p:nvPr>
        </p:nvSpPr>
        <p:spPr/>
        <p:txBody>
          <a:bodyPr/>
          <a:lstStyle/>
          <a:p>
            <a:r>
              <a:rPr lang="en-US" dirty="0" err="1" smtClean="0"/>
              <a:t>Timestep</a:t>
            </a:r>
            <a:r>
              <a:rPr lang="en-US" dirty="0" smtClean="0"/>
              <a:t> normally weeks – one month</a:t>
            </a:r>
          </a:p>
          <a:p>
            <a:pPr lvl="1"/>
            <a:r>
              <a:rPr lang="en-US" dirty="0" smtClean="0"/>
              <a:t>Dependent on hydrograph quality and rapidity of analysis</a:t>
            </a:r>
          </a:p>
          <a:p>
            <a:r>
              <a:rPr lang="en-US" dirty="0" smtClean="0"/>
              <a:t>Spatial scale of river channel plus floodplain</a:t>
            </a:r>
          </a:p>
          <a:p>
            <a:pPr lvl="1"/>
            <a:r>
              <a:rPr lang="en-US" dirty="0" smtClean="0"/>
              <a:t>Reliant on frequency of cross section survey data</a:t>
            </a:r>
            <a:endParaRPr lang="en-US" dirty="0"/>
          </a:p>
        </p:txBody>
      </p:sp>
      <p:sp>
        <p:nvSpPr>
          <p:cNvPr id="6" name="Content Placeholder 5"/>
          <p:cNvSpPr>
            <a:spLocks noGrp="1"/>
          </p:cNvSpPr>
          <p:nvPr>
            <p:ph sz="half" idx="2"/>
          </p:nvPr>
        </p:nvSpPr>
        <p:spPr/>
        <p:txBody>
          <a:bodyPr/>
          <a:lstStyle/>
          <a:p>
            <a:endParaRPr lang="en-US"/>
          </a:p>
        </p:txBody>
      </p:sp>
      <p:pic>
        <p:nvPicPr>
          <p:cNvPr id="2" name="Picture 1"/>
          <p:cNvPicPr>
            <a:picLocks noChangeAspect="1"/>
          </p:cNvPicPr>
          <p:nvPr/>
        </p:nvPicPr>
        <p:blipFill>
          <a:blip r:embed="rId2"/>
          <a:stretch>
            <a:fillRect/>
          </a:stretch>
        </p:blipFill>
        <p:spPr>
          <a:xfrm>
            <a:off x="6142816" y="3497074"/>
            <a:ext cx="5794458" cy="2879658"/>
          </a:xfrm>
          <a:prstGeom prst="rect">
            <a:avLst/>
          </a:prstGeom>
        </p:spPr>
      </p:pic>
    </p:spTree>
    <p:extLst>
      <p:ext uri="{BB962C8B-B14F-4D97-AF65-F5344CB8AC3E}">
        <p14:creationId xmlns:p14="http://schemas.microsoft.com/office/powerpoint/2010/main" val="42695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Drivers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3956855" y="139013"/>
            <a:ext cx="7622529" cy="6663840"/>
          </a:xfrm>
          <a:prstGeom prst="rect">
            <a:avLst/>
          </a:prstGeom>
        </p:spPr>
      </p:pic>
      <p:pic>
        <p:nvPicPr>
          <p:cNvPr id="6" name="Picture 5"/>
          <p:cNvPicPr>
            <a:picLocks noChangeAspect="1"/>
          </p:cNvPicPr>
          <p:nvPr/>
        </p:nvPicPr>
        <p:blipFill rotWithShape="1">
          <a:blip r:embed="rId3"/>
          <a:srcRect t="1061"/>
          <a:stretch/>
        </p:blipFill>
        <p:spPr>
          <a:xfrm>
            <a:off x="2274586" y="1498600"/>
            <a:ext cx="7573458" cy="5058112"/>
          </a:xfrm>
          <a:prstGeom prst="rect">
            <a:avLst/>
          </a:prstGeom>
        </p:spPr>
      </p:pic>
    </p:spTree>
    <p:extLst>
      <p:ext uri="{BB962C8B-B14F-4D97-AF65-F5344CB8AC3E}">
        <p14:creationId xmlns:p14="http://schemas.microsoft.com/office/powerpoint/2010/main" val="41026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cross section</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r>
              <a:rPr lang="en-US" dirty="0" smtClean="0"/>
              <a:t>Input parameters specified at each red node</a:t>
            </a:r>
          </a:p>
          <a:p>
            <a:r>
              <a:rPr lang="en-US" dirty="0" smtClean="0"/>
              <a:t>Sediment exchange via migration, width change, or vertical change</a:t>
            </a:r>
            <a:endParaRPr lang="en-US" dirty="0"/>
          </a:p>
        </p:txBody>
      </p:sp>
      <p:pic>
        <p:nvPicPr>
          <p:cNvPr id="5" name="Picture 4"/>
          <p:cNvPicPr>
            <a:picLocks noChangeAspect="1"/>
          </p:cNvPicPr>
          <p:nvPr/>
        </p:nvPicPr>
        <p:blipFill>
          <a:blip r:embed="rId2"/>
          <a:stretch>
            <a:fillRect/>
          </a:stretch>
        </p:blipFill>
        <p:spPr>
          <a:xfrm>
            <a:off x="1218544" y="1586208"/>
            <a:ext cx="3097476" cy="2795451"/>
          </a:xfrm>
          <a:prstGeom prst="rect">
            <a:avLst/>
          </a:prstGeom>
        </p:spPr>
      </p:pic>
      <p:pic>
        <p:nvPicPr>
          <p:cNvPr id="6" name="Picture 5"/>
          <p:cNvPicPr>
            <a:picLocks noChangeAspect="1"/>
          </p:cNvPicPr>
          <p:nvPr/>
        </p:nvPicPr>
        <p:blipFill>
          <a:blip r:embed="rId3"/>
          <a:stretch>
            <a:fillRect/>
          </a:stretch>
        </p:blipFill>
        <p:spPr>
          <a:xfrm>
            <a:off x="1213208" y="4491088"/>
            <a:ext cx="5591144" cy="2245372"/>
          </a:xfrm>
          <a:prstGeom prst="rect">
            <a:avLst/>
          </a:prstGeom>
        </p:spPr>
      </p:pic>
      <p:pic>
        <p:nvPicPr>
          <p:cNvPr id="7" name="Picture 6"/>
          <p:cNvPicPr>
            <a:picLocks noChangeAspect="1"/>
          </p:cNvPicPr>
          <p:nvPr/>
        </p:nvPicPr>
        <p:blipFill>
          <a:blip r:embed="rId4"/>
          <a:stretch>
            <a:fillRect/>
          </a:stretch>
        </p:blipFill>
        <p:spPr>
          <a:xfrm>
            <a:off x="8151812" y="4102485"/>
            <a:ext cx="2819400" cy="2633975"/>
          </a:xfrm>
          <a:prstGeom prst="rect">
            <a:avLst/>
          </a:prstGeom>
        </p:spPr>
      </p:pic>
    </p:spTree>
    <p:extLst>
      <p:ext uri="{BB962C8B-B14F-4D97-AF65-F5344CB8AC3E}">
        <p14:creationId xmlns:p14="http://schemas.microsoft.com/office/powerpoint/2010/main" val="135832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Computations</a:t>
            </a:r>
            <a:endParaRPr lang="en-US" dirty="0"/>
          </a:p>
        </p:txBody>
      </p:sp>
      <p:sp>
        <p:nvSpPr>
          <p:cNvPr id="3" name="Content Placeholder 2"/>
          <p:cNvSpPr>
            <a:spLocks noGrp="1"/>
          </p:cNvSpPr>
          <p:nvPr>
            <p:ph sz="half" idx="1"/>
          </p:nvPr>
        </p:nvSpPr>
        <p:spPr/>
        <p:txBody>
          <a:bodyPr/>
          <a:lstStyle/>
          <a:p>
            <a:r>
              <a:rPr lang="en-US" dirty="0" smtClean="0"/>
              <a:t>Bed elevation – modified </a:t>
            </a:r>
            <a:r>
              <a:rPr lang="en-US" dirty="0" err="1" smtClean="0"/>
              <a:t>Exner</a:t>
            </a:r>
            <a:r>
              <a:rPr lang="en-US" dirty="0" smtClean="0"/>
              <a:t> equation</a:t>
            </a:r>
          </a:p>
          <a:p>
            <a:r>
              <a:rPr lang="en-US" dirty="0" smtClean="0"/>
              <a:t>Total sediment volume in all reservoirs</a:t>
            </a:r>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6780212" y="1498600"/>
            <a:ext cx="4371258" cy="926057"/>
          </a:xfrm>
          <a:prstGeom prst="rect">
            <a:avLst/>
          </a:prstGeom>
        </p:spPr>
      </p:pic>
      <p:pic>
        <p:nvPicPr>
          <p:cNvPr id="6" name="Picture 5"/>
          <p:cNvPicPr>
            <a:picLocks noChangeAspect="1"/>
          </p:cNvPicPr>
          <p:nvPr/>
        </p:nvPicPr>
        <p:blipFill>
          <a:blip r:embed="rId3"/>
          <a:stretch>
            <a:fillRect/>
          </a:stretch>
        </p:blipFill>
        <p:spPr>
          <a:xfrm>
            <a:off x="1900805" y="3850714"/>
            <a:ext cx="8996658" cy="2321486"/>
          </a:xfrm>
          <a:prstGeom prst="rect">
            <a:avLst/>
          </a:prstGeom>
        </p:spPr>
      </p:pic>
      <p:sp>
        <p:nvSpPr>
          <p:cNvPr id="7" name="TextBox 6"/>
          <p:cNvSpPr txBox="1"/>
          <p:nvPr/>
        </p:nvSpPr>
        <p:spPr>
          <a:xfrm>
            <a:off x="7770812" y="609600"/>
            <a:ext cx="1994612" cy="58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a:t>I + O = ΔS</a:t>
            </a:r>
          </a:p>
        </p:txBody>
      </p:sp>
    </p:spTree>
    <p:extLst>
      <p:ext uri="{BB962C8B-B14F-4D97-AF65-F5344CB8AC3E}">
        <p14:creationId xmlns:p14="http://schemas.microsoft.com/office/powerpoint/2010/main" val="6805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Outputs</a:t>
            </a:r>
            <a:endParaRPr lang="en-US" dirty="0"/>
          </a:p>
        </p:txBody>
      </p:sp>
      <p:sp>
        <p:nvSpPr>
          <p:cNvPr id="3" name="Content Placeholder 2"/>
          <p:cNvSpPr>
            <a:spLocks noGrp="1"/>
          </p:cNvSpPr>
          <p:nvPr>
            <p:ph sz="half" idx="1"/>
          </p:nvPr>
        </p:nvSpPr>
        <p:spPr>
          <a:xfrm>
            <a:off x="922584" y="1803009"/>
            <a:ext cx="5078677" cy="2179320"/>
          </a:xfrm>
        </p:spPr>
        <p:txBody>
          <a:bodyPr/>
          <a:lstStyle/>
          <a:p>
            <a:r>
              <a:rPr lang="en-US" dirty="0" smtClean="0"/>
              <a:t>Bed elevation and median active layer sediment size (D</a:t>
            </a:r>
            <a:r>
              <a:rPr lang="en-US" sz="1800" dirty="0" smtClean="0"/>
              <a:t>50</a:t>
            </a:r>
            <a:r>
              <a:rPr lang="en-US" dirty="0" smtClean="0"/>
              <a:t>)</a:t>
            </a:r>
          </a:p>
          <a:p>
            <a:r>
              <a:rPr lang="en-US" dirty="0" smtClean="0"/>
              <a:t>Bank response to sediment starvation or influx</a:t>
            </a:r>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6015744" y="76200"/>
            <a:ext cx="6048601" cy="6621944"/>
          </a:xfrm>
          <a:prstGeom prst="rect">
            <a:avLst/>
          </a:prstGeom>
        </p:spPr>
      </p:pic>
      <p:sp>
        <p:nvSpPr>
          <p:cNvPr id="6" name="TextBox 5"/>
          <p:cNvSpPr txBox="1"/>
          <p:nvPr/>
        </p:nvSpPr>
        <p:spPr>
          <a:xfrm>
            <a:off x="657696" y="5497815"/>
            <a:ext cx="5805081" cy="1200329"/>
          </a:xfrm>
          <a:prstGeom prst="rect">
            <a:avLst/>
          </a:prstGeom>
          <a:noFill/>
        </p:spPr>
        <p:txBody>
          <a:bodyPr wrap="square" rtlCol="0">
            <a:spAutoFit/>
          </a:bodyPr>
          <a:lstStyle/>
          <a:p>
            <a:r>
              <a:rPr lang="en-US" dirty="0" smtClean="0"/>
              <a:t>Migration rate input for each run</a:t>
            </a:r>
          </a:p>
          <a:p>
            <a:r>
              <a:rPr lang="en-US" dirty="0" smtClean="0"/>
              <a:t>Bed change relative to initial bed position</a:t>
            </a:r>
          </a:p>
          <a:p>
            <a:r>
              <a:rPr lang="en-US" dirty="0" smtClean="0"/>
              <a:t>D</a:t>
            </a:r>
            <a:r>
              <a:rPr lang="en-US" sz="1800" dirty="0" smtClean="0"/>
              <a:t>50</a:t>
            </a:r>
            <a:r>
              <a:rPr lang="en-US" dirty="0" smtClean="0"/>
              <a:t> in active layer</a:t>
            </a:r>
            <a:endParaRPr lang="en-US" dirty="0"/>
          </a:p>
        </p:txBody>
      </p:sp>
      <p:sp>
        <p:nvSpPr>
          <p:cNvPr id="7" name="Rectangle 6"/>
          <p:cNvSpPr/>
          <p:nvPr/>
        </p:nvSpPr>
        <p:spPr>
          <a:xfrm>
            <a:off x="6780212" y="-73054"/>
            <a:ext cx="604653" cy="923330"/>
          </a:xfrm>
          <a:prstGeom prst="rect">
            <a:avLst/>
          </a:prstGeom>
          <a:noFill/>
        </p:spPr>
        <p:txBody>
          <a:bodyPr wrap="none" lIns="91440" tIns="45720" rIns="91440" bIns="45720">
            <a:spAutoFit/>
          </a:bodyPr>
          <a:lstStyle/>
          <a:p>
            <a:pPr algn="ctr"/>
            <a:r>
              <a:rPr lang="en-US" sz="5400" b="1" cap="none" spc="0" dirty="0" smtClean="0">
                <a:ln w="22225">
                  <a:solidFill>
                    <a:schemeClr val="accent1"/>
                  </a:solidFill>
                  <a:prstDash val="solid"/>
                </a:ln>
                <a:solidFill>
                  <a:schemeClr val="accent1">
                    <a:lumMod val="40000"/>
                    <a:lumOff val="60000"/>
                  </a:schemeClr>
                </a:solidFill>
                <a:effectLst/>
              </a:rPr>
              <a:t>A</a:t>
            </a:r>
            <a:endParaRPr lang="en-US" sz="5400" b="1" cap="none" spc="0" dirty="0">
              <a:ln w="22225">
                <a:solidFill>
                  <a:schemeClr val="accent1"/>
                </a:solidFill>
                <a:prstDash val="solid"/>
              </a:ln>
              <a:solidFill>
                <a:schemeClr val="accent1">
                  <a:lumMod val="40000"/>
                  <a:lumOff val="60000"/>
                </a:schemeClr>
              </a:solidFill>
              <a:effectLst/>
            </a:endParaRPr>
          </a:p>
        </p:txBody>
      </p:sp>
      <p:sp>
        <p:nvSpPr>
          <p:cNvPr id="8" name="Rectangle 7"/>
          <p:cNvSpPr/>
          <p:nvPr/>
        </p:nvSpPr>
        <p:spPr>
          <a:xfrm>
            <a:off x="6796242" y="1803009"/>
            <a:ext cx="572593" cy="923330"/>
          </a:xfrm>
          <a:prstGeom prst="rect">
            <a:avLst/>
          </a:prstGeom>
          <a:noFill/>
        </p:spPr>
        <p:txBody>
          <a:bodyPr wrap="none" lIns="91440" tIns="45720" rIns="91440" bIns="45720">
            <a:spAutoFit/>
          </a:bodyPr>
          <a:lstStyle/>
          <a:p>
            <a:pPr algn="ctr"/>
            <a:r>
              <a:rPr lang="en-US" sz="5400" b="1" cap="none" spc="0" dirty="0" smtClean="0">
                <a:ln w="22225">
                  <a:solidFill>
                    <a:schemeClr val="accent1"/>
                  </a:solidFill>
                  <a:prstDash val="solid"/>
                </a:ln>
                <a:solidFill>
                  <a:schemeClr val="accent1">
                    <a:lumMod val="40000"/>
                    <a:lumOff val="60000"/>
                  </a:schemeClr>
                </a:solidFill>
                <a:effectLst/>
              </a:rPr>
              <a:t>B</a:t>
            </a:r>
            <a:endParaRPr lang="en-US" sz="5400" b="1" cap="none" spc="0" dirty="0">
              <a:ln w="22225">
                <a:solidFill>
                  <a:schemeClr val="accent1"/>
                </a:solidFill>
                <a:prstDash val="solid"/>
              </a:ln>
              <a:solidFill>
                <a:schemeClr val="accent1">
                  <a:lumMod val="40000"/>
                  <a:lumOff val="60000"/>
                </a:schemeClr>
              </a:solidFill>
              <a:effectLst/>
            </a:endParaRPr>
          </a:p>
        </p:txBody>
      </p:sp>
      <p:sp>
        <p:nvSpPr>
          <p:cNvPr id="9" name="Rectangle 8"/>
          <p:cNvSpPr/>
          <p:nvPr/>
        </p:nvSpPr>
        <p:spPr>
          <a:xfrm>
            <a:off x="6823704" y="4114800"/>
            <a:ext cx="572593" cy="923330"/>
          </a:xfrm>
          <a:prstGeom prst="rect">
            <a:avLst/>
          </a:prstGeom>
          <a:noFill/>
        </p:spPr>
        <p:txBody>
          <a:bodyPr wrap="none" lIns="91440" tIns="45720" rIns="91440" bIns="45720">
            <a:spAutoFit/>
          </a:bodyPr>
          <a:lstStyle/>
          <a:p>
            <a:pPr algn="ctr"/>
            <a:r>
              <a:rPr lang="en-US" sz="5400" b="1" cap="none" spc="0" dirty="0" smtClean="0">
                <a:ln w="22225">
                  <a:solidFill>
                    <a:schemeClr val="accent1"/>
                  </a:solidFill>
                  <a:prstDash val="solid"/>
                </a:ln>
                <a:solidFill>
                  <a:schemeClr val="accent1">
                    <a:lumMod val="40000"/>
                    <a:lumOff val="60000"/>
                  </a:schemeClr>
                </a:solidFill>
                <a:effectLst/>
              </a:rPr>
              <a:t>C</a:t>
            </a:r>
            <a:endParaRPr lang="en-US" sz="5400" b="1" cap="none" spc="0" dirty="0">
              <a:ln w="22225">
                <a:solidFill>
                  <a:schemeClr val="accent1"/>
                </a:solidFill>
                <a:prstDash val="solid"/>
              </a:ln>
              <a:solidFill>
                <a:schemeClr val="accent1">
                  <a:lumMod val="40000"/>
                  <a:lumOff val="60000"/>
                </a:schemeClr>
              </a:solidFill>
              <a:effectLst/>
            </a:endParaRPr>
          </a:p>
        </p:txBody>
      </p:sp>
      <p:sp>
        <p:nvSpPr>
          <p:cNvPr id="10" name="Rectangle 9"/>
          <p:cNvSpPr/>
          <p:nvPr/>
        </p:nvSpPr>
        <p:spPr>
          <a:xfrm>
            <a:off x="174444" y="5497813"/>
            <a:ext cx="569475" cy="461665"/>
          </a:xfrm>
          <a:prstGeom prst="rect">
            <a:avLst/>
          </a:prstGeom>
          <a:noFill/>
        </p:spPr>
        <p:txBody>
          <a:bodyPr wrap="square" lIns="91440" tIns="45720" rIns="91440" bIns="45720">
            <a:spAutoFit/>
          </a:bodyPr>
          <a:lstStyle/>
          <a:p>
            <a:pPr algn="ctr"/>
            <a:r>
              <a:rPr lang="en-US" b="1" cap="none" spc="0" dirty="0" smtClean="0">
                <a:ln w="22225">
                  <a:solidFill>
                    <a:schemeClr val="accent1"/>
                  </a:solidFill>
                  <a:prstDash val="solid"/>
                </a:ln>
                <a:solidFill>
                  <a:schemeClr val="accent1">
                    <a:lumMod val="40000"/>
                    <a:lumOff val="60000"/>
                  </a:schemeClr>
                </a:solidFill>
                <a:effectLst/>
              </a:rPr>
              <a:t>A</a:t>
            </a:r>
            <a:endParaRPr lang="en-US" b="1" cap="none" spc="0" dirty="0">
              <a:ln w="22225">
                <a:solidFill>
                  <a:schemeClr val="accent1"/>
                </a:solidFill>
                <a:prstDash val="solid"/>
              </a:ln>
              <a:solidFill>
                <a:schemeClr val="accent1">
                  <a:lumMod val="40000"/>
                  <a:lumOff val="60000"/>
                </a:schemeClr>
              </a:solidFill>
              <a:effectLst/>
            </a:endParaRPr>
          </a:p>
        </p:txBody>
      </p:sp>
      <p:sp>
        <p:nvSpPr>
          <p:cNvPr id="11" name="Rectangle 10"/>
          <p:cNvSpPr/>
          <p:nvPr/>
        </p:nvSpPr>
        <p:spPr>
          <a:xfrm>
            <a:off x="189542" y="5867146"/>
            <a:ext cx="539280" cy="461665"/>
          </a:xfrm>
          <a:prstGeom prst="rect">
            <a:avLst/>
          </a:prstGeom>
          <a:noFill/>
        </p:spPr>
        <p:txBody>
          <a:bodyPr wrap="square" lIns="91440" tIns="45720" rIns="91440" bIns="45720">
            <a:spAutoFit/>
          </a:bodyPr>
          <a:lstStyle/>
          <a:p>
            <a:pPr algn="ctr"/>
            <a:r>
              <a:rPr lang="en-US" b="1" cap="none" spc="0" dirty="0" smtClean="0">
                <a:ln w="22225">
                  <a:solidFill>
                    <a:schemeClr val="accent1"/>
                  </a:solidFill>
                  <a:prstDash val="solid"/>
                </a:ln>
                <a:solidFill>
                  <a:schemeClr val="accent1">
                    <a:lumMod val="40000"/>
                    <a:lumOff val="60000"/>
                  </a:schemeClr>
                </a:solidFill>
                <a:effectLst/>
              </a:rPr>
              <a:t>B</a:t>
            </a:r>
            <a:endParaRPr lang="en-US" b="1" cap="none" spc="0" dirty="0">
              <a:ln w="22225">
                <a:solidFill>
                  <a:schemeClr val="accent1"/>
                </a:solidFill>
                <a:prstDash val="solid"/>
              </a:ln>
              <a:solidFill>
                <a:schemeClr val="accent1">
                  <a:lumMod val="40000"/>
                  <a:lumOff val="60000"/>
                </a:schemeClr>
              </a:solidFill>
              <a:effectLst/>
            </a:endParaRPr>
          </a:p>
        </p:txBody>
      </p:sp>
      <p:sp>
        <p:nvSpPr>
          <p:cNvPr id="12" name="Rectangle 11"/>
          <p:cNvSpPr/>
          <p:nvPr/>
        </p:nvSpPr>
        <p:spPr>
          <a:xfrm>
            <a:off x="189542" y="6236479"/>
            <a:ext cx="539280" cy="461665"/>
          </a:xfrm>
          <a:prstGeom prst="rect">
            <a:avLst/>
          </a:prstGeom>
          <a:noFill/>
        </p:spPr>
        <p:txBody>
          <a:bodyPr wrap="square" lIns="91440" tIns="45720" rIns="91440" bIns="45720">
            <a:spAutoFit/>
          </a:bodyPr>
          <a:lstStyle/>
          <a:p>
            <a:pPr algn="ctr"/>
            <a:r>
              <a:rPr lang="en-US" b="1" cap="none" spc="0" dirty="0" smtClean="0">
                <a:ln w="22225">
                  <a:solidFill>
                    <a:schemeClr val="accent1"/>
                  </a:solidFill>
                  <a:prstDash val="solid"/>
                </a:ln>
                <a:solidFill>
                  <a:schemeClr val="accent1">
                    <a:lumMod val="40000"/>
                    <a:lumOff val="60000"/>
                  </a:schemeClr>
                </a:solidFill>
                <a:effectLst/>
              </a:rPr>
              <a:t>C</a:t>
            </a:r>
            <a:endParaRPr lang="en-US" b="1" cap="none" spc="0" dirty="0">
              <a:ln w="22225">
                <a:solidFill>
                  <a:schemeClr val="accent1"/>
                </a:solidFill>
                <a:prstDash val="solid"/>
              </a:ln>
              <a:solidFill>
                <a:schemeClr val="accent1">
                  <a:lumMod val="40000"/>
                  <a:lumOff val="60000"/>
                </a:schemeClr>
              </a:solidFill>
              <a:effectLst/>
            </a:endParaRPr>
          </a:p>
        </p:txBody>
      </p:sp>
    </p:spTree>
    <p:extLst>
      <p:ext uri="{BB962C8B-B14F-4D97-AF65-F5344CB8AC3E}">
        <p14:creationId xmlns:p14="http://schemas.microsoft.com/office/powerpoint/2010/main" val="422828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evolution</a:t>
            </a:r>
            <a:endParaRPr lang="en-US" dirty="0"/>
          </a:p>
        </p:txBody>
      </p:sp>
      <p:sp>
        <p:nvSpPr>
          <p:cNvPr id="3" name="Content Placeholder 2"/>
          <p:cNvSpPr>
            <a:spLocks noGrp="1"/>
          </p:cNvSpPr>
          <p:nvPr>
            <p:ph sz="half" idx="1"/>
          </p:nvPr>
        </p:nvSpPr>
        <p:spPr>
          <a:xfrm>
            <a:off x="1762556" y="5618057"/>
            <a:ext cx="7229872" cy="1115813"/>
          </a:xfrm>
        </p:spPr>
        <p:txBody>
          <a:bodyPr>
            <a:normAutofit/>
          </a:bodyPr>
          <a:lstStyle/>
          <a:p>
            <a:pPr marL="0" indent="0">
              <a:buNone/>
            </a:pPr>
            <a:r>
              <a:rPr lang="en-US" sz="2400" dirty="0" smtClean="0"/>
              <a:t>Below-capacity run, bed elevation is fixed</a:t>
            </a:r>
          </a:p>
          <a:p>
            <a:pPr marL="0" indent="0">
              <a:buNone/>
            </a:pPr>
            <a:r>
              <a:rPr lang="en-US" sz="2400" dirty="0" smtClean="0"/>
              <a:t>At-capacity run, bed elevation can evolve</a:t>
            </a:r>
            <a:endParaRPr lang="en-US" sz="2400" dirty="0"/>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3357604" y="1708052"/>
            <a:ext cx="8307857" cy="3700553"/>
          </a:xfrm>
          <a:prstGeom prst="rect">
            <a:avLst/>
          </a:prstGeom>
        </p:spPr>
      </p:pic>
      <p:sp>
        <p:nvSpPr>
          <p:cNvPr id="6" name="Rectangle 5"/>
          <p:cNvSpPr/>
          <p:nvPr/>
        </p:nvSpPr>
        <p:spPr>
          <a:xfrm>
            <a:off x="3884612" y="1492738"/>
            <a:ext cx="604653" cy="923330"/>
          </a:xfrm>
          <a:prstGeom prst="rect">
            <a:avLst/>
          </a:prstGeom>
          <a:noFill/>
        </p:spPr>
        <p:txBody>
          <a:bodyPr wrap="none" lIns="91440" tIns="45720" rIns="91440" bIns="45720">
            <a:spAutoFit/>
          </a:bodyPr>
          <a:lstStyle/>
          <a:p>
            <a:pPr algn="ctr"/>
            <a:r>
              <a:rPr lang="en-US" sz="5400" b="1" cap="none" spc="0" dirty="0" smtClean="0">
                <a:ln w="22225">
                  <a:solidFill>
                    <a:schemeClr val="accent1"/>
                  </a:solidFill>
                  <a:prstDash val="solid"/>
                </a:ln>
                <a:solidFill>
                  <a:schemeClr val="accent1">
                    <a:lumMod val="40000"/>
                    <a:lumOff val="60000"/>
                  </a:schemeClr>
                </a:solidFill>
                <a:effectLst/>
              </a:rPr>
              <a:t>A</a:t>
            </a:r>
            <a:endParaRPr lang="en-US" sz="5400" b="1" cap="none" spc="0" dirty="0">
              <a:ln w="22225">
                <a:solidFill>
                  <a:schemeClr val="accent1"/>
                </a:solidFill>
                <a:prstDash val="solid"/>
              </a:ln>
              <a:solidFill>
                <a:schemeClr val="accent1">
                  <a:lumMod val="40000"/>
                  <a:lumOff val="60000"/>
                </a:schemeClr>
              </a:solidFill>
              <a:effectLst/>
            </a:endParaRPr>
          </a:p>
        </p:txBody>
      </p:sp>
      <p:sp>
        <p:nvSpPr>
          <p:cNvPr id="7" name="Rectangle 6"/>
          <p:cNvSpPr/>
          <p:nvPr/>
        </p:nvSpPr>
        <p:spPr>
          <a:xfrm>
            <a:off x="7999412" y="1499772"/>
            <a:ext cx="572593" cy="923330"/>
          </a:xfrm>
          <a:prstGeom prst="rect">
            <a:avLst/>
          </a:prstGeom>
          <a:noFill/>
        </p:spPr>
        <p:txBody>
          <a:bodyPr wrap="none" lIns="91440" tIns="45720" rIns="91440" bIns="45720">
            <a:spAutoFit/>
          </a:bodyPr>
          <a:lstStyle/>
          <a:p>
            <a:pPr algn="ctr"/>
            <a:r>
              <a:rPr lang="en-US" sz="5400" b="1" cap="none" spc="0" dirty="0" smtClean="0">
                <a:ln w="22225">
                  <a:solidFill>
                    <a:schemeClr val="accent1"/>
                  </a:solidFill>
                  <a:prstDash val="solid"/>
                </a:ln>
                <a:solidFill>
                  <a:schemeClr val="accent1">
                    <a:lumMod val="40000"/>
                    <a:lumOff val="60000"/>
                  </a:schemeClr>
                </a:solidFill>
                <a:effectLst/>
              </a:rPr>
              <a:t>B</a:t>
            </a:r>
            <a:endParaRPr lang="en-US" sz="5400" b="1" cap="none" spc="0" dirty="0">
              <a:ln w="22225">
                <a:solidFill>
                  <a:schemeClr val="accent1"/>
                </a:solidFill>
                <a:prstDash val="solid"/>
              </a:ln>
              <a:solidFill>
                <a:schemeClr val="accent1">
                  <a:lumMod val="40000"/>
                  <a:lumOff val="60000"/>
                </a:schemeClr>
              </a:solidFill>
              <a:effectLst/>
            </a:endParaRPr>
          </a:p>
        </p:txBody>
      </p:sp>
      <p:sp>
        <p:nvSpPr>
          <p:cNvPr id="8" name="Rectangle 7"/>
          <p:cNvSpPr/>
          <p:nvPr/>
        </p:nvSpPr>
        <p:spPr>
          <a:xfrm>
            <a:off x="1391942" y="5605809"/>
            <a:ext cx="370614" cy="461665"/>
          </a:xfrm>
          <a:prstGeom prst="rect">
            <a:avLst/>
          </a:prstGeom>
          <a:noFill/>
        </p:spPr>
        <p:txBody>
          <a:bodyPr wrap="none" lIns="91440" tIns="45720" rIns="91440" bIns="45720">
            <a:spAutoFit/>
          </a:bodyPr>
          <a:lstStyle/>
          <a:p>
            <a:pPr algn="ctr"/>
            <a:r>
              <a:rPr lang="en-US" b="1" cap="none" spc="0" dirty="0" smtClean="0">
                <a:ln w="22225">
                  <a:solidFill>
                    <a:schemeClr val="accent1"/>
                  </a:solidFill>
                  <a:prstDash val="solid"/>
                </a:ln>
                <a:solidFill>
                  <a:schemeClr val="accent1">
                    <a:lumMod val="40000"/>
                    <a:lumOff val="60000"/>
                  </a:schemeClr>
                </a:solidFill>
                <a:effectLst/>
              </a:rPr>
              <a:t>A</a:t>
            </a:r>
            <a:endParaRPr lang="en-US" b="1" cap="none" spc="0" dirty="0">
              <a:ln w="22225">
                <a:solidFill>
                  <a:schemeClr val="accent1"/>
                </a:solidFill>
                <a:prstDash val="solid"/>
              </a:ln>
              <a:solidFill>
                <a:schemeClr val="accent1">
                  <a:lumMod val="40000"/>
                  <a:lumOff val="60000"/>
                </a:schemeClr>
              </a:solidFill>
              <a:effectLst/>
            </a:endParaRPr>
          </a:p>
        </p:txBody>
      </p:sp>
      <p:sp>
        <p:nvSpPr>
          <p:cNvPr id="9" name="Rectangle 8"/>
          <p:cNvSpPr/>
          <p:nvPr/>
        </p:nvSpPr>
        <p:spPr>
          <a:xfrm>
            <a:off x="1404766" y="6161393"/>
            <a:ext cx="357790" cy="461665"/>
          </a:xfrm>
          <a:prstGeom prst="rect">
            <a:avLst/>
          </a:prstGeom>
          <a:noFill/>
        </p:spPr>
        <p:txBody>
          <a:bodyPr wrap="none" lIns="91440" tIns="45720" rIns="91440" bIns="45720">
            <a:spAutoFit/>
          </a:bodyPr>
          <a:lstStyle/>
          <a:p>
            <a:pPr algn="ctr"/>
            <a:r>
              <a:rPr lang="en-US" b="1" cap="none" spc="0" dirty="0" smtClean="0">
                <a:ln w="22225">
                  <a:solidFill>
                    <a:schemeClr val="accent1"/>
                  </a:solidFill>
                  <a:prstDash val="solid"/>
                </a:ln>
                <a:solidFill>
                  <a:schemeClr val="accent1">
                    <a:lumMod val="40000"/>
                    <a:lumOff val="60000"/>
                  </a:schemeClr>
                </a:solidFill>
                <a:effectLst/>
              </a:rPr>
              <a:t>B</a:t>
            </a:r>
            <a:endParaRPr lang="en-US" b="1" cap="none" spc="0" dirty="0">
              <a:ln w="22225">
                <a:solidFill>
                  <a:schemeClr val="accent1"/>
                </a:solidFill>
                <a:prstDash val="solid"/>
              </a:ln>
              <a:solidFill>
                <a:schemeClr val="accent1">
                  <a:lumMod val="40000"/>
                  <a:lumOff val="60000"/>
                </a:schemeClr>
              </a:solidFill>
              <a:effectLst/>
            </a:endParaRPr>
          </a:p>
        </p:txBody>
      </p:sp>
    </p:spTree>
    <p:extLst>
      <p:ext uri="{BB962C8B-B14F-4D97-AF65-F5344CB8AC3E}">
        <p14:creationId xmlns:p14="http://schemas.microsoft.com/office/powerpoint/2010/main" val="328089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descr="mas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812" y="0"/>
            <a:ext cx="7811589" cy="6858000"/>
          </a:xfrm>
          <a:prstGeom prst="rect">
            <a:avLst/>
          </a:prstGeom>
        </p:spPr>
      </p:pic>
    </p:spTree>
    <p:extLst>
      <p:ext uri="{BB962C8B-B14F-4D97-AF65-F5344CB8AC3E}">
        <p14:creationId xmlns:p14="http://schemas.microsoft.com/office/powerpoint/2010/main" val="297519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8393" t="52493" r="7867" b="11994"/>
          <a:stretch/>
        </p:blipFill>
        <p:spPr bwMode="auto">
          <a:xfrm>
            <a:off x="1225401" y="274637"/>
            <a:ext cx="7853997" cy="4310308"/>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6" name="Picture 5"/>
          <p:cNvPicPr>
            <a:picLocks noChangeAspect="1"/>
          </p:cNvPicPr>
          <p:nvPr/>
        </p:nvPicPr>
        <p:blipFill rotWithShape="1">
          <a:blip r:embed="rId3"/>
          <a:srcRect t="17336" b="10232"/>
          <a:stretch/>
        </p:blipFill>
        <p:spPr>
          <a:xfrm>
            <a:off x="9446224" y="4000558"/>
            <a:ext cx="2472684" cy="2388028"/>
          </a:xfrm>
          <a:prstGeom prst="rect">
            <a:avLst/>
          </a:prstGeom>
        </p:spPr>
      </p:pic>
      <p:pic>
        <p:nvPicPr>
          <p:cNvPr id="7" name="Picture 6"/>
          <p:cNvPicPr>
            <a:picLocks noChangeAspect="1"/>
          </p:cNvPicPr>
          <p:nvPr/>
        </p:nvPicPr>
        <p:blipFill rotWithShape="1">
          <a:blip r:embed="rId4"/>
          <a:srcRect l="8801" r="9791"/>
          <a:stretch/>
        </p:blipFill>
        <p:spPr>
          <a:xfrm>
            <a:off x="9446224" y="1356294"/>
            <a:ext cx="2468880" cy="2276557"/>
          </a:xfrm>
          <a:prstGeom prst="rect">
            <a:avLst/>
          </a:prstGeom>
        </p:spPr>
      </p:pic>
      <p:sp>
        <p:nvSpPr>
          <p:cNvPr id="8" name="Title 1"/>
          <p:cNvSpPr txBox="1">
            <a:spLocks/>
          </p:cNvSpPr>
          <p:nvPr/>
        </p:nvSpPr>
        <p:spPr>
          <a:xfrm>
            <a:off x="980932" y="4952652"/>
            <a:ext cx="10360501" cy="1223963"/>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Questions?</a:t>
            </a:r>
            <a:endParaRPr lang="en-US" dirty="0"/>
          </a:p>
        </p:txBody>
      </p:sp>
    </p:spTree>
    <p:extLst>
      <p:ext uri="{BB962C8B-B14F-4D97-AF65-F5344CB8AC3E}">
        <p14:creationId xmlns:p14="http://schemas.microsoft.com/office/powerpoint/2010/main" val="19012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379462"/>
            <a:ext cx="8229600" cy="943113"/>
          </a:xfrm>
        </p:spPr>
        <p:txBody>
          <a:bodyPr/>
          <a:lstStyle/>
          <a:p>
            <a:r>
              <a:rPr lang="en-US" dirty="0" smtClean="0"/>
              <a:t>Sediment Budgets</a:t>
            </a:r>
            <a:endParaRPr lang="en-US" dirty="0"/>
          </a:p>
        </p:txBody>
      </p:sp>
      <p:pic>
        <p:nvPicPr>
          <p:cNvPr id="7" name="Content Placeholder 6"/>
          <p:cNvPicPr>
            <a:picLocks noGrp="1" noChangeAspect="1"/>
          </p:cNvPicPr>
          <p:nvPr>
            <p:ph sz="half" idx="2"/>
          </p:nvPr>
        </p:nvPicPr>
        <p:blipFill rotWithShape="1">
          <a:blip r:embed="rId3"/>
          <a:srcRect t="164" b="486"/>
          <a:stretch/>
        </p:blipFill>
        <p:spPr>
          <a:xfrm>
            <a:off x="1041112" y="1633037"/>
            <a:ext cx="6882099" cy="4900015"/>
          </a:xfrm>
        </p:spPr>
      </p:pic>
      <p:sp>
        <p:nvSpPr>
          <p:cNvPr id="8" name="TextBox 7"/>
          <p:cNvSpPr txBox="1"/>
          <p:nvPr/>
        </p:nvSpPr>
        <p:spPr>
          <a:xfrm>
            <a:off x="1523932" y="6491771"/>
            <a:ext cx="5739963" cy="276999"/>
          </a:xfrm>
          <a:prstGeom prst="rect">
            <a:avLst/>
          </a:prstGeom>
          <a:noFill/>
        </p:spPr>
        <p:txBody>
          <a:bodyPr wrap="square" rtlCol="0">
            <a:spAutoFit/>
          </a:bodyPr>
          <a:lstStyle/>
          <a:p>
            <a:r>
              <a:rPr lang="en-US" sz="1200" dirty="0">
                <a:latin typeface="+mj-lt"/>
              </a:rPr>
              <a:t>From Smith and Wilcock, 2011</a:t>
            </a:r>
          </a:p>
        </p:txBody>
      </p:sp>
      <p:sp>
        <p:nvSpPr>
          <p:cNvPr id="9" name="TextBox 8"/>
          <p:cNvSpPr txBox="1"/>
          <p:nvPr/>
        </p:nvSpPr>
        <p:spPr>
          <a:xfrm>
            <a:off x="8050214" y="1548310"/>
            <a:ext cx="4138611" cy="3970318"/>
          </a:xfrm>
          <a:prstGeom prst="rect">
            <a:avLst/>
          </a:prstGeom>
          <a:noFill/>
        </p:spPr>
        <p:txBody>
          <a:bodyPr wrap="square" rtlCol="0">
            <a:spAutoFit/>
          </a:bodyPr>
          <a:lstStyle/>
          <a:p>
            <a:pPr marL="285750" indent="-285750">
              <a:buFont typeface="Arial"/>
              <a:buChar char="•"/>
            </a:pPr>
            <a:r>
              <a:rPr lang="en-US" sz="2800" dirty="0">
                <a:latin typeface="+mj-lt"/>
              </a:rPr>
              <a:t>Conservation of </a:t>
            </a:r>
            <a:r>
              <a:rPr lang="en-US" sz="2800" dirty="0" smtClean="0">
                <a:latin typeface="+mj-lt"/>
              </a:rPr>
              <a:t>mass</a:t>
            </a:r>
          </a:p>
          <a:p>
            <a:pPr marL="285750" indent="-285750">
              <a:buFont typeface="Arial"/>
              <a:buChar char="•"/>
            </a:pPr>
            <a:endParaRPr lang="en-US" sz="2800" dirty="0">
              <a:latin typeface="+mj-lt"/>
            </a:endParaRPr>
          </a:p>
          <a:p>
            <a:pPr marL="285750" indent="-285750">
              <a:buFont typeface="Arial"/>
              <a:buChar char="•"/>
            </a:pPr>
            <a:r>
              <a:rPr lang="en-US" sz="2800" dirty="0" smtClean="0">
                <a:latin typeface="+mj-lt"/>
              </a:rPr>
              <a:t>Net erosion or deposition?</a:t>
            </a:r>
          </a:p>
          <a:p>
            <a:pPr marL="285750" indent="-285750">
              <a:buFont typeface="Arial"/>
              <a:buChar char="•"/>
            </a:pPr>
            <a:endParaRPr lang="en-US" sz="2800" dirty="0">
              <a:latin typeface="+mj-lt"/>
            </a:endParaRPr>
          </a:p>
          <a:p>
            <a:pPr marL="285750" indent="-285750">
              <a:buFont typeface="Arial"/>
              <a:buChar char="•"/>
            </a:pPr>
            <a:r>
              <a:rPr lang="en-US" sz="2800" dirty="0" smtClean="0">
                <a:latin typeface="+mj-lt"/>
              </a:rPr>
              <a:t>Mountain watersheds</a:t>
            </a:r>
            <a:endParaRPr lang="en-US" sz="2800" dirty="0">
              <a:latin typeface="+mj-lt"/>
            </a:endParaRPr>
          </a:p>
          <a:p>
            <a:pPr marL="285750" indent="-285750">
              <a:buFont typeface="Arial"/>
              <a:buChar char="•"/>
            </a:pPr>
            <a:endParaRPr lang="en-US" sz="2800" dirty="0">
              <a:latin typeface="+mj-lt"/>
            </a:endParaRPr>
          </a:p>
          <a:p>
            <a:pPr marL="285750" indent="-285750">
              <a:buFont typeface="Arial"/>
              <a:buChar char="•"/>
            </a:pPr>
            <a:r>
              <a:rPr lang="en-US" sz="2800" dirty="0">
                <a:latin typeface="+mj-lt"/>
              </a:rPr>
              <a:t>Hillslope-channel connectivity</a:t>
            </a:r>
          </a:p>
        </p:txBody>
      </p:sp>
      <p:sp>
        <p:nvSpPr>
          <p:cNvPr id="10" name="Rectangle 9"/>
          <p:cNvSpPr/>
          <p:nvPr/>
        </p:nvSpPr>
        <p:spPr>
          <a:xfrm>
            <a:off x="1041112" y="2388667"/>
            <a:ext cx="2686826" cy="431339"/>
          </a:xfrm>
          <a:prstGeom prst="rect">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1271030" y="3934261"/>
            <a:ext cx="5382988" cy="722145"/>
          </a:xfrm>
          <a:prstGeom prst="rect">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1322363" y="5978895"/>
            <a:ext cx="5275385" cy="365634"/>
          </a:xfrm>
          <a:prstGeom prst="rect">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Oval 12"/>
          <p:cNvSpPr/>
          <p:nvPr/>
        </p:nvSpPr>
        <p:spPr>
          <a:xfrm>
            <a:off x="2132012" y="3168496"/>
            <a:ext cx="2057400" cy="455303"/>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Oval 13"/>
          <p:cNvSpPr/>
          <p:nvPr/>
        </p:nvSpPr>
        <p:spPr>
          <a:xfrm>
            <a:off x="5066705" y="5016740"/>
            <a:ext cx="1559178" cy="455303"/>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p:cNvSpPr txBox="1"/>
          <p:nvPr/>
        </p:nvSpPr>
        <p:spPr>
          <a:xfrm>
            <a:off x="6266589" y="734676"/>
            <a:ext cx="1994612" cy="58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a:t>I + O = ΔS</a:t>
            </a:r>
          </a:p>
        </p:txBody>
      </p:sp>
    </p:spTree>
    <p:extLst>
      <p:ext uri="{BB962C8B-B14F-4D97-AF65-F5344CB8AC3E}">
        <p14:creationId xmlns:p14="http://schemas.microsoft.com/office/powerpoint/2010/main" val="96921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31935"/>
            <a:ext cx="8229600" cy="905388"/>
          </a:xfrm>
        </p:spPr>
        <p:txBody>
          <a:bodyPr/>
          <a:lstStyle/>
          <a:p>
            <a:r>
              <a:rPr lang="en-US" dirty="0" smtClean="0"/>
              <a:t>Post-fire Debris Flows</a:t>
            </a:r>
            <a:endParaRPr lang="en-US" dirty="0"/>
          </a:p>
        </p:txBody>
      </p:sp>
      <p:pic>
        <p:nvPicPr>
          <p:cNvPr id="7" name="Content Placeholder 6"/>
          <p:cNvPicPr>
            <a:picLocks noGrp="1" noChangeAspect="1"/>
          </p:cNvPicPr>
          <p:nvPr>
            <p:ph sz="quarter" idx="4294967295"/>
          </p:nvPr>
        </p:nvPicPr>
        <p:blipFill rotWithShape="1">
          <a:blip r:embed="rId3"/>
          <a:srcRect l="85" t="73551" r="316"/>
          <a:stretch/>
        </p:blipFill>
        <p:spPr>
          <a:xfrm>
            <a:off x="2231409" y="4577240"/>
            <a:ext cx="5099911" cy="1791792"/>
          </a:xfrm>
          <a:prstGeom prst="rect">
            <a:avLst/>
          </a:prstGeom>
        </p:spPr>
      </p:pic>
      <p:sp>
        <p:nvSpPr>
          <p:cNvPr id="8" name="TextBox 7"/>
          <p:cNvSpPr txBox="1"/>
          <p:nvPr/>
        </p:nvSpPr>
        <p:spPr>
          <a:xfrm>
            <a:off x="2231410" y="6400415"/>
            <a:ext cx="2164375" cy="276999"/>
          </a:xfrm>
          <a:prstGeom prst="rect">
            <a:avLst/>
          </a:prstGeom>
          <a:noFill/>
        </p:spPr>
        <p:txBody>
          <a:bodyPr wrap="none" rtlCol="0">
            <a:spAutoFit/>
          </a:bodyPr>
          <a:lstStyle/>
          <a:p>
            <a:r>
              <a:rPr lang="en-US" sz="1200" dirty="0">
                <a:latin typeface="+mj-lt"/>
              </a:rPr>
              <a:t>From Hoffman and </a:t>
            </a:r>
            <a:r>
              <a:rPr lang="en-US" sz="1200" dirty="0" err="1">
                <a:latin typeface="+mj-lt"/>
              </a:rPr>
              <a:t>Gabet</a:t>
            </a:r>
            <a:r>
              <a:rPr lang="en-US" sz="1200" dirty="0">
                <a:latin typeface="+mj-lt"/>
              </a:rPr>
              <a:t>, 2007</a:t>
            </a:r>
          </a:p>
        </p:txBody>
      </p:sp>
      <p:sp>
        <p:nvSpPr>
          <p:cNvPr id="9" name="TextBox 8"/>
          <p:cNvSpPr txBox="1"/>
          <p:nvPr/>
        </p:nvSpPr>
        <p:spPr>
          <a:xfrm>
            <a:off x="7331320" y="1433531"/>
            <a:ext cx="4478092" cy="3539430"/>
          </a:xfrm>
          <a:prstGeom prst="rect">
            <a:avLst/>
          </a:prstGeom>
          <a:noFill/>
        </p:spPr>
        <p:txBody>
          <a:bodyPr wrap="square" rtlCol="0">
            <a:spAutoFit/>
          </a:bodyPr>
          <a:lstStyle/>
          <a:p>
            <a:pPr marL="285750" indent="-285750">
              <a:buFont typeface="Arial"/>
              <a:buChar char="•"/>
            </a:pPr>
            <a:r>
              <a:rPr lang="en-US" sz="2800" dirty="0">
                <a:latin typeface="+mj-lt"/>
              </a:rPr>
              <a:t>Hoffman and </a:t>
            </a:r>
            <a:r>
              <a:rPr lang="en-US" sz="2800" dirty="0" err="1">
                <a:latin typeface="+mj-lt"/>
              </a:rPr>
              <a:t>Gabet</a:t>
            </a:r>
            <a:r>
              <a:rPr lang="en-US" sz="2800" dirty="0">
                <a:latin typeface="+mj-lt"/>
              </a:rPr>
              <a:t> (2007)</a:t>
            </a:r>
          </a:p>
          <a:p>
            <a:pPr marL="285750" indent="-285750">
              <a:buFont typeface="Arial"/>
              <a:buChar char="•"/>
            </a:pPr>
            <a:endParaRPr lang="en-US" sz="2800" dirty="0">
              <a:latin typeface="+mj-lt"/>
            </a:endParaRPr>
          </a:p>
          <a:p>
            <a:pPr marL="285750" indent="-285750">
              <a:buFont typeface="Arial"/>
              <a:buChar char="•"/>
            </a:pPr>
            <a:r>
              <a:rPr lang="en-US" sz="2800" dirty="0">
                <a:latin typeface="+mj-lt"/>
              </a:rPr>
              <a:t>Conceptual model of processes</a:t>
            </a:r>
          </a:p>
          <a:p>
            <a:pPr marL="285750" indent="-285750">
              <a:buFont typeface="Arial"/>
              <a:buChar char="•"/>
            </a:pPr>
            <a:endParaRPr lang="en-US" sz="2800" dirty="0">
              <a:latin typeface="+mj-lt"/>
            </a:endParaRPr>
          </a:p>
          <a:p>
            <a:pPr marL="285750" indent="-285750">
              <a:buFont typeface="Arial"/>
              <a:buChar char="•"/>
            </a:pPr>
            <a:r>
              <a:rPr lang="en-US" sz="2800" dirty="0">
                <a:latin typeface="+mj-lt"/>
              </a:rPr>
              <a:t>Processes have a specific order, but timing is unknown</a:t>
            </a:r>
          </a:p>
        </p:txBody>
      </p:sp>
      <p:pic>
        <p:nvPicPr>
          <p:cNvPr id="10" name="Picture 9"/>
          <p:cNvPicPr>
            <a:picLocks noChangeAspect="1"/>
          </p:cNvPicPr>
          <p:nvPr/>
        </p:nvPicPr>
        <p:blipFill>
          <a:blip r:embed="rId4"/>
          <a:stretch>
            <a:fillRect/>
          </a:stretch>
        </p:blipFill>
        <p:spPr>
          <a:xfrm>
            <a:off x="2731131" y="804008"/>
            <a:ext cx="4114777" cy="5529231"/>
          </a:xfrm>
          <a:prstGeom prst="rect">
            <a:avLst/>
          </a:prstGeom>
        </p:spPr>
      </p:pic>
      <p:pic>
        <p:nvPicPr>
          <p:cNvPr id="5" name="Picture 4" descr="hoffman edit.png"/>
          <p:cNvPicPr>
            <a:picLocks noChangeAspect="1"/>
          </p:cNvPicPr>
          <p:nvPr/>
        </p:nvPicPr>
        <p:blipFill rotWithShape="1">
          <a:blip r:embed="rId5" cstate="email">
            <a:extLst>
              <a:ext uri="{28A0092B-C50C-407E-A947-70E740481C1C}">
                <a14:useLocalDpi xmlns:a14="http://schemas.microsoft.com/office/drawing/2010/main" val="0"/>
              </a:ext>
            </a:extLst>
          </a:blip>
          <a:srcRect l="4139" r="2862" b="11446"/>
          <a:stretch/>
        </p:blipFill>
        <p:spPr>
          <a:xfrm>
            <a:off x="2231408" y="905389"/>
            <a:ext cx="5125304" cy="3390465"/>
          </a:xfrm>
          <a:prstGeom prst="rect">
            <a:avLst/>
          </a:prstGeom>
        </p:spPr>
      </p:pic>
      <p:sp>
        <p:nvSpPr>
          <p:cNvPr id="3" name="TextBox 2"/>
          <p:cNvSpPr txBox="1"/>
          <p:nvPr/>
        </p:nvSpPr>
        <p:spPr>
          <a:xfrm>
            <a:off x="4285583" y="2817469"/>
            <a:ext cx="100587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Debris Flow</a:t>
            </a:r>
          </a:p>
        </p:txBody>
      </p:sp>
      <p:sp>
        <p:nvSpPr>
          <p:cNvPr id="4" name="TextBox 3"/>
          <p:cNvSpPr txBox="1"/>
          <p:nvPr/>
        </p:nvSpPr>
        <p:spPr>
          <a:xfrm>
            <a:off x="2980922" y="3134661"/>
            <a:ext cx="48224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a:t>Flow</a:t>
            </a:r>
            <a:endParaRPr lang="en-US" sz="1400" dirty="0"/>
          </a:p>
        </p:txBody>
      </p:sp>
      <p:sp>
        <p:nvSpPr>
          <p:cNvPr id="11" name="Right Arrow 10"/>
          <p:cNvSpPr/>
          <p:nvPr/>
        </p:nvSpPr>
        <p:spPr>
          <a:xfrm rot="1110239">
            <a:off x="2821680" y="3512666"/>
            <a:ext cx="770033" cy="12036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2054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5789612" y="946679"/>
            <a:ext cx="6056178" cy="2216362"/>
          </a:xfrm>
        </p:spPr>
        <p:txBody>
          <a:bodyPr>
            <a:normAutofit/>
          </a:bodyPr>
          <a:lstStyle/>
          <a:p>
            <a:pPr marL="0" indent="0">
              <a:buNone/>
            </a:pPr>
            <a:endParaRPr lang="en-US" dirty="0" smtClean="0"/>
          </a:p>
          <a:p>
            <a:r>
              <a:rPr lang="en-US" dirty="0" smtClean="0"/>
              <a:t>Post-fire debris flows</a:t>
            </a:r>
          </a:p>
          <a:p>
            <a:pPr lvl="1"/>
            <a:r>
              <a:rPr lang="en-US" dirty="0" smtClean="0"/>
              <a:t>What is the persistence of geomorphic impacts on channels?</a:t>
            </a:r>
          </a:p>
          <a:p>
            <a:pPr marL="0" indent="0">
              <a:buNone/>
            </a:pPr>
            <a:endParaRPr lang="en-US" dirty="0" smtClean="0"/>
          </a:p>
        </p:txBody>
      </p:sp>
      <p:pic>
        <p:nvPicPr>
          <p:cNvPr id="6" name="Picture 5"/>
          <p:cNvPicPr>
            <a:picLocks noChangeAspect="1"/>
          </p:cNvPicPr>
          <p:nvPr/>
        </p:nvPicPr>
        <p:blipFill>
          <a:blip r:embed="rId3"/>
          <a:stretch>
            <a:fillRect/>
          </a:stretch>
        </p:blipFill>
        <p:spPr>
          <a:xfrm>
            <a:off x="1065212" y="1498600"/>
            <a:ext cx="4648200" cy="3486152"/>
          </a:xfrm>
          <a:prstGeom prst="rect">
            <a:avLst/>
          </a:prstGeom>
        </p:spPr>
      </p:pic>
      <p:pic>
        <p:nvPicPr>
          <p:cNvPr id="7" name="Picture 6"/>
          <p:cNvPicPr>
            <a:picLocks noChangeAspect="1"/>
          </p:cNvPicPr>
          <p:nvPr/>
        </p:nvPicPr>
        <p:blipFill>
          <a:blip r:embed="rId4"/>
          <a:stretch>
            <a:fillRect/>
          </a:stretch>
        </p:blipFill>
        <p:spPr>
          <a:xfrm>
            <a:off x="7108512" y="2980694"/>
            <a:ext cx="4737278" cy="3552959"/>
          </a:xfrm>
          <a:prstGeom prst="rect">
            <a:avLst/>
          </a:prstGeom>
        </p:spPr>
      </p:pic>
      <p:sp>
        <p:nvSpPr>
          <p:cNvPr id="8" name="TextBox 7"/>
          <p:cNvSpPr txBox="1"/>
          <p:nvPr/>
        </p:nvSpPr>
        <p:spPr>
          <a:xfrm>
            <a:off x="12401024" y="2526803"/>
            <a:ext cx="184731" cy="461665"/>
          </a:xfrm>
          <a:prstGeom prst="rect">
            <a:avLst/>
          </a:prstGeom>
          <a:noFill/>
        </p:spPr>
        <p:txBody>
          <a:bodyPr wrap="none" rtlCol="0">
            <a:spAutoFit/>
          </a:bodyPr>
          <a:lstStyle/>
          <a:p>
            <a:endParaRPr lang="en-US" dirty="0"/>
          </a:p>
        </p:txBody>
      </p:sp>
      <p:sp>
        <p:nvSpPr>
          <p:cNvPr id="5" name="TextBox 4"/>
          <p:cNvSpPr txBox="1"/>
          <p:nvPr/>
        </p:nvSpPr>
        <p:spPr>
          <a:xfrm>
            <a:off x="553091" y="5210214"/>
            <a:ext cx="6474080" cy="1323439"/>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800" dirty="0"/>
              <a:t>Sediment </a:t>
            </a:r>
            <a:r>
              <a:rPr lang="en-US" sz="2800" dirty="0" smtClean="0"/>
              <a:t>routing</a:t>
            </a:r>
          </a:p>
          <a:p>
            <a:pPr marL="952393" lvl="1" indent="-342900">
              <a:buClr>
                <a:schemeClr val="accent1"/>
              </a:buClr>
              <a:buFont typeface="Arial" panose="020B0604020202020204" pitchFamily="34" charset="0"/>
              <a:buChar char="•"/>
            </a:pPr>
            <a:r>
              <a:rPr lang="en-US" dirty="0" smtClean="0"/>
              <a:t>Timescale </a:t>
            </a:r>
            <a:r>
              <a:rPr lang="en-US" dirty="0"/>
              <a:t>of grain movement downstream</a:t>
            </a:r>
          </a:p>
          <a:p>
            <a:endParaRPr lang="en-US" sz="2800" dirty="0"/>
          </a:p>
        </p:txBody>
      </p:sp>
    </p:spTree>
    <p:extLst>
      <p:ext uri="{BB962C8B-B14F-4D97-AF65-F5344CB8AC3E}">
        <p14:creationId xmlns:p14="http://schemas.microsoft.com/office/powerpoint/2010/main" val="297344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1070555" y="1545125"/>
            <a:ext cx="4917964" cy="5107601"/>
          </a:xfrm>
        </p:spPr>
        <p:txBody>
          <a:bodyPr>
            <a:normAutofit lnSpcReduction="10000"/>
          </a:bodyPr>
          <a:lstStyle/>
          <a:p>
            <a:r>
              <a:rPr lang="en-US" sz="3000" dirty="0"/>
              <a:t>Large spatial variability in erosion and deposition </a:t>
            </a:r>
            <a:r>
              <a:rPr lang="en-US" sz="1900" dirty="0"/>
              <a:t>(Smith and Wilcock, 2011)</a:t>
            </a:r>
          </a:p>
          <a:p>
            <a:endParaRPr lang="en-US" sz="3000" dirty="0"/>
          </a:p>
          <a:p>
            <a:r>
              <a:rPr lang="en-US" sz="3000" dirty="0"/>
              <a:t>Debris flows are not regularly scheduled events </a:t>
            </a:r>
            <a:r>
              <a:rPr lang="en-US" sz="1900" dirty="0"/>
              <a:t>(Benda, 1997)</a:t>
            </a:r>
          </a:p>
          <a:p>
            <a:endParaRPr lang="en-US" sz="3000" dirty="0"/>
          </a:p>
          <a:p>
            <a:r>
              <a:rPr lang="en-US" sz="3000" dirty="0"/>
              <a:t>Sediment storage is variable, especially when considering different timescales</a:t>
            </a:r>
          </a:p>
          <a:p>
            <a:endParaRPr lang="en-US" dirty="0"/>
          </a:p>
        </p:txBody>
      </p:sp>
      <p:pic>
        <p:nvPicPr>
          <p:cNvPr id="4" name="Picture 3" descr="IMG_102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579593" y="1657013"/>
            <a:ext cx="5107601" cy="3830701"/>
          </a:xfrm>
          <a:prstGeom prst="rect">
            <a:avLst/>
          </a:prstGeom>
        </p:spPr>
      </p:pic>
      <p:sp>
        <p:nvSpPr>
          <p:cNvPr id="5" name="TextBox 4"/>
          <p:cNvSpPr txBox="1"/>
          <p:nvPr/>
        </p:nvSpPr>
        <p:spPr>
          <a:xfrm>
            <a:off x="6576519" y="6123768"/>
            <a:ext cx="2917465" cy="276999"/>
          </a:xfrm>
          <a:prstGeom prst="rect">
            <a:avLst/>
          </a:prstGeom>
          <a:noFill/>
        </p:spPr>
        <p:txBody>
          <a:bodyPr wrap="none" rtlCol="0">
            <a:spAutoFit/>
          </a:bodyPr>
          <a:lstStyle/>
          <a:p>
            <a:r>
              <a:rPr lang="en-US" sz="1200" dirty="0">
                <a:latin typeface="+mj-lt"/>
              </a:rPr>
              <a:t>Relict debris fan at Rye Creek, SW Montana.</a:t>
            </a:r>
          </a:p>
        </p:txBody>
      </p:sp>
    </p:spTree>
    <p:extLst>
      <p:ext uri="{BB962C8B-B14F-4D97-AF65-F5344CB8AC3E}">
        <p14:creationId xmlns:p14="http://schemas.microsoft.com/office/powerpoint/2010/main" val="3852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0"/>
            <a:ext cx="8229600" cy="905388"/>
          </a:xfrm>
        </p:spPr>
        <p:txBody>
          <a:bodyPr/>
          <a:lstStyle/>
          <a:p>
            <a:r>
              <a:rPr lang="en-US" dirty="0" smtClean="0"/>
              <a:t>Research Approach</a:t>
            </a:r>
            <a:endParaRPr lang="en-US" dirty="0"/>
          </a:p>
        </p:txBody>
      </p:sp>
      <p:pic>
        <p:nvPicPr>
          <p:cNvPr id="5" name="Content Placeholder 4" descr="plan view.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r="4902"/>
          <a:stretch/>
        </p:blipFill>
        <p:spPr>
          <a:xfrm>
            <a:off x="1979613" y="905388"/>
            <a:ext cx="3887243" cy="5777522"/>
          </a:xfrm>
        </p:spPr>
      </p:pic>
      <p:sp>
        <p:nvSpPr>
          <p:cNvPr id="3" name="TextBox 2"/>
          <p:cNvSpPr txBox="1"/>
          <p:nvPr/>
        </p:nvSpPr>
        <p:spPr>
          <a:xfrm>
            <a:off x="4060141" y="3348026"/>
            <a:ext cx="109048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Debris fan</a:t>
            </a:r>
          </a:p>
        </p:txBody>
      </p:sp>
      <p:sp>
        <p:nvSpPr>
          <p:cNvPr id="4" name="TextBox 3"/>
          <p:cNvSpPr txBox="1"/>
          <p:nvPr/>
        </p:nvSpPr>
        <p:spPr>
          <a:xfrm>
            <a:off x="3272726" y="1398262"/>
            <a:ext cx="1058303"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Input nodes</a:t>
            </a:r>
          </a:p>
        </p:txBody>
      </p:sp>
      <p:sp>
        <p:nvSpPr>
          <p:cNvPr id="7" name="TextBox 6"/>
          <p:cNvSpPr txBox="1"/>
          <p:nvPr/>
        </p:nvSpPr>
        <p:spPr>
          <a:xfrm>
            <a:off x="1758881" y="2052430"/>
            <a:ext cx="151384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Stage/discharge</a:t>
            </a:r>
          </a:p>
        </p:txBody>
      </p:sp>
      <p:sp>
        <p:nvSpPr>
          <p:cNvPr id="8" name="Rectangle 7"/>
          <p:cNvSpPr/>
          <p:nvPr/>
        </p:nvSpPr>
        <p:spPr>
          <a:xfrm>
            <a:off x="2903571" y="2563353"/>
            <a:ext cx="1731564"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1400" dirty="0"/>
              <a:t>Suspended/Bed Load</a:t>
            </a:r>
          </a:p>
        </p:txBody>
      </p:sp>
      <p:sp>
        <p:nvSpPr>
          <p:cNvPr id="9" name="TextBox 8"/>
          <p:cNvSpPr txBox="1"/>
          <p:nvPr/>
        </p:nvSpPr>
        <p:spPr>
          <a:xfrm>
            <a:off x="3272726" y="4566481"/>
            <a:ext cx="959237"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Grain sizes</a:t>
            </a:r>
          </a:p>
        </p:txBody>
      </p:sp>
      <p:sp>
        <p:nvSpPr>
          <p:cNvPr id="10" name="Right Arrow 9"/>
          <p:cNvSpPr/>
          <p:nvPr/>
        </p:nvSpPr>
        <p:spPr>
          <a:xfrm rot="17100592">
            <a:off x="3651647" y="4107315"/>
            <a:ext cx="770033" cy="12036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ight Arrow 10"/>
          <p:cNvSpPr/>
          <p:nvPr/>
        </p:nvSpPr>
        <p:spPr>
          <a:xfrm rot="14322397" flipV="1">
            <a:off x="3095797" y="4218842"/>
            <a:ext cx="589835" cy="14078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075561" y="5515817"/>
            <a:ext cx="1528047"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Channel geometry</a:t>
            </a:r>
          </a:p>
        </p:txBody>
      </p:sp>
      <p:sp>
        <p:nvSpPr>
          <p:cNvPr id="14" name="Oval 13"/>
          <p:cNvSpPr/>
          <p:nvPr/>
        </p:nvSpPr>
        <p:spPr>
          <a:xfrm>
            <a:off x="3257805" y="3133204"/>
            <a:ext cx="667120" cy="934569"/>
          </a:xfrm>
          <a:prstGeom prst="ellipse">
            <a:avLst/>
          </a:prstGeom>
          <a:solidFill>
            <a:srgbClr val="772001"/>
          </a:solidFill>
          <a:ln>
            <a:solidFill>
              <a:srgbClr val="772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002072" y="1071101"/>
            <a:ext cx="6019800" cy="412420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Field measurements as input parameters</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Apply </a:t>
            </a:r>
            <a:r>
              <a:rPr lang="en-US" sz="2000" dirty="0"/>
              <a:t>a numerical model to simulate sediment routing and morphodynamic evolution</a:t>
            </a:r>
          </a:p>
          <a:p>
            <a:pPr marL="285750" indent="-285750">
              <a:buFont typeface="Arial"/>
              <a:buChar char="•"/>
            </a:pPr>
            <a:endParaRPr lang="en-US" sz="2000" dirty="0"/>
          </a:p>
          <a:p>
            <a:pPr marL="285750" indent="-285750">
              <a:buFont typeface="Arial"/>
              <a:buChar char="•"/>
            </a:pPr>
            <a:r>
              <a:rPr lang="en-US" sz="2000" dirty="0"/>
              <a:t>MAST-1D couples channel and hillslope processes to model over decadal or longer timescales </a:t>
            </a:r>
            <a:r>
              <a:rPr lang="en-US" sz="1400" dirty="0"/>
              <a:t>(Lauer et al., 2014)</a:t>
            </a:r>
          </a:p>
          <a:p>
            <a:pPr marL="285750" indent="-285750">
              <a:buFont typeface="Arial"/>
              <a:buChar char="•"/>
            </a:pPr>
            <a:endParaRPr lang="en-US" sz="2000" dirty="0"/>
          </a:p>
          <a:p>
            <a:pPr marL="742950" lvl="1" indent="-285750">
              <a:buFont typeface="Arial"/>
              <a:buChar char="•"/>
            </a:pPr>
            <a:r>
              <a:rPr lang="en-US" sz="2000" dirty="0"/>
              <a:t>Allows lateral exchange of sediment</a:t>
            </a:r>
          </a:p>
          <a:p>
            <a:pPr marL="285750" indent="-285750">
              <a:buFont typeface="Arial"/>
              <a:buChar char="•"/>
            </a:pPr>
            <a:endParaRPr lang="en-US" sz="2000" dirty="0"/>
          </a:p>
          <a:p>
            <a:pPr marL="742950" lvl="1" indent="-285750">
              <a:buFont typeface="Arial"/>
              <a:buChar char="•"/>
            </a:pPr>
            <a:r>
              <a:rPr lang="en-US" sz="2000" dirty="0"/>
              <a:t>Used to model sediment paths from debris flows</a:t>
            </a:r>
          </a:p>
          <a:p>
            <a:endParaRPr lang="en-US" sz="2800" dirty="0"/>
          </a:p>
        </p:txBody>
      </p:sp>
    </p:spTree>
    <p:extLst>
      <p:ext uri="{BB962C8B-B14F-4D97-AF65-F5344CB8AC3E}">
        <p14:creationId xmlns:p14="http://schemas.microsoft.com/office/powerpoint/2010/main" val="59615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MAST-1D</a:t>
            </a:r>
            <a:endParaRPr lang="en-US" dirty="0"/>
          </a:p>
        </p:txBody>
      </p:sp>
      <p:sp>
        <p:nvSpPr>
          <p:cNvPr id="2" name="TextBox 1"/>
          <p:cNvSpPr txBox="1"/>
          <p:nvPr/>
        </p:nvSpPr>
        <p:spPr>
          <a:xfrm>
            <a:off x="1218883" y="1498600"/>
            <a:ext cx="9752329"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t>Objective</a:t>
            </a:r>
            <a:r>
              <a:rPr lang="en-US" sz="2800" dirty="0"/>
              <a:t> </a:t>
            </a:r>
            <a:r>
              <a:rPr lang="en-US" sz="2800" dirty="0" smtClean="0"/>
              <a:t>– Create a routing model to develop long-term sediment budgets based on isotope fingerprints </a:t>
            </a:r>
          </a:p>
          <a:p>
            <a:pPr marL="1123843" lvl="1" indent="-514350">
              <a:buFont typeface="+mj-lt"/>
              <a:buAutoNum type="arabicPeriod"/>
            </a:pPr>
            <a:r>
              <a:rPr lang="en-US" sz="2800" dirty="0" smtClean="0"/>
              <a:t>Describe movement of sediment in the channel and floodplain</a:t>
            </a:r>
          </a:p>
          <a:p>
            <a:pPr marL="1123843" lvl="1" indent="-514350">
              <a:buFont typeface="+mj-lt"/>
              <a:buAutoNum type="arabicPeriod"/>
            </a:pPr>
            <a:r>
              <a:rPr lang="en-US" sz="2800" dirty="0" smtClean="0"/>
              <a:t>Account for production and decay of isotopes in storage</a:t>
            </a:r>
          </a:p>
          <a:p>
            <a:pPr marL="1123843" lvl="1" indent="-514350">
              <a:buFont typeface="+mj-lt"/>
              <a:buAutoNum type="arabicPeriod"/>
            </a:pPr>
            <a:r>
              <a:rPr lang="en-US" sz="2800" dirty="0" smtClean="0"/>
              <a:t>Account for multiple sources of sediment</a:t>
            </a:r>
          </a:p>
          <a:p>
            <a:pPr marL="1123843" lvl="1" indent="-514350">
              <a:buFont typeface="+mj-lt"/>
              <a:buAutoNum type="arabicPeriod"/>
            </a:pPr>
            <a:endParaRPr lang="en-US" sz="2800" dirty="0"/>
          </a:p>
          <a:p>
            <a:pPr marL="457200" indent="-457200">
              <a:buFont typeface="Arial" panose="020B0604020202020204" pitchFamily="34" charset="0"/>
              <a:buChar char="•"/>
            </a:pPr>
            <a:r>
              <a:rPr lang="en-US" sz="2800" dirty="0" smtClean="0"/>
              <a:t>Isotopic fingerprints are measured fallout radionuclide concentrations</a:t>
            </a:r>
          </a:p>
          <a:p>
            <a:pPr marL="457200" indent="-457200">
              <a:buFont typeface="Arial" panose="020B0604020202020204" pitchFamily="34" charset="0"/>
              <a:buChar char="•"/>
            </a:pPr>
            <a:r>
              <a:rPr lang="en-US" sz="2800" dirty="0" smtClean="0"/>
              <a:t>Sediment sources include in-channel, floodplain, and </a:t>
            </a:r>
            <a:r>
              <a:rPr lang="en-US" sz="2800" b="1" dirty="0" smtClean="0"/>
              <a:t>debris flows</a:t>
            </a:r>
            <a:endParaRPr lang="en-US" sz="2800" b="1" dirty="0"/>
          </a:p>
        </p:txBody>
      </p:sp>
    </p:spTree>
    <p:extLst>
      <p:ext uri="{BB962C8B-B14F-4D97-AF65-F5344CB8AC3E}">
        <p14:creationId xmlns:p14="http://schemas.microsoft.com/office/powerpoint/2010/main" val="39771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Uses</a:t>
            </a:r>
            <a:endParaRPr lang="en-US" dirty="0"/>
          </a:p>
        </p:txBody>
      </p:sp>
      <p:sp>
        <p:nvSpPr>
          <p:cNvPr id="3" name="Content Placeholder 2"/>
          <p:cNvSpPr>
            <a:spLocks noGrp="1"/>
          </p:cNvSpPr>
          <p:nvPr>
            <p:ph idx="1"/>
          </p:nvPr>
        </p:nvSpPr>
        <p:spPr/>
        <p:txBody>
          <a:bodyPr/>
          <a:lstStyle/>
          <a:p>
            <a:r>
              <a:rPr lang="en-US" dirty="0" smtClean="0"/>
              <a:t>Rapid initial sensitivity analysis</a:t>
            </a:r>
          </a:p>
          <a:p>
            <a:pPr lvl="1"/>
            <a:r>
              <a:rPr lang="en-US" dirty="0" smtClean="0"/>
              <a:t>Informing the choice of a more complicated numerical model</a:t>
            </a:r>
          </a:p>
          <a:p>
            <a:r>
              <a:rPr lang="en-US" dirty="0" smtClean="0"/>
              <a:t>Fast run time allows for simulation of longer time periods</a:t>
            </a:r>
          </a:p>
          <a:p>
            <a:r>
              <a:rPr lang="en-US" dirty="0" smtClean="0"/>
              <a:t>Morphologic response to change in sediment supply</a:t>
            </a:r>
          </a:p>
          <a:p>
            <a:pPr lvl="1"/>
            <a:r>
              <a:rPr lang="en-US" dirty="0"/>
              <a:t>D</a:t>
            </a:r>
            <a:r>
              <a:rPr lang="en-US" dirty="0" smtClean="0"/>
              <a:t>am removal</a:t>
            </a:r>
          </a:p>
          <a:p>
            <a:pPr lvl="1"/>
            <a:r>
              <a:rPr lang="en-US" dirty="0"/>
              <a:t>P</a:t>
            </a:r>
            <a:r>
              <a:rPr lang="en-US" dirty="0" smtClean="0"/>
              <a:t>ost-fire debris flows</a:t>
            </a:r>
          </a:p>
          <a:p>
            <a:pPr lvl="2"/>
            <a:r>
              <a:rPr lang="en-US" dirty="0" smtClean="0"/>
              <a:t>Climate impact on discharge/fire frequency</a:t>
            </a:r>
            <a:endParaRPr lang="en-US" dirty="0"/>
          </a:p>
        </p:txBody>
      </p:sp>
    </p:spTree>
    <p:extLst>
      <p:ext uri="{BB962C8B-B14F-4D97-AF65-F5344CB8AC3E}">
        <p14:creationId xmlns:p14="http://schemas.microsoft.com/office/powerpoint/2010/main" val="399013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p:txBody>
          <a:bodyPr/>
          <a:lstStyle/>
          <a:p>
            <a:r>
              <a:rPr lang="en-US" dirty="0" smtClean="0"/>
              <a:t>Fundamental assumption – Sediment deposited on the floodplain is equal to that which is eroded from the floodplain</a:t>
            </a:r>
          </a:p>
          <a:p>
            <a:pPr lvl="1"/>
            <a:r>
              <a:rPr lang="en-US" dirty="0" smtClean="0"/>
              <a:t>Mass </a:t>
            </a:r>
            <a:r>
              <a:rPr lang="en-US" smtClean="0"/>
              <a:t>balance: Inputs </a:t>
            </a:r>
            <a:r>
              <a:rPr lang="en-US" dirty="0" smtClean="0"/>
              <a:t>= Outputs</a:t>
            </a:r>
          </a:p>
          <a:p>
            <a:r>
              <a:rPr lang="en-US" dirty="0" smtClean="0"/>
              <a:t>Simplified geometry – channel and floodplain cross sections are rectangular and smoothly vary downstream</a:t>
            </a:r>
          </a:p>
          <a:p>
            <a:r>
              <a:rPr lang="en-US" dirty="0" smtClean="0"/>
              <a:t>Channel exchanges sediment with the substrate and surface active layer</a:t>
            </a:r>
          </a:p>
          <a:p>
            <a:r>
              <a:rPr lang="en-US" dirty="0" smtClean="0"/>
              <a:t>Steady and uniform flow</a:t>
            </a:r>
          </a:p>
          <a:p>
            <a:endParaRPr lang="en-US" dirty="0"/>
          </a:p>
        </p:txBody>
      </p:sp>
    </p:spTree>
    <p:extLst>
      <p:ext uri="{BB962C8B-B14F-4D97-AF65-F5344CB8AC3E}">
        <p14:creationId xmlns:p14="http://schemas.microsoft.com/office/powerpoint/2010/main" val="3991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0</TotalTime>
  <Words>980</Words>
  <Application>Microsoft Office PowerPoint</Application>
  <PresentationFormat>Custom</PresentationFormat>
  <Paragraphs>123</Paragraphs>
  <Slides>17</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Tech 16x9</vt:lpstr>
      <vt:lpstr>MAST-1D</vt:lpstr>
      <vt:lpstr>Sediment Budgets</vt:lpstr>
      <vt:lpstr>Post-fire Debris Flows</vt:lpstr>
      <vt:lpstr>Questions</vt:lpstr>
      <vt:lpstr>Challenges</vt:lpstr>
      <vt:lpstr>Research Approach</vt:lpstr>
      <vt:lpstr>MAST-1D</vt:lpstr>
      <vt:lpstr>Uses</vt:lpstr>
      <vt:lpstr>Assumptions</vt:lpstr>
      <vt:lpstr>Temporal/Spatial Scale</vt:lpstr>
      <vt:lpstr>Input Drivers</vt:lpstr>
      <vt:lpstr>Model cross section</vt:lpstr>
      <vt:lpstr>Computations</vt:lpstr>
      <vt:lpstr>Key Outputs</vt:lpstr>
      <vt:lpstr>Channel evolution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2015-04-21T18:20:49Z</dcterms:created>
  <dcterms:modified xsi:type="dcterms:W3CDTF">2015-05-13T17:00:35Z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TC027879909991</vt:lpwstr>
  </property>
</Properties>
</file>