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57" r:id="rId4"/>
    <p:sldId id="258" r:id="rId5"/>
    <p:sldId id="271" r:id="rId6"/>
    <p:sldId id="270" r:id="rId7"/>
    <p:sldId id="274" r:id="rId8"/>
    <p:sldId id="268" r:id="rId9"/>
    <p:sldId id="265" r:id="rId10"/>
    <p:sldId id="266" r:id="rId11"/>
    <p:sldId id="267" r:id="rId12"/>
    <p:sldId id="259" r:id="rId13"/>
    <p:sldId id="272" r:id="rId14"/>
    <p:sldId id="27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5A4D8-1B2F-4EF5-981F-8560863280F7}" type="datetimeFigureOut">
              <a:rPr lang="en-US" smtClean="0"/>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0B635-0B52-4598-A76D-5648DBD84560}" type="slidenum">
              <a:rPr lang="en-US" smtClean="0"/>
              <a:t>‹#›</a:t>
            </a:fld>
            <a:endParaRPr lang="en-US"/>
          </a:p>
        </p:txBody>
      </p:sp>
    </p:spTree>
    <p:extLst>
      <p:ext uri="{BB962C8B-B14F-4D97-AF65-F5344CB8AC3E}">
        <p14:creationId xmlns:p14="http://schemas.microsoft.com/office/powerpoint/2010/main" val="406961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Kootenay River Habitat assessment</a:t>
            </a:r>
          </a:p>
          <a:p>
            <a:r>
              <a:rPr lang="en-US" sz="1200" b="1" i="0" kern="1200" dirty="0" smtClean="0">
                <a:solidFill>
                  <a:schemeClr val="tx1"/>
                </a:solidFill>
                <a:effectLst/>
                <a:latin typeface="+mn-lt"/>
                <a:ea typeface="+mn-ea"/>
                <a:cs typeface="+mn-cs"/>
              </a:rPr>
              <a:t>Boise side river channel fish habitat study</a:t>
            </a:r>
            <a:endParaRPr lang="en-US" dirty="0"/>
          </a:p>
        </p:txBody>
      </p:sp>
      <p:sp>
        <p:nvSpPr>
          <p:cNvPr id="4" name="Slide Number Placeholder 3"/>
          <p:cNvSpPr>
            <a:spLocks noGrp="1"/>
          </p:cNvSpPr>
          <p:nvPr>
            <p:ph type="sldNum" sz="quarter" idx="10"/>
          </p:nvPr>
        </p:nvSpPr>
        <p:spPr/>
        <p:txBody>
          <a:bodyPr/>
          <a:lstStyle/>
          <a:p>
            <a:fld id="{E3A0B635-0B52-4598-A76D-5648DBD84560}" type="slidenum">
              <a:rPr lang="en-US" smtClean="0"/>
              <a:t>4</a:t>
            </a:fld>
            <a:endParaRPr lang="en-US"/>
          </a:p>
        </p:txBody>
      </p:sp>
    </p:spTree>
    <p:extLst>
      <p:ext uri="{BB962C8B-B14F-4D97-AF65-F5344CB8AC3E}">
        <p14:creationId xmlns:p14="http://schemas.microsoft.com/office/powerpoint/2010/main" val="372331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fact, cottonwood and willow may establish and survive anywhere on the floodplain such as agricultural fields, cleared forests or land along the upper floodplain terrace when favorable conditions are available, such as seed availability, open spaces, and soil moisture </a:t>
            </a:r>
          </a:p>
          <a:p>
            <a:endParaRPr lang="en-US" dirty="0"/>
          </a:p>
        </p:txBody>
      </p:sp>
      <p:sp>
        <p:nvSpPr>
          <p:cNvPr id="4" name="Slide Number Placeholder 3"/>
          <p:cNvSpPr>
            <a:spLocks noGrp="1"/>
          </p:cNvSpPr>
          <p:nvPr>
            <p:ph type="sldNum" sz="quarter" idx="10"/>
          </p:nvPr>
        </p:nvSpPr>
        <p:spPr/>
        <p:txBody>
          <a:bodyPr/>
          <a:lstStyle/>
          <a:p>
            <a:fld id="{E3A0B635-0B52-4598-A76D-5648DBD84560}" type="slidenum">
              <a:rPr lang="en-US" smtClean="0"/>
              <a:t>6</a:t>
            </a:fld>
            <a:endParaRPr lang="en-US"/>
          </a:p>
        </p:txBody>
      </p:sp>
    </p:spTree>
    <p:extLst>
      <p:ext uri="{BB962C8B-B14F-4D97-AF65-F5344CB8AC3E}">
        <p14:creationId xmlns:p14="http://schemas.microsoft.com/office/powerpoint/2010/main" val="428428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63146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77096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25879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013E-1BCF-43B9-AFF3-E0FEBB3C94C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0651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5013E-1BCF-43B9-AFF3-E0FEBB3C94C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2496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5013E-1BCF-43B9-AFF3-E0FEBB3C94C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161297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5013E-1BCF-43B9-AFF3-E0FEBB3C94C9}"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281949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5013E-1BCF-43B9-AFF3-E0FEBB3C94C9}"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320392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5013E-1BCF-43B9-AFF3-E0FEBB3C94C9}"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80820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5013E-1BCF-43B9-AFF3-E0FEBB3C94C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108312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5013E-1BCF-43B9-AFF3-E0FEBB3C94C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4A9A4-06A9-46EF-9AB0-B77F7A88BDE9}" type="slidenum">
              <a:rPr lang="en-US" smtClean="0"/>
              <a:t>‹#›</a:t>
            </a:fld>
            <a:endParaRPr lang="en-US"/>
          </a:p>
        </p:txBody>
      </p:sp>
    </p:spTree>
    <p:extLst>
      <p:ext uri="{BB962C8B-B14F-4D97-AF65-F5344CB8AC3E}">
        <p14:creationId xmlns:p14="http://schemas.microsoft.com/office/powerpoint/2010/main" val="421289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28000"/>
                <a:lumMod val="51000"/>
                <a:lumOff val="49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5013E-1BCF-43B9-AFF3-E0FEBB3C94C9}" type="datetimeFigureOut">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4A9A4-06A9-46EF-9AB0-B77F7A88BDE9}" type="slidenum">
              <a:rPr lang="en-US" smtClean="0"/>
              <a:t>‹#›</a:t>
            </a:fld>
            <a:endParaRPr lang="en-US"/>
          </a:p>
        </p:txBody>
      </p:sp>
    </p:spTree>
    <p:extLst>
      <p:ext uri="{BB962C8B-B14F-4D97-AF65-F5344CB8AC3E}">
        <p14:creationId xmlns:p14="http://schemas.microsoft.com/office/powerpoint/2010/main" val="202613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asimir-software.de/ENG/index_eng.html"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838200"/>
          </a:xfrm>
        </p:spPr>
        <p:txBody>
          <a:bodyPr>
            <a:normAutofit fontScale="90000"/>
          </a:bodyPr>
          <a:lstStyle/>
          <a:p>
            <a:r>
              <a:rPr lang="en-US" sz="3600" b="1" dirty="0" smtClean="0">
                <a:solidFill>
                  <a:schemeClr val="tx2">
                    <a:lumMod val="50000"/>
                  </a:schemeClr>
                </a:solidFill>
                <a:latin typeface="Times New Roman" panose="02020603050405020304" pitchFamily="18" charset="0"/>
                <a:cs typeface="Times New Roman" panose="02020603050405020304" pitchFamily="18" charset="0"/>
              </a:rPr>
              <a:t/>
            </a:r>
            <a:br>
              <a:rPr lang="en-US" sz="3600" b="1" dirty="0" smtClean="0">
                <a:solidFill>
                  <a:schemeClr val="tx2">
                    <a:lumMod val="50000"/>
                  </a:schemeClr>
                </a:solidFill>
                <a:latin typeface="Times New Roman" panose="02020603050405020304" pitchFamily="18" charset="0"/>
                <a:cs typeface="Times New Roman" panose="02020603050405020304" pitchFamily="18" charset="0"/>
              </a:rPr>
            </a:b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364587" y="1190899"/>
            <a:ext cx="7752118" cy="5791200"/>
          </a:xfrm>
        </p:spPr>
        <p:txBody>
          <a:bodyPr>
            <a:normAutofit fontScale="55000" lnSpcReduction="20000"/>
          </a:bodyPr>
          <a:lstStyle/>
          <a:p>
            <a:r>
              <a:rPr lang="en-US" b="1" dirty="0" err="1" smtClean="0">
                <a:solidFill>
                  <a:schemeClr val="tx2">
                    <a:lumMod val="50000"/>
                  </a:schemeClr>
                </a:solidFill>
                <a:latin typeface="+mj-lt"/>
                <a:cs typeface="Times New Roman" panose="02020603050405020304" pitchFamily="18" charset="0"/>
              </a:rPr>
              <a:t>CASiMiR</a:t>
            </a:r>
            <a:r>
              <a:rPr lang="en-US" b="1" dirty="0" smtClean="0">
                <a:solidFill>
                  <a:schemeClr val="tx2">
                    <a:lumMod val="50000"/>
                  </a:schemeClr>
                </a:solidFill>
                <a:latin typeface="+mj-lt"/>
                <a:cs typeface="Times New Roman" panose="02020603050405020304" pitchFamily="18" charset="0"/>
              </a:rPr>
              <a:t>-Vegetation</a:t>
            </a:r>
          </a:p>
          <a:p>
            <a:pPr lvl="1"/>
            <a:r>
              <a:rPr lang="en-US" dirty="0" smtClean="0">
                <a:solidFill>
                  <a:schemeClr val="tx2">
                    <a:lumMod val="50000"/>
                  </a:schemeClr>
                </a:solidFill>
                <a:latin typeface="+mj-lt"/>
                <a:cs typeface="Times New Roman" panose="02020603050405020304" pitchFamily="18" charset="0"/>
              </a:rPr>
              <a:t>University </a:t>
            </a:r>
            <a:r>
              <a:rPr lang="en-US" dirty="0" smtClean="0">
                <a:solidFill>
                  <a:schemeClr val="tx2">
                    <a:lumMod val="50000"/>
                  </a:schemeClr>
                </a:solidFill>
                <a:latin typeface="+mj-lt"/>
                <a:cs typeface="Times New Roman" panose="02020603050405020304" pitchFamily="18" charset="0"/>
              </a:rPr>
              <a:t>of </a:t>
            </a:r>
            <a:r>
              <a:rPr lang="en-US" dirty="0" err="1" smtClean="0">
                <a:solidFill>
                  <a:schemeClr val="tx2">
                    <a:lumMod val="50000"/>
                  </a:schemeClr>
                </a:solidFill>
                <a:latin typeface="+mj-lt"/>
                <a:cs typeface="Times New Roman" panose="02020603050405020304" pitchFamily="18" charset="0"/>
              </a:rPr>
              <a:t>Stuttgard</a:t>
            </a:r>
            <a:r>
              <a:rPr lang="en-US" dirty="0" smtClean="0">
                <a:solidFill>
                  <a:schemeClr val="tx2">
                    <a:lumMod val="50000"/>
                  </a:schemeClr>
                </a:solidFill>
                <a:latin typeface="+mj-lt"/>
                <a:cs typeface="Times New Roman" panose="02020603050405020304" pitchFamily="18" charset="0"/>
              </a:rPr>
              <a:t>-Dept</a:t>
            </a:r>
            <a:r>
              <a:rPr lang="en-US" dirty="0">
                <a:solidFill>
                  <a:schemeClr val="tx2">
                    <a:lumMod val="50000"/>
                  </a:schemeClr>
                </a:solidFill>
                <a:latin typeface="+mj-lt"/>
                <a:cs typeface="Times New Roman" panose="02020603050405020304" pitchFamily="18" charset="0"/>
              </a:rPr>
              <a:t>. of Hydraulic Engineering and Water Resources Mgmt.</a:t>
            </a:r>
            <a:endParaRPr lang="en-US" dirty="0" smtClean="0">
              <a:solidFill>
                <a:schemeClr val="tx2">
                  <a:lumMod val="50000"/>
                </a:schemeClr>
              </a:solidFill>
              <a:latin typeface="+mj-lt"/>
            </a:endParaRPr>
          </a:p>
          <a:p>
            <a:pPr lvl="1"/>
            <a:r>
              <a:rPr lang="en-US" dirty="0">
                <a:solidFill>
                  <a:schemeClr val="tx2">
                    <a:lumMod val="50000"/>
                  </a:schemeClr>
                </a:solidFill>
                <a:latin typeface="+mj-lt"/>
                <a:hlinkClick r:id="rId2"/>
              </a:rPr>
              <a:t>http://</a:t>
            </a:r>
            <a:r>
              <a:rPr lang="en-US" dirty="0" smtClean="0">
                <a:solidFill>
                  <a:schemeClr val="tx2">
                    <a:lumMod val="50000"/>
                  </a:schemeClr>
                </a:solidFill>
                <a:latin typeface="+mj-lt"/>
                <a:hlinkClick r:id="rId2"/>
              </a:rPr>
              <a:t>www.casimir-software.de/ENG/index_eng.html</a:t>
            </a:r>
            <a:endParaRPr lang="en-US" dirty="0" smtClean="0">
              <a:solidFill>
                <a:schemeClr val="tx2">
                  <a:lumMod val="50000"/>
                </a:schemeClr>
              </a:solidFill>
              <a:latin typeface="+mj-lt"/>
            </a:endParaRPr>
          </a:p>
          <a:p>
            <a:pPr lvl="1"/>
            <a:endParaRPr lang="en-US" dirty="0" smtClean="0">
              <a:solidFill>
                <a:schemeClr val="tx2">
                  <a:lumMod val="50000"/>
                </a:schemeClr>
              </a:solidFill>
              <a:latin typeface="+mj-lt"/>
            </a:endParaRPr>
          </a:p>
          <a:p>
            <a:r>
              <a:rPr lang="en-US" dirty="0" err="1" smtClean="0">
                <a:solidFill>
                  <a:schemeClr val="tx2">
                    <a:lumMod val="50000"/>
                  </a:schemeClr>
                </a:solidFill>
                <a:latin typeface="+mj-lt"/>
                <a:cs typeface="Times New Roman" panose="02020603050405020304" pitchFamily="18" charset="0"/>
              </a:rPr>
              <a:t>CASiMiR</a:t>
            </a:r>
            <a:r>
              <a:rPr lang="en-US" dirty="0">
                <a:solidFill>
                  <a:schemeClr val="tx2">
                    <a:lumMod val="50000"/>
                  </a:schemeClr>
                </a:solidFill>
                <a:latin typeface="+mj-lt"/>
                <a:cs typeface="Times New Roman" panose="02020603050405020304" pitchFamily="18" charset="0"/>
              </a:rPr>
              <a:t> </a:t>
            </a:r>
            <a:r>
              <a:rPr lang="en-US" dirty="0" smtClean="0">
                <a:solidFill>
                  <a:schemeClr val="tx2">
                    <a:lumMod val="50000"/>
                  </a:schemeClr>
                </a:solidFill>
                <a:latin typeface="+mj-lt"/>
                <a:cs typeface="Times New Roman" panose="02020603050405020304" pitchFamily="18" charset="0"/>
              </a:rPr>
              <a:t>is an advanced </a:t>
            </a:r>
            <a:r>
              <a:rPr lang="en-US" dirty="0">
                <a:solidFill>
                  <a:schemeClr val="tx2">
                    <a:lumMod val="50000"/>
                  </a:schemeClr>
                </a:solidFill>
                <a:latin typeface="+mj-lt"/>
                <a:cs typeface="Times New Roman" panose="02020603050405020304" pitchFamily="18" charset="0"/>
              </a:rPr>
              <a:t>simulation system for the study of aquatic </a:t>
            </a:r>
            <a:r>
              <a:rPr lang="en-US" dirty="0" smtClean="0">
                <a:solidFill>
                  <a:schemeClr val="tx2">
                    <a:lumMod val="50000"/>
                  </a:schemeClr>
                </a:solidFill>
                <a:latin typeface="+mj-lt"/>
                <a:cs typeface="Times New Roman" panose="02020603050405020304" pitchFamily="18" charset="0"/>
              </a:rPr>
              <a:t>habitats</a:t>
            </a:r>
            <a:r>
              <a:rPr lang="en-US" dirty="0">
                <a:solidFill>
                  <a:schemeClr val="tx2">
                    <a:lumMod val="50000"/>
                  </a:schemeClr>
                </a:solidFill>
                <a:latin typeface="+mj-lt"/>
                <a:cs typeface="Times New Roman" panose="02020603050405020304" pitchFamily="18" charset="0"/>
              </a:rPr>
              <a:t> </a:t>
            </a:r>
            <a:r>
              <a:rPr lang="en-US" dirty="0" smtClean="0">
                <a:solidFill>
                  <a:schemeClr val="tx2">
                    <a:lumMod val="50000"/>
                  </a:schemeClr>
                </a:solidFill>
                <a:latin typeface="+mj-lt"/>
                <a:cs typeface="Times New Roman" panose="02020603050405020304" pitchFamily="18" charset="0"/>
              </a:rPr>
              <a:t>(fish, benthos, hydropower).</a:t>
            </a:r>
          </a:p>
          <a:p>
            <a:endParaRPr lang="en-US" dirty="0" smtClean="0">
              <a:solidFill>
                <a:schemeClr val="tx2">
                  <a:lumMod val="50000"/>
                </a:schemeClr>
              </a:solidFill>
              <a:latin typeface="+mj-lt"/>
              <a:cs typeface="Times New Roman" panose="02020603050405020304" pitchFamily="18" charset="0"/>
            </a:endParaRPr>
          </a:p>
          <a:p>
            <a:r>
              <a:rPr lang="en-US" dirty="0" err="1" smtClean="0">
                <a:solidFill>
                  <a:schemeClr val="tx2">
                    <a:lumMod val="50000"/>
                  </a:schemeClr>
                </a:solidFill>
                <a:latin typeface="+mj-lt"/>
                <a:cs typeface="Times New Roman" panose="02020603050405020304" pitchFamily="18" charset="0"/>
              </a:rPr>
              <a:t>CASiMiR</a:t>
            </a:r>
            <a:r>
              <a:rPr lang="en-US" dirty="0" smtClean="0">
                <a:solidFill>
                  <a:schemeClr val="tx2">
                    <a:lumMod val="50000"/>
                  </a:schemeClr>
                </a:solidFill>
                <a:latin typeface="+mj-lt"/>
                <a:cs typeface="Times New Roman" panose="02020603050405020304" pitchFamily="18" charset="0"/>
              </a:rPr>
              <a:t>-Vegetation forecasts </a:t>
            </a:r>
            <a:r>
              <a:rPr lang="en-US" dirty="0">
                <a:solidFill>
                  <a:schemeClr val="tx2">
                    <a:lumMod val="50000"/>
                  </a:schemeClr>
                </a:solidFill>
                <a:latin typeface="+mj-lt"/>
                <a:cs typeface="Times New Roman" panose="02020603050405020304" pitchFamily="18" charset="0"/>
              </a:rPr>
              <a:t>the development of flood </a:t>
            </a:r>
            <a:r>
              <a:rPr lang="en-US" dirty="0" smtClean="0">
                <a:solidFill>
                  <a:schemeClr val="tx2">
                    <a:lumMod val="50000"/>
                  </a:schemeClr>
                </a:solidFill>
                <a:latin typeface="+mj-lt"/>
                <a:cs typeface="Times New Roman" panose="02020603050405020304" pitchFamily="18" charset="0"/>
              </a:rPr>
              <a:t>plain vegetation </a:t>
            </a:r>
            <a:r>
              <a:rPr lang="en-US" dirty="0">
                <a:solidFill>
                  <a:schemeClr val="tx2">
                    <a:lumMod val="50000"/>
                  </a:schemeClr>
                </a:solidFill>
                <a:latin typeface="+mj-lt"/>
                <a:cs typeface="Times New Roman" panose="02020603050405020304" pitchFamily="18" charset="0"/>
              </a:rPr>
              <a:t>under changing flow regimes. </a:t>
            </a:r>
            <a:endParaRPr lang="en-US" dirty="0" smtClean="0">
              <a:solidFill>
                <a:schemeClr val="tx2">
                  <a:lumMod val="50000"/>
                </a:schemeClr>
              </a:solidFill>
              <a:latin typeface="+mj-lt"/>
              <a:cs typeface="Times New Roman" panose="02020603050405020304" pitchFamily="18" charset="0"/>
            </a:endParaRPr>
          </a:p>
          <a:p>
            <a:endParaRPr lang="en-US" dirty="0" smtClean="0">
              <a:solidFill>
                <a:schemeClr val="tx2">
                  <a:lumMod val="50000"/>
                </a:schemeClr>
              </a:solidFill>
              <a:latin typeface="+mj-lt"/>
              <a:cs typeface="Times New Roman" panose="02020603050405020304" pitchFamily="18" charset="0"/>
            </a:endParaRPr>
          </a:p>
          <a:p>
            <a:r>
              <a:rPr lang="en-US" dirty="0" smtClean="0">
                <a:solidFill>
                  <a:schemeClr val="tx2">
                    <a:lumMod val="50000"/>
                  </a:schemeClr>
                </a:solidFill>
                <a:latin typeface="+mj-lt"/>
                <a:cs typeface="Times New Roman" panose="02020603050405020304" pitchFamily="18" charset="0"/>
              </a:rPr>
              <a:t>Requirements: digital </a:t>
            </a:r>
            <a:r>
              <a:rPr lang="en-US" dirty="0">
                <a:solidFill>
                  <a:schemeClr val="tx2">
                    <a:lumMod val="50000"/>
                  </a:schemeClr>
                </a:solidFill>
                <a:latin typeface="+mj-lt"/>
                <a:cs typeface="Times New Roman" panose="02020603050405020304" pitchFamily="18" charset="0"/>
              </a:rPr>
              <a:t>elevation </a:t>
            </a:r>
            <a:r>
              <a:rPr lang="en-US" dirty="0" smtClean="0">
                <a:solidFill>
                  <a:schemeClr val="tx2">
                    <a:lumMod val="50000"/>
                  </a:schemeClr>
                </a:solidFill>
                <a:latin typeface="+mj-lt"/>
                <a:cs typeface="Times New Roman" panose="02020603050405020304" pitchFamily="18" charset="0"/>
              </a:rPr>
              <a:t>model (DEM), selected results </a:t>
            </a:r>
            <a:r>
              <a:rPr lang="en-US" dirty="0">
                <a:solidFill>
                  <a:schemeClr val="tx2">
                    <a:lumMod val="50000"/>
                  </a:schemeClr>
                </a:solidFill>
                <a:latin typeface="+mj-lt"/>
                <a:cs typeface="Times New Roman" panose="02020603050405020304" pitchFamily="18" charset="0"/>
              </a:rPr>
              <a:t>from a 2D hydraulic model such as </a:t>
            </a:r>
            <a:r>
              <a:rPr lang="en-US" dirty="0" smtClean="0">
                <a:solidFill>
                  <a:schemeClr val="tx2">
                    <a:lumMod val="50000"/>
                  </a:schemeClr>
                </a:solidFill>
                <a:latin typeface="+mj-lt"/>
                <a:cs typeface="Times New Roman" panose="02020603050405020304" pitchFamily="18" charset="0"/>
              </a:rPr>
              <a:t>the maximum </a:t>
            </a:r>
            <a:r>
              <a:rPr lang="en-US" dirty="0">
                <a:solidFill>
                  <a:schemeClr val="tx2">
                    <a:lumMod val="50000"/>
                  </a:schemeClr>
                </a:solidFill>
                <a:latin typeface="+mj-lt"/>
                <a:cs typeface="Times New Roman" panose="02020603050405020304" pitchFamily="18" charset="0"/>
              </a:rPr>
              <a:t>shear stress and submergence time</a:t>
            </a:r>
            <a:r>
              <a:rPr lang="en-US" dirty="0" smtClean="0">
                <a:solidFill>
                  <a:schemeClr val="tx2">
                    <a:lumMod val="50000"/>
                  </a:schemeClr>
                </a:solidFill>
                <a:latin typeface="+mj-lt"/>
                <a:cs typeface="Times New Roman" panose="02020603050405020304" pitchFamily="18" charset="0"/>
              </a:rPr>
              <a:t>.</a:t>
            </a:r>
            <a:endParaRPr lang="en-US" b="1" dirty="0" smtClean="0">
              <a:solidFill>
                <a:schemeClr val="tx2">
                  <a:lumMod val="50000"/>
                </a:schemeClr>
              </a:solidFill>
              <a:latin typeface="+mj-lt"/>
              <a:cs typeface="Times New Roman" panose="02020603050405020304" pitchFamily="18" charset="0"/>
            </a:endParaRPr>
          </a:p>
          <a:p>
            <a:endParaRPr lang="en-US" b="1" dirty="0">
              <a:solidFill>
                <a:schemeClr val="tx2">
                  <a:lumMod val="50000"/>
                </a:schemeClr>
              </a:solidFill>
              <a:latin typeface="+mj-lt"/>
              <a:cs typeface="Times New Roman" panose="02020603050405020304" pitchFamily="18" charset="0"/>
            </a:endParaRPr>
          </a:p>
          <a:p>
            <a:r>
              <a:rPr lang="en-US" b="1" dirty="0" smtClean="0">
                <a:solidFill>
                  <a:schemeClr val="tx2">
                    <a:lumMod val="50000"/>
                  </a:schemeClr>
                </a:solidFill>
                <a:latin typeface="+mj-lt"/>
                <a:cs typeface="Times New Roman" panose="02020603050405020304" pitchFamily="18" charset="0"/>
              </a:rPr>
              <a:t>Key Assumptions</a:t>
            </a:r>
          </a:p>
          <a:p>
            <a:pPr marL="0" indent="0">
              <a:buNone/>
            </a:pPr>
            <a:r>
              <a:rPr lang="en-US" b="1" dirty="0">
                <a:solidFill>
                  <a:schemeClr val="tx2">
                    <a:lumMod val="50000"/>
                  </a:schemeClr>
                </a:solidFill>
                <a:latin typeface="+mj-lt"/>
                <a:cs typeface="Times New Roman" panose="02020603050405020304" pitchFamily="18" charset="0"/>
              </a:rPr>
              <a:t>      </a:t>
            </a:r>
            <a:r>
              <a:rPr lang="en-US" b="1" dirty="0" smtClean="0">
                <a:solidFill>
                  <a:schemeClr val="tx2">
                    <a:lumMod val="50000"/>
                  </a:schemeClr>
                </a:solidFill>
                <a:latin typeface="+mj-lt"/>
                <a:cs typeface="Times New Roman" panose="02020603050405020304" pitchFamily="18" charset="0"/>
              </a:rPr>
              <a:t>-</a:t>
            </a:r>
            <a:r>
              <a:rPr lang="en-US" dirty="0" smtClean="0">
                <a:solidFill>
                  <a:schemeClr val="tx2">
                    <a:lumMod val="50000"/>
                  </a:schemeClr>
                </a:solidFill>
                <a:latin typeface="+mj-lt"/>
                <a:cs typeface="Times New Roman" panose="02020603050405020304" pitchFamily="18" charset="0"/>
              </a:rPr>
              <a:t>Vegetation development depends on the functional relationship between     </a:t>
            </a:r>
            <a:r>
              <a:rPr lang="en-US" dirty="0" smtClean="0">
                <a:solidFill>
                  <a:schemeClr val="tx2">
                    <a:lumMod val="50000"/>
                  </a:schemeClr>
                </a:solidFill>
                <a:latin typeface="+mj-lt"/>
                <a:cs typeface="Times New Roman" panose="02020603050405020304" pitchFamily="18" charset="0"/>
              </a:rPr>
              <a:t>   	hydrology </a:t>
            </a:r>
            <a:r>
              <a:rPr lang="en-US" dirty="0" smtClean="0">
                <a:solidFill>
                  <a:schemeClr val="tx2">
                    <a:lumMod val="50000"/>
                  </a:schemeClr>
                </a:solidFill>
                <a:latin typeface="+mj-lt"/>
                <a:cs typeface="Times New Roman" panose="02020603050405020304" pitchFamily="18" charset="0"/>
              </a:rPr>
              <a:t>and physical processes.</a:t>
            </a:r>
          </a:p>
          <a:p>
            <a:pPr marL="0" indent="0">
              <a:buNone/>
            </a:pPr>
            <a:r>
              <a:rPr lang="en-US" dirty="0">
                <a:solidFill>
                  <a:schemeClr val="tx2">
                    <a:lumMod val="50000"/>
                  </a:schemeClr>
                </a:solidFill>
                <a:latin typeface="+mj-lt"/>
                <a:cs typeface="Times New Roman" panose="02020603050405020304" pitchFamily="18" charset="0"/>
              </a:rPr>
              <a:t> </a:t>
            </a:r>
            <a:r>
              <a:rPr lang="en-US" dirty="0" smtClean="0">
                <a:solidFill>
                  <a:schemeClr val="tx2">
                    <a:lumMod val="50000"/>
                  </a:schemeClr>
                </a:solidFill>
                <a:latin typeface="+mj-lt"/>
                <a:cs typeface="Times New Roman" panose="02020603050405020304" pitchFamily="18" charset="0"/>
              </a:rPr>
              <a:t>     -The topography does not change throughout time.</a:t>
            </a:r>
          </a:p>
          <a:p>
            <a:pPr marL="0" indent="0">
              <a:buNone/>
            </a:pPr>
            <a:r>
              <a:rPr lang="en-US" dirty="0">
                <a:solidFill>
                  <a:schemeClr val="tx2">
                    <a:lumMod val="50000"/>
                  </a:schemeClr>
                </a:solidFill>
                <a:latin typeface="+mj-lt"/>
                <a:cs typeface="Times New Roman" panose="02020603050405020304" pitchFamily="18" charset="0"/>
              </a:rPr>
              <a:t> </a:t>
            </a:r>
            <a:r>
              <a:rPr lang="en-US" dirty="0" smtClean="0">
                <a:solidFill>
                  <a:schemeClr val="tx2">
                    <a:lumMod val="50000"/>
                  </a:schemeClr>
                </a:solidFill>
                <a:latin typeface="+mj-lt"/>
                <a:cs typeface="Times New Roman" panose="02020603050405020304" pitchFamily="18" charset="0"/>
              </a:rPr>
              <a:t>     -Vegetation growth is constant</a:t>
            </a:r>
          </a:p>
          <a:p>
            <a:pPr marL="0" indent="0">
              <a:buNone/>
            </a:pPr>
            <a:endParaRPr lang="en-US" dirty="0" smtClean="0">
              <a:solidFill>
                <a:schemeClr val="tx2">
                  <a:lumMod val="50000"/>
                </a:schemeClr>
              </a:solidFill>
              <a:latin typeface="+mj-lt"/>
              <a:cs typeface="Times New Roman" panose="02020603050405020304" pitchFamily="18" charset="0"/>
            </a:endParaRPr>
          </a:p>
          <a:p>
            <a:r>
              <a:rPr lang="en-US" b="1" dirty="0" smtClean="0">
                <a:solidFill>
                  <a:schemeClr val="tx2">
                    <a:lumMod val="50000"/>
                  </a:schemeClr>
                </a:solidFill>
                <a:latin typeface="+mj-lt"/>
                <a:cs typeface="Times New Roman" panose="02020603050405020304" pitchFamily="18" charset="0"/>
              </a:rPr>
              <a:t>Temporal/Spatial Scale</a:t>
            </a:r>
          </a:p>
          <a:p>
            <a:pPr lvl="1"/>
            <a:r>
              <a:rPr lang="en-US" sz="3300" dirty="0" err="1" smtClean="0">
                <a:solidFill>
                  <a:schemeClr val="tx2">
                    <a:lumMod val="50000"/>
                  </a:schemeClr>
                </a:solidFill>
                <a:latin typeface="+mj-lt"/>
                <a:cs typeface="Times New Roman" panose="02020603050405020304" pitchFamily="18" charset="0"/>
              </a:rPr>
              <a:t>CASiMiR</a:t>
            </a:r>
            <a:r>
              <a:rPr lang="en-US" sz="3300" dirty="0" smtClean="0">
                <a:solidFill>
                  <a:schemeClr val="tx2">
                    <a:lumMod val="50000"/>
                  </a:schemeClr>
                </a:solidFill>
                <a:latin typeface="+mj-lt"/>
                <a:cs typeface="Times New Roman" panose="02020603050405020304" pitchFamily="18" charset="0"/>
              </a:rPr>
              <a:t>-Vegetation utilizes a yearly time </a:t>
            </a:r>
            <a:r>
              <a:rPr lang="en-US" sz="3300" dirty="0" smtClean="0">
                <a:solidFill>
                  <a:schemeClr val="tx2">
                    <a:lumMod val="50000"/>
                  </a:schemeClr>
                </a:solidFill>
                <a:latin typeface="+mj-lt"/>
                <a:cs typeface="Times New Roman" panose="02020603050405020304" pitchFamily="18" charset="0"/>
              </a:rPr>
              <a:t>step.</a:t>
            </a:r>
            <a:endParaRPr lang="en-US" sz="3300" dirty="0" smtClean="0">
              <a:solidFill>
                <a:schemeClr val="tx2">
                  <a:lumMod val="50000"/>
                </a:schemeClr>
              </a:solidFill>
              <a:latin typeface="+mj-lt"/>
              <a:cs typeface="Times New Roman" panose="02020603050405020304" pitchFamily="18" charset="0"/>
            </a:endParaRPr>
          </a:p>
          <a:p>
            <a:pPr lvl="1"/>
            <a:r>
              <a:rPr lang="en-US" sz="3300" dirty="0" smtClean="0">
                <a:solidFill>
                  <a:schemeClr val="tx2">
                    <a:lumMod val="50000"/>
                  </a:schemeClr>
                </a:solidFill>
                <a:latin typeface="+mj-lt"/>
                <a:cs typeface="Times New Roman" panose="02020603050405020304" pitchFamily="18" charset="0"/>
              </a:rPr>
              <a:t> The spatial scale is defined by the DEM used.</a:t>
            </a:r>
            <a:endParaRPr lang="en-US" sz="3300" dirty="0">
              <a:solidFill>
                <a:schemeClr val="tx2">
                  <a:lumMod val="50000"/>
                </a:schemeClr>
              </a:solidFill>
              <a:latin typeface="+mj-lt"/>
              <a:cs typeface="Times New Roman" panose="02020603050405020304" pitchFamily="18" charset="0"/>
            </a:endParaRPr>
          </a:p>
          <a:p>
            <a:pPr lvl="1"/>
            <a:endParaRPr lang="en-US" altLang="en-US" sz="3300" dirty="0">
              <a:solidFill>
                <a:schemeClr val="tx2">
                  <a:lumMod val="50000"/>
                </a:schemeClr>
              </a:solidFill>
            </a:endParaRPr>
          </a:p>
          <a:p>
            <a:pPr lvl="1"/>
            <a:endParaRPr lang="en-US" dirty="0"/>
          </a:p>
          <a:p>
            <a:pPr lvl="1"/>
            <a:endParaRPr lang="en-US" b="1" dirty="0" smtClean="0">
              <a:solidFill>
                <a:schemeClr val="tx2">
                  <a:lumMod val="50000"/>
                </a:schemeClr>
              </a:solidFill>
            </a:endParaRPr>
          </a:p>
        </p:txBody>
      </p:sp>
      <p:sp>
        <p:nvSpPr>
          <p:cNvPr id="4" name="Rectangle 3"/>
          <p:cNvSpPr/>
          <p:nvPr/>
        </p:nvSpPr>
        <p:spPr>
          <a:xfrm>
            <a:off x="3932831" y="0"/>
            <a:ext cx="5010150" cy="1188720"/>
          </a:xfrm>
          <a:prstGeom prst="rect">
            <a:avLst/>
          </a:prstGeom>
          <a:solidFill>
            <a:schemeClr val="bg1"/>
          </a:solidFill>
        </p:spPr>
        <p:txBody>
          <a:bodyPr wrap="square">
            <a:spAutoFit/>
          </a:bodyPr>
          <a:lstStyle/>
          <a:p>
            <a:r>
              <a:rPr lang="en-US" sz="2600" dirty="0">
                <a:latin typeface="Georgia" panose="02040502050405020303" pitchFamily="18" charset="0"/>
              </a:rPr>
              <a:t>Computer Aided Simulation Model </a:t>
            </a:r>
            <a:r>
              <a:rPr lang="en-US" sz="2600" dirty="0" smtClean="0">
                <a:latin typeface="Georgia" panose="02040502050405020303" pitchFamily="18" charset="0"/>
              </a:rPr>
              <a:t>for </a:t>
            </a:r>
            <a:r>
              <a:rPr lang="en-US" sz="2400" dirty="0" smtClean="0">
                <a:latin typeface="Georgia" panose="02040502050405020303" pitchFamily="18" charset="0"/>
              </a:rPr>
              <a:t>Instream</a:t>
            </a:r>
            <a:r>
              <a:rPr lang="en-US" sz="2600" dirty="0" smtClean="0">
                <a:latin typeface="Georgia" panose="02040502050405020303" pitchFamily="18" charset="0"/>
              </a:rPr>
              <a:t> </a:t>
            </a:r>
            <a:r>
              <a:rPr lang="en-US" sz="2600" dirty="0">
                <a:latin typeface="Georgia" panose="02040502050405020303" pitchFamily="18" charset="0"/>
              </a:rPr>
              <a:t>Flow and </a:t>
            </a:r>
            <a:r>
              <a:rPr lang="en-US" sz="2600" dirty="0" err="1">
                <a:latin typeface="Georgia" panose="02040502050405020303" pitchFamily="18" charset="0"/>
              </a:rPr>
              <a:t>Riparia</a:t>
            </a:r>
            <a:endParaRPr lang="en-US" sz="2600" dirty="0">
              <a:latin typeface="Georgia" panose="02040502050405020303"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918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883" y="1"/>
            <a:ext cx="2570518" cy="119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17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Drau River, Austria</a:t>
            </a:r>
            <a:endParaRPr lang="en-US"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53190" y="990600"/>
            <a:ext cx="47839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5449669"/>
            <a:ext cx="4800600" cy="830997"/>
          </a:xfrm>
          <a:prstGeom prst="rect">
            <a:avLst/>
          </a:prstGeom>
        </p:spPr>
        <p:txBody>
          <a:bodyPr wrap="square">
            <a:spAutoFit/>
          </a:bodyPr>
          <a:lstStyle/>
          <a:p>
            <a:r>
              <a:rPr lang="en-US" sz="1600" dirty="0">
                <a:latin typeface="+mj-lt"/>
                <a:cs typeface="Times New Roman" panose="02020603050405020304" pitchFamily="18" charset="0"/>
              </a:rPr>
              <a:t>Observed and simulated vegetation maps for the validation period in the </a:t>
            </a:r>
            <a:r>
              <a:rPr lang="en-US" sz="1600" dirty="0" err="1">
                <a:latin typeface="+mj-lt"/>
                <a:cs typeface="Times New Roman" panose="02020603050405020304" pitchFamily="18" charset="0"/>
              </a:rPr>
              <a:t>Kleblach</a:t>
            </a:r>
            <a:r>
              <a:rPr lang="en-US" sz="1600" dirty="0">
                <a:latin typeface="+mj-lt"/>
                <a:cs typeface="Times New Roman" panose="02020603050405020304" pitchFamily="18" charset="0"/>
              </a:rPr>
              <a:t> reach (Drau River, Austria</a:t>
            </a:r>
            <a:r>
              <a:rPr lang="en-US" sz="1600" dirty="0">
                <a:latin typeface="Times New Roman" panose="02020603050405020304" pitchFamily="18" charset="0"/>
                <a:cs typeface="Times New Roman" panose="02020603050405020304" pitchFamily="18"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4575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7" y="3200400"/>
            <a:ext cx="3886200" cy="3416320"/>
          </a:xfrm>
          <a:prstGeom prst="rect">
            <a:avLst/>
          </a:prstGeom>
        </p:spPr>
        <p:txBody>
          <a:bodyPr wrap="square">
            <a:spAutoFit/>
          </a:bodyPr>
          <a:lstStyle/>
          <a:p>
            <a:pPr marL="285750" indent="-285750">
              <a:buFont typeface="Arial" panose="020B0604020202020204" pitchFamily="34" charset="0"/>
              <a:buChar char="•"/>
            </a:pPr>
            <a:r>
              <a:rPr lang="en-US" sz="2400" dirty="0" smtClean="0"/>
              <a:t>During </a:t>
            </a:r>
            <a:r>
              <a:rPr lang="en-US" sz="2400" dirty="0"/>
              <a:t>the 20th century, it was canalized, resulting in loss of habitats and </a:t>
            </a:r>
            <a:r>
              <a:rPr lang="en-US" sz="2400" dirty="0" smtClean="0"/>
              <a:t> </a:t>
            </a:r>
            <a:r>
              <a:rPr lang="en-US" sz="2400" dirty="0"/>
              <a:t>species decline.  </a:t>
            </a:r>
            <a:endParaRPr lang="en-US" sz="2400" dirty="0" smtClean="0"/>
          </a:p>
          <a:p>
            <a:pPr marL="285750" indent="-285750">
              <a:buFont typeface="Arial" panose="020B0604020202020204" pitchFamily="34" charset="0"/>
              <a:buChar char="•"/>
            </a:pPr>
            <a:r>
              <a:rPr lang="en-US" sz="2400" dirty="0" smtClean="0"/>
              <a:t>The </a:t>
            </a:r>
            <a:r>
              <a:rPr lang="en-US" sz="2400" dirty="0"/>
              <a:t>study site was restored in 2002, which included the removal of </a:t>
            </a:r>
            <a:r>
              <a:rPr lang="en-US" sz="2400" dirty="0" smtClean="0"/>
              <a:t>bank protection and subsequent loss of vegetation</a:t>
            </a:r>
            <a:endParaRPr lang="en-US" sz="2400" dirty="0"/>
          </a:p>
        </p:txBody>
      </p:sp>
    </p:spTree>
    <p:extLst>
      <p:ext uri="{BB962C8B-B14F-4D97-AF65-F5344CB8AC3E}">
        <p14:creationId xmlns:p14="http://schemas.microsoft.com/office/powerpoint/2010/main" val="257127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Succession </a:t>
            </a:r>
            <a:r>
              <a:rPr lang="en-US" dirty="0" err="1" smtClean="0"/>
              <a:t>Submodel</a:t>
            </a:r>
            <a:r>
              <a:rPr lang="en-US" dirty="0" smtClean="0"/>
              <a:t> Flowchart for Drau River, Austria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240" y="1600200"/>
            <a:ext cx="802951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82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 y="0"/>
            <a:ext cx="4524374" cy="1339754"/>
          </a:xfrm>
        </p:spPr>
        <p:txBody>
          <a:bodyPr>
            <a:normAutofit fontScale="90000"/>
          </a:bodyPr>
          <a:lstStyle/>
          <a:p>
            <a:r>
              <a:rPr lang="en-US" b="1" dirty="0" smtClean="0">
                <a:solidFill>
                  <a:schemeClr val="tx2">
                    <a:lumMod val="50000"/>
                  </a:schemeClr>
                </a:solidFill>
                <a:cs typeface="Times New Roman" panose="02020603050405020304" pitchFamily="18" charset="0"/>
              </a:rPr>
              <a:t>Running the Model</a:t>
            </a:r>
            <a:endParaRPr lang="en-US" b="1" dirty="0">
              <a:solidFill>
                <a:schemeClr val="tx2">
                  <a:lumMod val="50000"/>
                </a:schemeClr>
              </a:solidFill>
              <a:cs typeface="Times New Roman" panose="02020603050405020304" pitchFamily="18" charset="0"/>
            </a:endParaRPr>
          </a:p>
        </p:txBody>
      </p:sp>
      <p:sp>
        <p:nvSpPr>
          <p:cNvPr id="3" name="Content Placeholder 2"/>
          <p:cNvSpPr>
            <a:spLocks noGrp="1"/>
          </p:cNvSpPr>
          <p:nvPr>
            <p:ph idx="1"/>
          </p:nvPr>
        </p:nvSpPr>
        <p:spPr>
          <a:xfrm>
            <a:off x="0" y="1600200"/>
            <a:ext cx="4419600" cy="5257800"/>
          </a:xfrm>
        </p:spPr>
        <p:txBody>
          <a:bodyPr>
            <a:normAutofit lnSpcReduction="10000"/>
          </a:bodyPr>
          <a:lstStyle/>
          <a:p>
            <a:r>
              <a:rPr lang="en-US" dirty="0" smtClean="0">
                <a:solidFill>
                  <a:schemeClr val="tx2">
                    <a:lumMod val="50000"/>
                  </a:schemeClr>
                </a:solidFill>
                <a:latin typeface="+mj-lt"/>
                <a:cs typeface="Times New Roman" panose="02020603050405020304" pitchFamily="18" charset="0"/>
              </a:rPr>
              <a:t>The model is built upon </a:t>
            </a:r>
            <a:r>
              <a:rPr lang="en-US" dirty="0" err="1" smtClean="0">
                <a:solidFill>
                  <a:schemeClr val="tx2">
                    <a:lumMod val="50000"/>
                  </a:schemeClr>
                </a:solidFill>
                <a:latin typeface="+mj-lt"/>
                <a:cs typeface="Times New Roman" panose="02020603050405020304" pitchFamily="18" charset="0"/>
              </a:rPr>
              <a:t>Microsoft.Net</a:t>
            </a:r>
            <a:r>
              <a:rPr lang="en-US" dirty="0" smtClean="0">
                <a:solidFill>
                  <a:schemeClr val="tx2">
                    <a:lumMod val="50000"/>
                  </a:schemeClr>
                </a:solidFill>
                <a:latin typeface="+mj-lt"/>
                <a:cs typeface="Times New Roman" panose="02020603050405020304" pitchFamily="18" charset="0"/>
              </a:rPr>
              <a:t> framework, and requires the Visual Studio power pack version 3. </a:t>
            </a:r>
          </a:p>
          <a:p>
            <a:r>
              <a:rPr lang="en-US" dirty="0" smtClean="0">
                <a:solidFill>
                  <a:schemeClr val="tx2">
                    <a:lumMod val="50000"/>
                  </a:schemeClr>
                </a:solidFill>
                <a:latin typeface="+mj-lt"/>
                <a:cs typeface="Times New Roman" panose="02020603050405020304" pitchFamily="18" charset="0"/>
              </a:rPr>
              <a:t>Windows 7 or 8 systems are usually equipped.</a:t>
            </a:r>
          </a:p>
          <a:p>
            <a:r>
              <a:rPr lang="en-US" dirty="0" smtClean="0">
                <a:solidFill>
                  <a:schemeClr val="tx2">
                    <a:lumMod val="50000"/>
                  </a:schemeClr>
                </a:solidFill>
                <a:latin typeface="+mj-lt"/>
                <a:cs typeface="Times New Roman" panose="02020603050405020304" pitchFamily="18" charset="0"/>
              </a:rPr>
              <a:t>GIS Mapping Program (ArcMap)</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4" y="381000"/>
            <a:ext cx="438150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97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77" y="11374"/>
            <a:ext cx="3261523" cy="1512628"/>
          </a:xfrm>
        </p:spPr>
        <p:txBody>
          <a:bodyPr>
            <a:normAutofit fontScale="90000"/>
          </a:bodyPr>
          <a:lstStyle/>
          <a:p>
            <a:r>
              <a:rPr lang="en-US" b="1" dirty="0" smtClean="0"/>
              <a:t>Demo Project: Inputs  </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5269" y="0"/>
            <a:ext cx="525873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9" y="1524001"/>
            <a:ext cx="3931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5" y="3100763"/>
            <a:ext cx="5362575" cy="366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4010517"/>
            <a:ext cx="3505200" cy="2585323"/>
          </a:xfrm>
          <a:prstGeom prst="rect">
            <a:avLst/>
          </a:prstGeom>
          <a:noFill/>
        </p:spPr>
        <p:txBody>
          <a:bodyPr wrap="square" rtlCol="0">
            <a:spAutoFit/>
          </a:bodyPr>
          <a:lstStyle/>
          <a:p>
            <a:r>
              <a:rPr lang="en-US" dirty="0" smtClean="0"/>
              <a:t>Inputs:</a:t>
            </a:r>
          </a:p>
          <a:p>
            <a:r>
              <a:rPr lang="en-US" dirty="0" smtClean="0"/>
              <a:t>Succession Series</a:t>
            </a:r>
          </a:p>
          <a:p>
            <a:r>
              <a:rPr lang="en-US" dirty="0" smtClean="0"/>
              <a:t>Scour Disturbance Parameters (ex: shear Stress N/m2)</a:t>
            </a:r>
          </a:p>
          <a:p>
            <a:r>
              <a:rPr lang="en-US" dirty="0" smtClean="0"/>
              <a:t>Flood Duration</a:t>
            </a:r>
          </a:p>
          <a:p>
            <a:r>
              <a:rPr lang="en-US" dirty="0" smtClean="0"/>
              <a:t>Start Condition (ex: DEM, height over mean water)</a:t>
            </a:r>
          </a:p>
          <a:p>
            <a:endParaRPr lang="en-US" dirty="0" smtClean="0"/>
          </a:p>
          <a:p>
            <a:endParaRPr lang="en-US" dirty="0"/>
          </a:p>
        </p:txBody>
      </p:sp>
    </p:spTree>
    <p:extLst>
      <p:ext uri="{BB962C8B-B14F-4D97-AF65-F5344CB8AC3E}">
        <p14:creationId xmlns:p14="http://schemas.microsoft.com/office/powerpoint/2010/main" val="58895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4" y="0"/>
            <a:ext cx="9564806" cy="1143000"/>
          </a:xfrm>
        </p:spPr>
        <p:txBody>
          <a:bodyPr>
            <a:normAutofit fontScale="90000"/>
          </a:bodyPr>
          <a:lstStyle/>
          <a:p>
            <a:pPr algn="l"/>
            <a:r>
              <a:rPr lang="en-US" b="1" dirty="0" smtClean="0"/>
              <a:t>Output: Raster Map and .csv Spreadsheet</a:t>
            </a:r>
            <a:endParaRPr lang="en-US"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48072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4" y="4191000"/>
            <a:ext cx="47148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827926"/>
            <a:ext cx="67722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50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Times New Roman" panose="02020603050405020304" pitchFamily="18" charset="0"/>
              </a:rPr>
              <a:t>Weaknesses</a:t>
            </a:r>
            <a:endParaRPr lang="en-US" b="1" dirty="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Model may be too generalized to replicate ecosystem parameters.</a:t>
            </a:r>
          </a:p>
          <a:p>
            <a:r>
              <a:rPr lang="en-US" dirty="0" smtClean="0"/>
              <a:t>No change in topography</a:t>
            </a:r>
          </a:p>
          <a:p>
            <a:r>
              <a:rPr lang="en-US" dirty="0" smtClean="0"/>
              <a:t>Assumes a constant rate of vegetation growth.</a:t>
            </a:r>
          </a:p>
          <a:p>
            <a:pPr lvl="1"/>
            <a:r>
              <a:rPr lang="en-US" dirty="0" smtClean="0"/>
              <a:t>Soil</a:t>
            </a:r>
          </a:p>
          <a:p>
            <a:pPr lvl="1"/>
            <a:r>
              <a:rPr lang="en-US" dirty="0" smtClean="0"/>
              <a:t>Climate</a:t>
            </a:r>
          </a:p>
          <a:p>
            <a:pPr lvl="1"/>
            <a:r>
              <a:rPr lang="en-US" dirty="0" smtClean="0"/>
              <a:t>Nutrient/Moisture Availability</a:t>
            </a:r>
            <a:endParaRPr lang="en-US" dirty="0"/>
          </a:p>
        </p:txBody>
      </p:sp>
    </p:spTree>
    <p:extLst>
      <p:ext uri="{BB962C8B-B14F-4D97-AF65-F5344CB8AC3E}">
        <p14:creationId xmlns:p14="http://schemas.microsoft.com/office/powerpoint/2010/main" val="66973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04" y="76200"/>
            <a:ext cx="7983514" cy="762000"/>
          </a:xfrm>
        </p:spPr>
        <p:txBody>
          <a:bodyPr>
            <a:normAutofit/>
          </a:bodyPr>
          <a:lstStyle/>
          <a:p>
            <a:r>
              <a:rPr lang="en-US" b="1" dirty="0" smtClean="0">
                <a:solidFill>
                  <a:schemeClr val="tx2">
                    <a:lumMod val="50000"/>
                  </a:schemeClr>
                </a:solidFill>
                <a:cs typeface="Times New Roman" panose="02020603050405020304" pitchFamily="18" charset="0"/>
              </a:rPr>
              <a:t>Structure of </a:t>
            </a:r>
            <a:r>
              <a:rPr lang="en-US" b="1" dirty="0" err="1" smtClean="0">
                <a:solidFill>
                  <a:schemeClr val="tx2">
                    <a:lumMod val="50000"/>
                  </a:schemeClr>
                </a:solidFill>
                <a:cs typeface="Times New Roman" panose="02020603050405020304" pitchFamily="18" charset="0"/>
              </a:rPr>
              <a:t>CASiMiR</a:t>
            </a:r>
            <a:r>
              <a:rPr lang="en-US" b="1" dirty="0" smtClean="0">
                <a:solidFill>
                  <a:schemeClr val="tx2">
                    <a:lumMod val="50000"/>
                  </a:schemeClr>
                </a:solidFill>
                <a:cs typeface="Times New Roman" panose="02020603050405020304" pitchFamily="18" charset="0"/>
              </a:rPr>
              <a:t>-Vegetation</a:t>
            </a:r>
            <a:endParaRPr lang="en-US" b="1" dirty="0">
              <a:solidFill>
                <a:schemeClr val="tx2">
                  <a:lumMod val="50000"/>
                </a:schemeClr>
              </a:solidFill>
              <a:cs typeface="Times New Roman" panose="02020603050405020304" pitchFamily="18" charset="0"/>
            </a:endParaRPr>
          </a:p>
        </p:txBody>
      </p:sp>
      <p:sp>
        <p:nvSpPr>
          <p:cNvPr id="3" name="Content Placeholder 2"/>
          <p:cNvSpPr>
            <a:spLocks noGrp="1"/>
          </p:cNvSpPr>
          <p:nvPr>
            <p:ph idx="1"/>
          </p:nvPr>
        </p:nvSpPr>
        <p:spPr>
          <a:xfrm>
            <a:off x="457200" y="1600200"/>
            <a:ext cx="8229600" cy="5257800"/>
          </a:xfrm>
        </p:spPr>
        <p:txBody>
          <a:bodyPr>
            <a:normAutofit/>
          </a:bodyPr>
          <a:lstStyle/>
          <a:p>
            <a:endParaRPr lang="en-US" dirty="0"/>
          </a:p>
          <a:p>
            <a:endParaRPr lang="en-US" dirty="0"/>
          </a:p>
        </p:txBody>
      </p:sp>
      <p:sp>
        <p:nvSpPr>
          <p:cNvPr id="5" name="Rectangle 4"/>
          <p:cNvSpPr/>
          <p:nvPr/>
        </p:nvSpPr>
        <p:spPr>
          <a:xfrm>
            <a:off x="0" y="914400"/>
            <a:ext cx="9067800"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mj-lt"/>
                <a:cs typeface="Times New Roman" panose="02020603050405020304" pitchFamily="18" charset="0"/>
              </a:rPr>
              <a:t>The model is </a:t>
            </a:r>
            <a:r>
              <a:rPr lang="en-US" sz="2400" dirty="0" smtClean="0">
                <a:latin typeface="+mj-lt"/>
                <a:cs typeface="Times New Roman" panose="02020603050405020304" pitchFamily="18" charset="0"/>
              </a:rPr>
              <a:t>characterized </a:t>
            </a:r>
            <a:r>
              <a:rPr lang="en-US" sz="2400" dirty="0">
                <a:latin typeface="+mj-lt"/>
                <a:cs typeface="Times New Roman" panose="02020603050405020304" pitchFamily="18" charset="0"/>
              </a:rPr>
              <a:t>as dynamic because it takes different inputs for each simulated year and </a:t>
            </a:r>
            <a:r>
              <a:rPr lang="en-US" sz="2400" dirty="0" smtClean="0">
                <a:latin typeface="+mj-lt"/>
                <a:cs typeface="Times New Roman" panose="02020603050405020304" pitchFamily="18" charset="0"/>
              </a:rPr>
              <a:t>the </a:t>
            </a:r>
            <a:r>
              <a:rPr lang="en-US" sz="2400" dirty="0">
                <a:latin typeface="+mj-lt"/>
                <a:cs typeface="Times New Roman" panose="02020603050405020304" pitchFamily="18" charset="0"/>
              </a:rPr>
              <a:t>outputs of each model run is fed again to the model as input for the next iteration. </a:t>
            </a:r>
            <a:endParaRPr lang="en-US" sz="2400" dirty="0" smtClean="0">
              <a:latin typeface="+mj-lt"/>
              <a:cs typeface="Times New Roman" panose="02020603050405020304" pitchFamily="18" charset="0"/>
            </a:endParaRPr>
          </a:p>
          <a:p>
            <a:pPr marL="285750" indent="-285750">
              <a:buFont typeface="Arial" panose="020B0604020202020204" pitchFamily="34" charset="0"/>
              <a:buChar char="•"/>
            </a:pPr>
            <a:endParaRPr lang="en-US" sz="2400" dirty="0" smtClean="0">
              <a:latin typeface="+mj-lt"/>
              <a:cs typeface="Times New Roman" panose="02020603050405020304" pitchFamily="18" charset="0"/>
            </a:endParaRPr>
          </a:p>
          <a:p>
            <a:pPr marL="285750" indent="-285750">
              <a:buFont typeface="Arial" panose="020B0604020202020204" pitchFamily="34" charset="0"/>
              <a:buChar char="•"/>
            </a:pPr>
            <a:r>
              <a:rPr lang="en-US" sz="2400" dirty="0" smtClean="0">
                <a:latin typeface="+mj-lt"/>
                <a:cs typeface="Times New Roman" panose="02020603050405020304" pitchFamily="18" charset="0"/>
              </a:rPr>
              <a:t>The simulation results </a:t>
            </a:r>
            <a:r>
              <a:rPr lang="en-US" sz="2400" dirty="0">
                <a:latin typeface="+mj-lt"/>
                <a:cs typeface="Times New Roman" panose="02020603050405020304" pitchFamily="18" charset="0"/>
              </a:rPr>
              <a:t>are in form of </a:t>
            </a:r>
            <a:r>
              <a:rPr lang="en-US" sz="2400" dirty="0" smtClean="0">
                <a:latin typeface="+mj-lt"/>
                <a:cs typeface="Times New Roman" panose="02020603050405020304" pitchFamily="18" charset="0"/>
              </a:rPr>
              <a:t>maps and tables.</a:t>
            </a:r>
            <a:endParaRPr lang="en-US" sz="2400" dirty="0">
              <a:latin typeface="+mj-lt"/>
              <a:cs typeface="Times New Roman" panose="02020603050405020304"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722" r="11579"/>
          <a:stretch/>
        </p:blipFill>
        <p:spPr bwMode="auto">
          <a:xfrm>
            <a:off x="1714801" y="2853392"/>
            <a:ext cx="5638197" cy="392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865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1" y="1092621"/>
            <a:ext cx="3035798" cy="2257567"/>
          </a:xfrm>
        </p:spPr>
        <p:txBody>
          <a:bodyPr>
            <a:normAutofit fontScale="85000" lnSpcReduction="20000"/>
          </a:bodyPr>
          <a:lstStyle/>
          <a:p>
            <a:pPr marL="0" indent="0">
              <a:buNone/>
            </a:pPr>
            <a:r>
              <a:rPr lang="en-US" sz="2800" b="1" dirty="0" smtClean="0">
                <a:solidFill>
                  <a:schemeClr val="tx2">
                    <a:lumMod val="50000"/>
                  </a:schemeClr>
                </a:solidFill>
                <a:latin typeface="+mj-lt"/>
                <a:cs typeface="Times New Roman" panose="02020603050405020304" pitchFamily="18" charset="0"/>
              </a:rPr>
              <a:t>Input Drivers</a:t>
            </a:r>
          </a:p>
          <a:p>
            <a:r>
              <a:rPr lang="en-US" sz="2800" dirty="0" smtClean="0">
                <a:solidFill>
                  <a:schemeClr val="tx2">
                    <a:lumMod val="50000"/>
                  </a:schemeClr>
                </a:solidFill>
                <a:latin typeface="+mj-lt"/>
                <a:cs typeface="Times New Roman" panose="02020603050405020304" pitchFamily="18" charset="0"/>
              </a:rPr>
              <a:t>Topography-DEM</a:t>
            </a:r>
          </a:p>
          <a:p>
            <a:r>
              <a:rPr lang="en-US" sz="2800" dirty="0" smtClean="0">
                <a:solidFill>
                  <a:schemeClr val="tx2">
                    <a:lumMod val="50000"/>
                  </a:schemeClr>
                </a:solidFill>
                <a:latin typeface="+mj-lt"/>
                <a:cs typeface="Times New Roman" panose="02020603050405020304" pitchFamily="18" charset="0"/>
              </a:rPr>
              <a:t>Initial Vegetation</a:t>
            </a:r>
          </a:p>
          <a:p>
            <a:r>
              <a:rPr lang="en-US" sz="2800" dirty="0" smtClean="0">
                <a:solidFill>
                  <a:schemeClr val="tx2">
                    <a:lumMod val="50000"/>
                  </a:schemeClr>
                </a:solidFill>
                <a:latin typeface="+mj-lt"/>
                <a:cs typeface="Times New Roman" panose="02020603050405020304" pitchFamily="18" charset="0"/>
              </a:rPr>
              <a:t>Water Level</a:t>
            </a:r>
          </a:p>
          <a:p>
            <a:r>
              <a:rPr lang="en-US" sz="2800" dirty="0" smtClean="0">
                <a:solidFill>
                  <a:schemeClr val="tx2">
                    <a:lumMod val="50000"/>
                  </a:schemeClr>
                </a:solidFill>
                <a:latin typeface="+mj-lt"/>
                <a:cs typeface="Times New Roman" panose="02020603050405020304" pitchFamily="18" charset="0"/>
              </a:rPr>
              <a:t>Shear Stress</a:t>
            </a:r>
          </a:p>
          <a:p>
            <a:r>
              <a:rPr lang="en-US" sz="2800" dirty="0" smtClean="0">
                <a:solidFill>
                  <a:schemeClr val="tx2">
                    <a:lumMod val="50000"/>
                  </a:schemeClr>
                </a:solidFill>
                <a:latin typeface="+mj-lt"/>
                <a:cs typeface="Times New Roman" panose="02020603050405020304" pitchFamily="18" charset="0"/>
              </a:rPr>
              <a:t>Flood Duration</a:t>
            </a:r>
          </a:p>
        </p:txBody>
      </p:sp>
      <p:sp>
        <p:nvSpPr>
          <p:cNvPr id="4" name="Rectangle 3"/>
          <p:cNvSpPr/>
          <p:nvPr/>
        </p:nvSpPr>
        <p:spPr>
          <a:xfrm>
            <a:off x="0" y="4267200"/>
            <a:ext cx="2803478" cy="1200329"/>
          </a:xfrm>
          <a:prstGeom prst="rect">
            <a:avLst/>
          </a:prstGeom>
        </p:spPr>
        <p:txBody>
          <a:bodyPr wrap="square">
            <a:spAutoFit/>
          </a:bodyPr>
          <a:lstStyle/>
          <a:p>
            <a:r>
              <a:rPr lang="en-US" sz="2400" b="1" dirty="0">
                <a:solidFill>
                  <a:schemeClr val="tx2">
                    <a:lumMod val="50000"/>
                  </a:schemeClr>
                </a:solidFill>
                <a:latin typeface="+mj-lt"/>
                <a:cs typeface="Times New Roman" panose="02020603050405020304" pitchFamily="18" charset="0"/>
              </a:rPr>
              <a:t>Key Outputs</a:t>
            </a:r>
          </a:p>
          <a:p>
            <a:pPr marL="342900" indent="-342900">
              <a:buFont typeface="Arial" panose="020B0604020202020204" pitchFamily="34" charset="0"/>
              <a:buChar char="•"/>
            </a:pPr>
            <a:r>
              <a:rPr lang="en-US" sz="2400" dirty="0">
                <a:solidFill>
                  <a:schemeClr val="tx2">
                    <a:lumMod val="50000"/>
                  </a:schemeClr>
                </a:solidFill>
                <a:latin typeface="+mj-lt"/>
                <a:cs typeface="Times New Roman" panose="02020603050405020304" pitchFamily="18" charset="0"/>
              </a:rPr>
              <a:t>Spatial </a:t>
            </a:r>
            <a:r>
              <a:rPr lang="en-US" sz="2400" dirty="0" smtClean="0">
                <a:solidFill>
                  <a:schemeClr val="tx2">
                    <a:lumMod val="50000"/>
                  </a:schemeClr>
                </a:solidFill>
                <a:latin typeface="+mj-lt"/>
                <a:cs typeface="Times New Roman" panose="02020603050405020304" pitchFamily="18" charset="0"/>
              </a:rPr>
              <a:t>GIS Map</a:t>
            </a:r>
            <a:endParaRPr lang="en-US" sz="2400" dirty="0">
              <a:solidFill>
                <a:schemeClr val="tx2">
                  <a:lumMod val="50000"/>
                </a:schemeClr>
              </a:solidFill>
              <a:latin typeface="+mj-lt"/>
              <a:cs typeface="Times New Roman" panose="02020603050405020304" pitchFamily="18" charset="0"/>
            </a:endParaRPr>
          </a:p>
          <a:p>
            <a:pPr marL="342900" indent="-342900">
              <a:buFont typeface="Arial" panose="020B0604020202020204" pitchFamily="34" charset="0"/>
              <a:buChar char="•"/>
            </a:pPr>
            <a:r>
              <a:rPr lang="en-US" sz="2400" dirty="0" smtClean="0">
                <a:solidFill>
                  <a:schemeClr val="tx2">
                    <a:lumMod val="50000"/>
                  </a:schemeClr>
                </a:solidFill>
                <a:latin typeface="+mj-lt"/>
                <a:cs typeface="Times New Roman" panose="02020603050405020304" pitchFamily="18" charset="0"/>
              </a:rPr>
              <a:t>Tables</a:t>
            </a:r>
            <a:endParaRPr lang="en-US" sz="2400" dirty="0">
              <a:solidFill>
                <a:schemeClr val="tx2">
                  <a:lumMod val="50000"/>
                </a:schemeClr>
              </a:solidFill>
              <a:latin typeface="+mj-lt"/>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352" y="990600"/>
            <a:ext cx="6479648" cy="470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4352" y="0"/>
            <a:ext cx="5105400" cy="707886"/>
          </a:xfrm>
          <a:prstGeom prst="rect">
            <a:avLst/>
          </a:prstGeom>
          <a:noFill/>
        </p:spPr>
        <p:txBody>
          <a:bodyPr wrap="square" rtlCol="0">
            <a:spAutoFit/>
          </a:bodyPr>
          <a:lstStyle/>
          <a:p>
            <a:r>
              <a:rPr lang="en-US" sz="4000" b="1" dirty="0" smtClean="0"/>
              <a:t>Model Flowchart</a:t>
            </a:r>
            <a:endParaRPr lang="en-US" sz="4000" b="1" dirty="0"/>
          </a:p>
        </p:txBody>
      </p:sp>
    </p:spTree>
    <p:extLst>
      <p:ext uri="{BB962C8B-B14F-4D97-AF65-F5344CB8AC3E}">
        <p14:creationId xmlns:p14="http://schemas.microsoft.com/office/powerpoint/2010/main" val="56613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cs typeface="Times New Roman" panose="02020603050405020304" pitchFamily="18" charset="0"/>
              </a:rPr>
              <a:t>Model Applications</a:t>
            </a:r>
            <a:endParaRPr lang="en-US" b="1" dirty="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dirty="0">
              <a:solidFill>
                <a:schemeClr val="tx2">
                  <a:lumMod val="50000"/>
                </a:schemeClr>
              </a:solidFill>
              <a:latin typeface="Times New Roman" panose="02020603050405020304" pitchFamily="18" charset="0"/>
              <a:cs typeface="Times New Roman" panose="02020603050405020304" pitchFamily="18" charset="0"/>
            </a:endParaRPr>
          </a:p>
          <a:p>
            <a:endParaRPr lang="en-US" dirty="0">
              <a:solidFill>
                <a:schemeClr val="tx2">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61196"/>
            <a:ext cx="7822825" cy="430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5562600"/>
            <a:ext cx="28956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cs typeface="Times New Roman" panose="02020603050405020304" pitchFamily="18" charset="0"/>
              </a:rPr>
              <a:t>Kootenai River,  Idaho</a:t>
            </a:r>
          </a:p>
          <a:p>
            <a:pPr marL="285750" indent="-285750">
              <a:buFont typeface="Arial" panose="020B0604020202020204" pitchFamily="34" charset="0"/>
              <a:buChar char="•"/>
            </a:pPr>
            <a:r>
              <a:rPr lang="en-US" dirty="0" smtClean="0">
                <a:latin typeface="+mj-lt"/>
                <a:cs typeface="Times New Roman" panose="02020603050405020304" pitchFamily="18" charset="0"/>
              </a:rPr>
              <a:t>Drau River, Austria</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54481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59245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4648200"/>
            <a:ext cx="6096000" cy="830997"/>
          </a:xfrm>
          <a:prstGeom prst="rect">
            <a:avLst/>
          </a:prstGeom>
        </p:spPr>
        <p:txBody>
          <a:bodyPr wrap="square">
            <a:spAutoFit/>
          </a:bodyPr>
          <a:lstStyle/>
          <a:p>
            <a:r>
              <a:rPr lang="en-US" sz="1600" dirty="0"/>
              <a:t>Study site including calibration and the validation area at the braided reach, which is located just upstream of the town of Bonners Ferry, Idaho.</a:t>
            </a:r>
          </a:p>
        </p:txBody>
      </p:sp>
      <p:sp>
        <p:nvSpPr>
          <p:cNvPr id="6" name="Title 1"/>
          <p:cNvSpPr>
            <a:spLocks noGrp="1"/>
          </p:cNvSpPr>
          <p:nvPr>
            <p:ph type="title"/>
          </p:nvPr>
        </p:nvSpPr>
        <p:spPr>
          <a:xfrm>
            <a:off x="0" y="31845"/>
            <a:ext cx="9144000" cy="1143000"/>
          </a:xfrm>
        </p:spPr>
        <p:txBody>
          <a:bodyPr>
            <a:normAutofit fontScale="90000"/>
          </a:bodyPr>
          <a:lstStyle/>
          <a:p>
            <a:r>
              <a:rPr lang="en-US" dirty="0" smtClean="0"/>
              <a:t>Kootenai River </a:t>
            </a:r>
            <a:r>
              <a:rPr lang="en-US" dirty="0" err="1" smtClean="0"/>
              <a:t>CASiMiR</a:t>
            </a:r>
            <a:r>
              <a:rPr lang="en-US" dirty="0" smtClean="0"/>
              <a:t>-Vegetation Model Testing/Calibration</a:t>
            </a:r>
            <a:endParaRPr lang="en-US" dirty="0"/>
          </a:p>
        </p:txBody>
      </p:sp>
      <p:sp>
        <p:nvSpPr>
          <p:cNvPr id="5" name="Rectangle 4"/>
          <p:cNvSpPr/>
          <p:nvPr/>
        </p:nvSpPr>
        <p:spPr>
          <a:xfrm>
            <a:off x="-32982" y="1524000"/>
            <a:ext cx="2928582" cy="5262979"/>
          </a:xfrm>
          <a:prstGeom prst="rect">
            <a:avLst/>
          </a:prstGeom>
        </p:spPr>
        <p:txBody>
          <a:bodyPr wrap="square">
            <a:spAutoFit/>
          </a:bodyPr>
          <a:lstStyle/>
          <a:p>
            <a:pPr marL="285750" indent="-285750">
              <a:buFont typeface="Arial" panose="020B0604020202020204" pitchFamily="34" charset="0"/>
              <a:buChar char="•"/>
            </a:pPr>
            <a:r>
              <a:rPr lang="en-US" sz="2400" dirty="0"/>
              <a:t>The model simulates the changing vegetation patterns on an annual basis from an initial condition based on spatially distributed physical parameters such as shear stress, flood duration and height-over-base flow level.</a:t>
            </a:r>
          </a:p>
        </p:txBody>
      </p:sp>
    </p:spTree>
    <p:extLst>
      <p:ext uri="{BB962C8B-B14F-4D97-AF65-F5344CB8AC3E}">
        <p14:creationId xmlns:p14="http://schemas.microsoft.com/office/powerpoint/2010/main" val="238967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4436660" cy="990600"/>
          </a:xfrm>
        </p:spPr>
        <p:txBody>
          <a:bodyPr/>
          <a:lstStyle/>
          <a:p>
            <a:r>
              <a:rPr lang="en-US" dirty="0" smtClean="0"/>
              <a:t>Issues:</a:t>
            </a:r>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666323" y="1066800"/>
            <a:ext cx="4477677" cy="466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54940" y="6019800"/>
            <a:ext cx="4572000" cy="646331"/>
          </a:xfrm>
          <a:prstGeom prst="rect">
            <a:avLst/>
          </a:prstGeom>
        </p:spPr>
        <p:txBody>
          <a:bodyPr>
            <a:spAutoFit/>
          </a:bodyPr>
          <a:lstStyle/>
          <a:p>
            <a:r>
              <a:rPr lang="en-US" dirty="0"/>
              <a:t>Simulated, field surveyed and aerial photo interpreted vegetation for different years.</a:t>
            </a:r>
          </a:p>
        </p:txBody>
      </p:sp>
      <p:sp>
        <p:nvSpPr>
          <p:cNvPr id="7" name="Content Placeholder 2"/>
          <p:cNvSpPr>
            <a:spLocks noGrp="1"/>
          </p:cNvSpPr>
          <p:nvPr>
            <p:ph sz="half" idx="2"/>
          </p:nvPr>
        </p:nvSpPr>
        <p:spPr>
          <a:xfrm>
            <a:off x="0" y="1066800"/>
            <a:ext cx="4038600" cy="5142131"/>
          </a:xfrm>
        </p:spPr>
        <p:txBody>
          <a:bodyPr>
            <a:normAutofit fontScale="92500" lnSpcReduction="10000"/>
          </a:bodyPr>
          <a:lstStyle/>
          <a:p>
            <a:r>
              <a:rPr lang="en-US" dirty="0" smtClean="0"/>
              <a:t>The model assumes that Cottonwood and Willow establishment can only take place on newly developed gravel and sand bars within a bank zone. </a:t>
            </a:r>
          </a:p>
          <a:p>
            <a:r>
              <a:rPr lang="en-US" dirty="0" smtClean="0"/>
              <a:t>This was the </a:t>
            </a:r>
            <a:r>
              <a:rPr lang="en-US" dirty="0"/>
              <a:t>main </a:t>
            </a:r>
            <a:r>
              <a:rPr lang="en-US" dirty="0" smtClean="0"/>
              <a:t>reason </a:t>
            </a:r>
            <a:r>
              <a:rPr lang="en-US" dirty="0"/>
              <a:t>that the model over predicted reed, forbs and shrub, where young and old cottonwood forest was observed. </a:t>
            </a:r>
            <a:endParaRPr lang="en-US" dirty="0" smtClean="0"/>
          </a:p>
        </p:txBody>
      </p:sp>
    </p:spTree>
    <p:extLst>
      <p:ext uri="{BB962C8B-B14F-4D97-AF65-F5344CB8AC3E}">
        <p14:creationId xmlns:p14="http://schemas.microsoft.com/office/powerpoint/2010/main" val="201050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 y="0"/>
            <a:ext cx="4953000" cy="1143000"/>
          </a:xfrm>
        </p:spPr>
        <p:txBody>
          <a:bodyPr/>
          <a:lstStyle/>
          <a:p>
            <a:r>
              <a:rPr lang="en-US" dirty="0" smtClean="0"/>
              <a:t>Solutions:</a:t>
            </a:r>
            <a:endParaRPr lang="en-US" dirty="0"/>
          </a:p>
        </p:txBody>
      </p:sp>
      <p:sp>
        <p:nvSpPr>
          <p:cNvPr id="3" name="Content Placeholder 2"/>
          <p:cNvSpPr>
            <a:spLocks noGrp="1"/>
          </p:cNvSpPr>
          <p:nvPr>
            <p:ph idx="1"/>
          </p:nvPr>
        </p:nvSpPr>
        <p:spPr>
          <a:xfrm>
            <a:off x="0" y="1066800"/>
            <a:ext cx="5181600" cy="5638800"/>
          </a:xfrm>
        </p:spPr>
        <p:txBody>
          <a:bodyPr>
            <a:normAutofit lnSpcReduction="10000"/>
          </a:bodyPr>
          <a:lstStyle/>
          <a:p>
            <a:r>
              <a:rPr lang="en-US" dirty="0"/>
              <a:t>The model was calibrated by modifying threshold values of critical shear stress and height-over-base flow level (HBFL</a:t>
            </a:r>
            <a:r>
              <a:rPr lang="en-US" dirty="0" smtClean="0"/>
              <a:t>).  </a:t>
            </a:r>
          </a:p>
          <a:p>
            <a:r>
              <a:rPr lang="en-US" dirty="0" smtClean="0"/>
              <a:t>Vegetation </a:t>
            </a:r>
            <a:r>
              <a:rPr lang="en-US" dirty="0"/>
              <a:t>types were merged into specific phases such as wetland, colonization, cottonwood young transition, cottonwood old transition</a:t>
            </a:r>
            <a:r>
              <a:rPr lang="en-US" dirty="0" smtClean="0"/>
              <a:t>, </a:t>
            </a:r>
            <a:r>
              <a:rPr lang="en-US" dirty="0"/>
              <a:t>reed and </a:t>
            </a:r>
            <a:r>
              <a:rPr lang="en-US" dirty="0" smtClean="0"/>
              <a:t>grassland.</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0"/>
            <a:ext cx="4023519"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98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15962"/>
          </a:xfrm>
        </p:spPr>
        <p:txBody>
          <a:bodyPr>
            <a:normAutofit fontScale="90000"/>
          </a:bodyPr>
          <a:lstStyle/>
          <a:p>
            <a:r>
              <a:rPr lang="en-US" dirty="0"/>
              <a:t>Yearly maximum discharges at Libby Dam from 1911 to 2007</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83347" cy="487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0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cs typeface="Times New Roman" panose="02020603050405020304" pitchFamily="18" charset="0"/>
              </a:rPr>
              <a:t>Kootenai River</a:t>
            </a:r>
            <a:endParaRPr lang="en-US" b="1" dirty="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8679" y="1036637"/>
            <a:ext cx="43912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24400" y="5562601"/>
            <a:ext cx="4572000" cy="1200329"/>
          </a:xfrm>
          <a:prstGeom prst="rect">
            <a:avLst/>
          </a:prstGeom>
        </p:spPr>
        <p:txBody>
          <a:bodyPr wrap="square">
            <a:spAutoFit/>
          </a:bodyPr>
          <a:lstStyle/>
          <a:p>
            <a:r>
              <a:rPr lang="en-US" dirty="0">
                <a:latin typeface="+mj-lt"/>
                <a:cs typeface="Times New Roman" panose="02020603050405020304" pitchFamily="18" charset="0"/>
              </a:rPr>
              <a:t>The modeled vegetation changes </a:t>
            </a:r>
            <a:r>
              <a:rPr lang="en-US" dirty="0" smtClean="0">
                <a:latin typeface="+mj-lt"/>
                <a:cs typeface="Times New Roman" panose="02020603050405020304" pitchFamily="18" charset="0"/>
              </a:rPr>
              <a:t>help to </a:t>
            </a:r>
            <a:r>
              <a:rPr lang="en-US" dirty="0">
                <a:latin typeface="+mj-lt"/>
                <a:cs typeface="Times New Roman" panose="02020603050405020304" pitchFamily="18" charset="0"/>
              </a:rPr>
              <a:t>explain human </a:t>
            </a:r>
            <a:r>
              <a:rPr lang="en-US" dirty="0" smtClean="0">
                <a:latin typeface="+mj-lt"/>
                <a:cs typeface="Times New Roman" panose="02020603050405020304" pitchFamily="18" charset="0"/>
              </a:rPr>
              <a:t>influences on </a:t>
            </a:r>
            <a:r>
              <a:rPr lang="en-US" dirty="0">
                <a:latin typeface="+mj-lt"/>
                <a:cs typeface="Times New Roman" panose="02020603050405020304" pitchFamily="18" charset="0"/>
              </a:rPr>
              <a:t>the Kootenai River hydrological system and the </a:t>
            </a:r>
            <a:r>
              <a:rPr lang="en-US" dirty="0" smtClean="0">
                <a:latin typeface="+mj-lt"/>
                <a:cs typeface="Times New Roman" panose="02020603050405020304" pitchFamily="18" charset="0"/>
              </a:rPr>
              <a:t>impact on </a:t>
            </a:r>
            <a:r>
              <a:rPr lang="en-US" dirty="0">
                <a:latin typeface="+mj-lt"/>
                <a:cs typeface="Times New Roman" panose="02020603050405020304" pitchFamily="18" charset="0"/>
              </a:rPr>
              <a:t>riparian vegetation dynamics</a:t>
            </a:r>
            <a:r>
              <a:rPr lang="en-US" dirty="0" smtClean="0">
                <a:latin typeface="+mj-lt"/>
                <a:cs typeface="Times New Roman" panose="02020603050405020304" pitchFamily="18" charset="0"/>
              </a:rPr>
              <a:t>.</a:t>
            </a:r>
          </a:p>
        </p:txBody>
      </p:sp>
      <p:sp>
        <p:nvSpPr>
          <p:cNvPr id="6" name="Rectangle 5"/>
          <p:cNvSpPr/>
          <p:nvPr/>
        </p:nvSpPr>
        <p:spPr>
          <a:xfrm>
            <a:off x="0" y="990600"/>
            <a:ext cx="4724400" cy="5847755"/>
          </a:xfrm>
          <a:prstGeom prst="rect">
            <a:avLst/>
          </a:prstGeom>
        </p:spPr>
        <p:txBody>
          <a:bodyPr wrap="square">
            <a:spAutoFit/>
          </a:bodyPr>
          <a:lstStyle/>
          <a:p>
            <a:pPr marL="285750" indent="-285750">
              <a:buFont typeface="Arial" panose="020B0604020202020204" pitchFamily="34" charset="0"/>
              <a:buChar char="•"/>
            </a:pPr>
            <a:r>
              <a:rPr lang="en-US" sz="2200" dirty="0">
                <a:cs typeface="Times New Roman" panose="02020603050405020304" pitchFamily="18" charset="0"/>
              </a:rPr>
              <a:t>The vegetation returns back to the earliest stage of succession frequently due to flood disturbance in historic (natural hydrology and topography) and pre-dam (natural hydrology) conditions.</a:t>
            </a:r>
          </a:p>
          <a:p>
            <a:pPr marL="285750" indent="-285750">
              <a:buFont typeface="Arial" panose="020B0604020202020204" pitchFamily="34" charset="0"/>
              <a:buChar char="•"/>
            </a:pPr>
            <a:endParaRPr lang="en-US" sz="2200" dirty="0" smtClean="0">
              <a:cs typeface="Times New Roman" panose="02020603050405020304" pitchFamily="18" charset="0"/>
            </a:endParaRPr>
          </a:p>
          <a:p>
            <a:pPr marL="285750" indent="-285750">
              <a:buFont typeface="Arial" panose="020B0604020202020204" pitchFamily="34" charset="0"/>
              <a:buChar char="•"/>
            </a:pPr>
            <a:r>
              <a:rPr lang="en-US" sz="2200" dirty="0" smtClean="0">
                <a:cs typeface="Times New Roman" panose="02020603050405020304" pitchFamily="18" charset="0"/>
              </a:rPr>
              <a:t>The average age had significant increase  in the post-dam condition.</a:t>
            </a:r>
          </a:p>
          <a:p>
            <a:pPr marL="285750" indent="-285750">
              <a:buFont typeface="Arial" panose="020B0604020202020204" pitchFamily="34" charset="0"/>
              <a:buChar char="•"/>
            </a:pPr>
            <a:endParaRPr lang="en-US" sz="2200" dirty="0" smtClean="0">
              <a:cs typeface="Times New Roman" panose="02020603050405020304" pitchFamily="18" charset="0"/>
            </a:endParaRPr>
          </a:p>
          <a:p>
            <a:pPr marL="285750" indent="-285750">
              <a:buFont typeface="Arial" panose="020B0604020202020204" pitchFamily="34" charset="0"/>
              <a:buChar char="•"/>
            </a:pPr>
            <a:r>
              <a:rPr lang="en-US" sz="2200" dirty="0" smtClean="0">
                <a:cs typeface="Times New Roman" panose="02020603050405020304" pitchFamily="18" charset="0"/>
              </a:rPr>
              <a:t>The study shows that when the natural hydrological pattern is altered by dam operation and flow management, riparian vegetation follows succession toward mature vegetation, due to the lack of disturbance in the system. </a:t>
            </a:r>
            <a:endParaRPr lang="en-US" sz="2200" dirty="0" smtClean="0">
              <a:cs typeface="Times New Roman" panose="02020603050405020304" pitchFamily="18" charset="0"/>
            </a:endParaRPr>
          </a:p>
        </p:txBody>
      </p:sp>
    </p:spTree>
    <p:extLst>
      <p:ext uri="{BB962C8B-B14F-4D97-AF65-F5344CB8AC3E}">
        <p14:creationId xmlns:p14="http://schemas.microsoft.com/office/powerpoint/2010/main" val="1193790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18685</TotalTime>
  <Words>690</Words>
  <Application>Microsoft Office PowerPoint</Application>
  <PresentationFormat>On-screen Show (4:3)</PresentationFormat>
  <Paragraphs>84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Structure of CASiMiR-Vegetation</vt:lpstr>
      <vt:lpstr>PowerPoint Presentation</vt:lpstr>
      <vt:lpstr>Model Applications</vt:lpstr>
      <vt:lpstr>Kootenai River CASiMiR-Vegetation Model Testing/Calibration</vt:lpstr>
      <vt:lpstr>Issues:</vt:lpstr>
      <vt:lpstr>Solutions:</vt:lpstr>
      <vt:lpstr>Yearly maximum discharges at Libby Dam from 1911 to 2007</vt:lpstr>
      <vt:lpstr>Kootenai River</vt:lpstr>
      <vt:lpstr>Drau River, Austria</vt:lpstr>
      <vt:lpstr>Succession Submodel Flowchart for Drau River, Austria</vt:lpstr>
      <vt:lpstr>Running the Model</vt:lpstr>
      <vt:lpstr>Demo Project: Inputs  </vt:lpstr>
      <vt:lpstr>Output: Raster Map and .csv Spreadsheet</vt:lpstr>
      <vt:lpstr>Weaknesses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MODEL EVALUATION TEMPLATE</dc:title>
  <dc:creator>Steve Running</dc:creator>
  <cp:lastModifiedBy>pc</cp:lastModifiedBy>
  <cp:revision>92</cp:revision>
  <dcterms:created xsi:type="dcterms:W3CDTF">2014-01-22T21:27:55Z</dcterms:created>
  <dcterms:modified xsi:type="dcterms:W3CDTF">2015-05-13T15:25:15Z</dcterms:modified>
</cp:coreProperties>
</file>