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72" r:id="rId4"/>
    <p:sldId id="273" r:id="rId5"/>
    <p:sldId id="258" r:id="rId6"/>
    <p:sldId id="274" r:id="rId7"/>
    <p:sldId id="276" r:id="rId8"/>
    <p:sldId id="277" r:id="rId9"/>
    <p:sldId id="278" r:id="rId10"/>
    <p:sldId id="279" r:id="rId11"/>
    <p:sldId id="281" r:id="rId12"/>
    <p:sldId id="280" r:id="rId13"/>
    <p:sldId id="282" r:id="rId14"/>
    <p:sldId id="284" r:id="rId15"/>
    <p:sldId id="283" r:id="rId16"/>
    <p:sldId id="285" r:id="rId17"/>
    <p:sldId id="286" r:id="rId18"/>
    <p:sldId id="290" r:id="rId19"/>
    <p:sldId id="291" r:id="rId20"/>
    <p:sldId id="292" r:id="rId21"/>
    <p:sldId id="288" r:id="rId22"/>
    <p:sldId id="287" r:id="rId23"/>
    <p:sldId id="289" r:id="rId24"/>
    <p:sldId id="259" r:id="rId25"/>
    <p:sldId id="293" r:id="rId26"/>
    <p:sldId id="294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9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182A7-8DDD-274E-8FB4-A337D4F015BF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BCC1F-5827-D147-B8F2-2A16F8D18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93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D038-E279-F147-86F5-5BA03B4A9351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7D038-E279-F147-86F5-5BA03B4A9351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E4245-0571-BA43-9AF0-F77032526C4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nasa.gov/topics/earth/features/2012-temps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noaa.gov/land-based-station-data/land-based-datasets" TargetMode="External"/><Relationship Id="rId2" Type="http://schemas.openxmlformats.org/officeDocument/2006/relationships/hyperlink" Target="http://www.wrh.noaa.gov/ms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raws.dri.edu/" TargetMode="External"/><Relationship Id="rId4" Type="http://schemas.openxmlformats.org/officeDocument/2006/relationships/hyperlink" Target="http://www.wcc.nrcs.usda.gov/snow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nderground.com/blog/24hourprof/comment.html?entrynum=2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hyperlink" Target="http://tropic.ssec.wisc.edu/real-time/mimic-tpw/epac/anim/20120117T000000anim72.gi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314" y="65289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Weather and Climate</a:t>
            </a:r>
            <a:br>
              <a:rPr lang="en-US" dirty="0" smtClean="0"/>
            </a:br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2" r="7830" b="67053"/>
          <a:stretch/>
        </p:blipFill>
        <p:spPr bwMode="auto">
          <a:xfrm>
            <a:off x="156755" y="3230880"/>
            <a:ext cx="2987040" cy="2699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31" y="3230880"/>
            <a:ext cx="2990088" cy="2697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49" y="3776680"/>
            <a:ext cx="2417959" cy="1605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41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Spatially </a:t>
            </a:r>
            <a:r>
              <a:rPr lang="en-US" sz="4000" dirty="0" smtClean="0"/>
              <a:t>Continuous </a:t>
            </a:r>
            <a:r>
              <a:rPr lang="en-US" sz="4000" dirty="0"/>
              <a:t>Weather/Climate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74798"/>
            <a:ext cx="4410376" cy="245120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Satellite 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NASA Tropical  Rainfall Measuring Mission (TRMM)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0376" y="6120191"/>
            <a:ext cx="144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 TRMM</a:t>
            </a:r>
            <a:endParaRPr lang="en-US" dirty="0"/>
          </a:p>
        </p:txBody>
      </p:sp>
      <p:pic>
        <p:nvPicPr>
          <p:cNvPr id="7" name="Picture 1" descr="11_G.jpg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142" y="4517572"/>
            <a:ext cx="3909223" cy="1995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11_H.jpg"/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0376" y="1724780"/>
            <a:ext cx="4604531" cy="4788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30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2143"/>
            <a:ext cx="8229600" cy="1143000"/>
          </a:xfrm>
        </p:spPr>
        <p:txBody>
          <a:bodyPr/>
          <a:lstStyle/>
          <a:p>
            <a:r>
              <a:rPr lang="en-US" dirty="0" smtClean="0"/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94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Models: Interpolated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721" y="1606530"/>
            <a:ext cx="8229600" cy="10542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Station interpolations for looking at trends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75" y="2436665"/>
            <a:ext cx="6647356" cy="4007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4179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062"/>
            <a:ext cx="8229600" cy="8378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Models: Statistically Interpolated Datasets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721" y="1257871"/>
            <a:ext cx="8229600" cy="10542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Station interpolations for looking at trends</a:t>
            </a:r>
          </a:p>
          <a:p>
            <a:endParaRPr lang="en-US" dirty="0" smtClean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168" y="2064266"/>
            <a:ext cx="6510787" cy="4469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971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6246"/>
            <a:ext cx="8229600" cy="2851009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Landscape scale interpolations</a:t>
            </a:r>
            <a:endParaRPr lang="en-US" dirty="0" smtClean="0"/>
          </a:p>
          <a:p>
            <a:pPr lvl="1"/>
            <a:r>
              <a:rPr lang="en-US" dirty="0" smtClean="0"/>
              <a:t>PRISM</a:t>
            </a:r>
          </a:p>
          <a:p>
            <a:pPr lvl="1"/>
            <a:r>
              <a:rPr lang="en-US" dirty="0" smtClean="0"/>
              <a:t>DAYMET</a:t>
            </a:r>
          </a:p>
          <a:p>
            <a:pPr lvl="1"/>
            <a:r>
              <a:rPr lang="en-US" dirty="0" err="1" smtClean="0"/>
              <a:t>wxTopo</a:t>
            </a:r>
            <a:r>
              <a:rPr lang="en-US" dirty="0"/>
              <a:t> </a:t>
            </a:r>
            <a:r>
              <a:rPr lang="en-US" dirty="0" smtClean="0"/>
              <a:t>(NTSG and Montana Climate Office)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39" y="1391090"/>
            <a:ext cx="1651880" cy="76803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4" y="2377755"/>
            <a:ext cx="3665016" cy="484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96089"/>
            <a:ext cx="8229600" cy="8378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Models: Statistically Interpolated Datasets</a:t>
            </a:r>
            <a:endParaRPr lang="en-US" sz="3600" dirty="0"/>
          </a:p>
        </p:txBody>
      </p:sp>
      <p:pic>
        <p:nvPicPr>
          <p:cNvPr id="10" name="Picture 9" descr="MtClimE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27255"/>
            <a:ext cx="9144000" cy="3330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 descr="sw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5127455"/>
            <a:ext cx="685800" cy="1066800"/>
          </a:xfrm>
          <a:prstGeom prst="rect">
            <a:avLst/>
          </a:prstGeom>
        </p:spPr>
      </p:pic>
      <p:pic>
        <p:nvPicPr>
          <p:cNvPr id="12" name="Picture 11" descr="ELK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0400" y="5432255"/>
            <a:ext cx="636154" cy="59030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14600" y="4213055"/>
            <a:ext cx="4648200" cy="838200"/>
            <a:chOff x="2514600" y="2971800"/>
            <a:chExt cx="4648200" cy="838200"/>
          </a:xfrm>
        </p:grpSpPr>
        <p:sp>
          <p:nvSpPr>
            <p:cNvPr id="14" name="Oval 13"/>
            <p:cNvSpPr/>
            <p:nvPr/>
          </p:nvSpPr>
          <p:spPr>
            <a:xfrm>
              <a:off x="2514600" y="3276600"/>
              <a:ext cx="76200" cy="762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ular Callout 14"/>
            <p:cNvSpPr/>
            <p:nvPr/>
          </p:nvSpPr>
          <p:spPr>
            <a:xfrm>
              <a:off x="5410200" y="2971800"/>
              <a:ext cx="1752600" cy="838200"/>
            </a:xfrm>
            <a:prstGeom prst="wedgeRectCallout">
              <a:avLst>
                <a:gd name="adj1" fmla="val -31794"/>
                <a:gd name="adj2" fmla="val 85418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 wonder what the weather is like up there?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52600" y="4136855"/>
            <a:ext cx="2514600" cy="1828800"/>
            <a:chOff x="1752600" y="2895600"/>
            <a:chExt cx="2514600" cy="1828800"/>
          </a:xfrm>
        </p:grpSpPr>
        <p:sp>
          <p:nvSpPr>
            <p:cNvPr id="17" name="Rectangle 16"/>
            <p:cNvSpPr/>
            <p:nvPr/>
          </p:nvSpPr>
          <p:spPr>
            <a:xfrm>
              <a:off x="1752600" y="2895600"/>
              <a:ext cx="609600" cy="3048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Site</a:t>
              </a:r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667000" y="4419600"/>
              <a:ext cx="1600200" cy="304800"/>
              <a:chOff x="2667000" y="4419600"/>
              <a:chExt cx="1600200" cy="30480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191000" y="4495800"/>
                <a:ext cx="76200" cy="7620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667000" y="4419600"/>
                <a:ext cx="1447800" cy="3048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Base Station</a:t>
                </a:r>
                <a:endParaRPr lang="en-US" dirty="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667000" y="4594055"/>
            <a:ext cx="1981200" cy="1066800"/>
            <a:chOff x="2667000" y="3352800"/>
            <a:chExt cx="1981200" cy="1066800"/>
          </a:xfrm>
        </p:grpSpPr>
        <p:cxnSp>
          <p:nvCxnSpPr>
            <p:cNvPr id="22" name="Straight Arrow Connector 21"/>
            <p:cNvCxnSpPr/>
            <p:nvPr/>
          </p:nvCxnSpPr>
          <p:spPr>
            <a:xfrm rot="10800000">
              <a:off x="2667000" y="3352800"/>
              <a:ext cx="1524000" cy="1066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3352800" y="3352800"/>
              <a:ext cx="1295400" cy="3048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Extrapolate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1308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ymetTe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2514600"/>
            <a:ext cx="4052350" cy="2973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usa_de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4495800"/>
            <a:ext cx="3423269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USAStatio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676400"/>
            <a:ext cx="3346450" cy="2412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3619500" y="2857500"/>
            <a:ext cx="8382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 flipH="1">
            <a:off x="3581401" y="4876800"/>
            <a:ext cx="8382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96089"/>
            <a:ext cx="8229600" cy="8378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Models: Statistically Interpolated Datasets</a:t>
            </a:r>
            <a:endParaRPr lang="en-US" sz="36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57600" y="1560951"/>
            <a:ext cx="5262664" cy="805555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n-US" dirty="0" smtClean="0"/>
              <a:t>Basic Process: </a:t>
            </a:r>
            <a:r>
              <a:rPr lang="en-US" dirty="0" err="1" smtClean="0"/>
              <a:t>Daymet</a:t>
            </a:r>
            <a:r>
              <a:rPr lang="en-US" dirty="0" smtClean="0"/>
              <a:t> example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1307068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Station Data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4126468"/>
            <a:ext cx="251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Digital Elevation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110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48521"/>
          </a:xfrm>
        </p:spPr>
        <p:txBody>
          <a:bodyPr/>
          <a:lstStyle/>
          <a:p>
            <a:r>
              <a:rPr lang="en-US" dirty="0"/>
              <a:t>Standard Environmental Lapse Rate</a:t>
            </a:r>
          </a:p>
          <a:p>
            <a:pPr lvl="1"/>
            <a:r>
              <a:rPr lang="en-US" dirty="0"/>
              <a:t>6.5°C/1000m</a:t>
            </a:r>
          </a:p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96089"/>
            <a:ext cx="8229600" cy="8378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Models: Statistically Interpolated Datasets</a:t>
            </a:r>
            <a:endParaRPr lang="en-US" sz="36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92" y="3099296"/>
            <a:ext cx="4639677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61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Climate-Forcing Factors at landscape scales</a:t>
            </a:r>
          </a:p>
          <a:p>
            <a:pPr lvl="1"/>
            <a:r>
              <a:rPr lang="en-US" dirty="0" smtClean="0"/>
              <a:t>Elevation</a:t>
            </a:r>
          </a:p>
          <a:p>
            <a:pPr lvl="1"/>
            <a:r>
              <a:rPr lang="en-US" dirty="0" smtClean="0"/>
              <a:t>Cold Air Drainage Potential</a:t>
            </a:r>
          </a:p>
          <a:p>
            <a:pPr lvl="1"/>
            <a:r>
              <a:rPr lang="en-US" dirty="0" smtClean="0"/>
              <a:t>Slope/aspect</a:t>
            </a:r>
          </a:p>
          <a:p>
            <a:pPr lvl="1"/>
            <a:r>
              <a:rPr lang="en-US" dirty="0" smtClean="0"/>
              <a:t>Land cover</a:t>
            </a:r>
          </a:p>
          <a:p>
            <a:pPr lvl="1"/>
            <a:r>
              <a:rPr lang="en-US" dirty="0" smtClean="0"/>
              <a:t>Water Bodies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96089"/>
            <a:ext cx="8229600" cy="8378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Models: Statistically Interpolated Datasets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6657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Temperate Inversions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51580" y="2160210"/>
            <a:ext cx="3485395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How does an inversion form</a:t>
            </a:r>
            <a:r>
              <a:rPr lang="en-US" sz="2800" dirty="0" smtClean="0"/>
              <a:t>?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Radiation </a:t>
            </a:r>
            <a:r>
              <a:rPr lang="en-US" sz="2400" b="1" dirty="0">
                <a:solidFill>
                  <a:srgbClr val="FF0000"/>
                </a:solidFill>
              </a:rPr>
              <a:t>Inversion</a:t>
            </a:r>
            <a:r>
              <a:rPr lang="en-US" sz="2400" dirty="0"/>
              <a:t>: on cold </a:t>
            </a:r>
            <a:r>
              <a:rPr lang="en-US" sz="2400" dirty="0" smtClean="0"/>
              <a:t>clear calm </a:t>
            </a:r>
            <a:r>
              <a:rPr lang="en-US" sz="2400" dirty="0"/>
              <a:t>nights </a:t>
            </a:r>
            <a:r>
              <a:rPr lang="en-US" sz="2400" dirty="0" smtClean="0"/>
              <a:t>LWR </a:t>
            </a:r>
            <a:r>
              <a:rPr lang="en-US" sz="2400" dirty="0"/>
              <a:t>can radiate from the ground quickly, escape into upper </a:t>
            </a:r>
            <a:r>
              <a:rPr lang="en-US" sz="2400" dirty="0" smtClean="0"/>
              <a:t>atmosphere and </a:t>
            </a:r>
            <a:r>
              <a:rPr lang="en-US" sz="2400" dirty="0"/>
              <a:t>the air near the surface will be very cool (usually very shallow). </a:t>
            </a:r>
          </a:p>
          <a:p>
            <a:pPr lvl="1"/>
            <a:endParaRPr lang="en-US" sz="2400" dirty="0">
              <a:latin typeface="Times New Roman" charset="0"/>
            </a:endParaRPr>
          </a:p>
          <a:p>
            <a:pPr lvl="1">
              <a:buFontTx/>
              <a:buNone/>
            </a:pPr>
            <a:endParaRPr lang="en-US" sz="2400" dirty="0">
              <a:latin typeface="Times New Roman" charset="0"/>
            </a:endParaRPr>
          </a:p>
          <a:p>
            <a:pPr lvl="1"/>
            <a:endParaRPr lang="en-US" sz="2400" dirty="0">
              <a:latin typeface="Times New Roman" charset="0"/>
            </a:endParaRPr>
          </a:p>
        </p:txBody>
      </p:sp>
      <p:pic>
        <p:nvPicPr>
          <p:cNvPr id="5" name="Picture 4" descr="FG02_2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0" b="22800"/>
          <a:stretch>
            <a:fillRect/>
          </a:stretch>
        </p:blipFill>
        <p:spPr bwMode="auto">
          <a:xfrm>
            <a:off x="3913037" y="1600200"/>
            <a:ext cx="4983329" cy="2031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G02_2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0" b="22800"/>
          <a:stretch>
            <a:fillRect/>
          </a:stretch>
        </p:blipFill>
        <p:spPr bwMode="auto">
          <a:xfrm>
            <a:off x="3913037" y="3991429"/>
            <a:ext cx="4967287" cy="2025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74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Inversions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239486" y="2737153"/>
            <a:ext cx="382451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ct val="20000"/>
              </a:spcBef>
              <a:buNone/>
            </a:pPr>
            <a:r>
              <a:rPr lang="en-US" sz="2800" dirty="0"/>
              <a:t>How does an inversion form</a:t>
            </a:r>
            <a:r>
              <a:rPr lang="en-US" sz="2800" dirty="0" smtClean="0"/>
              <a:t>?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Cold</a:t>
            </a:r>
            <a:r>
              <a:rPr lang="en-US" sz="2800" b="1" dirty="0">
                <a:solidFill>
                  <a:srgbClr val="FF0000"/>
                </a:solidFill>
              </a:rPr>
              <a:t>-Air Drainage</a:t>
            </a:r>
            <a:r>
              <a:rPr lang="en-US" sz="2800" dirty="0"/>
              <a:t>: cold air sinking into valleys can lead to </a:t>
            </a:r>
            <a:r>
              <a:rPr lang="en-US" sz="2800" dirty="0" smtClean="0"/>
              <a:t>inversions. Cold </a:t>
            </a:r>
            <a:r>
              <a:rPr lang="en-US" sz="2800" dirty="0"/>
              <a:t>air is more dense than warm air.  This causes the cold air to </a:t>
            </a:r>
            <a:r>
              <a:rPr lang="ja-JP" altLang="en-US" sz="2800" dirty="0"/>
              <a:t>“</a:t>
            </a:r>
            <a:r>
              <a:rPr lang="en-US" sz="2800" dirty="0"/>
              <a:t>drain</a:t>
            </a:r>
            <a:r>
              <a:rPr lang="ja-JP" altLang="en-US" sz="2800" dirty="0"/>
              <a:t>”</a:t>
            </a:r>
            <a:r>
              <a:rPr lang="en-US" sz="2800" dirty="0"/>
              <a:t> (like water) downhill!</a:t>
            </a:r>
          </a:p>
          <a:p>
            <a:pPr indent="-285750">
              <a:buFontTx/>
              <a:buChar char="–"/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dirty="0"/>
          </a:p>
          <a:p>
            <a:pPr marL="742950" lvl="1" indent="-285750">
              <a:spcBef>
                <a:spcPct val="20000"/>
              </a:spcBef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9" b="6999"/>
          <a:stretch>
            <a:fillRect/>
          </a:stretch>
        </p:blipFill>
        <p:spPr bwMode="auto">
          <a:xfrm>
            <a:off x="4342190" y="2437190"/>
            <a:ext cx="4620381" cy="2978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28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020"/>
            <a:ext cx="8229600" cy="1143000"/>
          </a:xfrm>
        </p:spPr>
        <p:txBody>
          <a:bodyPr/>
          <a:lstStyle/>
          <a:p>
            <a:r>
              <a:rPr lang="en-US" dirty="0" smtClean="0"/>
              <a:t>Weather and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020"/>
            <a:ext cx="8229600" cy="53917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Climate is a key driver of ecological </a:t>
            </a:r>
            <a:r>
              <a:rPr lang="en-US" dirty="0"/>
              <a:t>and hydrological processes 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limate </a:t>
            </a:r>
            <a:r>
              <a:rPr lang="en-US" dirty="0"/>
              <a:t>variables form one of the most important set of inputs for environmental </a:t>
            </a:r>
            <a:r>
              <a:rPr lang="en-US" dirty="0" smtClean="0"/>
              <a:t>models</a:t>
            </a:r>
          </a:p>
          <a:p>
            <a:pPr lvl="1"/>
            <a:r>
              <a:rPr lang="en-US" dirty="0"/>
              <a:t>Surface air temperature</a:t>
            </a:r>
          </a:p>
          <a:p>
            <a:pPr lvl="1"/>
            <a:r>
              <a:rPr lang="en-US" dirty="0"/>
              <a:t>Precipitation</a:t>
            </a:r>
          </a:p>
          <a:p>
            <a:pPr lvl="1"/>
            <a:r>
              <a:rPr lang="en-US" dirty="0"/>
              <a:t>Surface air humidity</a:t>
            </a:r>
          </a:p>
          <a:p>
            <a:pPr lvl="1"/>
            <a:r>
              <a:rPr lang="en-US" dirty="0"/>
              <a:t>Incident shortwave </a:t>
            </a:r>
            <a:r>
              <a:rPr lang="en-US" dirty="0" smtClean="0"/>
              <a:t>radiation</a:t>
            </a:r>
          </a:p>
          <a:p>
            <a:r>
              <a:rPr lang="en-US" dirty="0" smtClean="0"/>
              <a:t>Problems:</a:t>
            </a:r>
          </a:p>
          <a:p>
            <a:pPr lvl="1"/>
            <a:r>
              <a:rPr lang="en-US" dirty="0" smtClean="0"/>
              <a:t>Meteorological variables rarely observed at locations of interest</a:t>
            </a:r>
          </a:p>
          <a:p>
            <a:pPr lvl="1"/>
            <a:r>
              <a:rPr lang="en-US" dirty="0" smtClean="0"/>
              <a:t>Weather observation points have relatively low spatial density</a:t>
            </a:r>
          </a:p>
          <a:p>
            <a:pPr lvl="1"/>
            <a:r>
              <a:rPr lang="en-US" dirty="0" smtClean="0"/>
              <a:t>Spatial data products often do not match spatial and/or temporal scale of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5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Belts</a:t>
            </a:r>
            <a:endParaRPr lang="en-US" dirty="0"/>
          </a:p>
        </p:txBody>
      </p:sp>
      <p:pic>
        <p:nvPicPr>
          <p:cNvPr id="4" name="Picture 7" descr="ThermalBel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744133"/>
            <a:ext cx="7812088" cy="415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142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118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89" y="177657"/>
            <a:ext cx="8714102" cy="3455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09" y="3782088"/>
            <a:ext cx="5998312" cy="2917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10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08" y="2637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2002-2012 Avg. </a:t>
            </a:r>
            <a:br>
              <a:rPr lang="en-US" sz="3200" dirty="0" smtClean="0"/>
            </a:br>
            <a:r>
              <a:rPr lang="en-US" sz="3200" dirty="0" smtClean="0"/>
              <a:t>Land “Skin” Temperature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15360" r="4502" b="16301"/>
          <a:stretch/>
        </p:blipFill>
        <p:spPr>
          <a:xfrm>
            <a:off x="4721469" y="1608992"/>
            <a:ext cx="4318650" cy="2414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5968" r="4286" b="16720"/>
          <a:stretch/>
        </p:blipFill>
        <p:spPr>
          <a:xfrm>
            <a:off x="298939" y="1613916"/>
            <a:ext cx="4264269" cy="2409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48408" y="1222103"/>
            <a:ext cx="85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Tmin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21469" y="1183948"/>
            <a:ext cx="923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Tmax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09" y="4276718"/>
            <a:ext cx="4295041" cy="2445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547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871"/>
            <a:ext cx="8229600" cy="1143000"/>
          </a:xfrm>
        </p:spPr>
        <p:txBody>
          <a:bodyPr/>
          <a:lstStyle/>
          <a:p>
            <a:r>
              <a:rPr lang="en-US" dirty="0" smtClean="0"/>
              <a:t>Process-Based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" y="1600200"/>
            <a:ext cx="4680857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Numerical Weather Prediction Models</a:t>
            </a:r>
          </a:p>
          <a:p>
            <a:pPr lvl="1"/>
            <a:r>
              <a:rPr lang="en-US" dirty="0" smtClean="0"/>
              <a:t>Used to provide typical weather forecasts Medium-Range (</a:t>
            </a:r>
            <a:r>
              <a:rPr lang="en-US" dirty="0"/>
              <a:t>~ 7 days </a:t>
            </a:r>
            <a:r>
              <a:rPr lang="en-US" dirty="0" smtClean="0"/>
              <a:t>out)</a:t>
            </a:r>
          </a:p>
          <a:p>
            <a:pPr lvl="2"/>
            <a:r>
              <a:rPr lang="en-US" dirty="0" smtClean="0"/>
              <a:t>Global Forecast System (GFS)</a:t>
            </a:r>
          </a:p>
          <a:p>
            <a:pPr lvl="2"/>
            <a:r>
              <a:rPr lang="en-US" dirty="0" smtClean="0"/>
              <a:t>ECMWF Integrated Forecast System (IFS)</a:t>
            </a:r>
          </a:p>
          <a:p>
            <a:pPr lvl="2"/>
            <a:r>
              <a:rPr lang="es-ES" dirty="0"/>
              <a:t>Canadian Global </a:t>
            </a:r>
            <a:r>
              <a:rPr lang="es-ES" dirty="0" err="1"/>
              <a:t>Environmental</a:t>
            </a:r>
            <a:r>
              <a:rPr lang="es-ES" dirty="0"/>
              <a:t> </a:t>
            </a:r>
            <a:r>
              <a:rPr lang="es-ES" dirty="0" err="1"/>
              <a:t>Multiscale</a:t>
            </a:r>
            <a:r>
              <a:rPr lang="es-ES" dirty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(GEM)</a:t>
            </a:r>
          </a:p>
          <a:p>
            <a:pPr lvl="1"/>
            <a:r>
              <a:rPr lang="es-ES" dirty="0" smtClean="0"/>
              <a:t>Short-</a:t>
            </a:r>
            <a:r>
              <a:rPr lang="es-ES" dirty="0" err="1" smtClean="0"/>
              <a:t>Range</a:t>
            </a:r>
            <a:r>
              <a:rPr lang="es-ES" dirty="0" smtClean="0"/>
              <a:t> (~3 </a:t>
            </a:r>
            <a:r>
              <a:rPr lang="es-ES" dirty="0" err="1" smtClean="0"/>
              <a:t>days</a:t>
            </a:r>
            <a:r>
              <a:rPr lang="es-ES" dirty="0" smtClean="0"/>
              <a:t>)</a:t>
            </a:r>
          </a:p>
          <a:p>
            <a:pPr lvl="2"/>
            <a:r>
              <a:rPr lang="es-ES" dirty="0" smtClean="0"/>
              <a:t>North American </a:t>
            </a:r>
            <a:r>
              <a:rPr lang="es-ES" dirty="0" err="1" smtClean="0"/>
              <a:t>Mesoscale</a:t>
            </a:r>
            <a:r>
              <a:rPr lang="es-ES" dirty="0"/>
              <a:t> </a:t>
            </a:r>
            <a:r>
              <a:rPr lang="es-ES" dirty="0" err="1" smtClean="0"/>
              <a:t>Model</a:t>
            </a:r>
            <a:r>
              <a:rPr lang="es-ES" dirty="0"/>
              <a:t> </a:t>
            </a:r>
            <a:r>
              <a:rPr lang="es-ES" dirty="0" smtClean="0"/>
              <a:t>(NAM)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50" y="2378297"/>
            <a:ext cx="4155008" cy="3125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19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968" r="4968"/>
          <a:stretch>
            <a:fillRect/>
          </a:stretch>
        </p:blipFill>
        <p:spPr>
          <a:xfrm>
            <a:off x="1301261" y="1518927"/>
            <a:ext cx="6916650" cy="3803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212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Reanalysis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3178" cy="45259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Reanalysis Datasets</a:t>
            </a:r>
            <a:r>
              <a:rPr lang="en-US" sz="2800" dirty="0" smtClean="0"/>
              <a:t>: combine assimilation of past observations and a numerical weather prediction model to produce an historical 3-D spatial dataset </a:t>
            </a:r>
          </a:p>
          <a:p>
            <a:r>
              <a:rPr lang="en-US" sz="2800" dirty="0" smtClean="0"/>
              <a:t>Synoptic/</a:t>
            </a:r>
            <a:r>
              <a:rPr lang="en-US" sz="2800" dirty="0" err="1" smtClean="0"/>
              <a:t>mesoscale</a:t>
            </a:r>
            <a:endParaRPr lang="en-US" sz="2800" dirty="0" smtClean="0"/>
          </a:p>
          <a:p>
            <a:r>
              <a:rPr lang="en-US" sz="2800" dirty="0"/>
              <a:t>http://</a:t>
            </a:r>
            <a:r>
              <a:rPr lang="en-US" sz="2800" dirty="0" err="1"/>
              <a:t>reanalyses.org</a:t>
            </a:r>
            <a:r>
              <a:rPr lang="en-US" sz="2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346" y="3980191"/>
            <a:ext cx="3835032" cy="2739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167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44886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Global Circulation Model (GCM): </a:t>
            </a:r>
            <a:r>
              <a:rPr lang="en-US" sz="1800" dirty="0"/>
              <a:t>physically-based complex mathematical representations of the planet’s atmosphere, ocean, atmosphere, land, and </a:t>
            </a:r>
            <a:r>
              <a:rPr lang="en-US" sz="1800" dirty="0" smtClean="0"/>
              <a:t>ice</a:t>
            </a:r>
          </a:p>
          <a:p>
            <a:r>
              <a:rPr lang="en-US" sz="1800" dirty="0"/>
              <a:t>M</a:t>
            </a:r>
            <a:r>
              <a:rPr lang="en-US" sz="1800" dirty="0" smtClean="0"/>
              <a:t>odern </a:t>
            </a:r>
            <a:r>
              <a:rPr lang="en-US" sz="1800" dirty="0"/>
              <a:t>GCMs have fully coupled atmosphere and ocean components and are referred to as </a:t>
            </a:r>
            <a:r>
              <a:rPr lang="en-US" sz="1800" b="1" dirty="0">
                <a:solidFill>
                  <a:srgbClr val="FF0000"/>
                </a:solidFill>
              </a:rPr>
              <a:t>atmosphere-ocean general circulation models (AOGCMs</a:t>
            </a:r>
            <a:r>
              <a:rPr lang="en-US" sz="1800" b="1" dirty="0" smtClean="0">
                <a:solidFill>
                  <a:srgbClr val="FF0000"/>
                </a:solidFill>
              </a:rPr>
              <a:t>).</a:t>
            </a:r>
          </a:p>
          <a:p>
            <a:r>
              <a:rPr lang="en-US" sz="1800" dirty="0"/>
              <a:t>F</a:t>
            </a:r>
            <a:r>
              <a:rPr lang="en-US" sz="1800" dirty="0" smtClean="0"/>
              <a:t>irst </a:t>
            </a:r>
            <a:r>
              <a:rPr lang="en-US" sz="1800" dirty="0"/>
              <a:t>AOGCM was produced in the 1970s at the NOAA Geophysical Laboratory in Princeton, NJ while the development of atmosphere models first evolved in the 1960s from weather prediction </a:t>
            </a:r>
            <a:r>
              <a:rPr lang="en-US" sz="1800" dirty="0" smtClean="0"/>
              <a:t>models.  </a:t>
            </a:r>
          </a:p>
          <a:p>
            <a:r>
              <a:rPr lang="en-US" sz="1800" dirty="0" smtClean="0"/>
              <a:t>Numerically </a:t>
            </a:r>
            <a:r>
              <a:rPr lang="en-US" sz="1800" dirty="0"/>
              <a:t>integrating physical, chemical, and biological principles and equations into a 3-dimensional grid, GCMs can be used to </a:t>
            </a:r>
            <a:r>
              <a:rPr lang="en-US" sz="1800" u="sng" dirty="0"/>
              <a:t>simulate the planet’s past, present, and future </a:t>
            </a:r>
            <a:r>
              <a:rPr lang="en-US" sz="1800" u="sng" dirty="0" smtClean="0"/>
              <a:t>climate</a:t>
            </a:r>
          </a:p>
          <a:p>
            <a:r>
              <a:rPr lang="en-US" sz="1800" dirty="0" smtClean="0"/>
              <a:t>Next generation models are moving into the realm of full </a:t>
            </a:r>
            <a:r>
              <a:rPr lang="en-US" sz="1800" b="1" dirty="0" smtClean="0">
                <a:solidFill>
                  <a:srgbClr val="FF0000"/>
                </a:solidFill>
              </a:rPr>
              <a:t>Earth System Models 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8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314"/>
            <a:ext cx="8229600" cy="1143000"/>
          </a:xfrm>
        </p:spPr>
        <p:txBody>
          <a:bodyPr/>
          <a:lstStyle/>
          <a:p>
            <a:r>
              <a:rPr lang="en-US" dirty="0" smtClean="0"/>
              <a:t>Global Circulation Models</a:t>
            </a:r>
            <a:endParaRPr lang="en-US" dirty="0"/>
          </a:p>
        </p:txBody>
      </p:sp>
      <p:pic>
        <p:nvPicPr>
          <p:cNvPr id="4" name="Picture 4" descr="FG06_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2334"/>
          <a:stretch>
            <a:fillRect/>
          </a:stretch>
        </p:blipFill>
        <p:spPr bwMode="auto">
          <a:xfrm>
            <a:off x="1719943" y="1017588"/>
            <a:ext cx="5662613" cy="5688012"/>
          </a:xfrm>
          <a:prstGeom prst="roundRect">
            <a:avLst>
              <a:gd name="adj" fmla="val 513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16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829"/>
            <a:ext cx="8229600" cy="1143000"/>
          </a:xfrm>
        </p:spPr>
        <p:txBody>
          <a:bodyPr/>
          <a:lstStyle/>
          <a:p>
            <a:r>
              <a:rPr lang="en-US" dirty="0" smtClean="0"/>
              <a:t>Global Circulation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777342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GCMs tend to have relatively coarse resolution (100+ km)</a:t>
            </a:r>
          </a:p>
          <a:p>
            <a:r>
              <a:rPr lang="en-US" sz="2000" dirty="0" smtClean="0"/>
              <a:t>Limitation: they can’t represent local climate very well, especially in complex terrain </a:t>
            </a:r>
            <a:endParaRPr lang="en-US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44" y="2089666"/>
            <a:ext cx="5434214" cy="4199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47343" y="1720334"/>
            <a:ext cx="404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Resolution (i.e.– grid box size)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8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Scales of Weather and Climate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7401894"/>
              </p:ext>
            </p:extLst>
          </p:nvPr>
        </p:nvGraphicFramePr>
        <p:xfrm>
          <a:off x="536331" y="2390557"/>
          <a:ext cx="8229600" cy="321056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r>
                        <a:rPr lang="en-US" baseline="0" dirty="0" smtClean="0"/>
                        <a:t> Scale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Spatial</a:t>
                      </a:r>
                      <a:r>
                        <a:rPr lang="en-US" baseline="0" dirty="0" smtClean="0"/>
                        <a:t> Scale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Example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Macroscale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Weeks or longer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1000 – 40,000</a:t>
                      </a:r>
                      <a:r>
                        <a:rPr lang="en-US" baseline="0" dirty="0" smtClean="0"/>
                        <a:t> km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Westerlies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Trade Winds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Synoptic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Days to weeks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 – 5000 km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Mid-latitude cyclones, anticyclones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Mesoscale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Minutes to 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– 100 km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Land-sea and mountain/valley breezes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Microscale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Seconds to 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</a:t>
                      </a:r>
                      <a:r>
                        <a:rPr lang="en-US" baseline="0" dirty="0" smtClean="0"/>
                        <a:t> km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Dust devils, gusts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760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Circulation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1714"/>
            <a:ext cx="4060371" cy="4525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Downscaling</a:t>
            </a:r>
            <a:r>
              <a:rPr lang="en-US" dirty="0" smtClean="0"/>
              <a:t>: refining coarse GCM data to a finer resolution for regional and local climate impact assessments</a:t>
            </a:r>
          </a:p>
          <a:p>
            <a:pPr lvl="1"/>
            <a:r>
              <a:rPr lang="en-US" dirty="0" smtClean="0"/>
              <a:t>Dynamic Downscaling</a:t>
            </a:r>
          </a:p>
          <a:p>
            <a:pPr lvl="1"/>
            <a:r>
              <a:rPr lang="en-US" dirty="0" smtClean="0"/>
              <a:t>Statistical Downscaling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34" y="2236107"/>
            <a:ext cx="4907379" cy="3348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8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Downscaling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5168537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Nest a regional climate model within a GCM</a:t>
            </a:r>
          </a:p>
          <a:p>
            <a:pPr lvl="1"/>
            <a:r>
              <a:rPr lang="en-US" dirty="0" smtClean="0"/>
              <a:t>The GCM forms the boundary conditions for the regional model</a:t>
            </a:r>
          </a:p>
          <a:p>
            <a:r>
              <a:rPr lang="en-US" dirty="0" smtClean="0"/>
              <a:t>Advantages: </a:t>
            </a:r>
          </a:p>
          <a:p>
            <a:pPr lvl="1"/>
            <a:r>
              <a:rPr lang="en-US" dirty="0" smtClean="0"/>
              <a:t>Physically consistent—based on fundamental physical principles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Passes along biases of GCM</a:t>
            </a:r>
          </a:p>
          <a:p>
            <a:pPr lvl="1"/>
            <a:r>
              <a:rPr lang="en-US" dirty="0" smtClean="0"/>
              <a:t>Computationally intensive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0" y="1600200"/>
            <a:ext cx="3426823" cy="4843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60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Downscaling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697"/>
            <a:ext cx="8229600" cy="365977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Downscale via empirical statistical relationships</a:t>
            </a:r>
          </a:p>
          <a:p>
            <a:r>
              <a:rPr lang="en-US" dirty="0" smtClean="0"/>
              <a:t>Example: develop relationship between local variables (temperature, precipitation) and synoptic model output variables (pressure heights, temperature, humidity, winds, etc.)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20" y="5259977"/>
            <a:ext cx="5943600" cy="1400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5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Downscaling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Fast</a:t>
            </a:r>
          </a:p>
          <a:p>
            <a:pPr lvl="1"/>
            <a:r>
              <a:rPr lang="en-US" dirty="0" smtClean="0"/>
              <a:t>Can develop whole ensemble of projections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Assumes statistical relationships are constant in time</a:t>
            </a:r>
          </a:p>
          <a:p>
            <a:pPr lvl="1"/>
            <a:r>
              <a:rPr lang="en-US" dirty="0" smtClean="0"/>
              <a:t>Heavily dependent on predictor variables used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8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000" dirty="0" err="1" smtClean="0"/>
              <a:t>Deser</a:t>
            </a:r>
            <a:r>
              <a:rPr lang="en-US" sz="2000" dirty="0"/>
              <a:t>, C., </a:t>
            </a:r>
            <a:r>
              <a:rPr lang="en-US" sz="2000" dirty="0" err="1"/>
              <a:t>Knutti</a:t>
            </a:r>
            <a:r>
              <a:rPr lang="en-US" sz="2000" dirty="0"/>
              <a:t>, R., Solomon, S. &amp; Phillips, A. S. </a:t>
            </a:r>
            <a:r>
              <a:rPr lang="en-US" sz="2000" dirty="0" smtClean="0"/>
              <a:t>Communication </a:t>
            </a:r>
            <a:r>
              <a:rPr lang="en-US" sz="2000" dirty="0"/>
              <a:t>of the role of natural variability in future North American climate. </a:t>
            </a:r>
            <a:r>
              <a:rPr lang="en-US" sz="2000" i="1" dirty="0"/>
              <a:t>Nature Climate Change</a:t>
            </a:r>
            <a:r>
              <a:rPr lang="en-US" sz="2000" dirty="0"/>
              <a:t> </a:t>
            </a:r>
            <a:r>
              <a:rPr lang="en-US" sz="2000" b="1" dirty="0"/>
              <a:t>2</a:t>
            </a:r>
            <a:r>
              <a:rPr lang="en-US" sz="2000" dirty="0"/>
              <a:t>, 775–780 (2012</a:t>
            </a:r>
            <a:r>
              <a:rPr lang="en-US" sz="2000" dirty="0" smtClean="0"/>
              <a:t>).</a:t>
            </a:r>
          </a:p>
          <a:p>
            <a:r>
              <a:rPr lang="en-US" sz="2000" dirty="0" err="1" smtClean="0"/>
              <a:t>Wiens</a:t>
            </a:r>
            <a:r>
              <a:rPr lang="en-US" sz="2000" dirty="0"/>
              <a:t>, J. A. &amp; </a:t>
            </a:r>
            <a:r>
              <a:rPr lang="en-US" sz="2000" dirty="0" err="1"/>
              <a:t>Bachelet</a:t>
            </a:r>
            <a:r>
              <a:rPr lang="en-US" sz="2000" dirty="0"/>
              <a:t>, D. Matching the Multiple Scales of Conservation with the Multiple Scales of Climate Change. </a:t>
            </a:r>
            <a:r>
              <a:rPr lang="en-US" sz="2000" i="1" dirty="0"/>
              <a:t>Conservation Biology</a:t>
            </a:r>
            <a:r>
              <a:rPr lang="en-US" sz="2000" dirty="0"/>
              <a:t> </a:t>
            </a:r>
            <a:r>
              <a:rPr lang="en-US" sz="2000" b="1" dirty="0"/>
              <a:t>24</a:t>
            </a:r>
            <a:r>
              <a:rPr lang="en-US" sz="2000" dirty="0"/>
              <a:t>, 51–62 (2010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Further optional reading</a:t>
            </a:r>
          </a:p>
          <a:p>
            <a:pPr lvl="1"/>
            <a:r>
              <a:rPr lang="en-US" sz="1600" dirty="0" smtClean="0"/>
              <a:t>Pederson</a:t>
            </a:r>
            <a:r>
              <a:rPr lang="en-US" sz="1600" dirty="0"/>
              <a:t>, G. T., </a:t>
            </a:r>
            <a:r>
              <a:rPr lang="en-US" sz="1600" dirty="0" err="1"/>
              <a:t>Graumlich</a:t>
            </a:r>
            <a:r>
              <a:rPr lang="en-US" sz="1600" dirty="0"/>
              <a:t>, L. J., </a:t>
            </a:r>
            <a:r>
              <a:rPr lang="en-US" sz="1600" dirty="0" err="1"/>
              <a:t>Fagre</a:t>
            </a:r>
            <a:r>
              <a:rPr lang="en-US" sz="1600" dirty="0"/>
              <a:t>, D. B., </a:t>
            </a:r>
            <a:r>
              <a:rPr lang="en-US" sz="1600" dirty="0" err="1"/>
              <a:t>Kipfer</a:t>
            </a:r>
            <a:r>
              <a:rPr lang="en-US" sz="1600" dirty="0"/>
              <a:t>, T. &amp; </a:t>
            </a:r>
            <a:r>
              <a:rPr lang="en-US" sz="1600" dirty="0" err="1"/>
              <a:t>Muhlfeld</a:t>
            </a:r>
            <a:r>
              <a:rPr lang="en-US" sz="1600" dirty="0"/>
              <a:t>, C. C. A century of climate and ecosystem change in Western Montana: what do temperature trends portend? </a:t>
            </a:r>
            <a:r>
              <a:rPr lang="en-US" sz="1600" i="1" dirty="0"/>
              <a:t>Climatic Change</a:t>
            </a:r>
            <a:r>
              <a:rPr lang="en-US" sz="1600" dirty="0"/>
              <a:t> </a:t>
            </a:r>
            <a:r>
              <a:rPr lang="en-US" sz="1600" b="1" dirty="0"/>
              <a:t>98</a:t>
            </a:r>
            <a:r>
              <a:rPr lang="en-US" sz="1600" dirty="0"/>
              <a:t>, 133–154 (2010</a:t>
            </a:r>
            <a:r>
              <a:rPr lang="en-US" sz="1600" dirty="0" smtClean="0"/>
              <a:t>).</a:t>
            </a:r>
          </a:p>
          <a:p>
            <a:pPr lvl="1"/>
            <a:r>
              <a:rPr lang="en-US" sz="1600" dirty="0" err="1" smtClean="0"/>
              <a:t>Dobrowski</a:t>
            </a:r>
            <a:r>
              <a:rPr lang="en-US" sz="1600" dirty="0"/>
              <a:t>, S. Z. A climatic basis for </a:t>
            </a:r>
            <a:r>
              <a:rPr lang="en-US" sz="1600" dirty="0" err="1"/>
              <a:t>microrefugia</a:t>
            </a:r>
            <a:r>
              <a:rPr lang="en-US" sz="1600" dirty="0"/>
              <a:t>: the influence of terrain on climate. </a:t>
            </a:r>
            <a:r>
              <a:rPr lang="en-US" sz="1600" i="1" dirty="0"/>
              <a:t>Global Change Biology</a:t>
            </a:r>
            <a:r>
              <a:rPr lang="en-US" sz="1600" dirty="0"/>
              <a:t> (2010</a:t>
            </a:r>
            <a:r>
              <a:rPr lang="en-US" sz="1600" dirty="0" smtClean="0"/>
              <a:t>).</a:t>
            </a:r>
          </a:p>
          <a:p>
            <a:pPr lvl="1"/>
            <a:r>
              <a:rPr lang="en-US" sz="1600" dirty="0" smtClean="0"/>
              <a:t>Glick</a:t>
            </a:r>
            <a:r>
              <a:rPr lang="en-US" sz="1600" dirty="0"/>
              <a:t>, P., B.A. Stein, and N.A. </a:t>
            </a:r>
            <a:r>
              <a:rPr lang="en-US" sz="1600" dirty="0" err="1"/>
              <a:t>Edelson</a:t>
            </a:r>
            <a:r>
              <a:rPr lang="en-US" sz="1600" dirty="0"/>
              <a:t>, editors. (2011). Scanning the Conservation Horizon: A </a:t>
            </a:r>
            <a:r>
              <a:rPr lang="en-US" sz="1600" dirty="0" smtClean="0"/>
              <a:t>Guide </a:t>
            </a:r>
            <a:r>
              <a:rPr lang="en-US" sz="1600" dirty="0"/>
              <a:t>to Climate Change Vulnerability Assessment. National Wildlife Federation, Washington, D.C.</a:t>
            </a:r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398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Point Source Weather/Climate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331" y="1600200"/>
            <a:ext cx="3489895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Weather Stations</a:t>
            </a:r>
          </a:p>
          <a:p>
            <a:pPr lvl="1"/>
            <a:r>
              <a:rPr lang="en-US" dirty="0" smtClean="0">
                <a:hlinkClick r:id="rId2"/>
              </a:rPr>
              <a:t>NOAA NWS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NCDC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SNOTEL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RAWS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39" y="2914457"/>
            <a:ext cx="5557926" cy="3000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34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54" y="2330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Point Source Weather/Climate Observations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8366" y="1618982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Radiosondes</a:t>
            </a:r>
            <a:r>
              <a:rPr lang="en-US" dirty="0" smtClean="0"/>
              <a:t>: Provide </a:t>
            </a:r>
            <a:r>
              <a:rPr lang="en-US" dirty="0"/>
              <a:t>vertical profile measurements of the atmosphere</a:t>
            </a:r>
          </a:p>
          <a:p>
            <a:pPr lvl="1"/>
            <a:r>
              <a:rPr lang="en-US" dirty="0"/>
              <a:t>Pressure</a:t>
            </a:r>
          </a:p>
          <a:p>
            <a:pPr lvl="1"/>
            <a:r>
              <a:rPr lang="en-US" dirty="0"/>
              <a:t>Temperature</a:t>
            </a:r>
          </a:p>
          <a:p>
            <a:pPr lvl="1"/>
            <a:r>
              <a:rPr lang="en-US" dirty="0"/>
              <a:t>Humidity</a:t>
            </a:r>
          </a:p>
          <a:p>
            <a:pPr lvl="1"/>
            <a:r>
              <a:rPr lang="en-US" dirty="0"/>
              <a:t>Winds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242" y="3833662"/>
            <a:ext cx="1624312" cy="1984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109" y="3441682"/>
            <a:ext cx="4102522" cy="2930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772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3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Spatially Continuous Weather/Climate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934258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Doppler Radar</a:t>
            </a:r>
            <a:r>
              <a:rPr lang="en-US" dirty="0" smtClean="0"/>
              <a:t>: </a:t>
            </a:r>
            <a:r>
              <a:rPr lang="en-US" dirty="0"/>
              <a:t>a type of radar that has the capacity to not only detect the occurrence of precipitation, but also its velocity towards or away from the </a:t>
            </a:r>
            <a:r>
              <a:rPr lang="en-US" dirty="0" smtClean="0"/>
              <a:t>radar</a:t>
            </a:r>
          </a:p>
          <a:p>
            <a:r>
              <a:rPr lang="en-US" dirty="0"/>
              <a:t>Conventional radar transmits short pulses of microwaves. The strength and timing of the return signal indicates precipitation intensity and location.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817" y="4240740"/>
            <a:ext cx="1437983" cy="2269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 descr="10_27d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99" y="1762077"/>
            <a:ext cx="2873201" cy="238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60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262" b="9262"/>
          <a:stretch>
            <a:fillRect/>
          </a:stretch>
        </p:blipFill>
        <p:spPr>
          <a:xfrm>
            <a:off x="1752148" y="404799"/>
            <a:ext cx="5756050" cy="3165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5029"/>
            <a:ext cx="8356476" cy="2574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62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Spatially Continuous Weather/Climate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67" y="1743503"/>
            <a:ext cx="414982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Satellite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Color enhanced Infrared (IR)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Cold cloud tops of most intense storms are easily seen in this image of Katrina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6" name="Picture 1" descr="11_E.jpg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8187" y="1600200"/>
            <a:ext cx="4548644" cy="4423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10376" y="6120191"/>
            <a:ext cx="208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GOES</a:t>
            </a:r>
            <a:r>
              <a:rPr lang="en-US" dirty="0"/>
              <a:t>-East </a:t>
            </a:r>
            <a:r>
              <a:rPr lang="en-US" dirty="0" smtClean="0"/>
              <a:t>Satellite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6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22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Spatially Continuous Weather/Climate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67" y="1768201"/>
            <a:ext cx="4149820" cy="1070882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Satellite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Microwave: water vapor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8" name="Content Placeholder 3" descr="20120117T000000anim72.gif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r="2794"/>
          <a:stretch>
            <a:fillRect/>
          </a:stretch>
        </p:blipFill>
        <p:spPr>
          <a:xfrm>
            <a:off x="1593779" y="2839083"/>
            <a:ext cx="6607415" cy="36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2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2906</TotalTime>
  <Words>1018</Words>
  <Application>Microsoft Office PowerPoint</Application>
  <PresentationFormat>On-screen Show (4:3)</PresentationFormat>
  <Paragraphs>153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Twilight</vt:lpstr>
      <vt:lpstr>Weather and Climate Data</vt:lpstr>
      <vt:lpstr>Weather and Climate</vt:lpstr>
      <vt:lpstr>Scales of Weather and Climate</vt:lpstr>
      <vt:lpstr>Point Source Weather/Climate Observations</vt:lpstr>
      <vt:lpstr>Point Source Weather/Climate Observations</vt:lpstr>
      <vt:lpstr>Spatially Continuous Weather/Climate Observations</vt:lpstr>
      <vt:lpstr>PowerPoint Presentation</vt:lpstr>
      <vt:lpstr>Spatially Continuous Weather/Climate Observations</vt:lpstr>
      <vt:lpstr>Spatially Continuous Weather/Climate Observations</vt:lpstr>
      <vt:lpstr>Spatially Continuous Weather/Climate Observations</vt:lpstr>
      <vt:lpstr>MODELS</vt:lpstr>
      <vt:lpstr>Models: Interpolated Datasets</vt:lpstr>
      <vt:lpstr>Models: Statistically Interpolated Datasets</vt:lpstr>
      <vt:lpstr>PowerPoint Presentation</vt:lpstr>
      <vt:lpstr>PowerPoint Presentation</vt:lpstr>
      <vt:lpstr>PowerPoint Presentation</vt:lpstr>
      <vt:lpstr>PowerPoint Presentation</vt:lpstr>
      <vt:lpstr>Temperate Inversions</vt:lpstr>
      <vt:lpstr>Temperature Inversions</vt:lpstr>
      <vt:lpstr>Thermal Belts</vt:lpstr>
      <vt:lpstr>PowerPoint Presentation</vt:lpstr>
      <vt:lpstr>PowerPoint Presentation</vt:lpstr>
      <vt:lpstr>2002-2012 Avg.  Land “Skin” Temperature</vt:lpstr>
      <vt:lpstr>Process-Based Models</vt:lpstr>
      <vt:lpstr>PowerPoint Presentation</vt:lpstr>
      <vt:lpstr>Reanalysis Data</vt:lpstr>
      <vt:lpstr>GCMs</vt:lpstr>
      <vt:lpstr>Global Circulation Models</vt:lpstr>
      <vt:lpstr>Global Circulation Models</vt:lpstr>
      <vt:lpstr>Global Circulation Models</vt:lpstr>
      <vt:lpstr>Dynamic Downscaling</vt:lpstr>
      <vt:lpstr>Statistical Downscaling</vt:lpstr>
      <vt:lpstr>Statistical Downscaling</vt:lpstr>
      <vt:lpstr>Readings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Chapt. 2: Energy and Radiation</dc:title>
  <dc:creator>Jared Oyler</dc:creator>
  <cp:lastModifiedBy>Jared Oyler</cp:lastModifiedBy>
  <cp:revision>60</cp:revision>
  <dcterms:created xsi:type="dcterms:W3CDTF">2012-01-30T00:10:13Z</dcterms:created>
  <dcterms:modified xsi:type="dcterms:W3CDTF">2013-03-25T16:25:35Z</dcterms:modified>
</cp:coreProperties>
</file>