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69" r:id="rId2"/>
    <p:sldId id="271" r:id="rId3"/>
    <p:sldId id="272" r:id="rId4"/>
    <p:sldId id="273" r:id="rId5"/>
    <p:sldId id="258" r:id="rId6"/>
    <p:sldId id="274" r:id="rId7"/>
    <p:sldId id="275" r:id="rId8"/>
    <p:sldId id="276" r:id="rId9"/>
    <p:sldId id="277" r:id="rId10"/>
    <p:sldId id="278" r:id="rId11"/>
    <p:sldId id="259" r:id="rId12"/>
    <p:sldId id="260" r:id="rId13"/>
    <p:sldId id="261" r:id="rId14"/>
    <p:sldId id="262" r:id="rId15"/>
    <p:sldId id="263" r:id="rId16"/>
    <p:sldId id="265" r:id="rId17"/>
    <p:sldId id="266" r:id="rId18"/>
    <p:sldId id="267" r:id="rId19"/>
    <p:sldId id="26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413" autoAdjust="0"/>
  </p:normalViewPr>
  <p:slideViewPr>
    <p:cSldViewPr snapToGrid="0" snapToObjects="1">
      <p:cViewPr varScale="1">
        <p:scale>
          <a:sx n="100" d="100"/>
          <a:sy n="100" d="100"/>
        </p:scale>
        <p:origin x="-192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9182A7-8DDD-274E-8FB4-A337D4F015BF}" type="datetimeFigureOut">
              <a:rPr lang="en-US" smtClean="0"/>
              <a:t>3/27/2013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7BCC1F-5827-D147-B8F2-2A16F8D18427}" type="slidenum">
              <a:rPr lang="en-US" smtClean="0"/>
              <a:t>‹#›</a:t>
            </a:fld>
            <a:endParaRPr lang="en-US"/>
          </a:p>
        </p:txBody>
      </p:sp>
    </p:spTree>
    <p:extLst>
      <p:ext uri="{BB962C8B-B14F-4D97-AF65-F5344CB8AC3E}">
        <p14:creationId xmlns:p14="http://schemas.microsoft.com/office/powerpoint/2010/main" val="29097931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30" eaLnBrk="0" hangingPunct="0">
              <a:defRPr sz="2400">
                <a:solidFill>
                  <a:schemeClr val="tx1"/>
                </a:solidFill>
                <a:latin typeface="Times New Roman" pitchFamily="18" charset="0"/>
              </a:defRPr>
            </a:lvl1pPr>
            <a:lvl2pPr marL="729577" indent="-280607" defTabSz="913530" eaLnBrk="0" hangingPunct="0">
              <a:defRPr sz="2400">
                <a:solidFill>
                  <a:schemeClr val="tx1"/>
                </a:solidFill>
                <a:latin typeface="Times New Roman" pitchFamily="18" charset="0"/>
              </a:defRPr>
            </a:lvl2pPr>
            <a:lvl3pPr marL="1122426" indent="-224485" defTabSz="913530" eaLnBrk="0" hangingPunct="0">
              <a:defRPr sz="2400">
                <a:solidFill>
                  <a:schemeClr val="tx1"/>
                </a:solidFill>
                <a:latin typeface="Times New Roman" pitchFamily="18" charset="0"/>
              </a:defRPr>
            </a:lvl3pPr>
            <a:lvl4pPr marL="1571396" indent="-224485" defTabSz="913530" eaLnBrk="0" hangingPunct="0">
              <a:defRPr sz="2400">
                <a:solidFill>
                  <a:schemeClr val="tx1"/>
                </a:solidFill>
                <a:latin typeface="Times New Roman" pitchFamily="18" charset="0"/>
              </a:defRPr>
            </a:lvl4pPr>
            <a:lvl5pPr marL="2020367" indent="-224485" defTabSz="913530" eaLnBrk="0" hangingPunct="0">
              <a:defRPr sz="2400">
                <a:solidFill>
                  <a:schemeClr val="tx1"/>
                </a:solidFill>
                <a:latin typeface="Times New Roman" pitchFamily="18" charset="0"/>
              </a:defRPr>
            </a:lvl5pPr>
            <a:lvl6pPr marL="2469337" indent="-224485" defTabSz="913530" eaLnBrk="0" fontAlgn="base" hangingPunct="0">
              <a:spcBef>
                <a:spcPct val="0"/>
              </a:spcBef>
              <a:spcAft>
                <a:spcPct val="0"/>
              </a:spcAft>
              <a:defRPr sz="2400">
                <a:solidFill>
                  <a:schemeClr val="tx1"/>
                </a:solidFill>
                <a:latin typeface="Times New Roman" pitchFamily="18" charset="0"/>
              </a:defRPr>
            </a:lvl6pPr>
            <a:lvl7pPr marL="2918308" indent="-224485" defTabSz="913530" eaLnBrk="0" fontAlgn="base" hangingPunct="0">
              <a:spcBef>
                <a:spcPct val="0"/>
              </a:spcBef>
              <a:spcAft>
                <a:spcPct val="0"/>
              </a:spcAft>
              <a:defRPr sz="2400">
                <a:solidFill>
                  <a:schemeClr val="tx1"/>
                </a:solidFill>
                <a:latin typeface="Times New Roman" pitchFamily="18" charset="0"/>
              </a:defRPr>
            </a:lvl7pPr>
            <a:lvl8pPr marL="3367278" indent="-224485" defTabSz="913530" eaLnBrk="0" fontAlgn="base" hangingPunct="0">
              <a:spcBef>
                <a:spcPct val="0"/>
              </a:spcBef>
              <a:spcAft>
                <a:spcPct val="0"/>
              </a:spcAft>
              <a:defRPr sz="2400">
                <a:solidFill>
                  <a:schemeClr val="tx1"/>
                </a:solidFill>
                <a:latin typeface="Times New Roman" pitchFamily="18" charset="0"/>
              </a:defRPr>
            </a:lvl8pPr>
            <a:lvl9pPr marL="3816248" indent="-224485" defTabSz="913530" eaLnBrk="0" fontAlgn="base" hangingPunct="0">
              <a:spcBef>
                <a:spcPct val="0"/>
              </a:spcBef>
              <a:spcAft>
                <a:spcPct val="0"/>
              </a:spcAft>
              <a:defRPr sz="2400">
                <a:solidFill>
                  <a:schemeClr val="tx1"/>
                </a:solidFill>
                <a:latin typeface="Times New Roman" pitchFamily="18" charset="0"/>
              </a:defRPr>
            </a:lvl9pPr>
          </a:lstStyle>
          <a:p>
            <a:pPr eaLnBrk="1" hangingPunct="1"/>
            <a:fld id="{7C99B9D0-5266-4D8F-8E0E-E91C506360A5}" type="slidenum">
              <a:rPr lang="en-US" sz="1200"/>
              <a:pPr eaLnBrk="1" hangingPunct="1"/>
              <a:t>2</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530" eaLnBrk="0" hangingPunct="0">
              <a:defRPr sz="2400">
                <a:solidFill>
                  <a:schemeClr val="tx1"/>
                </a:solidFill>
                <a:latin typeface="Times New Roman" pitchFamily="18" charset="0"/>
              </a:defRPr>
            </a:lvl1pPr>
            <a:lvl2pPr marL="729577" indent="-280607" defTabSz="913530" eaLnBrk="0" hangingPunct="0">
              <a:defRPr sz="2400">
                <a:solidFill>
                  <a:schemeClr val="tx1"/>
                </a:solidFill>
                <a:latin typeface="Times New Roman" pitchFamily="18" charset="0"/>
              </a:defRPr>
            </a:lvl2pPr>
            <a:lvl3pPr marL="1122426" indent="-224485" defTabSz="913530" eaLnBrk="0" hangingPunct="0">
              <a:defRPr sz="2400">
                <a:solidFill>
                  <a:schemeClr val="tx1"/>
                </a:solidFill>
                <a:latin typeface="Times New Roman" pitchFamily="18" charset="0"/>
              </a:defRPr>
            </a:lvl3pPr>
            <a:lvl4pPr marL="1571396" indent="-224485" defTabSz="913530" eaLnBrk="0" hangingPunct="0">
              <a:defRPr sz="2400">
                <a:solidFill>
                  <a:schemeClr val="tx1"/>
                </a:solidFill>
                <a:latin typeface="Times New Roman" pitchFamily="18" charset="0"/>
              </a:defRPr>
            </a:lvl4pPr>
            <a:lvl5pPr marL="2020367" indent="-224485" defTabSz="913530" eaLnBrk="0" hangingPunct="0">
              <a:defRPr sz="2400">
                <a:solidFill>
                  <a:schemeClr val="tx1"/>
                </a:solidFill>
                <a:latin typeface="Times New Roman" pitchFamily="18" charset="0"/>
              </a:defRPr>
            </a:lvl5pPr>
            <a:lvl6pPr marL="2469337" indent="-224485" defTabSz="913530" eaLnBrk="0" fontAlgn="base" hangingPunct="0">
              <a:spcBef>
                <a:spcPct val="0"/>
              </a:spcBef>
              <a:spcAft>
                <a:spcPct val="0"/>
              </a:spcAft>
              <a:defRPr sz="2400">
                <a:solidFill>
                  <a:schemeClr val="tx1"/>
                </a:solidFill>
                <a:latin typeface="Times New Roman" pitchFamily="18" charset="0"/>
              </a:defRPr>
            </a:lvl6pPr>
            <a:lvl7pPr marL="2918308" indent="-224485" defTabSz="913530" eaLnBrk="0" fontAlgn="base" hangingPunct="0">
              <a:spcBef>
                <a:spcPct val="0"/>
              </a:spcBef>
              <a:spcAft>
                <a:spcPct val="0"/>
              </a:spcAft>
              <a:defRPr sz="2400">
                <a:solidFill>
                  <a:schemeClr val="tx1"/>
                </a:solidFill>
                <a:latin typeface="Times New Roman" pitchFamily="18" charset="0"/>
              </a:defRPr>
            </a:lvl7pPr>
            <a:lvl8pPr marL="3367278" indent="-224485" defTabSz="913530" eaLnBrk="0" fontAlgn="base" hangingPunct="0">
              <a:spcBef>
                <a:spcPct val="0"/>
              </a:spcBef>
              <a:spcAft>
                <a:spcPct val="0"/>
              </a:spcAft>
              <a:defRPr sz="2400">
                <a:solidFill>
                  <a:schemeClr val="tx1"/>
                </a:solidFill>
                <a:latin typeface="Times New Roman" pitchFamily="18" charset="0"/>
              </a:defRPr>
            </a:lvl8pPr>
            <a:lvl9pPr marL="3816248" indent="-224485" defTabSz="913530" eaLnBrk="0" fontAlgn="base" hangingPunct="0">
              <a:spcBef>
                <a:spcPct val="0"/>
              </a:spcBef>
              <a:spcAft>
                <a:spcPct val="0"/>
              </a:spcAft>
              <a:defRPr sz="2400">
                <a:solidFill>
                  <a:schemeClr val="tx1"/>
                </a:solidFill>
                <a:latin typeface="Times New Roman" pitchFamily="18" charset="0"/>
              </a:defRPr>
            </a:lvl9pPr>
          </a:lstStyle>
          <a:p>
            <a:pPr eaLnBrk="1" hangingPunct="1"/>
            <a:fld id="{FD721083-B144-4FFC-8E4B-F26B11168710}" type="slidenum">
              <a:rPr lang="en-US" sz="1200"/>
              <a:pPr eaLnBrk="1" hangingPunct="1"/>
              <a:t>3</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strength and location of the jet streams over both the North and South Pacific. This influence on the jet streams tends to be most pronounced during the respective hemisphere's winter season, when both the location and eastward extent of the jets (to just east of the date line) exhibit a strong relationship to the pattern of tropical heating. These jet streams are then a major factor controlling the winter weather patterns and storm tracks in the middle latitudes over both North and South America.</a:t>
            </a:r>
          </a:p>
          <a:p>
            <a:r>
              <a:rPr lang="en-US" dirty="0" smtClean="0"/>
              <a:t>For both El Niño and La Niña the tropical rainfall, wind, and air pressure patterns over the equatorial Pacific Ocean are most strongly linked to the underlying sea-surface temperatures, and vice versa, during December-April. During this period the El Niño and La Niña conditions are typically strongest, and have the strongest impacts on U.S. weather patterns.</a:t>
            </a:r>
          </a:p>
          <a:p>
            <a:endParaRPr lang="en-US" dirty="0" smtClean="0"/>
          </a:p>
          <a:p>
            <a:r>
              <a:rPr lang="en-US" dirty="0" smtClean="0"/>
              <a:t>El Nino and La Niña episodes typically last approximately 9-12 months. They often begin to form during June-August, reach peak strength during December-April, and then decay during May-July of the next year. However, some prolonged episodes have lasted 2 years and even as long as 3-4 years. While their periodicity can be quite irregular, El Niño and La Niña occurs every 3-5 years on average.</a:t>
            </a:r>
            <a:endParaRPr lang="en-US" dirty="0"/>
          </a:p>
        </p:txBody>
      </p:sp>
      <p:sp>
        <p:nvSpPr>
          <p:cNvPr id="4" name="Slide Number Placeholder 3"/>
          <p:cNvSpPr>
            <a:spLocks noGrp="1"/>
          </p:cNvSpPr>
          <p:nvPr>
            <p:ph type="sldNum" sz="quarter" idx="10"/>
          </p:nvPr>
        </p:nvSpPr>
        <p:spPr/>
        <p:txBody>
          <a:bodyPr/>
          <a:lstStyle/>
          <a:p>
            <a:fld id="{EF3AB9C5-AF68-4EF8-B78F-F743AA262BF9}" type="slidenum">
              <a:rPr lang="en-US" smtClean="0"/>
              <a:t>13</a:t>
            </a:fld>
            <a:endParaRPr lang="en-US"/>
          </a:p>
        </p:txBody>
      </p:sp>
    </p:spTree>
    <p:extLst>
      <p:ext uri="{BB962C8B-B14F-4D97-AF65-F5344CB8AC3E}">
        <p14:creationId xmlns:p14="http://schemas.microsoft.com/office/powerpoint/2010/main" val="780129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AB9C5-AF68-4EF8-B78F-F743AA262BF9}" type="slidenum">
              <a:rPr lang="en-US" smtClean="0"/>
              <a:t>15</a:t>
            </a:fld>
            <a:endParaRPr lang="en-US"/>
          </a:p>
        </p:txBody>
      </p:sp>
    </p:spTree>
    <p:extLst>
      <p:ext uri="{BB962C8B-B14F-4D97-AF65-F5344CB8AC3E}">
        <p14:creationId xmlns:p14="http://schemas.microsoft.com/office/powerpoint/2010/main" val="2921628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247D038-E279-F147-86F5-5BA03B4A9351}" type="datetimeFigureOut">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E4245-0571-BA43-9AF0-F77032526C4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47D038-E279-F147-86F5-5BA03B4A9351}" type="datetimeFigureOut">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E4245-0571-BA43-9AF0-F77032526C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47D038-E279-F147-86F5-5BA03B4A9351}" type="datetimeFigureOut">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E4245-0571-BA43-9AF0-F77032526C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247D038-E279-F147-86F5-5BA03B4A9351}" type="datetimeFigureOut">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E4245-0571-BA43-9AF0-F77032526C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47D038-E279-F147-86F5-5BA03B4A9351}" type="datetimeFigureOut">
              <a:rPr lang="en-US" smtClean="0"/>
              <a:t>3/27/2013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2E4245-0571-BA43-9AF0-F77032526C4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47D038-E279-F147-86F5-5BA03B4A9351}" type="datetimeFigureOut">
              <a:rPr lang="en-US" smtClean="0"/>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E4245-0571-BA43-9AF0-F77032526C4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47D038-E279-F147-86F5-5BA03B4A9351}" type="datetimeFigureOut">
              <a:rPr lang="en-US" smtClean="0"/>
              <a:t>3/27/2013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2E4245-0571-BA43-9AF0-F77032526C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47D038-E279-F147-86F5-5BA03B4A9351}" type="datetimeFigureOut">
              <a:rPr lang="en-US" smtClean="0"/>
              <a:t>3/27/2013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2E4245-0571-BA43-9AF0-F77032526C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7D038-E279-F147-86F5-5BA03B4A9351}" type="datetimeFigureOut">
              <a:rPr lang="en-US" smtClean="0"/>
              <a:t>3/27/2013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2E4245-0571-BA43-9AF0-F77032526C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7D038-E279-F147-86F5-5BA03B4A9351}" type="datetimeFigureOut">
              <a:rPr lang="en-US" smtClean="0"/>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E4245-0571-BA43-9AF0-F77032526C4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47D038-E279-F147-86F5-5BA03B4A9351}" type="datetimeFigureOut">
              <a:rPr lang="en-US" smtClean="0"/>
              <a:t>3/27/2013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2E4245-0571-BA43-9AF0-F77032526C4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7D038-E279-F147-86F5-5BA03B4A9351}" type="datetimeFigureOut">
              <a:rPr lang="en-US" smtClean="0"/>
              <a:t>3/27/2013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2E4245-0571-BA43-9AF0-F77032526C4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youtube.com/watch_popup?v=IvmeUStFvz8&amp;vq=smal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youtube.com/watch?v=qh011eAYjAA"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r_Ta_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496889"/>
            <a:ext cx="6878638" cy="5804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249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GCM Downscaling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Delta Method Advantages</a:t>
            </a:r>
          </a:p>
          <a:p>
            <a:pPr lvl="1"/>
            <a:r>
              <a:rPr lang="en-US" dirty="0" smtClean="0"/>
              <a:t>Quick and easy</a:t>
            </a:r>
          </a:p>
          <a:p>
            <a:pPr lvl="1"/>
            <a:r>
              <a:rPr lang="en-US" dirty="0" smtClean="0"/>
              <a:t>Easy comparison to historical conditions</a:t>
            </a:r>
          </a:p>
          <a:p>
            <a:r>
              <a:rPr lang="en-US" dirty="0" smtClean="0"/>
              <a:t>Delta Method Disadvantages</a:t>
            </a:r>
          </a:p>
          <a:p>
            <a:pPr lvl="1"/>
            <a:r>
              <a:rPr lang="en-US" dirty="0" smtClean="0"/>
              <a:t>Does not account for changes in variability or extremes</a:t>
            </a:r>
          </a:p>
          <a:p>
            <a:pPr lvl="1"/>
            <a:r>
              <a:rPr lang="en-US" dirty="0" smtClean="0"/>
              <a:t>Assumes entire landscape will change by the same </a:t>
            </a:r>
            <a:r>
              <a:rPr lang="en-US" dirty="0" smtClean="0"/>
              <a:t>amount</a:t>
            </a:r>
          </a:p>
          <a:p>
            <a:pPr lvl="1"/>
            <a:r>
              <a:rPr lang="en-US" dirty="0" smtClean="0"/>
              <a:t>High resolution != realism</a:t>
            </a:r>
            <a:endParaRPr lang="en-US" dirty="0" smtClean="0"/>
          </a:p>
        </p:txBody>
      </p:sp>
    </p:spTree>
    <p:extLst>
      <p:ext uri="{BB962C8B-B14F-4D97-AF65-F5344CB8AC3E}">
        <p14:creationId xmlns:p14="http://schemas.microsoft.com/office/powerpoint/2010/main" val="22356780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El Niño-Southern Oscillation (ENSO)</a:t>
            </a:r>
            <a:endParaRPr lang="en-US" dirty="0"/>
          </a:p>
        </p:txBody>
      </p:sp>
      <p:pic>
        <p:nvPicPr>
          <p:cNvPr id="4" name="Picture 3">
            <a:hlinkClick r:id="rId2"/>
          </p:cNvPr>
          <p:cNvPicPr>
            <a:picLocks noChangeAspect="1"/>
          </p:cNvPicPr>
          <p:nvPr/>
        </p:nvPicPr>
        <p:blipFill>
          <a:blip r:embed="rId3"/>
          <a:stretch>
            <a:fillRect/>
          </a:stretch>
        </p:blipFill>
        <p:spPr>
          <a:xfrm>
            <a:off x="1550735" y="2281321"/>
            <a:ext cx="5989053" cy="4368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706363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14095"/>
            <a:ext cx="8229600" cy="4776537"/>
          </a:xfrm>
        </p:spPr>
        <p:txBody>
          <a:bodyPr>
            <a:normAutofit fontScale="85000" lnSpcReduction="20000"/>
          </a:bodyPr>
          <a:lstStyle/>
          <a:p>
            <a:r>
              <a:rPr lang="en-US" dirty="0" smtClean="0"/>
              <a:t>A system of interactions between the tropical Pacific Ocean and the atmosphere above it</a:t>
            </a:r>
          </a:p>
          <a:p>
            <a:pPr lvl="1"/>
            <a:r>
              <a:rPr lang="en-US" dirty="0"/>
              <a:t>El Niño</a:t>
            </a:r>
            <a:r>
              <a:rPr lang="en-US" dirty="0" smtClean="0"/>
              <a:t>: warm phase</a:t>
            </a:r>
          </a:p>
          <a:p>
            <a:pPr lvl="1"/>
            <a:r>
              <a:rPr lang="en-US" dirty="0"/>
              <a:t>La Niña</a:t>
            </a:r>
            <a:r>
              <a:rPr lang="en-US" dirty="0" smtClean="0"/>
              <a:t>: cold phase</a:t>
            </a:r>
          </a:p>
          <a:p>
            <a:r>
              <a:rPr lang="en-US" dirty="0" smtClean="0"/>
              <a:t>Interval of </a:t>
            </a:r>
            <a:r>
              <a:rPr lang="en-US" dirty="0"/>
              <a:t>El </a:t>
            </a:r>
            <a:r>
              <a:rPr lang="en-US" dirty="0" smtClean="0"/>
              <a:t>Niño occurrence is 3 – 5 years but can be anywhere from 2 – 12 years</a:t>
            </a:r>
          </a:p>
          <a:p>
            <a:r>
              <a:rPr lang="en-US" b="1" dirty="0" smtClean="0">
                <a:solidFill>
                  <a:srgbClr val="FF0000"/>
                </a:solidFill>
              </a:rPr>
              <a:t>Produces the greatest </a:t>
            </a:r>
            <a:r>
              <a:rPr lang="en-US" b="1" dirty="0" err="1" smtClean="0">
                <a:solidFill>
                  <a:srgbClr val="FF0000"/>
                </a:solidFill>
              </a:rPr>
              <a:t>interannual</a:t>
            </a:r>
            <a:r>
              <a:rPr lang="en-US" b="1" dirty="0" smtClean="0">
                <a:solidFill>
                  <a:srgbClr val="FF0000"/>
                </a:solidFill>
              </a:rPr>
              <a:t> variability of temperature and precipitation on a global scale</a:t>
            </a:r>
            <a:endParaRPr lang="en-US" b="1" dirty="0">
              <a:solidFill>
                <a:srgbClr val="FF0000"/>
              </a:solidFill>
            </a:endParaRPr>
          </a:p>
        </p:txBody>
      </p:sp>
      <p:sp>
        <p:nvSpPr>
          <p:cNvPr id="4" name="Title 1"/>
          <p:cNvSpPr>
            <a:spLocks noGrp="1"/>
          </p:cNvSpPr>
          <p:nvPr>
            <p:ph type="title"/>
          </p:nvPr>
        </p:nvSpPr>
        <p:spPr/>
        <p:txBody>
          <a:bodyPr>
            <a:noAutofit/>
          </a:bodyPr>
          <a:lstStyle/>
          <a:p>
            <a:r>
              <a:rPr lang="en-US" sz="4800" dirty="0" smtClean="0"/>
              <a:t>El Niño-Southern Oscillation (ENSO)</a:t>
            </a:r>
            <a:endParaRPr lang="en-US" sz="4800" dirty="0"/>
          </a:p>
        </p:txBody>
      </p:sp>
    </p:spTree>
    <p:extLst>
      <p:ext uri="{BB962C8B-B14F-4D97-AF65-F5344CB8AC3E}">
        <p14:creationId xmlns:p14="http://schemas.microsoft.com/office/powerpoint/2010/main" val="3863154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0"/>
            <a:ext cx="8229600" cy="1143000"/>
          </a:xfrm>
        </p:spPr>
        <p:txBody>
          <a:bodyPr>
            <a:normAutofit/>
          </a:bodyPr>
          <a:lstStyle/>
          <a:p>
            <a:r>
              <a:rPr lang="en-US" sz="4800" dirty="0" smtClean="0"/>
              <a:t>ENSO</a:t>
            </a:r>
            <a:endParaRPr lang="en-US" sz="4800" dirty="0"/>
          </a:p>
        </p:txBody>
      </p:sp>
      <p:sp>
        <p:nvSpPr>
          <p:cNvPr id="3" name="Content Placeholder 2"/>
          <p:cNvSpPr>
            <a:spLocks noGrp="1"/>
          </p:cNvSpPr>
          <p:nvPr>
            <p:ph idx="1"/>
          </p:nvPr>
        </p:nvSpPr>
        <p:spPr>
          <a:xfrm>
            <a:off x="135925" y="1231944"/>
            <a:ext cx="8229600" cy="2502243"/>
          </a:xfrm>
        </p:spPr>
        <p:txBody>
          <a:bodyPr/>
          <a:lstStyle/>
          <a:p>
            <a:pPr marL="0" indent="0">
              <a:buNone/>
            </a:pPr>
            <a:r>
              <a:rPr lang="en-US" dirty="0" smtClean="0"/>
              <a:t>“Normal” tropical Pacific conditions</a:t>
            </a:r>
          </a:p>
          <a:p>
            <a:endParaRPr lang="en-US" dirty="0"/>
          </a:p>
          <a:p>
            <a:endParaRPr lang="en-US" dirty="0"/>
          </a:p>
        </p:txBody>
      </p:sp>
      <p:pic>
        <p:nvPicPr>
          <p:cNvPr id="4" name="Picture 1" descr="07_23a.jpg"/>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24713" y="2001152"/>
            <a:ext cx="9144000" cy="47323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38291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944"/>
            <a:ext cx="8229600" cy="1143000"/>
          </a:xfrm>
        </p:spPr>
        <p:txBody>
          <a:bodyPr>
            <a:normAutofit/>
          </a:bodyPr>
          <a:lstStyle/>
          <a:p>
            <a:r>
              <a:rPr lang="en-US" sz="4800" dirty="0" smtClean="0"/>
              <a:t>ENSO</a:t>
            </a:r>
            <a:endParaRPr lang="en-US" sz="4800" dirty="0"/>
          </a:p>
        </p:txBody>
      </p:sp>
      <p:sp>
        <p:nvSpPr>
          <p:cNvPr id="3" name="Content Placeholder 2"/>
          <p:cNvSpPr>
            <a:spLocks noGrp="1"/>
          </p:cNvSpPr>
          <p:nvPr>
            <p:ph idx="1"/>
          </p:nvPr>
        </p:nvSpPr>
        <p:spPr>
          <a:xfrm>
            <a:off x="135925" y="1231944"/>
            <a:ext cx="8229600" cy="2502243"/>
          </a:xfrm>
        </p:spPr>
        <p:txBody>
          <a:bodyPr/>
          <a:lstStyle/>
          <a:p>
            <a:pPr marL="0" indent="0">
              <a:buNone/>
            </a:pPr>
            <a:r>
              <a:rPr lang="en-US" dirty="0" smtClean="0"/>
              <a:t>“Normal” tropical Pacific conditions</a:t>
            </a:r>
          </a:p>
          <a:p>
            <a:endParaRPr lang="en-US" dirty="0"/>
          </a:p>
          <a:p>
            <a:endParaRPr lang="en-US" dirty="0"/>
          </a:p>
        </p:txBody>
      </p:sp>
      <p:pic>
        <p:nvPicPr>
          <p:cNvPr id="5" name="Picture 1" descr="07_25a.jpg"/>
          <p:cNvPicPr>
            <a:picLocks noGrp="1" noChangeAspect="1"/>
          </p:cNvPicPr>
          <p:nvPr isPhoto="1"/>
        </p:nvPicPr>
        <p:blipFill>
          <a:blip r:embed="rId2">
            <a:extLst>
              <a:ext uri="{28A0092B-C50C-407E-A947-70E740481C1C}">
                <a14:useLocalDpi xmlns:a14="http://schemas.microsoft.com/office/drawing/2010/main" val="0"/>
              </a:ext>
            </a:extLst>
          </a:blip>
          <a:srcRect/>
          <a:stretch>
            <a:fillRect/>
          </a:stretch>
        </p:blipFill>
        <p:spPr bwMode="auto">
          <a:xfrm>
            <a:off x="0" y="2169083"/>
            <a:ext cx="9144000" cy="4422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542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0410"/>
            <a:ext cx="8229600" cy="858795"/>
          </a:xfrm>
        </p:spPr>
        <p:txBody>
          <a:bodyPr>
            <a:normAutofit/>
          </a:bodyPr>
          <a:lstStyle/>
          <a:p>
            <a:pPr marL="0" indent="0">
              <a:buNone/>
            </a:pPr>
            <a:r>
              <a:rPr lang="en-US" dirty="0" smtClean="0"/>
              <a:t>El Niño Conditions</a:t>
            </a:r>
            <a:endParaRPr lang="en-US" dirty="0"/>
          </a:p>
        </p:txBody>
      </p:sp>
      <p:sp>
        <p:nvSpPr>
          <p:cNvPr id="4" name="Title 1"/>
          <p:cNvSpPr>
            <a:spLocks noGrp="1"/>
          </p:cNvSpPr>
          <p:nvPr>
            <p:ph type="title"/>
          </p:nvPr>
        </p:nvSpPr>
        <p:spPr/>
        <p:txBody>
          <a:bodyPr>
            <a:normAutofit/>
          </a:bodyPr>
          <a:lstStyle/>
          <a:p>
            <a:r>
              <a:rPr lang="en-US" sz="4800" dirty="0" smtClean="0"/>
              <a:t>ENSO</a:t>
            </a:r>
            <a:endParaRPr lang="en-US" sz="48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45956"/>
            <a:ext cx="9144000" cy="4419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6994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253" y="-20053"/>
            <a:ext cx="8229600" cy="1143000"/>
          </a:xfrm>
        </p:spPr>
        <p:txBody>
          <a:bodyPr>
            <a:normAutofit fontScale="90000"/>
          </a:bodyPr>
          <a:lstStyle/>
          <a:p>
            <a:r>
              <a:rPr lang="en-US" sz="5400" dirty="0"/>
              <a:t>El </a:t>
            </a:r>
            <a:r>
              <a:rPr lang="en-US" sz="5400" dirty="0" smtClean="0"/>
              <a:t>Niño/</a:t>
            </a:r>
            <a:br>
              <a:rPr lang="en-US" sz="5400" dirty="0" smtClean="0"/>
            </a:br>
            <a:r>
              <a:rPr lang="en-US" sz="5400" dirty="0" smtClean="0"/>
              <a:t>La Ni</a:t>
            </a:r>
            <a:r>
              <a:rPr lang="en-US" sz="5400" dirty="0"/>
              <a:t>ñ</a:t>
            </a:r>
            <a:r>
              <a:rPr lang="en-US" sz="5400" dirty="0" smtClean="0"/>
              <a:t>a</a:t>
            </a:r>
            <a:br>
              <a:rPr lang="en-US" sz="5400" dirty="0" smtClean="0"/>
            </a:br>
            <a:r>
              <a:rPr lang="en-US" sz="5400" dirty="0" smtClean="0"/>
              <a:t> Impacts</a:t>
            </a:r>
            <a:endParaRPr lang="en-US" dirty="0"/>
          </a:p>
        </p:txBody>
      </p:sp>
      <p:sp>
        <p:nvSpPr>
          <p:cNvPr id="3" name="Content Placeholder 2"/>
          <p:cNvSpPr>
            <a:spLocks noGrp="1"/>
          </p:cNvSpPr>
          <p:nvPr>
            <p:ph idx="1"/>
          </p:nvPr>
        </p:nvSpPr>
        <p:spPr>
          <a:xfrm>
            <a:off x="457200" y="1399673"/>
            <a:ext cx="4569326" cy="4525963"/>
          </a:xfrm>
        </p:spPr>
        <p:txBody>
          <a:bodyPr/>
          <a:lstStyle/>
          <a:p>
            <a:pPr marL="0" indent="0">
              <a:buNone/>
            </a:pPr>
            <a:r>
              <a:rPr lang="en-US" dirty="0" smtClean="0"/>
              <a:t>Shift in jet streams</a:t>
            </a:r>
          </a:p>
          <a:p>
            <a:endParaRPr lang="en-US" dirty="0"/>
          </a:p>
        </p:txBody>
      </p:sp>
      <p:pic>
        <p:nvPicPr>
          <p:cNvPr id="4" name="Picture 3"/>
          <p:cNvPicPr>
            <a:picLocks noChangeAspect="1"/>
          </p:cNvPicPr>
          <p:nvPr/>
        </p:nvPicPr>
        <p:blipFill>
          <a:blip r:embed="rId2"/>
          <a:stretch>
            <a:fillRect/>
          </a:stretch>
        </p:blipFill>
        <p:spPr>
          <a:xfrm>
            <a:off x="691146" y="3940342"/>
            <a:ext cx="2882900" cy="273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3"/>
          <a:stretch>
            <a:fillRect/>
          </a:stretch>
        </p:blipFill>
        <p:spPr>
          <a:xfrm>
            <a:off x="3950889" y="0"/>
            <a:ext cx="5021662" cy="6670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50105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147" y="3087437"/>
            <a:ext cx="2804695" cy="1143000"/>
          </a:xfrm>
        </p:spPr>
        <p:txBody>
          <a:bodyPr>
            <a:normAutofit fontScale="90000"/>
          </a:bodyPr>
          <a:lstStyle/>
          <a:p>
            <a:r>
              <a:rPr lang="en-US" sz="4800" dirty="0"/>
              <a:t>El </a:t>
            </a:r>
            <a:r>
              <a:rPr lang="en-US" sz="4800" dirty="0" smtClean="0"/>
              <a:t>Niño Impacts</a:t>
            </a:r>
            <a:r>
              <a:rPr lang="en-US" dirty="0" smtClean="0"/>
              <a:t> </a:t>
            </a:r>
            <a:endParaRPr lang="en-US" dirty="0"/>
          </a:p>
        </p:txBody>
      </p:sp>
      <p:pic>
        <p:nvPicPr>
          <p:cNvPr id="4" name="Content Placeholder 3"/>
          <p:cNvPicPr>
            <a:picLocks noGrp="1" noChangeAspect="1"/>
          </p:cNvPicPr>
          <p:nvPr>
            <p:ph idx="1"/>
          </p:nvPr>
        </p:nvPicPr>
        <p:blipFill>
          <a:blip r:embed="rId2"/>
          <a:srcRect l="1911" r="1911"/>
          <a:stretch>
            <a:fillRect/>
          </a:stretch>
        </p:blipFill>
        <p:spPr>
          <a:xfrm>
            <a:off x="3833271" y="552545"/>
            <a:ext cx="5120898" cy="2816297"/>
          </a:xfrm>
          <a:prstGeom prst="roundRect">
            <a:avLst>
              <a:gd name="adj" fmla="val 8594"/>
            </a:avLst>
          </a:prstGeom>
          <a:solidFill>
            <a:srgbClr val="FFFFFF">
              <a:shade val="85000"/>
            </a:srgbClr>
          </a:solidFill>
          <a:ln>
            <a:noFill/>
          </a:ln>
          <a:effectLst/>
        </p:spPr>
      </p:pic>
      <p:sp>
        <p:nvSpPr>
          <p:cNvPr id="5" name="Rectangle 4"/>
          <p:cNvSpPr/>
          <p:nvPr/>
        </p:nvSpPr>
        <p:spPr>
          <a:xfrm>
            <a:off x="3833271" y="165900"/>
            <a:ext cx="5692272" cy="369332"/>
          </a:xfrm>
          <a:prstGeom prst="rect">
            <a:avLst/>
          </a:prstGeom>
        </p:spPr>
        <p:txBody>
          <a:bodyPr wrap="square">
            <a:spAutoFit/>
          </a:bodyPr>
          <a:lstStyle/>
          <a:p>
            <a:r>
              <a:rPr lang="en-US" dirty="0"/>
              <a:t>El Niño effect during December through February</a:t>
            </a:r>
          </a:p>
        </p:txBody>
      </p:sp>
      <p:pic>
        <p:nvPicPr>
          <p:cNvPr id="6" name="Picture 5"/>
          <p:cNvPicPr>
            <a:picLocks noChangeAspect="1"/>
          </p:cNvPicPr>
          <p:nvPr/>
        </p:nvPicPr>
        <p:blipFill>
          <a:blip r:embed="rId3"/>
          <a:stretch>
            <a:fillRect/>
          </a:stretch>
        </p:blipFill>
        <p:spPr>
          <a:xfrm>
            <a:off x="3833271" y="3844757"/>
            <a:ext cx="5120898" cy="2708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3833271" y="3475425"/>
            <a:ext cx="4148153" cy="369332"/>
          </a:xfrm>
          <a:prstGeom prst="rect">
            <a:avLst/>
          </a:prstGeom>
        </p:spPr>
        <p:txBody>
          <a:bodyPr wrap="none">
            <a:spAutoFit/>
          </a:bodyPr>
          <a:lstStyle/>
          <a:p>
            <a:r>
              <a:rPr lang="en-US" dirty="0"/>
              <a:t>El Niño effect during June through August</a:t>
            </a:r>
          </a:p>
        </p:txBody>
      </p:sp>
      <p:sp>
        <p:nvSpPr>
          <p:cNvPr id="8" name="TextBox 7"/>
          <p:cNvSpPr txBox="1"/>
          <p:nvPr/>
        </p:nvSpPr>
        <p:spPr>
          <a:xfrm>
            <a:off x="3833271" y="6553416"/>
            <a:ext cx="4129631" cy="276999"/>
          </a:xfrm>
          <a:prstGeom prst="rect">
            <a:avLst/>
          </a:prstGeom>
          <a:noFill/>
        </p:spPr>
        <p:txBody>
          <a:bodyPr wrap="none" rtlCol="0">
            <a:spAutoFit/>
          </a:bodyPr>
          <a:lstStyle/>
          <a:p>
            <a:r>
              <a:rPr lang="en-US" sz="1200" dirty="0"/>
              <a:t>http://</a:t>
            </a:r>
            <a:r>
              <a:rPr lang="en-US" sz="1200" dirty="0" err="1"/>
              <a:t>www.srh.noaa.gov</a:t>
            </a:r>
            <a:r>
              <a:rPr lang="en-US" sz="1200" dirty="0"/>
              <a:t>/</a:t>
            </a:r>
            <a:r>
              <a:rPr lang="en-US" sz="1200" dirty="0" err="1"/>
              <a:t>jetstream</a:t>
            </a:r>
            <a:r>
              <a:rPr lang="en-US" sz="1200" dirty="0"/>
              <a:t>/tropics/</a:t>
            </a:r>
            <a:r>
              <a:rPr lang="en-US" sz="1200" dirty="0" err="1"/>
              <a:t>enso_impacts.htm</a:t>
            </a:r>
            <a:endParaRPr lang="en-US" sz="1200" dirty="0"/>
          </a:p>
        </p:txBody>
      </p:sp>
    </p:spTree>
    <p:extLst>
      <p:ext uri="{BB962C8B-B14F-4D97-AF65-F5344CB8AC3E}">
        <p14:creationId xmlns:p14="http://schemas.microsoft.com/office/powerpoint/2010/main" val="29384293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202" y="3104998"/>
            <a:ext cx="2382878" cy="1143000"/>
          </a:xfrm>
        </p:spPr>
        <p:txBody>
          <a:bodyPr>
            <a:normAutofit fontScale="90000"/>
          </a:bodyPr>
          <a:lstStyle/>
          <a:p>
            <a:r>
              <a:rPr lang="en-US" dirty="0" smtClean="0"/>
              <a:t>La Ni</a:t>
            </a:r>
            <a:r>
              <a:rPr lang="en-US" sz="5400" dirty="0"/>
              <a:t>ñ</a:t>
            </a:r>
            <a:r>
              <a:rPr lang="en-US" dirty="0" smtClean="0"/>
              <a:t>a Impacts</a:t>
            </a:r>
            <a:endParaRPr lang="en-US" dirty="0"/>
          </a:p>
        </p:txBody>
      </p:sp>
      <p:pic>
        <p:nvPicPr>
          <p:cNvPr id="4" name="Content Placeholder 3"/>
          <p:cNvPicPr>
            <a:picLocks noGrp="1" noChangeAspect="1"/>
          </p:cNvPicPr>
          <p:nvPr>
            <p:ph idx="1"/>
          </p:nvPr>
        </p:nvPicPr>
        <p:blipFill>
          <a:blip r:embed="rId2"/>
          <a:srcRect l="1815" r="1815"/>
          <a:stretch>
            <a:fillRect/>
          </a:stretch>
        </p:blipFill>
        <p:spPr>
          <a:xfrm>
            <a:off x="3683451" y="660131"/>
            <a:ext cx="5120999" cy="2816352"/>
          </a:xfrm>
          <a:prstGeom prst="roundRect">
            <a:avLst>
              <a:gd name="adj" fmla="val 8594"/>
            </a:avLst>
          </a:prstGeom>
          <a:solidFill>
            <a:srgbClr val="FFFFFF">
              <a:shade val="85000"/>
            </a:srgbClr>
          </a:solidFill>
          <a:ln>
            <a:noFill/>
          </a:ln>
          <a:effectLst/>
        </p:spPr>
      </p:pic>
      <p:pic>
        <p:nvPicPr>
          <p:cNvPr id="5" name="Picture 4"/>
          <p:cNvPicPr>
            <a:picLocks noChangeAspect="1"/>
          </p:cNvPicPr>
          <p:nvPr/>
        </p:nvPicPr>
        <p:blipFill>
          <a:blip r:embed="rId3"/>
          <a:stretch>
            <a:fillRect/>
          </a:stretch>
        </p:blipFill>
        <p:spPr>
          <a:xfrm>
            <a:off x="3683451" y="3970277"/>
            <a:ext cx="5313872" cy="2816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683451" y="220794"/>
            <a:ext cx="4900134" cy="369332"/>
          </a:xfrm>
          <a:prstGeom prst="rect">
            <a:avLst/>
          </a:prstGeom>
          <a:noFill/>
        </p:spPr>
        <p:txBody>
          <a:bodyPr wrap="square" rtlCol="0">
            <a:spAutoFit/>
          </a:bodyPr>
          <a:lstStyle/>
          <a:p>
            <a:r>
              <a:rPr lang="en-US" dirty="0"/>
              <a:t>La Niña effect during December through February</a:t>
            </a:r>
          </a:p>
        </p:txBody>
      </p:sp>
      <p:sp>
        <p:nvSpPr>
          <p:cNvPr id="8" name="Rectangle 7"/>
          <p:cNvSpPr/>
          <p:nvPr/>
        </p:nvSpPr>
        <p:spPr>
          <a:xfrm>
            <a:off x="3683451" y="3600945"/>
            <a:ext cx="4190533" cy="369332"/>
          </a:xfrm>
          <a:prstGeom prst="rect">
            <a:avLst/>
          </a:prstGeom>
        </p:spPr>
        <p:txBody>
          <a:bodyPr wrap="none">
            <a:spAutoFit/>
          </a:bodyPr>
          <a:lstStyle/>
          <a:p>
            <a:r>
              <a:rPr lang="en-US" dirty="0"/>
              <a:t>La Niña effect during June through August</a:t>
            </a:r>
          </a:p>
        </p:txBody>
      </p:sp>
    </p:spTree>
    <p:extLst>
      <p:ext uri="{BB962C8B-B14F-4D97-AF65-F5344CB8AC3E}">
        <p14:creationId xmlns:p14="http://schemas.microsoft.com/office/powerpoint/2010/main" val="20293308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353" y="2068024"/>
            <a:ext cx="6819900" cy="2124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187180"/>
            <a:ext cx="8229600" cy="1143000"/>
          </a:xfrm>
        </p:spPr>
        <p:txBody>
          <a:bodyPr/>
          <a:lstStyle/>
          <a:p>
            <a:r>
              <a:rPr lang="en-US" dirty="0" smtClean="0"/>
              <a:t>ENSO</a:t>
            </a:r>
            <a:endParaRPr lang="en-US" dirty="0"/>
          </a:p>
        </p:txBody>
      </p:sp>
      <p:sp>
        <p:nvSpPr>
          <p:cNvPr id="3" name="Content Placeholder 2"/>
          <p:cNvSpPr>
            <a:spLocks noGrp="1"/>
          </p:cNvSpPr>
          <p:nvPr>
            <p:ph idx="1"/>
          </p:nvPr>
        </p:nvSpPr>
        <p:spPr>
          <a:xfrm>
            <a:off x="387198" y="455158"/>
            <a:ext cx="8229600" cy="1750044"/>
          </a:xfrm>
        </p:spPr>
        <p:txBody>
          <a:bodyPr/>
          <a:lstStyle/>
          <a:p>
            <a:pPr marL="0" indent="0">
              <a:buNone/>
            </a:pPr>
            <a:r>
              <a:rPr lang="en-US" dirty="0" smtClean="0"/>
              <a:t>Multivariate ENSO Index </a:t>
            </a:r>
            <a:endParaRPr lang="en-US" dirty="0"/>
          </a:p>
        </p:txBody>
      </p:sp>
      <p:sp>
        <p:nvSpPr>
          <p:cNvPr id="5" name="TextBox 4"/>
          <p:cNvSpPr txBox="1"/>
          <p:nvPr/>
        </p:nvSpPr>
        <p:spPr>
          <a:xfrm>
            <a:off x="457200" y="4887990"/>
            <a:ext cx="7366000" cy="1323439"/>
          </a:xfrm>
          <a:prstGeom prst="rect">
            <a:avLst/>
          </a:prstGeom>
          <a:noFill/>
        </p:spPr>
        <p:txBody>
          <a:bodyPr wrap="square" rtlCol="0">
            <a:spAutoFit/>
          </a:bodyPr>
          <a:lstStyle/>
          <a:p>
            <a:r>
              <a:rPr lang="en-US" sz="3200" dirty="0" smtClean="0"/>
              <a:t>Outlook</a:t>
            </a:r>
          </a:p>
          <a:p>
            <a:r>
              <a:rPr lang="en-US" sz="2400" i="1" dirty="0" smtClean="0"/>
              <a:t>Currently in ENSO-neutral conditions</a:t>
            </a:r>
          </a:p>
          <a:p>
            <a:r>
              <a:rPr lang="en-US" sz="2400" i="1" dirty="0" smtClean="0"/>
              <a:t>Enso-neutral is favored into summer 2013</a:t>
            </a:r>
            <a:endParaRPr lang="en-US" sz="2400" i="1" dirty="0"/>
          </a:p>
        </p:txBody>
      </p:sp>
      <p:sp>
        <p:nvSpPr>
          <p:cNvPr id="6" name="Rectangle 5"/>
          <p:cNvSpPr/>
          <p:nvPr/>
        </p:nvSpPr>
        <p:spPr>
          <a:xfrm>
            <a:off x="387198" y="6211429"/>
            <a:ext cx="7710322" cy="276999"/>
          </a:xfrm>
          <a:prstGeom prst="rect">
            <a:avLst/>
          </a:prstGeom>
        </p:spPr>
        <p:txBody>
          <a:bodyPr wrap="square">
            <a:spAutoFit/>
          </a:bodyPr>
          <a:lstStyle/>
          <a:p>
            <a:r>
              <a:rPr lang="en-US" sz="1200" dirty="0"/>
              <a:t>http://</a:t>
            </a:r>
            <a:r>
              <a:rPr lang="en-US" sz="1200" dirty="0" err="1"/>
              <a:t>www.cpc.ncep.noaa.gov</a:t>
            </a:r>
            <a:r>
              <a:rPr lang="en-US" sz="1200" dirty="0"/>
              <a:t>/products/</a:t>
            </a:r>
            <a:r>
              <a:rPr lang="en-US" sz="1200" dirty="0" err="1"/>
              <a:t>analysis_monitoring</a:t>
            </a:r>
            <a:r>
              <a:rPr lang="en-US" sz="1200" dirty="0"/>
              <a:t>/</a:t>
            </a:r>
            <a:r>
              <a:rPr lang="en-US" sz="1200" dirty="0" err="1"/>
              <a:t>enso_advisory</a:t>
            </a:r>
            <a:r>
              <a:rPr lang="en-US" sz="1200" dirty="0"/>
              <a:t>/</a:t>
            </a:r>
          </a:p>
        </p:txBody>
      </p:sp>
      <p:sp>
        <p:nvSpPr>
          <p:cNvPr id="7" name="Rectangle 6"/>
          <p:cNvSpPr/>
          <p:nvPr/>
        </p:nvSpPr>
        <p:spPr>
          <a:xfrm>
            <a:off x="387198" y="6474456"/>
            <a:ext cx="2608406" cy="276999"/>
          </a:xfrm>
          <a:prstGeom prst="rect">
            <a:avLst/>
          </a:prstGeom>
        </p:spPr>
        <p:txBody>
          <a:bodyPr wrap="none">
            <a:spAutoFit/>
          </a:bodyPr>
          <a:lstStyle/>
          <a:p>
            <a:r>
              <a:rPr lang="en-US" sz="1200" dirty="0"/>
              <a:t>http://</a:t>
            </a:r>
            <a:r>
              <a:rPr lang="en-US" sz="1200" dirty="0" err="1"/>
              <a:t>www.bom.gov.au</a:t>
            </a:r>
            <a:r>
              <a:rPr lang="en-US" sz="1200" dirty="0"/>
              <a:t>/climate/</a:t>
            </a:r>
            <a:r>
              <a:rPr lang="en-US" sz="1200" dirty="0" err="1"/>
              <a:t>enso</a:t>
            </a:r>
            <a:r>
              <a:rPr lang="en-US" sz="1200" dirty="0"/>
              <a:t>/</a:t>
            </a:r>
          </a:p>
        </p:txBody>
      </p:sp>
    </p:spTree>
    <p:extLst>
      <p:ext uri="{BB962C8B-B14F-4D97-AF65-F5344CB8AC3E}">
        <p14:creationId xmlns:p14="http://schemas.microsoft.com/office/powerpoint/2010/main" val="4142143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nnual_SRad_Curve"/>
          <p:cNvPicPr>
            <a:picLocks noChangeAspect="1" noChangeArrowheads="1"/>
          </p:cNvPicPr>
          <p:nvPr/>
        </p:nvPicPr>
        <p:blipFill>
          <a:blip r:embed="rId3">
            <a:extLst>
              <a:ext uri="{28A0092B-C50C-407E-A947-70E740481C1C}">
                <a14:useLocalDpi xmlns:a14="http://schemas.microsoft.com/office/drawing/2010/main" val="0"/>
              </a:ext>
            </a:extLst>
          </a:blip>
          <a:srcRect t="3946" b="8243"/>
          <a:stretch>
            <a:fillRect/>
          </a:stretch>
        </p:blipFill>
        <p:spPr bwMode="auto">
          <a:xfrm>
            <a:off x="533400" y="0"/>
            <a:ext cx="78486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7174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27"/>
          <p:cNvPicPr>
            <a:picLocks noChangeAspect="1" noChangeArrowheads="1"/>
          </p:cNvPicPr>
          <p:nvPr/>
        </p:nvPicPr>
        <p:blipFill>
          <a:blip r:embed="rId3">
            <a:extLst>
              <a:ext uri="{28A0092B-C50C-407E-A947-70E740481C1C}">
                <a14:useLocalDpi xmlns:a14="http://schemas.microsoft.com/office/drawing/2010/main" val="0"/>
              </a:ext>
            </a:extLst>
          </a:blip>
          <a:srcRect t="5608" r="4825"/>
          <a:stretch>
            <a:fillRect/>
          </a:stretch>
        </p:blipFill>
        <p:spPr bwMode="auto">
          <a:xfrm>
            <a:off x="1295400" y="741363"/>
            <a:ext cx="6400800" cy="6048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630819" y="56218"/>
            <a:ext cx="1729961" cy="523220"/>
          </a:xfrm>
          <a:prstGeom prst="rect">
            <a:avLst/>
          </a:prstGeom>
          <a:noFill/>
        </p:spPr>
        <p:txBody>
          <a:bodyPr wrap="none" rtlCol="0">
            <a:spAutoFit/>
          </a:bodyPr>
          <a:lstStyle/>
          <a:p>
            <a:r>
              <a:rPr lang="en-US" sz="2800" dirty="0" err="1" smtClean="0"/>
              <a:t>Daylength</a:t>
            </a:r>
            <a:endParaRPr lang="en-US" sz="2800" dirty="0"/>
          </a:p>
        </p:txBody>
      </p:sp>
    </p:spTree>
    <p:extLst>
      <p:ext uri="{BB962C8B-B14F-4D97-AF65-F5344CB8AC3E}">
        <p14:creationId xmlns:p14="http://schemas.microsoft.com/office/powerpoint/2010/main" val="30331182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a:t>
            </a:r>
            <a:r>
              <a:rPr lang="en-US" dirty="0" err="1" smtClean="0"/>
              <a:t>Mesoscale</a:t>
            </a:r>
            <a:r>
              <a:rPr lang="en-US" dirty="0" smtClean="0"/>
              <a:t> Winds</a:t>
            </a:r>
            <a:endParaRPr lang="en-US" dirty="0"/>
          </a:p>
        </p:txBody>
      </p:sp>
      <p:sp>
        <p:nvSpPr>
          <p:cNvPr id="3" name="Content Placeholder 2"/>
          <p:cNvSpPr>
            <a:spLocks noGrp="1"/>
          </p:cNvSpPr>
          <p:nvPr>
            <p:ph idx="1"/>
          </p:nvPr>
        </p:nvSpPr>
        <p:spPr>
          <a:xfrm>
            <a:off x="222422" y="1723767"/>
            <a:ext cx="5554364" cy="1254211"/>
          </a:xfrm>
        </p:spPr>
        <p:txBody>
          <a:bodyPr>
            <a:normAutofit/>
          </a:bodyPr>
          <a:lstStyle/>
          <a:p>
            <a:pPr marL="0" indent="0">
              <a:buNone/>
            </a:pPr>
            <a:r>
              <a:rPr lang="en-US" b="1" dirty="0" smtClean="0">
                <a:solidFill>
                  <a:srgbClr val="FF0000"/>
                </a:solidFill>
              </a:rPr>
              <a:t>Chinook Winds (</a:t>
            </a:r>
            <a:r>
              <a:rPr lang="en-US" b="1" dirty="0" err="1" smtClean="0">
                <a:solidFill>
                  <a:srgbClr val="FF0000"/>
                </a:solidFill>
              </a:rPr>
              <a:t>Foehn</a:t>
            </a:r>
            <a:r>
              <a:rPr lang="en-US" b="1" dirty="0" smtClean="0">
                <a:solidFill>
                  <a:srgbClr val="FF0000"/>
                </a:solidFill>
              </a:rPr>
              <a:t>)</a:t>
            </a:r>
            <a:endParaRPr lang="en-US" b="1"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03" y="2977978"/>
            <a:ext cx="5406083" cy="2854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0591" y="2336456"/>
            <a:ext cx="3092278" cy="2061519"/>
          </a:xfrm>
          <a:prstGeom prst="roundRect">
            <a:avLst>
              <a:gd name="adj" fmla="val 8594"/>
            </a:avLst>
          </a:prstGeom>
          <a:solidFill>
            <a:srgbClr val="FFFFFF">
              <a:shade val="85000"/>
            </a:srgbClr>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5384" y="4739298"/>
            <a:ext cx="3002692" cy="19637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6385873"/>
            <a:ext cx="5275290" cy="461665"/>
          </a:xfrm>
          <a:prstGeom prst="rect">
            <a:avLst/>
          </a:prstGeom>
          <a:noFill/>
        </p:spPr>
        <p:txBody>
          <a:bodyPr wrap="none" rtlCol="0">
            <a:spAutoFit/>
          </a:bodyPr>
          <a:lstStyle/>
          <a:p>
            <a:r>
              <a:rPr lang="en-US" sz="1200" dirty="0"/>
              <a:t> </a:t>
            </a:r>
            <a:r>
              <a:rPr lang="en-US" sz="1200" dirty="0" smtClean="0"/>
              <a:t>Loma, MT: January </a:t>
            </a:r>
            <a:r>
              <a:rPr lang="en-US" sz="1200" dirty="0"/>
              <a:t>15, 1972, the temperature rose from -54 to 49°F (-48 to 9°C), </a:t>
            </a:r>
            <a:endParaRPr lang="en-US" sz="1200" dirty="0" smtClean="0"/>
          </a:p>
          <a:p>
            <a:r>
              <a:rPr lang="en-US" sz="1200" dirty="0" smtClean="0"/>
              <a:t>a </a:t>
            </a:r>
            <a:r>
              <a:rPr lang="en-US" sz="1200" dirty="0"/>
              <a:t>103°F (58°C) change in temperature</a:t>
            </a:r>
          </a:p>
        </p:txBody>
      </p:sp>
    </p:spTree>
    <p:extLst>
      <p:ext uri="{BB962C8B-B14F-4D97-AF65-F5344CB8AC3E}">
        <p14:creationId xmlns:p14="http://schemas.microsoft.com/office/powerpoint/2010/main" val="6516434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Circulation </a:t>
            </a:r>
            <a:r>
              <a:rPr lang="en-US" dirty="0" smtClean="0"/>
              <a:t>Animation</a:t>
            </a:r>
            <a:br>
              <a:rPr lang="en-US" dirty="0" smtClean="0"/>
            </a:br>
            <a:r>
              <a:rPr lang="en-US" dirty="0" smtClean="0"/>
              <a:t>from a GCM</a:t>
            </a:r>
            <a:endParaRPr lang="en-US" dirty="0"/>
          </a:p>
        </p:txBody>
      </p:sp>
      <p:pic>
        <p:nvPicPr>
          <p:cNvPr id="4" name="Picture 3">
            <a:hlinkClick r:id="rId2"/>
          </p:cNvPr>
          <p:cNvPicPr>
            <a:picLocks noChangeAspect="1"/>
          </p:cNvPicPr>
          <p:nvPr/>
        </p:nvPicPr>
        <p:blipFill>
          <a:blip r:embed="rId3"/>
          <a:stretch>
            <a:fillRect/>
          </a:stretch>
        </p:blipFill>
        <p:spPr>
          <a:xfrm>
            <a:off x="1409332" y="2163075"/>
            <a:ext cx="6414632" cy="32073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705722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GCM Downscaling</a:t>
            </a:r>
            <a:endParaRPr lang="en-US" dirty="0"/>
          </a:p>
        </p:txBody>
      </p:sp>
      <p:sp>
        <p:nvSpPr>
          <p:cNvPr id="3" name="Content Placeholder 2"/>
          <p:cNvSpPr>
            <a:spLocks noGrp="1"/>
          </p:cNvSpPr>
          <p:nvPr>
            <p:ph idx="1"/>
          </p:nvPr>
        </p:nvSpPr>
        <p:spPr>
          <a:xfrm>
            <a:off x="457200" y="1470392"/>
            <a:ext cx="8458200" cy="1568084"/>
          </a:xfrm>
        </p:spPr>
        <p:txBody>
          <a:bodyPr>
            <a:normAutofit fontScale="70000" lnSpcReduction="20000"/>
          </a:bodyPr>
          <a:lstStyle/>
          <a:p>
            <a:r>
              <a:rPr lang="en-US" dirty="0" smtClean="0"/>
              <a:t>Simplest statistical approach: the delta method</a:t>
            </a:r>
          </a:p>
          <a:p>
            <a:r>
              <a:rPr lang="en-US" dirty="0" smtClean="0"/>
              <a:t>Simply add on projected changes to high resolution climate grid </a:t>
            </a:r>
            <a:endParaRPr lang="en-US" dirty="0"/>
          </a:p>
        </p:txBody>
      </p:sp>
      <p:sp>
        <p:nvSpPr>
          <p:cNvPr id="4" name="Rounded Rectangle 3"/>
          <p:cNvSpPr/>
          <p:nvPr/>
        </p:nvSpPr>
        <p:spPr>
          <a:xfrm>
            <a:off x="323850" y="3343276"/>
            <a:ext cx="8362950" cy="3248024"/>
          </a:xfrm>
          <a:prstGeom prst="roundRect">
            <a:avLst>
              <a:gd name="adj" fmla="val 9922"/>
            </a:avLst>
          </a:prstGeom>
          <a:solidFill>
            <a:schemeClr val="tx1"/>
          </a:solidFill>
          <a:ln>
            <a:solidFill>
              <a:schemeClr val="tx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904875" y="3505200"/>
            <a:ext cx="7010656" cy="2757488"/>
          </a:xfrm>
          <a:prstGeom prst="rect">
            <a:avLst/>
          </a:prstGeom>
        </p:spPr>
      </p:pic>
    </p:spTree>
    <p:extLst>
      <p:ext uri="{BB962C8B-B14F-4D97-AF65-F5344CB8AC3E}">
        <p14:creationId xmlns:p14="http://schemas.microsoft.com/office/powerpoint/2010/main" val="42095992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GCM Downscaling</a:t>
            </a:r>
            <a:endParaRPr lang="en-US" dirty="0"/>
          </a:p>
        </p:txBody>
      </p:sp>
      <p:sp>
        <p:nvSpPr>
          <p:cNvPr id="3" name="Content Placeholder 2"/>
          <p:cNvSpPr>
            <a:spLocks noGrp="1"/>
          </p:cNvSpPr>
          <p:nvPr>
            <p:ph idx="1"/>
          </p:nvPr>
        </p:nvSpPr>
        <p:spPr>
          <a:xfrm>
            <a:off x="457200" y="1600200"/>
            <a:ext cx="8229600" cy="1400175"/>
          </a:xfrm>
        </p:spPr>
        <p:txBody>
          <a:bodyPr>
            <a:normAutofit fontScale="92500"/>
          </a:bodyPr>
          <a:lstStyle/>
          <a:p>
            <a:r>
              <a:rPr lang="en-US" sz="2400" dirty="0" smtClean="0"/>
              <a:t>Delta Method Step 1</a:t>
            </a:r>
          </a:p>
          <a:p>
            <a:r>
              <a:rPr lang="en-US" sz="2400" dirty="0" smtClean="0"/>
              <a:t>Synthesize the regional GCM model projections for the region</a:t>
            </a:r>
          </a:p>
        </p:txBody>
      </p:sp>
      <p:pic>
        <p:nvPicPr>
          <p:cNvPr id="1026" name="Picture 2"/>
          <p:cNvPicPr>
            <a:picLocks noChangeAspect="1" noChangeArrowheads="1"/>
          </p:cNvPicPr>
          <p:nvPr/>
        </p:nvPicPr>
        <p:blipFill>
          <a:blip r:embed="rId2" cstate="print"/>
          <a:srcRect/>
          <a:stretch>
            <a:fillRect/>
          </a:stretch>
        </p:blipFill>
        <p:spPr bwMode="auto">
          <a:xfrm>
            <a:off x="561975" y="3095625"/>
            <a:ext cx="8062599" cy="3543300"/>
          </a:xfrm>
          <a:prstGeom prst="roundRect">
            <a:avLst>
              <a:gd name="adj" fmla="val 8594"/>
            </a:avLst>
          </a:prstGeom>
          <a:solidFill>
            <a:srgbClr val="FFFFFF">
              <a:shade val="85000"/>
            </a:srgbClr>
          </a:solidFill>
          <a:ln>
            <a:solidFill>
              <a:schemeClr val="bg2"/>
            </a:solidFill>
          </a:ln>
          <a:effectLst>
            <a:reflection blurRad="12700" stA="38000" endPos="28000" dist="5000" dir="5400000" sy="-100000" algn="bl" rotWithShape="0"/>
          </a:effectLst>
        </p:spPr>
      </p:pic>
    </p:spTree>
    <p:extLst>
      <p:ext uri="{BB962C8B-B14F-4D97-AF65-F5344CB8AC3E}">
        <p14:creationId xmlns:p14="http://schemas.microsoft.com/office/powerpoint/2010/main" val="31863188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GCM Downscaling</a:t>
            </a: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81000" y="2514600"/>
            <a:ext cx="39624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343400" y="2514600"/>
            <a:ext cx="42672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1486737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8229600" cy="1143000"/>
          </a:xfrm>
        </p:spPr>
        <p:txBody>
          <a:bodyPr/>
          <a:lstStyle/>
          <a:p>
            <a:r>
              <a:rPr lang="en-US" dirty="0" smtClean="0"/>
              <a:t>GCM Downscaling</a:t>
            </a:r>
            <a:endParaRPr lang="en-US" dirty="0"/>
          </a:p>
        </p:txBody>
      </p:sp>
      <p:sp>
        <p:nvSpPr>
          <p:cNvPr id="3" name="Content Placeholder 2"/>
          <p:cNvSpPr>
            <a:spLocks noGrp="1"/>
          </p:cNvSpPr>
          <p:nvPr>
            <p:ph idx="1"/>
          </p:nvPr>
        </p:nvSpPr>
        <p:spPr>
          <a:xfrm>
            <a:off x="457200" y="1775191"/>
            <a:ext cx="4800600" cy="4625609"/>
          </a:xfrm>
        </p:spPr>
        <p:txBody>
          <a:bodyPr>
            <a:normAutofit fontScale="92500" lnSpcReduction="20000"/>
          </a:bodyPr>
          <a:lstStyle/>
          <a:p>
            <a:r>
              <a:rPr lang="en-US" sz="2000" dirty="0" smtClean="0"/>
              <a:t>Delta Method Step 2</a:t>
            </a:r>
          </a:p>
          <a:p>
            <a:pPr>
              <a:buNone/>
            </a:pPr>
            <a:endParaRPr lang="en-US" sz="2000" dirty="0" smtClean="0"/>
          </a:p>
          <a:p>
            <a:r>
              <a:rPr lang="en-US" sz="2000" dirty="0" smtClean="0"/>
              <a:t>Perturb fine-scale historical observations with the projected seasonal/decadal regional changes to produce climate change scenarios</a:t>
            </a:r>
          </a:p>
          <a:p>
            <a:pPr>
              <a:buNone/>
            </a:pPr>
            <a:endParaRPr lang="en-US" sz="2000" dirty="0" smtClean="0"/>
          </a:p>
          <a:p>
            <a:r>
              <a:rPr lang="en-US" sz="2000" dirty="0" smtClean="0"/>
              <a:t>Provides climate data sequences that preserve the historically observed fine-scale spatial/temporal variability but are modified for a climate change scenario</a:t>
            </a:r>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074709" y="1323975"/>
            <a:ext cx="3735916" cy="533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394157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3066</TotalTime>
  <Words>543</Words>
  <Application>Microsoft Office PowerPoint</Application>
  <PresentationFormat>On-screen Show (4:3)</PresentationFormat>
  <Paragraphs>64</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Twilight</vt:lpstr>
      <vt:lpstr>PowerPoint Presentation</vt:lpstr>
      <vt:lpstr>PowerPoint Presentation</vt:lpstr>
      <vt:lpstr>PowerPoint Presentation</vt:lpstr>
      <vt:lpstr>Local Mesoscale Winds</vt:lpstr>
      <vt:lpstr>Global Circulation Animation from a GCM</vt:lpstr>
      <vt:lpstr>GCM Downscaling</vt:lpstr>
      <vt:lpstr>GCM Downscaling</vt:lpstr>
      <vt:lpstr>GCM Downscaling</vt:lpstr>
      <vt:lpstr>GCM Downscaling</vt:lpstr>
      <vt:lpstr>GCM Downscaling</vt:lpstr>
      <vt:lpstr>El Niño-Southern Oscillation (ENSO)</vt:lpstr>
      <vt:lpstr>El Niño-Southern Oscillation (ENSO)</vt:lpstr>
      <vt:lpstr>ENSO</vt:lpstr>
      <vt:lpstr>ENSO</vt:lpstr>
      <vt:lpstr>ENSO</vt:lpstr>
      <vt:lpstr>El Niño/ La Niña  Impacts</vt:lpstr>
      <vt:lpstr>El Niño Impacts </vt:lpstr>
      <vt:lpstr>La Niña Impacts</vt:lpstr>
      <vt:lpstr>ENSO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 2: Energy and Radiation</dc:title>
  <dc:creator>Jared Oyler</dc:creator>
  <cp:lastModifiedBy>Jared Oyler</cp:lastModifiedBy>
  <cp:revision>71</cp:revision>
  <dcterms:created xsi:type="dcterms:W3CDTF">2012-01-30T00:10:13Z</dcterms:created>
  <dcterms:modified xsi:type="dcterms:W3CDTF">2013-03-27T16:47:32Z</dcterms:modified>
</cp:coreProperties>
</file>