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9" r:id="rId3"/>
    <p:sldId id="261" r:id="rId4"/>
    <p:sldId id="256" r:id="rId5"/>
    <p:sldId id="262" r:id="rId6"/>
    <p:sldId id="263" r:id="rId7"/>
    <p:sldId id="265" r:id="rId8"/>
    <p:sldId id="264" r:id="rId9"/>
    <p:sldId id="266" r:id="rId10"/>
    <p:sldId id="270" r:id="rId11"/>
    <p:sldId id="267" r:id="rId12"/>
    <p:sldId id="269" r:id="rId13"/>
    <p:sldId id="271" r:id="rId14"/>
    <p:sldId id="272" r:id="rId15"/>
    <p:sldId id="273" r:id="rId16"/>
    <p:sldId id="294" r:id="rId17"/>
    <p:sldId id="274" r:id="rId18"/>
    <p:sldId id="275" r:id="rId19"/>
    <p:sldId id="278" r:id="rId20"/>
    <p:sldId id="279" r:id="rId21"/>
    <p:sldId id="280" r:id="rId22"/>
    <p:sldId id="281" r:id="rId23"/>
    <p:sldId id="276" r:id="rId24"/>
    <p:sldId id="277" r:id="rId25"/>
    <p:sldId id="286" r:id="rId26"/>
    <p:sldId id="283" r:id="rId27"/>
    <p:sldId id="291" r:id="rId28"/>
    <p:sldId id="292" r:id="rId29"/>
    <p:sldId id="284" r:id="rId30"/>
    <p:sldId id="287" r:id="rId31"/>
    <p:sldId id="282" r:id="rId32"/>
    <p:sldId id="293" r:id="rId33"/>
    <p:sldId id="289" r:id="rId34"/>
    <p:sldId id="285" r:id="rId35"/>
    <p:sldId id="288" r:id="rId36"/>
    <p:sldId id="290" r:id="rId37"/>
    <p:sldId id="268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C1643-82BA-42AF-97C4-550F563EEF6F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47058-ED07-497D-90F9-3555468B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5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Garamond" panose="02020404030301010803" pitchFamily="18" charset="0"/>
              </a:rPr>
              <a:t>R_lr</a:t>
            </a:r>
            <a:r>
              <a:rPr lang="en-US" sz="14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   </a:t>
            </a:r>
            <a:r>
              <a:rPr lang="en-US" sz="12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=  leaf and fine root maintenance respiration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73791-8732-42E8-BE44-E2D22E7F80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0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380BAC-0FAE-4B30-8B36-28CC57F6025D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AAC4F110-DC76-45DC-9CE5-D4F3B86A189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2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380BAC-0FAE-4B30-8B36-28CC57F6025D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8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0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6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3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DBAFF-1BF3-476F-88C1-B5FFC5AA713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F0815-C303-4EB1-8CE2-FB635518B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4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2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05900" cy="649410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latin typeface="Garamond" panose="02020404030301010803" pitchFamily="18" charset="0"/>
              </a:rPr>
              <a:t>Remote Sensing Vegetation Indices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488668"/>
            <a:ext cx="26865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NRSM532 </a:t>
            </a:r>
            <a:r>
              <a:rPr lang="en-US" altLang="en-US" dirty="0" smtClean="0">
                <a:solidFill>
                  <a:prstClr val="black"/>
                </a:solidFill>
                <a:latin typeface="Calibri" panose="020F0502020204030204"/>
              </a:rPr>
              <a:t>Systems Ecology</a:t>
            </a:r>
            <a:endParaRPr lang="en-US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4" descr="Modis-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04" y="649410"/>
            <a:ext cx="3893789" cy="362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SC00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72" y="4350124"/>
            <a:ext cx="2618238" cy="21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Science_Cover_NDVI_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3" y="649410"/>
            <a:ext cx="4052444" cy="58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Enhanced Vegetation Index &amp; High Biomass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EVI_500m_A200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90575"/>
            <a:ext cx="383063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5972175"/>
            <a:ext cx="4081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omic Sans MS" panose="030F0702030302020204" pitchFamily="66" charset="0"/>
              </a:rPr>
              <a:t>South America (August 12 to August 27, 2000)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533400" y="790575"/>
            <a:ext cx="3833813" cy="5181600"/>
            <a:chOff x="288" y="528"/>
            <a:chExt cx="2415" cy="3456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768" y="1344"/>
              <a:ext cx="1824" cy="105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88" y="2400"/>
              <a:ext cx="2413" cy="1584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288" y="528"/>
              <a:ext cx="2413" cy="816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288" y="1344"/>
              <a:ext cx="480" cy="1056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2594" y="1344"/>
              <a:ext cx="109" cy="1056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33775"/>
            <a:ext cx="35814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90575"/>
            <a:ext cx="35814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391400" y="3838575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EVI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486400" y="1095375"/>
            <a:ext cx="9477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NDVI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4550530" y="1865783"/>
            <a:ext cx="9543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1200" b="1" dirty="0" smtClean="0">
                <a:latin typeface="Garamond" panose="02020404030301010803" pitchFamily="18" charset="0"/>
              </a:rPr>
              <a:t>Percent (%)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611143" y="4634457"/>
            <a:ext cx="9543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1200" b="1" dirty="0" smtClean="0">
                <a:latin typeface="Garamond" panose="02020404030301010803" pitchFamily="18" charset="0"/>
              </a:rPr>
              <a:t>Percent (%)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29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NDVI and Soil Sensitivity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141662" y="976313"/>
            <a:ext cx="5799138" cy="4730750"/>
          </a:xfrm>
          <a:prstGeom prst="rect">
            <a:avLst/>
          </a:prstGeom>
          <a:noFill/>
          <a:ln w="333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6" name="Line 88"/>
          <p:cNvSpPr>
            <a:spLocks noChangeShapeType="1"/>
          </p:cNvSpPr>
          <p:nvPr/>
        </p:nvSpPr>
        <p:spPr bwMode="auto">
          <a:xfrm>
            <a:off x="3141662" y="5683251"/>
            <a:ext cx="1588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89"/>
          <p:cNvSpPr>
            <a:spLocks noChangeShapeType="1"/>
          </p:cNvSpPr>
          <p:nvPr/>
        </p:nvSpPr>
        <p:spPr bwMode="auto">
          <a:xfrm>
            <a:off x="3868737" y="5683251"/>
            <a:ext cx="1588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90"/>
          <p:cNvSpPr>
            <a:spLocks noChangeShapeType="1"/>
          </p:cNvSpPr>
          <p:nvPr/>
        </p:nvSpPr>
        <p:spPr bwMode="auto">
          <a:xfrm>
            <a:off x="4597400" y="5683251"/>
            <a:ext cx="1587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91"/>
          <p:cNvSpPr>
            <a:spLocks noChangeShapeType="1"/>
          </p:cNvSpPr>
          <p:nvPr/>
        </p:nvSpPr>
        <p:spPr bwMode="auto">
          <a:xfrm>
            <a:off x="5324475" y="5683251"/>
            <a:ext cx="1587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92"/>
          <p:cNvSpPr>
            <a:spLocks noChangeShapeType="1"/>
          </p:cNvSpPr>
          <p:nvPr/>
        </p:nvSpPr>
        <p:spPr bwMode="auto">
          <a:xfrm>
            <a:off x="6029325" y="5683251"/>
            <a:ext cx="1587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Line 93"/>
          <p:cNvSpPr>
            <a:spLocks noChangeShapeType="1"/>
          </p:cNvSpPr>
          <p:nvPr/>
        </p:nvSpPr>
        <p:spPr bwMode="auto">
          <a:xfrm>
            <a:off x="6757987" y="5683251"/>
            <a:ext cx="1588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94"/>
          <p:cNvSpPr>
            <a:spLocks noChangeShapeType="1"/>
          </p:cNvSpPr>
          <p:nvPr/>
        </p:nvSpPr>
        <p:spPr bwMode="auto">
          <a:xfrm>
            <a:off x="7485062" y="5683251"/>
            <a:ext cx="1588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95"/>
          <p:cNvSpPr>
            <a:spLocks noChangeShapeType="1"/>
          </p:cNvSpPr>
          <p:nvPr/>
        </p:nvSpPr>
        <p:spPr bwMode="auto">
          <a:xfrm>
            <a:off x="8189912" y="5683251"/>
            <a:ext cx="1588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Line 96"/>
          <p:cNvSpPr>
            <a:spLocks noChangeShapeType="1"/>
          </p:cNvSpPr>
          <p:nvPr/>
        </p:nvSpPr>
        <p:spPr bwMode="auto">
          <a:xfrm>
            <a:off x="8918575" y="5683251"/>
            <a:ext cx="1587" cy="136525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Rectangle 97"/>
          <p:cNvSpPr>
            <a:spLocks noChangeArrowheads="1"/>
          </p:cNvSpPr>
          <p:nvPr/>
        </p:nvSpPr>
        <p:spPr bwMode="auto">
          <a:xfrm>
            <a:off x="3106737" y="5899151"/>
            <a:ext cx="152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</a:t>
            </a:r>
            <a:endParaRPr lang="en-US" altLang="en-US"/>
          </a:p>
        </p:txBody>
      </p:sp>
      <p:sp>
        <p:nvSpPr>
          <p:cNvPr id="96" name="Rectangle 98"/>
          <p:cNvSpPr>
            <a:spLocks noChangeArrowheads="1"/>
          </p:cNvSpPr>
          <p:nvPr/>
        </p:nvSpPr>
        <p:spPr bwMode="auto">
          <a:xfrm>
            <a:off x="3629025" y="5899151"/>
            <a:ext cx="527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0.05</a:t>
            </a:r>
            <a:endParaRPr lang="en-US" altLang="en-US"/>
          </a:p>
        </p:txBody>
      </p:sp>
      <p:sp>
        <p:nvSpPr>
          <p:cNvPr id="97" name="Rectangle 99"/>
          <p:cNvSpPr>
            <a:spLocks noChangeArrowheads="1"/>
          </p:cNvSpPr>
          <p:nvPr/>
        </p:nvSpPr>
        <p:spPr bwMode="auto">
          <a:xfrm>
            <a:off x="4448175" y="5899151"/>
            <a:ext cx="374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0.1</a:t>
            </a:r>
            <a:endParaRPr lang="en-US" altLang="en-US"/>
          </a:p>
        </p:txBody>
      </p:sp>
      <p:sp>
        <p:nvSpPr>
          <p:cNvPr id="98" name="Rectangle 100"/>
          <p:cNvSpPr>
            <a:spLocks noChangeArrowheads="1"/>
          </p:cNvSpPr>
          <p:nvPr/>
        </p:nvSpPr>
        <p:spPr bwMode="auto">
          <a:xfrm>
            <a:off x="5084762" y="5899151"/>
            <a:ext cx="527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0.15</a:t>
            </a:r>
            <a:endParaRPr lang="en-US" altLang="en-US"/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5881687" y="5899151"/>
            <a:ext cx="374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0.2</a:t>
            </a:r>
            <a:endParaRPr lang="en-US" altLang="en-US"/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6518275" y="5899151"/>
            <a:ext cx="527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0.25</a:t>
            </a:r>
            <a:endParaRPr lang="en-US" altLang="en-US"/>
          </a:p>
        </p:txBody>
      </p:sp>
      <p:sp>
        <p:nvSpPr>
          <p:cNvPr id="101" name="Rectangle 103"/>
          <p:cNvSpPr>
            <a:spLocks noChangeArrowheads="1"/>
          </p:cNvSpPr>
          <p:nvPr/>
        </p:nvSpPr>
        <p:spPr bwMode="auto">
          <a:xfrm>
            <a:off x="7337425" y="5899151"/>
            <a:ext cx="374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0.3</a:t>
            </a:r>
            <a:endParaRPr lang="en-US" altLang="en-US"/>
          </a:p>
        </p:txBody>
      </p:sp>
      <p:sp>
        <p:nvSpPr>
          <p:cNvPr id="102" name="Rectangle 104"/>
          <p:cNvSpPr>
            <a:spLocks noChangeArrowheads="1"/>
          </p:cNvSpPr>
          <p:nvPr/>
        </p:nvSpPr>
        <p:spPr bwMode="auto">
          <a:xfrm>
            <a:off x="7950200" y="5899151"/>
            <a:ext cx="527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0.35</a:t>
            </a:r>
            <a:endParaRPr lang="en-US" altLang="en-US"/>
          </a:p>
        </p:txBody>
      </p:sp>
      <p:sp>
        <p:nvSpPr>
          <p:cNvPr id="103" name="Rectangle 105"/>
          <p:cNvSpPr>
            <a:spLocks noChangeArrowheads="1"/>
          </p:cNvSpPr>
          <p:nvPr/>
        </p:nvSpPr>
        <p:spPr bwMode="auto">
          <a:xfrm>
            <a:off x="8769350" y="5899151"/>
            <a:ext cx="374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Geneva" charset="0"/>
              </a:rPr>
              <a:t>0.4</a:t>
            </a:r>
            <a:endParaRPr lang="en-US" altLang="en-US"/>
          </a:p>
        </p:txBody>
      </p:sp>
      <p:sp>
        <p:nvSpPr>
          <p:cNvPr id="104" name="Rectangle 106"/>
          <p:cNvSpPr>
            <a:spLocks noChangeArrowheads="1"/>
          </p:cNvSpPr>
          <p:nvPr/>
        </p:nvSpPr>
        <p:spPr bwMode="auto">
          <a:xfrm>
            <a:off x="5026025" y="6307138"/>
            <a:ext cx="3265487" cy="396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600" b="1" dirty="0">
                <a:solidFill>
                  <a:srgbClr val="000000"/>
                </a:solidFill>
                <a:latin typeface="Helvetica" panose="020B0604020202020204" pitchFamily="34" charset="0"/>
              </a:rPr>
              <a:t>Soil Albedo</a:t>
            </a:r>
            <a:endParaRPr lang="en-US" altLang="en-US" dirty="0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>
            <a:off x="3005137" y="568325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109"/>
          <p:cNvSpPr>
            <a:spLocks noChangeShapeType="1"/>
          </p:cNvSpPr>
          <p:nvPr/>
        </p:nvSpPr>
        <p:spPr bwMode="auto">
          <a:xfrm>
            <a:off x="3005137" y="520700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Line 110"/>
          <p:cNvSpPr>
            <a:spLocks noChangeShapeType="1"/>
          </p:cNvSpPr>
          <p:nvPr/>
        </p:nvSpPr>
        <p:spPr bwMode="auto">
          <a:xfrm>
            <a:off x="3005137" y="4751388"/>
            <a:ext cx="136525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111"/>
          <p:cNvSpPr>
            <a:spLocks noChangeShapeType="1"/>
          </p:cNvSpPr>
          <p:nvPr/>
        </p:nvSpPr>
        <p:spPr bwMode="auto">
          <a:xfrm>
            <a:off x="3005137" y="427355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12"/>
          <p:cNvSpPr>
            <a:spLocks noChangeShapeType="1"/>
          </p:cNvSpPr>
          <p:nvPr/>
        </p:nvSpPr>
        <p:spPr bwMode="auto">
          <a:xfrm>
            <a:off x="3005137" y="379730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Line 113"/>
          <p:cNvSpPr>
            <a:spLocks noChangeShapeType="1"/>
          </p:cNvSpPr>
          <p:nvPr/>
        </p:nvSpPr>
        <p:spPr bwMode="auto">
          <a:xfrm>
            <a:off x="3005137" y="3341688"/>
            <a:ext cx="136525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Line 114"/>
          <p:cNvSpPr>
            <a:spLocks noChangeShapeType="1"/>
          </p:cNvSpPr>
          <p:nvPr/>
        </p:nvSpPr>
        <p:spPr bwMode="auto">
          <a:xfrm>
            <a:off x="3005137" y="286385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115"/>
          <p:cNvSpPr>
            <a:spLocks noChangeShapeType="1"/>
          </p:cNvSpPr>
          <p:nvPr/>
        </p:nvSpPr>
        <p:spPr bwMode="auto">
          <a:xfrm>
            <a:off x="3005137" y="2386013"/>
            <a:ext cx="136525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16"/>
          <p:cNvSpPr>
            <a:spLocks noChangeShapeType="1"/>
          </p:cNvSpPr>
          <p:nvPr/>
        </p:nvSpPr>
        <p:spPr bwMode="auto">
          <a:xfrm>
            <a:off x="3005137" y="1931988"/>
            <a:ext cx="136525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17"/>
          <p:cNvSpPr>
            <a:spLocks noChangeShapeType="1"/>
          </p:cNvSpPr>
          <p:nvPr/>
        </p:nvSpPr>
        <p:spPr bwMode="auto">
          <a:xfrm>
            <a:off x="3005137" y="1454151"/>
            <a:ext cx="136525" cy="1587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118"/>
          <p:cNvSpPr>
            <a:spLocks noChangeShapeType="1"/>
          </p:cNvSpPr>
          <p:nvPr/>
        </p:nvSpPr>
        <p:spPr bwMode="auto">
          <a:xfrm>
            <a:off x="3005137" y="976313"/>
            <a:ext cx="136525" cy="1588"/>
          </a:xfrm>
          <a:prstGeom prst="line">
            <a:avLst/>
          </a:prstGeom>
          <a:noFill/>
          <a:ln w="333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Rectangle 119"/>
          <p:cNvSpPr>
            <a:spLocks noChangeArrowheads="1"/>
          </p:cNvSpPr>
          <p:nvPr/>
        </p:nvSpPr>
        <p:spPr bwMode="auto">
          <a:xfrm>
            <a:off x="2765425" y="5535613"/>
            <a:ext cx="1857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</a:t>
            </a:r>
            <a:endParaRPr lang="en-US" altLang="en-US"/>
          </a:p>
        </p:txBody>
      </p:sp>
      <p:sp>
        <p:nvSpPr>
          <p:cNvPr id="118" name="Rectangle 120"/>
          <p:cNvSpPr>
            <a:spLocks noChangeArrowheads="1"/>
          </p:cNvSpPr>
          <p:nvPr/>
        </p:nvSpPr>
        <p:spPr bwMode="auto">
          <a:xfrm>
            <a:off x="2514600" y="5057776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0.1</a:t>
            </a:r>
            <a:endParaRPr lang="en-US" altLang="en-US"/>
          </a:p>
        </p:txBody>
      </p:sp>
      <p:sp>
        <p:nvSpPr>
          <p:cNvPr id="119" name="Rectangle 121"/>
          <p:cNvSpPr>
            <a:spLocks noChangeArrowheads="1"/>
          </p:cNvSpPr>
          <p:nvPr/>
        </p:nvSpPr>
        <p:spPr bwMode="auto">
          <a:xfrm>
            <a:off x="2514600" y="4602163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0.2</a:t>
            </a:r>
            <a:endParaRPr lang="en-US" altLang="en-US"/>
          </a:p>
        </p:txBody>
      </p:sp>
      <p:sp>
        <p:nvSpPr>
          <p:cNvPr id="120" name="Rectangle 122"/>
          <p:cNvSpPr>
            <a:spLocks noChangeArrowheads="1"/>
          </p:cNvSpPr>
          <p:nvPr/>
        </p:nvSpPr>
        <p:spPr bwMode="auto">
          <a:xfrm>
            <a:off x="2514600" y="4125913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0.3</a:t>
            </a:r>
            <a:endParaRPr lang="en-US" altLang="en-US"/>
          </a:p>
        </p:txBody>
      </p:sp>
      <p:sp>
        <p:nvSpPr>
          <p:cNvPr id="121" name="Rectangle 123"/>
          <p:cNvSpPr>
            <a:spLocks noChangeArrowheads="1"/>
          </p:cNvSpPr>
          <p:nvPr/>
        </p:nvSpPr>
        <p:spPr bwMode="auto">
          <a:xfrm>
            <a:off x="2514600" y="3648076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0.4</a:t>
            </a:r>
            <a:endParaRPr lang="en-US" altLang="en-US"/>
          </a:p>
        </p:txBody>
      </p:sp>
      <p:sp>
        <p:nvSpPr>
          <p:cNvPr id="122" name="Rectangle 124"/>
          <p:cNvSpPr>
            <a:spLocks noChangeArrowheads="1"/>
          </p:cNvSpPr>
          <p:nvPr/>
        </p:nvSpPr>
        <p:spPr bwMode="auto">
          <a:xfrm>
            <a:off x="2514600" y="3192463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0.5</a:t>
            </a:r>
            <a:endParaRPr lang="en-US" altLang="en-US"/>
          </a:p>
        </p:txBody>
      </p:sp>
      <p:sp>
        <p:nvSpPr>
          <p:cNvPr id="123" name="Rectangle 125"/>
          <p:cNvSpPr>
            <a:spLocks noChangeArrowheads="1"/>
          </p:cNvSpPr>
          <p:nvPr/>
        </p:nvSpPr>
        <p:spPr bwMode="auto">
          <a:xfrm>
            <a:off x="2514600" y="2714626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0.6</a:t>
            </a:r>
            <a:endParaRPr lang="en-US" altLang="en-US"/>
          </a:p>
        </p:txBody>
      </p:sp>
      <p:sp>
        <p:nvSpPr>
          <p:cNvPr id="124" name="Rectangle 126"/>
          <p:cNvSpPr>
            <a:spLocks noChangeArrowheads="1"/>
          </p:cNvSpPr>
          <p:nvPr/>
        </p:nvSpPr>
        <p:spPr bwMode="auto">
          <a:xfrm>
            <a:off x="2514600" y="2238376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0.7</a:t>
            </a:r>
            <a:endParaRPr lang="en-US" altLang="en-US"/>
          </a:p>
        </p:txBody>
      </p:sp>
      <p:sp>
        <p:nvSpPr>
          <p:cNvPr id="125" name="Rectangle 127"/>
          <p:cNvSpPr>
            <a:spLocks noChangeArrowheads="1"/>
          </p:cNvSpPr>
          <p:nvPr/>
        </p:nvSpPr>
        <p:spPr bwMode="auto">
          <a:xfrm>
            <a:off x="2514600" y="1782763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0.8</a:t>
            </a:r>
            <a:endParaRPr lang="en-US" altLang="en-US"/>
          </a:p>
        </p:txBody>
      </p:sp>
      <p:sp>
        <p:nvSpPr>
          <p:cNvPr id="126" name="Rectangle 128"/>
          <p:cNvSpPr>
            <a:spLocks noChangeArrowheads="1"/>
          </p:cNvSpPr>
          <p:nvPr/>
        </p:nvSpPr>
        <p:spPr bwMode="auto">
          <a:xfrm>
            <a:off x="2514600" y="1304926"/>
            <a:ext cx="4556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0.9</a:t>
            </a:r>
            <a:endParaRPr lang="en-US" altLang="en-US"/>
          </a:p>
        </p:txBody>
      </p:sp>
      <p:sp>
        <p:nvSpPr>
          <p:cNvPr id="127" name="Rectangle 129"/>
          <p:cNvSpPr>
            <a:spLocks noChangeArrowheads="1"/>
          </p:cNvSpPr>
          <p:nvPr/>
        </p:nvSpPr>
        <p:spPr bwMode="auto">
          <a:xfrm>
            <a:off x="2765425" y="828676"/>
            <a:ext cx="1857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latin typeface="Geneva" charset="0"/>
              </a:rPr>
              <a:t>1</a:t>
            </a:r>
            <a:endParaRPr lang="en-US" altLang="en-US"/>
          </a:p>
        </p:txBody>
      </p:sp>
      <p:sp>
        <p:nvSpPr>
          <p:cNvPr id="128" name="Rectangle 130"/>
          <p:cNvSpPr>
            <a:spLocks noChangeArrowheads="1"/>
          </p:cNvSpPr>
          <p:nvPr/>
        </p:nvSpPr>
        <p:spPr bwMode="auto">
          <a:xfrm rot="16200000">
            <a:off x="1862931" y="3540919"/>
            <a:ext cx="78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rgbClr val="000000"/>
                </a:solidFill>
                <a:latin typeface="Helvetica" panose="020B0604020202020204" pitchFamily="34" charset="0"/>
              </a:rPr>
              <a:t>NDVI</a:t>
            </a:r>
            <a:endParaRPr lang="en-US" altLang="en-US"/>
          </a:p>
        </p:txBody>
      </p:sp>
      <p:sp>
        <p:nvSpPr>
          <p:cNvPr id="129" name="Rectangle 134"/>
          <p:cNvSpPr>
            <a:spLocks noChangeArrowheads="1"/>
          </p:cNvSpPr>
          <p:nvPr/>
        </p:nvSpPr>
        <p:spPr bwMode="auto">
          <a:xfrm>
            <a:off x="8216106" y="5080795"/>
            <a:ext cx="419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Soil</a:t>
            </a:r>
            <a:endParaRPr lang="en-US" altLang="en-US" dirty="0"/>
          </a:p>
        </p:txBody>
      </p:sp>
      <p:sp>
        <p:nvSpPr>
          <p:cNvPr id="130" name="Rectangle 137"/>
          <p:cNvSpPr>
            <a:spLocks noChangeArrowheads="1"/>
          </p:cNvSpPr>
          <p:nvPr/>
        </p:nvSpPr>
        <p:spPr bwMode="auto">
          <a:xfrm>
            <a:off x="8067674" y="4437931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LAI=0.5</a:t>
            </a:r>
            <a:endParaRPr lang="en-US" altLang="en-US" dirty="0"/>
          </a:p>
        </p:txBody>
      </p:sp>
      <p:sp>
        <p:nvSpPr>
          <p:cNvPr id="131" name="Rectangle 140"/>
          <p:cNvSpPr>
            <a:spLocks noChangeArrowheads="1"/>
          </p:cNvSpPr>
          <p:nvPr/>
        </p:nvSpPr>
        <p:spPr bwMode="auto">
          <a:xfrm>
            <a:off x="8070849" y="3553693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LAI=1.1</a:t>
            </a:r>
            <a:endParaRPr lang="en-US" altLang="en-US" dirty="0"/>
          </a:p>
        </p:txBody>
      </p:sp>
      <p:sp>
        <p:nvSpPr>
          <p:cNvPr id="132" name="Rectangle 142"/>
          <p:cNvSpPr>
            <a:spLocks noChangeArrowheads="1"/>
          </p:cNvSpPr>
          <p:nvPr/>
        </p:nvSpPr>
        <p:spPr bwMode="auto">
          <a:xfrm>
            <a:off x="8031162" y="2475042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LAI=1.6</a:t>
            </a:r>
            <a:endParaRPr lang="en-US" altLang="en-US" dirty="0"/>
          </a:p>
        </p:txBody>
      </p:sp>
      <p:sp>
        <p:nvSpPr>
          <p:cNvPr id="133" name="Rectangle 144"/>
          <p:cNvSpPr>
            <a:spLocks noChangeArrowheads="1"/>
          </p:cNvSpPr>
          <p:nvPr/>
        </p:nvSpPr>
        <p:spPr bwMode="auto">
          <a:xfrm>
            <a:off x="7992268" y="1518933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LAI=2.7</a:t>
            </a:r>
            <a:endParaRPr lang="en-US" altLang="en-US" dirty="0"/>
          </a:p>
        </p:txBody>
      </p:sp>
      <p:sp>
        <p:nvSpPr>
          <p:cNvPr id="134" name="Line 4"/>
          <p:cNvSpPr>
            <a:spLocks noChangeShapeType="1"/>
          </p:cNvSpPr>
          <p:nvPr/>
        </p:nvSpPr>
        <p:spPr bwMode="auto">
          <a:xfrm>
            <a:off x="3262312" y="4624388"/>
            <a:ext cx="54864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Line 5"/>
          <p:cNvSpPr>
            <a:spLocks noChangeShapeType="1"/>
          </p:cNvSpPr>
          <p:nvPr/>
        </p:nvSpPr>
        <p:spPr bwMode="auto">
          <a:xfrm>
            <a:off x="3719512" y="3252788"/>
            <a:ext cx="4800600" cy="1676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Line 7"/>
          <p:cNvSpPr>
            <a:spLocks noChangeShapeType="1"/>
          </p:cNvSpPr>
          <p:nvPr/>
        </p:nvSpPr>
        <p:spPr bwMode="auto">
          <a:xfrm>
            <a:off x="3567112" y="2338388"/>
            <a:ext cx="48006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Line 8"/>
          <p:cNvSpPr>
            <a:spLocks noChangeShapeType="1"/>
          </p:cNvSpPr>
          <p:nvPr/>
        </p:nvSpPr>
        <p:spPr bwMode="auto">
          <a:xfrm>
            <a:off x="3871912" y="2033588"/>
            <a:ext cx="4648200" cy="8382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Line 9"/>
          <p:cNvSpPr>
            <a:spLocks noChangeShapeType="1"/>
          </p:cNvSpPr>
          <p:nvPr/>
        </p:nvSpPr>
        <p:spPr bwMode="auto">
          <a:xfrm>
            <a:off x="3490912" y="1652588"/>
            <a:ext cx="4495800" cy="15240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4462" y="956464"/>
            <a:ext cx="1944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smtClean="0"/>
              <a:t>In areas of low vegetation cover, the soil reflectivity and properties can adversely affect NDVI values.</a:t>
            </a:r>
          </a:p>
        </p:txBody>
      </p:sp>
    </p:spTree>
    <p:extLst>
      <p:ext uri="{BB962C8B-B14F-4D97-AF65-F5344CB8AC3E}">
        <p14:creationId xmlns:p14="http://schemas.microsoft.com/office/powerpoint/2010/main" val="4305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SAVI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6049" y="748650"/>
            <a:ext cx="20462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/>
              <a:t>Adjusting for soil </a:t>
            </a:r>
            <a:r>
              <a:rPr lang="en-US" altLang="en-US" b="1" dirty="0" smtClean="0"/>
              <a:t>reflectivity (or brightness), </a:t>
            </a:r>
            <a:r>
              <a:rPr lang="en-US" altLang="en-US" b="1" dirty="0" smtClean="0"/>
              <a:t>SAVI provides a more consistent VI measure across vegetation cover gradients</a:t>
            </a:r>
            <a:r>
              <a:rPr lang="en-US" altLang="en-US" b="1" dirty="0" smtClean="0"/>
              <a:t>.</a:t>
            </a:r>
          </a:p>
          <a:p>
            <a:endParaRPr lang="en-US" altLang="en-US" b="1" dirty="0"/>
          </a:p>
          <a:p>
            <a:r>
              <a:rPr lang="en-US" altLang="en-US" b="1" dirty="0" smtClean="0"/>
              <a:t>The value of the constant L varies in relation to vegetation cover density:</a:t>
            </a:r>
          </a:p>
          <a:p>
            <a:r>
              <a:rPr lang="en-US" altLang="en-US" b="1" dirty="0" smtClean="0"/>
              <a:t>Low Veg: L = ~1.0</a:t>
            </a:r>
          </a:p>
          <a:p>
            <a:r>
              <a:rPr lang="en-US" altLang="en-US" b="1" dirty="0" smtClean="0"/>
              <a:t>Med. Veg: L = ~0.5</a:t>
            </a:r>
          </a:p>
          <a:p>
            <a:r>
              <a:rPr lang="en-US" altLang="en-US" b="1" dirty="0" smtClean="0"/>
              <a:t>High Veg: L = ~0.25</a:t>
            </a: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3159125" y="919952"/>
            <a:ext cx="5581650" cy="4860925"/>
          </a:xfrm>
          <a:prstGeom prst="rect">
            <a:avLst/>
          </a:prstGeom>
          <a:noFill/>
          <a:ln w="301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85" name="Line 80"/>
          <p:cNvSpPr>
            <a:spLocks noChangeShapeType="1"/>
          </p:cNvSpPr>
          <p:nvPr/>
        </p:nvSpPr>
        <p:spPr bwMode="auto">
          <a:xfrm>
            <a:off x="3159125" y="5739602"/>
            <a:ext cx="5519737" cy="1587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" name="Line 81"/>
          <p:cNvSpPr>
            <a:spLocks noChangeShapeType="1"/>
          </p:cNvSpPr>
          <p:nvPr/>
        </p:nvSpPr>
        <p:spPr bwMode="auto">
          <a:xfrm>
            <a:off x="3159125" y="5760239"/>
            <a:ext cx="1587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" name="Line 82"/>
          <p:cNvSpPr>
            <a:spLocks noChangeShapeType="1"/>
          </p:cNvSpPr>
          <p:nvPr/>
        </p:nvSpPr>
        <p:spPr bwMode="auto">
          <a:xfrm>
            <a:off x="3859212" y="5760239"/>
            <a:ext cx="1588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" name="Line 83"/>
          <p:cNvSpPr>
            <a:spLocks noChangeShapeType="1"/>
          </p:cNvSpPr>
          <p:nvPr/>
        </p:nvSpPr>
        <p:spPr bwMode="auto">
          <a:xfrm>
            <a:off x="4538662" y="5760239"/>
            <a:ext cx="1588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" name="Line 84"/>
          <p:cNvSpPr>
            <a:spLocks noChangeShapeType="1"/>
          </p:cNvSpPr>
          <p:nvPr/>
        </p:nvSpPr>
        <p:spPr bwMode="auto">
          <a:xfrm>
            <a:off x="5238750" y="5760239"/>
            <a:ext cx="1587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" name="Line 85"/>
          <p:cNvSpPr>
            <a:spLocks noChangeShapeType="1"/>
          </p:cNvSpPr>
          <p:nvPr/>
        </p:nvSpPr>
        <p:spPr bwMode="auto">
          <a:xfrm>
            <a:off x="5940425" y="5760239"/>
            <a:ext cx="1587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" name="Line 86"/>
          <p:cNvSpPr>
            <a:spLocks noChangeShapeType="1"/>
          </p:cNvSpPr>
          <p:nvPr/>
        </p:nvSpPr>
        <p:spPr bwMode="auto">
          <a:xfrm>
            <a:off x="6619875" y="5760239"/>
            <a:ext cx="1587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" name="Line 87"/>
          <p:cNvSpPr>
            <a:spLocks noChangeShapeType="1"/>
          </p:cNvSpPr>
          <p:nvPr/>
        </p:nvSpPr>
        <p:spPr bwMode="auto">
          <a:xfrm>
            <a:off x="7319962" y="5760239"/>
            <a:ext cx="1588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" name="Line 88"/>
          <p:cNvSpPr>
            <a:spLocks noChangeShapeType="1"/>
          </p:cNvSpPr>
          <p:nvPr/>
        </p:nvSpPr>
        <p:spPr bwMode="auto">
          <a:xfrm>
            <a:off x="8020050" y="5760239"/>
            <a:ext cx="1587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" name="Line 89"/>
          <p:cNvSpPr>
            <a:spLocks noChangeShapeType="1"/>
          </p:cNvSpPr>
          <p:nvPr/>
        </p:nvSpPr>
        <p:spPr bwMode="auto">
          <a:xfrm>
            <a:off x="8720137" y="5760239"/>
            <a:ext cx="1588" cy="14446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" name="Rectangle 90"/>
          <p:cNvSpPr>
            <a:spLocks noChangeArrowheads="1"/>
          </p:cNvSpPr>
          <p:nvPr/>
        </p:nvSpPr>
        <p:spPr bwMode="auto">
          <a:xfrm>
            <a:off x="3127375" y="5976139"/>
            <a:ext cx="1444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</a:t>
            </a:r>
            <a:endParaRPr lang="en-US" altLang="en-US"/>
          </a:p>
        </p:txBody>
      </p:sp>
      <p:sp>
        <p:nvSpPr>
          <p:cNvPr id="196" name="Rectangle 91"/>
          <p:cNvSpPr>
            <a:spLocks noChangeArrowheads="1"/>
          </p:cNvSpPr>
          <p:nvPr/>
        </p:nvSpPr>
        <p:spPr bwMode="auto">
          <a:xfrm>
            <a:off x="3641725" y="5976139"/>
            <a:ext cx="4984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0.05</a:t>
            </a:r>
            <a:endParaRPr lang="en-US" altLang="en-US"/>
          </a:p>
        </p:txBody>
      </p:sp>
      <p:sp>
        <p:nvSpPr>
          <p:cNvPr id="197" name="Rectangle 92"/>
          <p:cNvSpPr>
            <a:spLocks noChangeArrowheads="1"/>
          </p:cNvSpPr>
          <p:nvPr/>
        </p:nvSpPr>
        <p:spPr bwMode="auto">
          <a:xfrm>
            <a:off x="4403725" y="5976139"/>
            <a:ext cx="354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0.1</a:t>
            </a:r>
            <a:endParaRPr lang="en-US" altLang="en-US"/>
          </a:p>
        </p:txBody>
      </p:sp>
      <p:sp>
        <p:nvSpPr>
          <p:cNvPr id="198" name="Rectangle 93"/>
          <p:cNvSpPr>
            <a:spLocks noChangeArrowheads="1"/>
          </p:cNvSpPr>
          <p:nvPr/>
        </p:nvSpPr>
        <p:spPr bwMode="auto">
          <a:xfrm>
            <a:off x="5022850" y="5976139"/>
            <a:ext cx="4984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0.15</a:t>
            </a:r>
            <a:endParaRPr lang="en-US" altLang="en-US"/>
          </a:p>
        </p:txBody>
      </p:sp>
      <p:sp>
        <p:nvSpPr>
          <p:cNvPr id="199" name="Rectangle 94"/>
          <p:cNvSpPr>
            <a:spLocks noChangeArrowheads="1"/>
          </p:cNvSpPr>
          <p:nvPr/>
        </p:nvSpPr>
        <p:spPr bwMode="auto">
          <a:xfrm>
            <a:off x="5805487" y="5976139"/>
            <a:ext cx="354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0.2</a:t>
            </a:r>
            <a:endParaRPr lang="en-US" altLang="en-US"/>
          </a:p>
        </p:txBody>
      </p:sp>
      <p:sp>
        <p:nvSpPr>
          <p:cNvPr id="200" name="Rectangle 95"/>
          <p:cNvSpPr>
            <a:spLocks noChangeArrowheads="1"/>
          </p:cNvSpPr>
          <p:nvPr/>
        </p:nvSpPr>
        <p:spPr bwMode="auto">
          <a:xfrm>
            <a:off x="6402387" y="5976139"/>
            <a:ext cx="4984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0.25</a:t>
            </a:r>
            <a:endParaRPr lang="en-US" altLang="en-US"/>
          </a:p>
        </p:txBody>
      </p:sp>
      <p:sp>
        <p:nvSpPr>
          <p:cNvPr id="201" name="Rectangle 96"/>
          <p:cNvSpPr>
            <a:spLocks noChangeArrowheads="1"/>
          </p:cNvSpPr>
          <p:nvPr/>
        </p:nvSpPr>
        <p:spPr bwMode="auto">
          <a:xfrm>
            <a:off x="7185025" y="5976139"/>
            <a:ext cx="354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0.3</a:t>
            </a:r>
            <a:endParaRPr lang="en-US" altLang="en-US"/>
          </a:p>
        </p:txBody>
      </p:sp>
      <p:sp>
        <p:nvSpPr>
          <p:cNvPr id="202" name="Rectangle 97"/>
          <p:cNvSpPr>
            <a:spLocks noChangeArrowheads="1"/>
          </p:cNvSpPr>
          <p:nvPr/>
        </p:nvSpPr>
        <p:spPr bwMode="auto">
          <a:xfrm>
            <a:off x="7802562" y="5976139"/>
            <a:ext cx="4984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0.35</a:t>
            </a:r>
            <a:endParaRPr lang="en-US" altLang="en-US"/>
          </a:p>
        </p:txBody>
      </p:sp>
      <p:sp>
        <p:nvSpPr>
          <p:cNvPr id="203" name="Rectangle 98"/>
          <p:cNvSpPr>
            <a:spLocks noChangeArrowheads="1"/>
          </p:cNvSpPr>
          <p:nvPr/>
        </p:nvSpPr>
        <p:spPr bwMode="auto">
          <a:xfrm>
            <a:off x="8586787" y="5976139"/>
            <a:ext cx="354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Geneva" charset="0"/>
              </a:rPr>
              <a:t>0.4</a:t>
            </a:r>
            <a:endParaRPr lang="en-US" altLang="en-US"/>
          </a:p>
        </p:txBody>
      </p:sp>
      <p:sp>
        <p:nvSpPr>
          <p:cNvPr id="204" name="Line 100"/>
          <p:cNvSpPr>
            <a:spLocks noChangeShapeType="1"/>
          </p:cNvSpPr>
          <p:nvPr/>
        </p:nvSpPr>
        <p:spPr bwMode="auto">
          <a:xfrm flipV="1">
            <a:off x="3138487" y="919952"/>
            <a:ext cx="1588" cy="47990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" name="Line 101"/>
          <p:cNvSpPr>
            <a:spLocks noChangeShapeType="1"/>
          </p:cNvSpPr>
          <p:nvPr/>
        </p:nvSpPr>
        <p:spPr bwMode="auto">
          <a:xfrm>
            <a:off x="3014662" y="5760239"/>
            <a:ext cx="144463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" name="Line 102"/>
          <p:cNvSpPr>
            <a:spLocks noChangeShapeType="1"/>
          </p:cNvSpPr>
          <p:nvPr/>
        </p:nvSpPr>
        <p:spPr bwMode="auto">
          <a:xfrm>
            <a:off x="3014662" y="5080789"/>
            <a:ext cx="144463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" name="Line 103"/>
          <p:cNvSpPr>
            <a:spLocks noChangeShapeType="1"/>
          </p:cNvSpPr>
          <p:nvPr/>
        </p:nvSpPr>
        <p:spPr bwMode="auto">
          <a:xfrm>
            <a:off x="3014662" y="4380702"/>
            <a:ext cx="144463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" name="Line 104"/>
          <p:cNvSpPr>
            <a:spLocks noChangeShapeType="1"/>
          </p:cNvSpPr>
          <p:nvPr/>
        </p:nvSpPr>
        <p:spPr bwMode="auto">
          <a:xfrm>
            <a:off x="3014662" y="3680614"/>
            <a:ext cx="144463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" name="Line 105"/>
          <p:cNvSpPr>
            <a:spLocks noChangeShapeType="1"/>
          </p:cNvSpPr>
          <p:nvPr/>
        </p:nvSpPr>
        <p:spPr bwMode="auto">
          <a:xfrm>
            <a:off x="3014662" y="2999577"/>
            <a:ext cx="144463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" name="Line 106"/>
          <p:cNvSpPr>
            <a:spLocks noChangeShapeType="1"/>
          </p:cNvSpPr>
          <p:nvPr/>
        </p:nvSpPr>
        <p:spPr bwMode="auto">
          <a:xfrm>
            <a:off x="3014662" y="2299489"/>
            <a:ext cx="144463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" name="Line 107"/>
          <p:cNvSpPr>
            <a:spLocks noChangeShapeType="1"/>
          </p:cNvSpPr>
          <p:nvPr/>
        </p:nvSpPr>
        <p:spPr bwMode="auto">
          <a:xfrm>
            <a:off x="3014662" y="1599402"/>
            <a:ext cx="144463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" name="Line 108"/>
          <p:cNvSpPr>
            <a:spLocks noChangeShapeType="1"/>
          </p:cNvSpPr>
          <p:nvPr/>
        </p:nvSpPr>
        <p:spPr bwMode="auto">
          <a:xfrm>
            <a:off x="3014662" y="919952"/>
            <a:ext cx="144463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" name="Rectangle 109"/>
          <p:cNvSpPr>
            <a:spLocks noChangeArrowheads="1"/>
          </p:cNvSpPr>
          <p:nvPr/>
        </p:nvSpPr>
        <p:spPr bwMode="auto">
          <a:xfrm>
            <a:off x="2797175" y="5625302"/>
            <a:ext cx="1698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</a:t>
            </a:r>
            <a:endParaRPr lang="en-US" altLang="en-US"/>
          </a:p>
        </p:txBody>
      </p:sp>
      <p:sp>
        <p:nvSpPr>
          <p:cNvPr id="214" name="Rectangle 110"/>
          <p:cNvSpPr>
            <a:spLocks noChangeArrowheads="1"/>
          </p:cNvSpPr>
          <p:nvPr/>
        </p:nvSpPr>
        <p:spPr bwMode="auto">
          <a:xfrm>
            <a:off x="2570162" y="4945852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0.1</a:t>
            </a:r>
            <a:endParaRPr lang="en-US" altLang="en-US"/>
          </a:p>
        </p:txBody>
      </p:sp>
      <p:sp>
        <p:nvSpPr>
          <p:cNvPr id="215" name="Rectangle 111"/>
          <p:cNvSpPr>
            <a:spLocks noChangeArrowheads="1"/>
          </p:cNvSpPr>
          <p:nvPr/>
        </p:nvSpPr>
        <p:spPr bwMode="auto">
          <a:xfrm>
            <a:off x="2570162" y="4245764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0.2</a:t>
            </a:r>
            <a:endParaRPr lang="en-US" altLang="en-US"/>
          </a:p>
        </p:txBody>
      </p:sp>
      <p:sp>
        <p:nvSpPr>
          <p:cNvPr id="216" name="Rectangle 112"/>
          <p:cNvSpPr>
            <a:spLocks noChangeArrowheads="1"/>
          </p:cNvSpPr>
          <p:nvPr/>
        </p:nvSpPr>
        <p:spPr bwMode="auto">
          <a:xfrm>
            <a:off x="2570162" y="3545677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0.3</a:t>
            </a:r>
            <a:endParaRPr lang="en-US" altLang="en-US"/>
          </a:p>
        </p:txBody>
      </p:sp>
      <p:sp>
        <p:nvSpPr>
          <p:cNvPr id="217" name="Rectangle 113"/>
          <p:cNvSpPr>
            <a:spLocks noChangeArrowheads="1"/>
          </p:cNvSpPr>
          <p:nvPr/>
        </p:nvSpPr>
        <p:spPr bwMode="auto">
          <a:xfrm>
            <a:off x="2570162" y="2864639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0.4</a:t>
            </a:r>
            <a:endParaRPr lang="en-US" altLang="en-US"/>
          </a:p>
        </p:txBody>
      </p:sp>
      <p:sp>
        <p:nvSpPr>
          <p:cNvPr id="218" name="Rectangle 114"/>
          <p:cNvSpPr>
            <a:spLocks noChangeArrowheads="1"/>
          </p:cNvSpPr>
          <p:nvPr/>
        </p:nvSpPr>
        <p:spPr bwMode="auto">
          <a:xfrm>
            <a:off x="2570162" y="2164552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0.5</a:t>
            </a:r>
            <a:endParaRPr lang="en-US" altLang="en-US"/>
          </a:p>
        </p:txBody>
      </p:sp>
      <p:sp>
        <p:nvSpPr>
          <p:cNvPr id="219" name="Rectangle 115"/>
          <p:cNvSpPr>
            <a:spLocks noChangeArrowheads="1"/>
          </p:cNvSpPr>
          <p:nvPr/>
        </p:nvSpPr>
        <p:spPr bwMode="auto">
          <a:xfrm>
            <a:off x="2570162" y="1464464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0.6</a:t>
            </a:r>
            <a:endParaRPr lang="en-US" altLang="en-US"/>
          </a:p>
        </p:txBody>
      </p:sp>
      <p:sp>
        <p:nvSpPr>
          <p:cNvPr id="220" name="Rectangle 116"/>
          <p:cNvSpPr>
            <a:spLocks noChangeArrowheads="1"/>
          </p:cNvSpPr>
          <p:nvPr/>
        </p:nvSpPr>
        <p:spPr bwMode="auto">
          <a:xfrm>
            <a:off x="2570162" y="785014"/>
            <a:ext cx="4175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Geneva" charset="0"/>
              </a:rPr>
              <a:t>0.7</a:t>
            </a:r>
            <a:endParaRPr lang="en-US" altLang="en-US"/>
          </a:p>
        </p:txBody>
      </p:sp>
      <p:sp>
        <p:nvSpPr>
          <p:cNvPr id="221" name="Rectangle 117"/>
          <p:cNvSpPr>
            <a:spLocks noChangeArrowheads="1"/>
          </p:cNvSpPr>
          <p:nvPr/>
        </p:nvSpPr>
        <p:spPr bwMode="auto">
          <a:xfrm rot="16200000">
            <a:off x="1991518" y="3072597"/>
            <a:ext cx="6826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300" b="1" dirty="0">
                <a:solidFill>
                  <a:srgbClr val="000000"/>
                </a:solidFill>
                <a:latin typeface="Helvetica" panose="020B0604020202020204" pitchFamily="34" charset="0"/>
              </a:rPr>
              <a:t>SAVI</a:t>
            </a:r>
            <a:endParaRPr lang="en-US" altLang="en-US" dirty="0"/>
          </a:p>
        </p:txBody>
      </p:sp>
      <p:sp>
        <p:nvSpPr>
          <p:cNvPr id="222" name="Line 133"/>
          <p:cNvSpPr>
            <a:spLocks noChangeShapeType="1"/>
          </p:cNvSpPr>
          <p:nvPr/>
        </p:nvSpPr>
        <p:spPr bwMode="auto">
          <a:xfrm>
            <a:off x="3487737" y="5230014"/>
            <a:ext cx="4648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" name="Line 135"/>
          <p:cNvSpPr>
            <a:spLocks noChangeShapeType="1"/>
          </p:cNvSpPr>
          <p:nvPr/>
        </p:nvSpPr>
        <p:spPr bwMode="auto">
          <a:xfrm>
            <a:off x="3487737" y="3629814"/>
            <a:ext cx="4495800" cy="0"/>
          </a:xfrm>
          <a:prstGeom prst="line">
            <a:avLst/>
          </a:prstGeom>
          <a:noFill/>
          <a:ln w="28575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Line 136"/>
          <p:cNvSpPr>
            <a:spLocks noChangeShapeType="1"/>
          </p:cNvSpPr>
          <p:nvPr/>
        </p:nvSpPr>
        <p:spPr bwMode="auto">
          <a:xfrm>
            <a:off x="3335337" y="3096414"/>
            <a:ext cx="5029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Line 137"/>
          <p:cNvSpPr>
            <a:spLocks noChangeShapeType="1"/>
          </p:cNvSpPr>
          <p:nvPr/>
        </p:nvSpPr>
        <p:spPr bwMode="auto">
          <a:xfrm>
            <a:off x="3640137" y="2182014"/>
            <a:ext cx="4724400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Line 138"/>
          <p:cNvSpPr>
            <a:spLocks noChangeShapeType="1"/>
          </p:cNvSpPr>
          <p:nvPr/>
        </p:nvSpPr>
        <p:spPr bwMode="auto">
          <a:xfrm flipV="1">
            <a:off x="3335337" y="1191414"/>
            <a:ext cx="4800600" cy="22860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Rectangle 134"/>
          <p:cNvSpPr>
            <a:spLocks noChangeArrowheads="1"/>
          </p:cNvSpPr>
          <p:nvPr/>
        </p:nvSpPr>
        <p:spPr bwMode="auto">
          <a:xfrm>
            <a:off x="7951787" y="4936326"/>
            <a:ext cx="419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Soil</a:t>
            </a:r>
            <a:endParaRPr lang="en-US" altLang="en-US" dirty="0"/>
          </a:p>
        </p:txBody>
      </p:sp>
      <p:sp>
        <p:nvSpPr>
          <p:cNvPr id="229" name="Rectangle 137"/>
          <p:cNvSpPr>
            <a:spLocks noChangeArrowheads="1"/>
          </p:cNvSpPr>
          <p:nvPr/>
        </p:nvSpPr>
        <p:spPr bwMode="auto">
          <a:xfrm>
            <a:off x="7654924" y="3780871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LAI=0.5</a:t>
            </a:r>
            <a:endParaRPr lang="en-US" altLang="en-US" dirty="0"/>
          </a:p>
        </p:txBody>
      </p:sp>
      <p:sp>
        <p:nvSpPr>
          <p:cNvPr id="230" name="Rectangle 140"/>
          <p:cNvSpPr>
            <a:spLocks noChangeArrowheads="1"/>
          </p:cNvSpPr>
          <p:nvPr/>
        </p:nvSpPr>
        <p:spPr bwMode="auto">
          <a:xfrm>
            <a:off x="7764462" y="2867814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LAI=1.1</a:t>
            </a:r>
            <a:endParaRPr lang="en-US" altLang="en-US" dirty="0"/>
          </a:p>
        </p:txBody>
      </p:sp>
      <p:sp>
        <p:nvSpPr>
          <p:cNvPr id="231" name="Rectangle 142"/>
          <p:cNvSpPr>
            <a:spLocks noChangeArrowheads="1"/>
          </p:cNvSpPr>
          <p:nvPr/>
        </p:nvSpPr>
        <p:spPr bwMode="auto">
          <a:xfrm>
            <a:off x="7774384" y="2198567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LAI=1.6</a:t>
            </a:r>
            <a:endParaRPr lang="en-US" altLang="en-US" dirty="0"/>
          </a:p>
        </p:txBody>
      </p:sp>
      <p:sp>
        <p:nvSpPr>
          <p:cNvPr id="232" name="Rectangle 144"/>
          <p:cNvSpPr>
            <a:spLocks noChangeArrowheads="1"/>
          </p:cNvSpPr>
          <p:nvPr/>
        </p:nvSpPr>
        <p:spPr bwMode="auto">
          <a:xfrm>
            <a:off x="7735490" y="1242458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LAI=2.7</a:t>
            </a:r>
            <a:endParaRPr lang="en-US" altLang="en-US" dirty="0"/>
          </a:p>
        </p:txBody>
      </p:sp>
      <p:sp>
        <p:nvSpPr>
          <p:cNvPr id="233" name="Rectangle 106"/>
          <p:cNvSpPr>
            <a:spLocks noChangeArrowheads="1"/>
          </p:cNvSpPr>
          <p:nvPr/>
        </p:nvSpPr>
        <p:spPr bwMode="auto">
          <a:xfrm>
            <a:off x="5099050" y="6269827"/>
            <a:ext cx="3265487" cy="396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600" b="1" dirty="0">
                <a:solidFill>
                  <a:srgbClr val="000000"/>
                </a:solidFill>
                <a:latin typeface="Helvetica" panose="020B0604020202020204" pitchFamily="34" charset="0"/>
              </a:rPr>
              <a:t>Soil Albedo</a:t>
            </a:r>
            <a:endParaRPr lang="en-US" altLang="en-US" dirty="0"/>
          </a:p>
        </p:txBody>
      </p:sp>
      <p:graphicFrame>
        <p:nvGraphicFramePr>
          <p:cNvPr id="5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36570"/>
              </p:ext>
            </p:extLst>
          </p:nvPr>
        </p:nvGraphicFramePr>
        <p:xfrm>
          <a:off x="4052124" y="3951889"/>
          <a:ext cx="32797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3" imgW="1701800" imgH="431800" progId="Equation.3">
                  <p:embed/>
                </p:oleObj>
              </mc:Choice>
              <mc:Fallback>
                <p:oleObj name="Equation" r:id="rId3" imgW="1701800" imgH="431800" progId="Equation.3">
                  <p:embed/>
                  <p:pic>
                    <p:nvPicPr>
                      <p:cNvPr id="5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124" y="3951889"/>
                        <a:ext cx="327977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6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Relationships between Spectral VIs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685800" y="100965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VIs behave similarly to each other under a ‘constant’ set of conditions.</a:t>
            </a:r>
          </a:p>
          <a:p>
            <a:r>
              <a:rPr lang="en-US" altLang="en-US" dirty="0" smtClean="0"/>
              <a:t>If soils are not varying or fraction of vegetation cover is dominant then NDVI and SAVI are well correlated.</a:t>
            </a:r>
          </a:p>
          <a:p>
            <a:r>
              <a:rPr lang="en-US" altLang="en-US" dirty="0" smtClean="0"/>
              <a:t>If aerosol differences are minimal, then similarly there is minimal difference between EVI and SAVI.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43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Biophysical Measures – FAPAR &amp; LAI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213609" y="694227"/>
            <a:ext cx="8863715" cy="410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b="1" dirty="0" smtClean="0"/>
              <a:t>LAI and FAPAR are estimated via radiative transfer models and algorithms.</a:t>
            </a:r>
          </a:p>
        </p:txBody>
      </p:sp>
      <p:pic>
        <p:nvPicPr>
          <p:cNvPr id="12290" name="Picture 2" descr="http://www.geography.hunter.cuny.edu/%7Etbw/soils.veg/lecture.outlines/ecology.chap.4/leaf_area_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7" y="1329994"/>
            <a:ext cx="5627714" cy="46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scielo.br/img/revistas/aabc/v83n4/09f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t="981" r="8442" b="6748"/>
          <a:stretch/>
        </p:blipFill>
        <p:spPr bwMode="auto">
          <a:xfrm>
            <a:off x="5838825" y="1909763"/>
            <a:ext cx="32861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36296" y="5491163"/>
            <a:ext cx="3188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smtClean="0"/>
              <a:t>Schematic of radiative transfer model in IBIS (</a:t>
            </a:r>
            <a:r>
              <a:rPr lang="en-US" dirty="0"/>
              <a:t>Integrated Biosphere </a:t>
            </a:r>
            <a:r>
              <a:rPr lang="en-US" dirty="0" smtClean="0"/>
              <a:t>Simulator)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Biophysical Measures – FAPAR &amp; LAI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213609" y="694227"/>
            <a:ext cx="8863715" cy="410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b="1" dirty="0" smtClean="0"/>
              <a:t>LAI and FAPAR are estimated via radiative transfer models and algorithms.</a:t>
            </a:r>
          </a:p>
        </p:txBody>
      </p:sp>
      <p:pic>
        <p:nvPicPr>
          <p:cNvPr id="17410" name="Picture 2" descr="http://www.mapfre.com/fundacion/html/revistas/seguridad/n122/img/art_4_06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5393"/>
          <a:stretch/>
        </p:blipFill>
        <p:spPr bwMode="auto">
          <a:xfrm>
            <a:off x="1228724" y="1476374"/>
            <a:ext cx="6543675" cy="45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0"/>
            <a:ext cx="7886700" cy="58908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Garamond" panose="02020404030301010803" pitchFamily="18" charset="0"/>
              </a:rPr>
              <a:t>VIs </a:t>
            </a:r>
            <a:r>
              <a:rPr lang="en-US" sz="2800" b="1" dirty="0">
                <a:latin typeface="Garamond" panose="02020404030301010803" pitchFamily="18" charset="0"/>
              </a:rPr>
              <a:t>can be used to approximate LAI and FAPAR</a:t>
            </a:r>
            <a:endParaRPr lang="en-US" sz="2800" b="1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799185"/>
              </p:ext>
            </p:extLst>
          </p:nvPr>
        </p:nvGraphicFramePr>
        <p:xfrm>
          <a:off x="2368550" y="915034"/>
          <a:ext cx="4641850" cy="26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hart" r:id="rId3" imgW="5686283" imgH="3257702" progId="Excel.Chart.8">
                  <p:embed/>
                </p:oleObj>
              </mc:Choice>
              <mc:Fallback>
                <p:oleObj name="Chart" r:id="rId3" imgW="5686283" imgH="3257702" progId="Excel.Chart.8">
                  <p:embed/>
                  <p:pic>
                    <p:nvPicPr>
                      <p:cNvPr id="849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8550" y="915034"/>
                        <a:ext cx="4641850" cy="266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99640"/>
              </p:ext>
            </p:extLst>
          </p:nvPr>
        </p:nvGraphicFramePr>
        <p:xfrm>
          <a:off x="2368550" y="3856609"/>
          <a:ext cx="4641850" cy="26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Chart" r:id="rId5" imgW="5553126" imgH="3267151" progId="Excel.Chart.8">
                  <p:embed/>
                </p:oleObj>
              </mc:Choice>
              <mc:Fallback>
                <p:oleObj name="Chart" r:id="rId5" imgW="5553126" imgH="3267151" progId="Excel.Chart.8">
                  <p:embed/>
                  <p:pic>
                    <p:nvPicPr>
                      <p:cNvPr id="85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8550" y="3856609"/>
                        <a:ext cx="4641850" cy="264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3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62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dirty="0" smtClean="0">
                <a:latin typeface="Garamond" panose="02020404030301010803" pitchFamily="18" charset="0"/>
              </a:rPr>
              <a:t>LAI and FAPAR in the MODIS GPP/NPP product</a:t>
            </a:r>
            <a:endParaRPr lang="en-US" sz="2800" b="1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1076" y="550327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MODIS land </a:t>
            </a:r>
            <a:r>
              <a:rPr lang="en-US" sz="2000" b="1" dirty="0"/>
              <a:t>c</a:t>
            </a:r>
            <a:r>
              <a:rPr lang="en-US" sz="2000" b="1" dirty="0" smtClean="0"/>
              <a:t>over type or biome</a:t>
            </a:r>
            <a:endParaRPr lang="en-US" sz="2000" b="1" dirty="0"/>
          </a:p>
        </p:txBody>
      </p:sp>
      <p:pic>
        <p:nvPicPr>
          <p:cNvPr id="1026" name="Picture 2" descr="http://neo.sci.gsfc.nasa.gov/servlet/RenderData?si=1556267&amp;cs=rgb&amp;format=JPEG&amp;width=1440&amp;height=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914400"/>
            <a:ext cx="70103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" y="4431531"/>
            <a:ext cx="469006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Garamond" panose="02020404030301010803" pitchFamily="18" charset="0"/>
              </a:rPr>
              <a:t>GPP = </a:t>
            </a:r>
            <a:r>
              <a:rPr lang="en-US" sz="28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FPAR </a:t>
            </a:r>
            <a:r>
              <a:rPr lang="en-US" sz="2800" b="1" baseline="15000" dirty="0">
                <a:solidFill>
                  <a:srgbClr val="008000"/>
                </a:solidFill>
                <a:latin typeface="Garamond" panose="02020404030301010803" pitchFamily="18" charset="0"/>
              </a:rPr>
              <a:t>x </a:t>
            </a:r>
            <a:r>
              <a:rPr lang="en-US" sz="4000" b="1" i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(</a:t>
            </a:r>
            <a:r>
              <a:rPr lang="el-GR" sz="4000" b="1" i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ε</a:t>
            </a:r>
            <a:r>
              <a:rPr lang="en-US" sz="2800" b="1" i="1" baseline="-15000" dirty="0" smtClean="0">
                <a:solidFill>
                  <a:srgbClr val="008000"/>
                </a:solidFill>
                <a:latin typeface="Garamond" panose="02020404030301010803" pitchFamily="18" charset="0"/>
              </a:rPr>
              <a:t>max</a:t>
            </a:r>
            <a:r>
              <a:rPr lang="en-US" sz="2800" b="1" i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 </a:t>
            </a:r>
            <a:r>
              <a:rPr lang="en-US" sz="2800" b="1" baseline="15000" dirty="0">
                <a:solidFill>
                  <a:srgbClr val="008000"/>
                </a:solidFill>
                <a:latin typeface="Garamond" panose="02020404030301010803" pitchFamily="18" charset="0"/>
              </a:rPr>
              <a:t>x</a:t>
            </a:r>
            <a:r>
              <a:rPr lang="en-US" sz="2800" b="1" i="1" dirty="0">
                <a:solidFill>
                  <a:srgbClr val="008000"/>
                </a:solidFill>
                <a:latin typeface="Garamond" panose="02020404030301010803" pitchFamily="18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Garamond" panose="02020404030301010803" pitchFamily="18" charset="0"/>
              </a:rPr>
              <a:t>T</a:t>
            </a:r>
            <a:r>
              <a:rPr lang="en-US" sz="2800" b="1" i="1" dirty="0">
                <a:solidFill>
                  <a:srgbClr val="008000"/>
                </a:solidFill>
                <a:latin typeface="Garamond" panose="02020404030301010803" pitchFamily="18" charset="0"/>
              </a:rPr>
              <a:t> </a:t>
            </a:r>
            <a:r>
              <a:rPr lang="en-US" sz="2800" b="1" baseline="15000" dirty="0">
                <a:solidFill>
                  <a:srgbClr val="008000"/>
                </a:solidFill>
                <a:latin typeface="Garamond" panose="02020404030301010803" pitchFamily="18" charset="0"/>
              </a:rPr>
              <a:t>x  </a:t>
            </a:r>
            <a:r>
              <a:rPr lang="en-US" sz="28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W</a:t>
            </a:r>
            <a:r>
              <a:rPr lang="en-US" sz="4000" b="1" i="1" dirty="0">
                <a:solidFill>
                  <a:srgbClr val="008000"/>
                </a:solidFill>
                <a:latin typeface="Garamond" panose="02020404030301010803" pitchFamily="18" charset="0"/>
              </a:rPr>
              <a:t>)</a:t>
            </a:r>
          </a:p>
          <a:p>
            <a:r>
              <a:rPr lang="en-US" sz="28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33600" y="1752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2475" y="4924717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695575" y="5076825"/>
            <a:ext cx="7806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62375" y="5076825"/>
            <a:ext cx="762000" cy="49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57575" y="5076825"/>
            <a:ext cx="685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06981" y="5610225"/>
            <a:ext cx="2245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PAR Conversion Efficiency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792670" y="5517098"/>
            <a:ext cx="1950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Temperature and Water constraints from Daily Meteorology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085975" y="49244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33775" y="49244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143375" y="49244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8775" y="4629805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8000"/>
                </a:solidFill>
                <a:latin typeface="Garamond" panose="02020404030301010803" pitchFamily="18" charset="0"/>
              </a:rPr>
              <a:t>PSNet = GPP </a:t>
            </a:r>
            <a:r>
              <a:rPr lang="en-US" sz="2800" b="1" dirty="0">
                <a:solidFill>
                  <a:srgbClr val="008000"/>
                </a:solidFill>
                <a:latin typeface="Garamond" panose="02020404030301010803" pitchFamily="18" charset="0"/>
              </a:rPr>
              <a:t>– R_lr</a:t>
            </a:r>
            <a:endParaRPr lang="en-US" sz="4000" dirty="0">
              <a:solidFill>
                <a:srgbClr val="008000"/>
              </a:solidFill>
            </a:endParaRPr>
          </a:p>
        </p:txBody>
      </p:sp>
      <p:cxnSp>
        <p:nvCxnSpPr>
          <p:cNvPr id="22" name="Straight Arrow Connector 21"/>
          <p:cNvCxnSpPr>
            <a:endCxn id="23" idx="0"/>
          </p:cNvCxnSpPr>
          <p:nvPr/>
        </p:nvCxnSpPr>
        <p:spPr>
          <a:xfrm flipH="1">
            <a:off x="7831271" y="5076825"/>
            <a:ext cx="289188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19876" y="5534025"/>
            <a:ext cx="2422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MODIS LAI Product and Look-up table </a:t>
            </a:r>
            <a:r>
              <a:rPr lang="en-US" b="1" dirty="0" err="1" smtClean="0">
                <a:solidFill>
                  <a:srgbClr val="0070C0"/>
                </a:solidFill>
                <a:latin typeface="Garamond" panose="02020404030301010803" pitchFamily="18" charset="0"/>
              </a:rPr>
              <a:t>allometry</a:t>
            </a:r>
            <a:r>
              <a:rPr lang="en-US" b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values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05575" y="50006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72375" y="50006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39175" y="5000625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213609" y="694227"/>
            <a:ext cx="8863715" cy="705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b="1" dirty="0" smtClean="0"/>
              <a:t>HS and LIDAR can provide detailed information on vegetation composition and structure.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8" y="1320751"/>
            <a:ext cx="8184376" cy="4073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3278" y="5420635"/>
            <a:ext cx="8000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latin typeface="Times New Roman" panose="02020603050405020304" pitchFamily="18" charset="0"/>
              </a:rPr>
              <a:t>Sample spectral images (0.45 m pixel size) of (a) radiance and</a:t>
            </a:r>
            <a:r>
              <a:rPr lang="en-US" b="0" i="0" u="none" strike="noStrike" dirty="0" smtClean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smtClean="0">
                <a:latin typeface="Times New Roman" panose="02020603050405020304" pitchFamily="18" charset="0"/>
              </a:rPr>
              <a:t>(b) atmospherically-corrected reflectance. Insets show example radiance</a:t>
            </a:r>
            <a:r>
              <a:rPr lang="en-US" b="0" i="0" u="none" strike="noStrike" dirty="0" smtClean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smtClean="0">
                <a:latin typeface="Times New Roman" panose="02020603050405020304" pitchFamily="18" charset="0"/>
              </a:rPr>
              <a:t>and reflectance spectra from indicated circle for wavelengths spanning 367-1052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609" y="4345412"/>
            <a:ext cx="6015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Sample LiDAR </a:t>
            </a:r>
            <a:r>
              <a:rPr lang="en-US" b="1" dirty="0" smtClean="0"/>
              <a:t>image </a:t>
            </a:r>
            <a:r>
              <a:rPr lang="en-US" b="1" dirty="0"/>
              <a:t>of same </a:t>
            </a:r>
            <a:r>
              <a:rPr lang="en-US" b="1" dirty="0" smtClean="0"/>
              <a:t>area. Extracted </a:t>
            </a:r>
            <a:r>
              <a:rPr lang="en-US" b="1" dirty="0"/>
              <a:t>waveform and a pseudo-waveform from canopy pixel in the black circle.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9" y="736507"/>
            <a:ext cx="6869457" cy="347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6" y="4279089"/>
            <a:ext cx="2310112" cy="2109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2892" y="5425923"/>
            <a:ext cx="3590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LIDAR provides a means to map sunlit vs. shaded canopy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547"/>
            <a:ext cx="9144000" cy="536882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latin typeface="Garamond" panose="02020404030301010803" pitchFamily="18" charset="0"/>
              </a:rPr>
              <a:t>Vegetation Indices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5246" y="650629"/>
            <a:ext cx="8208508" cy="26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+mn-lt"/>
              </a:rPr>
              <a:t>Radiometric measures of the amount, structure, and condition of </a:t>
            </a:r>
            <a:r>
              <a:rPr lang="en-US" altLang="en-US" b="1" dirty="0" smtClean="0">
                <a:latin typeface="+mn-lt"/>
              </a:rPr>
              <a:t>vegetation</a:t>
            </a:r>
            <a:endParaRPr lang="en-US" altLang="en-US" b="1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+mn-lt"/>
              </a:rPr>
              <a:t>Precise monitoring tool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phenology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inter-annual 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variations</a:t>
            </a:r>
            <a:endParaRPr lang="en-US" altLang="en-US" sz="1600" dirty="0" smtClean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c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hange detection (anthropogenic/climate)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+mn-lt"/>
              </a:rPr>
              <a:t>Serve as intermediaries in the assessment of various biophysical parameters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green 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cover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biomass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leaf area index (LAI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)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err="1" smtClean="0">
                <a:solidFill>
                  <a:srgbClr val="0070C0"/>
                </a:solidFill>
                <a:latin typeface="+mn-lt"/>
              </a:rPr>
              <a:t>fAPAR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 (fraction of absorbed photosynthetically active </a:t>
            </a:r>
            <a:r>
              <a:rPr lang="en-US" altLang="en-US" sz="1600" b="1" dirty="0" err="1" smtClean="0">
                <a:solidFill>
                  <a:srgbClr val="0070C0"/>
                </a:solidFill>
                <a:latin typeface="+mn-lt"/>
              </a:rPr>
              <a:t>radation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v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egetation </a:t>
            </a: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w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ater content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neo.sci.gsfc.nasa.gov/servlet/RenderData?si=1586107&amp;cs=rgb&amp;format=JPEG&amp;width=1440&amp;height=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92" y="3235952"/>
            <a:ext cx="7034189" cy="35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4792" y="4668143"/>
            <a:ext cx="161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NDVI July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609" y="4589445"/>
            <a:ext cx="6642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(a) Photosynthetic (green), </a:t>
            </a:r>
            <a:r>
              <a:rPr lang="en-US" dirty="0" smtClean="0"/>
              <a:t>non-photosynthetic (blue</a:t>
            </a:r>
            <a:r>
              <a:rPr lang="en-US" dirty="0"/>
              <a:t>), and shade/soil fractions (red</a:t>
            </a:r>
            <a:r>
              <a:rPr lang="en-US" dirty="0" smtClean="0"/>
              <a:t>).  (</a:t>
            </a:r>
            <a:r>
              <a:rPr lang="en-US" dirty="0"/>
              <a:t>b) Same as </a:t>
            </a:r>
            <a:r>
              <a:rPr lang="en-US" dirty="0" smtClean="0"/>
              <a:t>left image</a:t>
            </a:r>
            <a:r>
              <a:rPr lang="en-US" dirty="0"/>
              <a:t>, but with all shadows, intra-crown shade </a:t>
            </a:r>
            <a:r>
              <a:rPr lang="en-US" dirty="0" smtClean="0"/>
              <a:t>and vegetation </a:t>
            </a:r>
            <a:r>
              <a:rPr lang="en-US" dirty="0"/>
              <a:t>&lt; 1 </a:t>
            </a:r>
            <a:r>
              <a:rPr lang="en-US" dirty="0" smtClean="0"/>
              <a:t>m masked </a:t>
            </a:r>
            <a:r>
              <a:rPr lang="en-US" dirty="0"/>
              <a:t>by LiDAR. Notice the standing dead vegetation in blue in </a:t>
            </a:r>
            <a:r>
              <a:rPr lang="en-US" dirty="0" smtClean="0"/>
              <a:t>the right </a:t>
            </a:r>
            <a:r>
              <a:rPr lang="en-US" dirty="0"/>
              <a:t>image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93" y="4506994"/>
            <a:ext cx="2102669" cy="1919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5" y="718824"/>
            <a:ext cx="7204566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609" y="4589445"/>
            <a:ext cx="8479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Following the determination of sunlit pixels dominated by live foliage, these portions </a:t>
            </a:r>
            <a:r>
              <a:rPr lang="en-US" dirty="0" smtClean="0"/>
              <a:t>of the </a:t>
            </a:r>
            <a:r>
              <a:rPr lang="en-US" dirty="0"/>
              <a:t>canopies can then be analyzed for expressed pigments, water content and </a:t>
            </a:r>
            <a:r>
              <a:rPr lang="en-US" dirty="0" smtClean="0"/>
              <a:t>nutrients </a:t>
            </a:r>
          </a:p>
          <a:p>
            <a:endParaRPr lang="en-US" dirty="0" smtClean="0"/>
          </a:p>
          <a:p>
            <a:r>
              <a:rPr lang="en-US" dirty="0" smtClean="0"/>
              <a:t>(a</a:t>
            </a:r>
            <a:r>
              <a:rPr lang="en-US" dirty="0"/>
              <a:t>) </a:t>
            </a:r>
            <a:r>
              <a:rPr lang="en-US" dirty="0" smtClean="0"/>
              <a:t>PRI or light-use efficiency </a:t>
            </a:r>
            <a:r>
              <a:rPr lang="en-US" dirty="0"/>
              <a:t>and (b) leaf N concentration derived from </a:t>
            </a:r>
            <a:r>
              <a:rPr lang="en-US" dirty="0" smtClean="0"/>
              <a:t>the reflectance image.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52" y="709250"/>
            <a:ext cx="8242695" cy="38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609" y="4589445"/>
            <a:ext cx="8479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Aboveground live tree biomass and (b) GPP derived from the combined hyperspectral and LIDAR data.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684454"/>
            <a:ext cx="8267700" cy="38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3204"/>
            <a:ext cx="6477000" cy="478155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9784" y="596316"/>
            <a:ext cx="4987041" cy="705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b="1" dirty="0" smtClean="0"/>
              <a:t>Hyperspectral for Invasive Species Detection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775" y="5817605"/>
            <a:ext cx="8934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</a:rPr>
              <a:t>Mean (±S.D.) spectral reflectance of Hawaiian non-nitrogen-fixer (H) and nitrogen-fixer (HN), and introduced non-fixer (I) and fixer (IN) species.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smtClean="0">
                <a:effectLst/>
                <a:latin typeface="Times New Roman" panose="02020603050405020304" pitchFamily="18" charset="0"/>
              </a:rPr>
              <a:t>Insets show zoom of visible spectral region</a:t>
            </a:r>
            <a:endParaRPr lang="en-US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Hyperspectral &amp; LIDAR RS of Vegetation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0" y="618105"/>
            <a:ext cx="4987041" cy="38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000" b="1" dirty="0" smtClean="0"/>
              <a:t>Hyperspectral for Invasive Species Detection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1000203"/>
            <a:ext cx="6643688" cy="4702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5735907"/>
            <a:ext cx="896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</a:rPr>
              <a:t>B</a:t>
            </a:r>
            <a:r>
              <a:rPr lang="en-US" dirty="0" smtClean="0">
                <a:effectLst/>
                <a:latin typeface="Times New Roman" panose="02020603050405020304" pitchFamily="18" charset="0"/>
              </a:rPr>
              <a:t>and-by-band t-tests showing significant differences in grey bars (p-values </a:t>
            </a:r>
            <a:r>
              <a:rPr lang="en-US" dirty="0" smtClean="0">
                <a:effectLst/>
                <a:latin typeface="Arial" panose="020B0604020202020204" pitchFamily="34" charset="0"/>
              </a:rPr>
              <a:t>≤ </a:t>
            </a:r>
            <a:r>
              <a:rPr lang="en-US" dirty="0" smtClean="0">
                <a:effectLst/>
                <a:latin typeface="Times New Roman" panose="02020603050405020304" pitchFamily="18" charset="0"/>
              </a:rPr>
              <a:t>0.05)</a:t>
            </a:r>
            <a:endParaRPr lang="en-US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0344" y="64024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Asner et al.,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Y:\NCA_Indicators\NASA_ROSES_A29_Climate_Indicators\PGS_Map_1979_2010.jp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4614" b="7211"/>
          <a:stretch/>
        </p:blipFill>
        <p:spPr bwMode="auto">
          <a:xfrm>
            <a:off x="2" y="1023607"/>
            <a:ext cx="3419474" cy="2405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3994"/>
            <a:ext cx="9143999" cy="56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Microwave Estimates of Potential Growing Season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5782" y="578289"/>
            <a:ext cx="9144000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5251" y="622345"/>
            <a:ext cx="903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Microwave retrievals are very sensitive to frozen versus non-frozen land surface conditions.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4" name="Picture 23" descr="Y:\NCA_Indicators\NASA_ROSES_A29_Climate_Indicators\PGS_Plot_1979_2010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19" y="2600324"/>
            <a:ext cx="6095999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19076" y="4032588"/>
            <a:ext cx="2981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Plot of PGS and surface air temperature anomalies (as difference from the long-term mean) for Alaska and the Contiguous U.S. for the 1979-2010 period.  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3638549" y="12628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of the mean annual Potential Growing Season (PGS) from 1979-2010 for North America.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62901" y="6320909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et al., 2012,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994"/>
            <a:ext cx="9143999" cy="56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AMSR-E Microwave Vegetation Optical Depth (VOD)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7" y="488239"/>
            <a:ext cx="7004144" cy="3066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4754" y="4201694"/>
            <a:ext cx="505637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Estimates </a:t>
            </a:r>
            <a:r>
              <a:rPr lang="en-US" sz="1600" b="1" dirty="0"/>
              <a:t>vegetation </a:t>
            </a:r>
            <a:r>
              <a:rPr lang="en-US" sz="1600" b="1" dirty="0" smtClean="0"/>
              <a:t>canopy attenuation of </a:t>
            </a:r>
            <a:r>
              <a:rPr lang="en-US" sz="1600" b="1" dirty="0"/>
              <a:t>land surface microwave </a:t>
            </a:r>
            <a:r>
              <a:rPr lang="en-US" sz="1600" b="1" dirty="0" smtClean="0"/>
              <a:t>emissions.</a:t>
            </a:r>
          </a:p>
          <a:p>
            <a:pPr marL="114300" indent="-1143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/>
              <a:t>S</a:t>
            </a:r>
            <a:r>
              <a:rPr lang="en-US" sz="1600" b="1" dirty="0" smtClean="0"/>
              <a:t>ensitive </a:t>
            </a:r>
            <a:r>
              <a:rPr lang="en-US" sz="1600" b="1" dirty="0"/>
              <a:t>to </a:t>
            </a:r>
            <a:r>
              <a:rPr lang="en-US" sz="1600" b="1" dirty="0" smtClean="0"/>
              <a:t>changes in </a:t>
            </a:r>
            <a:r>
              <a:rPr lang="en-US" sz="1600" b="1" dirty="0"/>
              <a:t>canopy water content and both photosynthetic and woody </a:t>
            </a:r>
            <a:r>
              <a:rPr lang="en-US" sz="1600" b="1" dirty="0" smtClean="0"/>
              <a:t>biomass.</a:t>
            </a:r>
          </a:p>
          <a:p>
            <a:pPr marL="114300" indent="-1143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/>
              <a:t>I</a:t>
            </a:r>
            <a:r>
              <a:rPr lang="en-US" sz="1600" b="1" dirty="0" smtClean="0"/>
              <a:t>nsensitive to clouds and atmospheric effects.</a:t>
            </a:r>
          </a:p>
          <a:p>
            <a:pPr marL="114300" indent="-1143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600" b="1" dirty="0" smtClean="0"/>
              <a:t>Well correlated with satellite optical-infrared vegetation indices (NDVI, EVI, LAI).</a:t>
            </a:r>
            <a:endParaRPr lang="en-US" sz="1600" b="1" baseline="30000" dirty="0" smtClean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21800" y="2473686"/>
            <a:ext cx="979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cs typeface="Tahoma" pitchFamily="34" charset="0"/>
              </a:rPr>
              <a:t>August 2005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4266122" y="6540796"/>
            <a:ext cx="4848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Jones M. O. et al., </a:t>
            </a:r>
            <a:r>
              <a:rPr lang="en-US" sz="1400" b="1" i="1" dirty="0" smtClean="0"/>
              <a:t>Remote Sensing of Environment, </a:t>
            </a:r>
            <a:r>
              <a:rPr lang="en-US" sz="1400" b="1" dirty="0" smtClean="0"/>
              <a:t>2011, 2013 </a:t>
            </a:r>
            <a:endParaRPr lang="en-US" sz="1400" b="1" i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" y="568764"/>
            <a:ext cx="9143999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ig. 2.2.png"/>
          <p:cNvPicPr/>
          <p:nvPr/>
        </p:nvPicPr>
        <p:blipFill rotWithShape="1">
          <a:blip r:embed="rId3"/>
          <a:srcRect b="41237"/>
          <a:stretch/>
        </p:blipFill>
        <p:spPr>
          <a:xfrm>
            <a:off x="5476876" y="3990365"/>
            <a:ext cx="2724150" cy="24276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9074" y="4329038"/>
            <a:ext cx="160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25km vs 1km pixels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23987" y="3431670"/>
                <a:ext cx="62960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𝛤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987" y="3431670"/>
                <a:ext cx="6296025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8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" y="568764"/>
            <a:ext cx="9143999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" y="3994"/>
            <a:ext cx="9144000" cy="56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rgbClr val="003366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Use Microwave?</a:t>
            </a:r>
            <a:endParaRPr lang="en-US" sz="2800" dirty="0">
              <a:solidFill>
                <a:srgbClr val="003366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EVI_available_barren_gray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26896"/>
          <a:stretch/>
        </p:blipFill>
        <p:spPr bwMode="auto">
          <a:xfrm>
            <a:off x="600075" y="885826"/>
            <a:ext cx="8324850" cy="306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VI_avail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 r="82397" b="33096"/>
          <a:stretch>
            <a:fillRect/>
          </a:stretch>
        </p:blipFill>
        <p:spPr bwMode="auto">
          <a:xfrm>
            <a:off x="145800" y="1739801"/>
            <a:ext cx="132764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800975" y="1933544"/>
            <a:ext cx="800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cs typeface="Tahoma" panose="020B0604030504040204" pitchFamily="34" charset="0"/>
              </a:rPr>
              <a:t>NDVI</a:t>
            </a:r>
            <a:endParaRPr lang="en-US" alt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-38100" y="604275"/>
            <a:ext cx="4086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Tahoma" pitchFamily="34" charset="0"/>
              </a:rPr>
              <a:t>Data Availability 2003-2008 (16-day, Best QC)</a:t>
            </a:r>
          </a:p>
        </p:txBody>
      </p:sp>
      <p:pic>
        <p:nvPicPr>
          <p:cNvPr id="12" name="Picture 10" descr="VOD_available_barren_gray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7735"/>
          <a:stretch/>
        </p:blipFill>
        <p:spPr bwMode="auto">
          <a:xfrm>
            <a:off x="809625" y="3914237"/>
            <a:ext cx="7991475" cy="28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5177759"/>
            <a:ext cx="2838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latin typeface="Calibri" panose="020F0502020204030204" pitchFamily="34" charset="0"/>
                <a:cs typeface="Tahoma" panose="020B0604030504040204" pitchFamily="34" charset="0"/>
              </a:rPr>
              <a:t>Microwave is </a:t>
            </a:r>
            <a:r>
              <a:rPr lang="en-US" altLang="en-US" sz="1600" b="1" dirty="0">
                <a:latin typeface="Calibri" panose="020F0502020204030204" pitchFamily="34" charset="0"/>
                <a:cs typeface="Tahoma" panose="020B0604030504040204" pitchFamily="34" charset="0"/>
              </a:rPr>
              <a:t>largely insensitive to clouds and other atmospheric &amp; solar illumination constraints, giving greater temporal fidelity.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00975" y="4904952"/>
            <a:ext cx="800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cs typeface="Tahoma" panose="020B0604030504040204" pitchFamily="34" charset="0"/>
              </a:rPr>
              <a:t>VOD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074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" y="568764"/>
            <a:ext cx="9143999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" y="3994"/>
            <a:ext cx="9144000" cy="56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solidFill>
                  <a:srgbClr val="003366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Use Microwave?</a:t>
            </a:r>
            <a:endParaRPr lang="en-US" sz="2800" dirty="0">
              <a:solidFill>
                <a:srgbClr val="003366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EVI_available_barren_gray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26896"/>
          <a:stretch/>
        </p:blipFill>
        <p:spPr bwMode="auto">
          <a:xfrm>
            <a:off x="600075" y="885826"/>
            <a:ext cx="8324850" cy="306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VI_avail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 r="82397" b="33096"/>
          <a:stretch>
            <a:fillRect/>
          </a:stretch>
        </p:blipFill>
        <p:spPr bwMode="auto">
          <a:xfrm>
            <a:off x="145800" y="1739801"/>
            <a:ext cx="132764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800975" y="1933544"/>
            <a:ext cx="800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cs typeface="Tahoma" panose="020B0604030504040204" pitchFamily="34" charset="0"/>
              </a:rPr>
              <a:t>NDVI</a:t>
            </a:r>
            <a:endParaRPr lang="en-US" alt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-38100" y="604275"/>
            <a:ext cx="4086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Tahoma" pitchFamily="34" charset="0"/>
              </a:rPr>
              <a:t>Data Availability 2003-2008 (16-day, Best QC)</a:t>
            </a:r>
          </a:p>
        </p:txBody>
      </p:sp>
      <p:pic>
        <p:nvPicPr>
          <p:cNvPr id="12" name="Picture 10" descr="VOD_available_barren_gray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7735"/>
          <a:stretch/>
        </p:blipFill>
        <p:spPr bwMode="auto">
          <a:xfrm>
            <a:off x="809625" y="3914237"/>
            <a:ext cx="7991475" cy="28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5177759"/>
            <a:ext cx="274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Calibri" panose="020F0502020204030204" pitchFamily="34" charset="0"/>
                <a:cs typeface="Tahoma" panose="020B0604030504040204" pitchFamily="34" charset="0"/>
              </a:rPr>
              <a:t>VOD </a:t>
            </a:r>
            <a:r>
              <a:rPr lang="en-US" altLang="en-US" sz="1600" b="1" dirty="0" smtClean="0">
                <a:latin typeface="Calibri" panose="020F0502020204030204" pitchFamily="34" charset="0"/>
                <a:cs typeface="Tahoma" panose="020B0604030504040204" pitchFamily="34" charset="0"/>
              </a:rPr>
              <a:t>is </a:t>
            </a:r>
            <a:r>
              <a:rPr lang="en-US" altLang="en-US" sz="1600" b="1" dirty="0">
                <a:latin typeface="Calibri" panose="020F0502020204030204" pitchFamily="34" charset="0"/>
                <a:cs typeface="Tahoma" panose="020B0604030504040204" pitchFamily="34" charset="0"/>
              </a:rPr>
              <a:t>largely insensitive to clouds and other atmospheric &amp; solar illumination constraints, giving greater temporal fidelity.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00975" y="4904952"/>
            <a:ext cx="800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cs typeface="Tahoma" panose="020B0604030504040204" pitchFamily="34" charset="0"/>
              </a:rPr>
              <a:t>VOD</a:t>
            </a:r>
            <a:endParaRPr lang="en-US" alt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0" y="568764"/>
            <a:ext cx="9144000" cy="6317812"/>
          </a:xfrm>
          <a:prstGeom prst="rect">
            <a:avLst/>
          </a:prstGeom>
          <a:solidFill>
            <a:schemeClr val="bg1">
              <a:lumMod val="6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Picture 7" descr="flux_BRA_pix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6667" r="6212" b="23334"/>
          <a:stretch>
            <a:fillRect/>
          </a:stretch>
        </p:blipFill>
        <p:spPr bwMode="auto">
          <a:xfrm>
            <a:off x="2667000" y="2971800"/>
            <a:ext cx="6343650" cy="38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endCxn id="16" idx="3"/>
          </p:cNvCxnSpPr>
          <p:nvPr/>
        </p:nvCxnSpPr>
        <p:spPr>
          <a:xfrm flipH="1" flipV="1">
            <a:off x="3515765" y="2641193"/>
            <a:ext cx="1237210" cy="5348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3330824" y="2412594"/>
            <a:ext cx="228600" cy="2286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72304" r="63803" b="18411"/>
          <a:stretch/>
        </p:blipFill>
        <p:spPr>
          <a:xfrm>
            <a:off x="447785" y="3199534"/>
            <a:ext cx="3905029" cy="11751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994"/>
            <a:ext cx="9143999" cy="56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VOD and MODIS LAI Time Series by Land Cover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5782" y="578289"/>
            <a:ext cx="9144000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6164" y="5338120"/>
            <a:ext cx="200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Amazon Evergreen Broadleaf Forest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6" t="12262" r="7609" b="78347"/>
          <a:stretch/>
        </p:blipFill>
        <p:spPr>
          <a:xfrm>
            <a:off x="368430" y="1649393"/>
            <a:ext cx="3939550" cy="1189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0" t="72304" r="7269" b="18411"/>
          <a:stretch/>
        </p:blipFill>
        <p:spPr>
          <a:xfrm>
            <a:off x="418345" y="4730096"/>
            <a:ext cx="3963908" cy="11751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0" t="91297" r="7269" b="4241"/>
          <a:stretch/>
        </p:blipFill>
        <p:spPr>
          <a:xfrm>
            <a:off x="436446" y="5936759"/>
            <a:ext cx="3945807" cy="534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95585" r="70425" b="1806"/>
          <a:stretch/>
        </p:blipFill>
        <p:spPr>
          <a:xfrm>
            <a:off x="841598" y="6443330"/>
            <a:ext cx="1602556" cy="2356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t="95357" r="24739" b="1615"/>
          <a:stretch/>
        </p:blipFill>
        <p:spPr>
          <a:xfrm>
            <a:off x="2444154" y="6404452"/>
            <a:ext cx="838986" cy="273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35280" y="3554309"/>
            <a:ext cx="52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VOD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253318" y="3501570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LAI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8011" y="1365864"/>
            <a:ext cx="536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WSV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2230" y="2918129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MXF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47659" y="4461274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EBF</a:t>
            </a:r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418345" y="654275"/>
            <a:ext cx="8249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Phase shifts and growth onset/offset slopes track the changes in vegetation water content and total biomass versus the photosynthetic leaf area from LAI.</a:t>
            </a:r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17505" r="62513" b="13664"/>
          <a:stretch/>
        </p:blipFill>
        <p:spPr>
          <a:xfrm>
            <a:off x="5027896" y="3446907"/>
            <a:ext cx="2906740" cy="26954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765740" y="6533466"/>
            <a:ext cx="4368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Jones M. O. et al., </a:t>
            </a:r>
            <a:r>
              <a:rPr lang="en-US" sz="1400" b="1" i="1" dirty="0" smtClean="0"/>
              <a:t>Remote Sensing of Environment, </a:t>
            </a:r>
            <a:r>
              <a:rPr lang="en-US" sz="1400" b="1" dirty="0" smtClean="0"/>
              <a:t>2011</a:t>
            </a:r>
            <a:endParaRPr lang="en-US" sz="1400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076068" y="1502875"/>
            <a:ext cx="2746125" cy="1793524"/>
            <a:chOff x="223385" y="4143037"/>
            <a:chExt cx="2114708" cy="1290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48" t="75512" r="33474" b="13664"/>
            <a:stretch/>
          </p:blipFill>
          <p:spPr>
            <a:xfrm>
              <a:off x="223385" y="5110103"/>
              <a:ext cx="2114708" cy="3234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48" t="17504" r="33474" b="49960"/>
            <a:stretch/>
          </p:blipFill>
          <p:spPr>
            <a:xfrm>
              <a:off x="223385" y="4143037"/>
              <a:ext cx="2114708" cy="972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8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547"/>
            <a:ext cx="9144000" cy="536882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latin typeface="Garamond" panose="02020404030301010803" pitchFamily="18" charset="0"/>
              </a:rPr>
              <a:t>Vegetation Spectral Properties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6894" y="804539"/>
            <a:ext cx="263157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 VIs are often derived from band ratios (e.g. NDVI)</a:t>
            </a:r>
          </a:p>
          <a:p>
            <a:pPr>
              <a:buClr>
                <a:srgbClr val="FF3300"/>
              </a:buClr>
            </a:pPr>
            <a:endParaRPr lang="en-US" altLang="en-US" sz="24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 Based on vegetation spectral properties</a:t>
            </a:r>
            <a:endParaRPr lang="en-US" altLang="en-US" sz="24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viris_Au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82" y="681521"/>
            <a:ext cx="5715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viris_Au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82" y="3708389"/>
            <a:ext cx="5715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19917" y="753945"/>
            <a:ext cx="22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AVIRIS Hyperspectral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49444" y="3783170"/>
            <a:ext cx="2181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MODIS Multispectral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994"/>
            <a:ext cx="9143999" cy="56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VOD and NDVI Phenology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5782" y="578289"/>
            <a:ext cx="9144000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99270" y="587815"/>
            <a:ext cx="872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D</a:t>
            </a:r>
            <a:r>
              <a:rPr lang="en-US" b="1" dirty="0" smtClean="0"/>
              <a:t>ifferences in Greenness onset (NDVI) vs. </a:t>
            </a:r>
            <a:r>
              <a:rPr lang="en-US" b="1" dirty="0"/>
              <a:t>i</a:t>
            </a:r>
            <a:r>
              <a:rPr lang="en-US" b="1" dirty="0" smtClean="0"/>
              <a:t>ncreases in vegetation water content (VOD).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2" y="966673"/>
            <a:ext cx="4862198" cy="5071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10735"/>
          <a:stretch/>
        </p:blipFill>
        <p:spPr>
          <a:xfrm>
            <a:off x="4806857" y="966672"/>
            <a:ext cx="4337143" cy="241470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12950" y="5624513"/>
            <a:ext cx="4196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Earlier VOD start of season coincided with temperature constrained regions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Earlier NDVI Greenup coincides with water constrained regions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194" r="-938" b="44907"/>
          <a:stretch/>
        </p:blipFill>
        <p:spPr>
          <a:xfrm>
            <a:off x="5435332" y="3354635"/>
            <a:ext cx="3151315" cy="22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Vegetation Indices and Change Detection/Vegetation Recovery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Y:\Fire_Phenology\Submittal\Response\New_Figures\Figure_1.jpg"/>
          <p:cNvPicPr>
            <a:picLocks noChangeAspect="1" noChangeArrowheads="1"/>
          </p:cNvPicPr>
          <p:nvPr/>
        </p:nvPicPr>
        <p:blipFill>
          <a:blip r:embed="rId2" cstate="print"/>
          <a:srcRect l="10734" t="12140" r="12461" b="14419"/>
          <a:stretch>
            <a:fillRect/>
          </a:stretch>
        </p:blipFill>
        <p:spPr bwMode="auto">
          <a:xfrm>
            <a:off x="60161" y="658253"/>
            <a:ext cx="3422772" cy="2924369"/>
          </a:xfrm>
          <a:prstGeom prst="rect">
            <a:avLst/>
          </a:prstGeom>
          <a:noFill/>
        </p:spPr>
      </p:pic>
      <p:pic>
        <p:nvPicPr>
          <p:cNvPr id="10" name="Picture 2" descr="Y:\Fire_Phenology\Submittal\Response\New_Figures\Figur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825" y="970323"/>
            <a:ext cx="5426165" cy="2264021"/>
          </a:xfrm>
          <a:prstGeom prst="rect">
            <a:avLst/>
          </a:prstGeom>
          <a:noFill/>
        </p:spPr>
      </p:pic>
      <p:pic>
        <p:nvPicPr>
          <p:cNvPr id="11" name="Picture 4" descr="Y:\Conferences\MultiTemp_2013\Presentation_Images\Max_TS_onesite_wF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61" y="3679188"/>
            <a:ext cx="4000499" cy="272672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60471" y="3812468"/>
            <a:ext cx="2746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dirty="0" smtClean="0">
                <a:latin typeface="+mn-lt"/>
              </a:rPr>
              <a:t>Yearly maxima from the Porcupine Fire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737367" y="4647479"/>
            <a:ext cx="226780" cy="316267"/>
          </a:xfrm>
          <a:prstGeom prst="downArrow">
            <a:avLst>
              <a:gd name="adj1" fmla="val 50000"/>
              <a:gd name="adj2" fmla="val 53333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662305" y="4216404"/>
            <a:ext cx="226780" cy="316267"/>
          </a:xfrm>
          <a:prstGeom prst="downArrow">
            <a:avLst>
              <a:gd name="adj1" fmla="val 50000"/>
              <a:gd name="adj2" fmla="val 5333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62626" y="1065574"/>
            <a:ext cx="438150" cy="1934802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806938" y="599194"/>
            <a:ext cx="5172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Garamond" pitchFamily="18" charset="0"/>
                <a:cs typeface="Times New Roman" pitchFamily="18" charset="0"/>
              </a:rPr>
              <a:t>VOD and NDVI Burned Area Time Series</a:t>
            </a:r>
            <a:endParaRPr lang="en-US" b="1" dirty="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8" name="Picture 2" descr="Y:\Fire_Phenology\Submittal\Response\New_Figures\Figure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619" y="3308101"/>
            <a:ext cx="2523083" cy="3468899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58703" y="3653151"/>
            <a:ext cx="21852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dirty="0" smtClean="0">
                <a:latin typeface="+mn-lt"/>
              </a:rPr>
              <a:t>VOD reached post-fire steady-state conditions in 3 to 7 years (mean=4.6) with considerable variation across fires.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58702" y="5114438"/>
            <a:ext cx="20669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dirty="0" smtClean="0">
                <a:latin typeface="+mn-lt"/>
              </a:rPr>
              <a:t>NDVI reached post-fire steady-state conditions in 1 to 3 years (mean=2.1) with minimal variation across fires.</a:t>
            </a:r>
          </a:p>
        </p:txBody>
      </p:sp>
    </p:spTree>
    <p:extLst>
      <p:ext uri="{BB962C8B-B14F-4D97-AF65-F5344CB8AC3E}">
        <p14:creationId xmlns:p14="http://schemas.microsoft.com/office/powerpoint/2010/main" val="28645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Vegetation Indices and Phenology Metrics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19225"/>
            <a:ext cx="8705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5251" y="622345"/>
            <a:ext cx="903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Remote Sensing VIs provide a means to measure phenological stages.  But validating the phenology metrics and equating them to specific biophysical stages is challenging.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TextBox 23"/>
          <p:cNvSpPr txBox="1">
            <a:spLocks noChangeArrowheads="1"/>
          </p:cNvSpPr>
          <p:nvPr/>
        </p:nvSpPr>
        <p:spPr bwMode="auto">
          <a:xfrm>
            <a:off x="0" y="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prstClr val="black"/>
                </a:solidFill>
                <a:latin typeface="Garamond" pitchFamily="18" charset="0"/>
              </a:rPr>
              <a:t>Phenology Land Product Validation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prstClr val="black"/>
                </a:solidFill>
                <a:latin typeface="Garamond" pitchFamily="18" charset="0"/>
              </a:rPr>
              <a:t>Results highlight the need for accuracy requirements and validation protocols</a:t>
            </a:r>
            <a:endParaRPr lang="en-US" sz="1600" b="1" i="1">
              <a:solidFill>
                <a:prstClr val="black"/>
              </a:solidFill>
              <a:latin typeface="Garamond" pitchFamily="18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1143000" y="8382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One Dataset, Many Methods</a:t>
            </a:r>
            <a:endParaRPr lang="en-US" sz="1400" b="1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cxnSp>
        <p:nvCxnSpPr>
          <p:cNvPr id="273" name="Straight Connector 272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19"/>
          <p:cNvSpPr txBox="1">
            <a:spLocks noChangeArrowheads="1"/>
          </p:cNvSpPr>
          <p:nvPr/>
        </p:nvSpPr>
        <p:spPr bwMode="auto">
          <a:xfrm>
            <a:off x="1143000" y="6611938"/>
            <a:ext cx="3048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White et al., 2009, </a:t>
            </a:r>
            <a:r>
              <a:rPr lang="en-US" sz="1000" b="1" i="1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Global Change Biology  </a:t>
            </a:r>
          </a:p>
        </p:txBody>
      </p:sp>
      <p:pic>
        <p:nvPicPr>
          <p:cNvPr id="213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1066800"/>
            <a:ext cx="3200400" cy="559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" name="TextBox 19"/>
          <p:cNvSpPr txBox="1">
            <a:spLocks noChangeArrowheads="1"/>
          </p:cNvSpPr>
          <p:nvPr/>
        </p:nvSpPr>
        <p:spPr bwMode="auto">
          <a:xfrm>
            <a:off x="5334000" y="6611938"/>
            <a:ext cx="3429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Hufkens et al., 2011, </a:t>
            </a:r>
            <a:r>
              <a:rPr lang="en-US" sz="1000" b="1" i="1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Remote Sensing of Environment</a:t>
            </a:r>
          </a:p>
        </p:txBody>
      </p:sp>
      <p:grpSp>
        <p:nvGrpSpPr>
          <p:cNvPr id="222" name="Group 18"/>
          <p:cNvGrpSpPr>
            <a:grpSpLocks/>
          </p:cNvGrpSpPr>
          <p:nvPr/>
        </p:nvGrpSpPr>
        <p:grpSpPr bwMode="auto">
          <a:xfrm>
            <a:off x="381000" y="1111250"/>
            <a:ext cx="4191000" cy="5518150"/>
            <a:chOff x="76199" y="806006"/>
            <a:chExt cx="3657601" cy="4908994"/>
          </a:xfrm>
        </p:grpSpPr>
        <p:pic>
          <p:nvPicPr>
            <p:cNvPr id="2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432"/>
            <a:stretch>
              <a:fillRect/>
            </a:stretch>
          </p:blipFill>
          <p:spPr bwMode="auto">
            <a:xfrm>
              <a:off x="76200" y="4437567"/>
              <a:ext cx="3657600" cy="1277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65" b="25568"/>
            <a:stretch>
              <a:fillRect/>
            </a:stretch>
          </p:blipFill>
          <p:spPr bwMode="auto">
            <a:xfrm>
              <a:off x="76199" y="3167267"/>
              <a:ext cx="3657601" cy="1277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1135"/>
            <a:stretch>
              <a:fillRect/>
            </a:stretch>
          </p:blipFill>
          <p:spPr bwMode="auto">
            <a:xfrm>
              <a:off x="76202" y="806006"/>
              <a:ext cx="3657598" cy="2394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2" name="Rectangle 231"/>
          <p:cNvSpPr/>
          <p:nvPr/>
        </p:nvSpPr>
        <p:spPr>
          <a:xfrm>
            <a:off x="5562600" y="8382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One Method, Many Datasets</a:t>
            </a:r>
            <a:endParaRPr lang="en-US" sz="1400" b="1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sp>
        <p:nvSpPr>
          <p:cNvPr id="234" name="TextBox 19"/>
          <p:cNvSpPr txBox="1">
            <a:spLocks noChangeArrowheads="1"/>
          </p:cNvSpPr>
          <p:nvPr/>
        </p:nvSpPr>
        <p:spPr bwMode="auto">
          <a:xfrm>
            <a:off x="5562600" y="2133600"/>
            <a:ext cx="1295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prstClr val="black"/>
                </a:solidFill>
                <a:latin typeface="Arial" charset="0"/>
              </a:rPr>
              <a:t>Greeness Increase</a:t>
            </a:r>
            <a:endParaRPr lang="en-US" sz="900" b="1" i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" name="TextBox 19"/>
          <p:cNvSpPr txBox="1">
            <a:spLocks noChangeArrowheads="1"/>
          </p:cNvSpPr>
          <p:nvPr/>
        </p:nvSpPr>
        <p:spPr bwMode="auto">
          <a:xfrm>
            <a:off x="5562600" y="2514600"/>
            <a:ext cx="16002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prstClr val="black"/>
                </a:solidFill>
                <a:latin typeface="Arial" charset="0"/>
              </a:rPr>
              <a:t>Greeness Maximum</a:t>
            </a:r>
            <a:endParaRPr lang="en-US" sz="900" b="1" i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7" name="TextBox 19"/>
          <p:cNvSpPr txBox="1">
            <a:spLocks noChangeArrowheads="1"/>
          </p:cNvSpPr>
          <p:nvPr/>
        </p:nvSpPr>
        <p:spPr bwMode="auto">
          <a:xfrm>
            <a:off x="5562600" y="4800600"/>
            <a:ext cx="1600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prstClr val="black"/>
                </a:solidFill>
                <a:latin typeface="Arial" charset="0"/>
              </a:rPr>
              <a:t>Greeness Decrease</a:t>
            </a:r>
            <a:endParaRPr lang="en-US" sz="900" b="1" i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1" name="TextBox 19"/>
          <p:cNvSpPr txBox="1">
            <a:spLocks noChangeArrowheads="1"/>
          </p:cNvSpPr>
          <p:nvPr/>
        </p:nvSpPr>
        <p:spPr bwMode="auto">
          <a:xfrm>
            <a:off x="5562600" y="5181600"/>
            <a:ext cx="1600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prstClr val="black"/>
                </a:solidFill>
                <a:latin typeface="Arial" charset="0"/>
              </a:rPr>
              <a:t>Greeness Minimum</a:t>
            </a:r>
            <a:endParaRPr lang="en-US" sz="900" b="1" i="1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13870" y="4126605"/>
            <a:ext cx="6003265" cy="2581380"/>
            <a:chOff x="1790700" y="4011680"/>
            <a:chExt cx="6003265" cy="2581380"/>
          </a:xfrm>
        </p:grpSpPr>
        <p:grpSp>
          <p:nvGrpSpPr>
            <p:cNvPr id="8" name="Group 7"/>
            <p:cNvGrpSpPr/>
            <p:nvPr/>
          </p:nvGrpSpPr>
          <p:grpSpPr>
            <a:xfrm>
              <a:off x="1790700" y="4011680"/>
              <a:ext cx="6003265" cy="2581380"/>
              <a:chOff x="1371600" y="3650446"/>
              <a:chExt cx="5140905" cy="2147593"/>
            </a:xfrm>
          </p:grpSpPr>
          <p:pic>
            <p:nvPicPr>
              <p:cNvPr id="13" name="Picture 3" descr="Y:\CEOS_LPV_LSP\ACCESS_USGS_ORNL\Figure\PhenoFrame_HF_timeserie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4936" t="22798" r="12252" b="518"/>
              <a:stretch>
                <a:fillRect/>
              </a:stretch>
            </p:blipFill>
            <p:spPr bwMode="auto">
              <a:xfrm>
                <a:off x="1371600" y="3810000"/>
                <a:ext cx="4191000" cy="1988039"/>
              </a:xfrm>
              <a:prstGeom prst="rect">
                <a:avLst/>
              </a:prstGeom>
              <a:noFill/>
            </p:spPr>
          </p:pic>
          <p:sp>
            <p:nvSpPr>
              <p:cNvPr id="14" name="TextBox 13"/>
              <p:cNvSpPr txBox="1"/>
              <p:nvPr/>
            </p:nvSpPr>
            <p:spPr>
              <a:xfrm rot="16200000">
                <a:off x="2670048" y="3948202"/>
                <a:ext cx="43794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USGS</a:t>
                </a:r>
                <a:endParaRPr lang="en-US" sz="700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2831160" y="3926504"/>
                <a:ext cx="32893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VIP</a:t>
                </a:r>
                <a:endParaRPr lang="en-US" sz="700" b="1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2348803" y="3928142"/>
                <a:ext cx="43633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 smtClean="0"/>
                  <a:t>NACP</a:t>
                </a:r>
                <a:endParaRPr lang="en-US" sz="7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2523211" y="3953790"/>
                <a:ext cx="48763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MCD12</a:t>
                </a:r>
                <a:endParaRPr lang="en-US" sz="700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4529258" y="3948202"/>
                <a:ext cx="43794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USGS</a:t>
                </a:r>
                <a:endParaRPr lang="en-US" sz="700" b="1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4155104" y="3926504"/>
                <a:ext cx="32893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VIP</a:t>
                </a:r>
                <a:endParaRPr lang="en-US" sz="700" b="1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6200000">
                <a:off x="4389120" y="3949003"/>
                <a:ext cx="43633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NACP</a:t>
                </a:r>
                <a:endParaRPr lang="en-US" sz="700" b="1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4199611" y="3953790"/>
                <a:ext cx="48763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smtClean="0"/>
                  <a:t>MCD12</a:t>
                </a:r>
                <a:endParaRPr lang="en-US" sz="700" b="1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607002" y="4752945"/>
                <a:ext cx="76200" cy="76200"/>
              </a:xfrm>
              <a:prstGeom prst="ellipse">
                <a:avLst/>
              </a:prstGeom>
              <a:solidFill>
                <a:srgbClr val="00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07002" y="4905345"/>
                <a:ext cx="76200" cy="76200"/>
              </a:xfrm>
              <a:prstGeom prst="ellipse">
                <a:avLst/>
              </a:prstGeom>
              <a:solidFill>
                <a:srgbClr val="0066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607002" y="5057745"/>
                <a:ext cx="76200" cy="76200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07002" y="5210145"/>
                <a:ext cx="76200" cy="7620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670745" y="4676745"/>
                <a:ext cx="841760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smtClean="0"/>
                  <a:t>Emerging Leaves</a:t>
                </a:r>
                <a:endParaRPr lang="en-US" sz="900" b="1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683202" y="4829145"/>
                <a:ext cx="565841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smtClean="0"/>
                  <a:t>All Leaves</a:t>
                </a:r>
                <a:endParaRPr lang="en-US" sz="900" b="1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70745" y="4981545"/>
                <a:ext cx="726451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smtClean="0"/>
                  <a:t>Open Flowers</a:t>
                </a:r>
                <a:endParaRPr lang="en-US" sz="900" b="1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83202" y="5157216"/>
                <a:ext cx="611141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/>
                  <a:t>Full Flower</a:t>
                </a:r>
                <a:endParaRPr lang="en-US" sz="900" b="1" dirty="0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10800000" flipH="1">
                <a:off x="5607003" y="4038600"/>
                <a:ext cx="76200" cy="76200"/>
              </a:xfrm>
              <a:prstGeom prst="triangle">
                <a:avLst/>
              </a:prstGeom>
              <a:solidFill>
                <a:srgbClr val="00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10800000" flipH="1">
                <a:off x="5607003" y="4191000"/>
                <a:ext cx="76200" cy="76200"/>
              </a:xfrm>
              <a:prstGeom prst="triangle">
                <a:avLst/>
              </a:prstGeom>
              <a:solidFill>
                <a:srgbClr val="0066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10800000" flipH="1">
                <a:off x="5607003" y="4343399"/>
                <a:ext cx="76200" cy="76200"/>
              </a:xfrm>
              <a:prstGeom prst="triangle">
                <a:avLst/>
              </a:prstGeom>
              <a:solidFill>
                <a:srgbClr val="C0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683202" y="3962400"/>
                <a:ext cx="751160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smtClean="0"/>
                  <a:t>50% Budburst </a:t>
                </a:r>
                <a:endParaRPr lang="en-US" sz="900" b="1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683202" y="4114800"/>
                <a:ext cx="677032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smtClean="0"/>
                  <a:t>Full Leaf Out</a:t>
                </a:r>
                <a:endParaRPr lang="en-US" sz="900" b="1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683202" y="4295745"/>
                <a:ext cx="785479" cy="192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/>
                  <a:t>50% Leaf Color </a:t>
                </a:r>
                <a:endParaRPr lang="en-US" sz="9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486400" y="3810000"/>
                <a:ext cx="1018843" cy="204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smtClean="0"/>
                  <a:t>PhenoCam Metrics</a:t>
                </a:r>
                <a:endParaRPr lang="en-US" sz="1000" b="1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497621" y="4508956"/>
                <a:ext cx="992761" cy="204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smtClean="0"/>
                  <a:t>NPN Phenophases</a:t>
                </a:r>
                <a:endParaRPr lang="en-US" sz="1000" b="1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03325" y="3650446"/>
                <a:ext cx="775869" cy="204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smtClean="0"/>
                  <a:t>Season Onset</a:t>
                </a:r>
                <a:endParaRPr lang="en-US" sz="1000" b="1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038600" y="3657218"/>
                <a:ext cx="795087" cy="204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/>
                  <a:t>End of Season</a:t>
                </a:r>
                <a:endParaRPr lang="en-US" sz="10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93218" y="5577334"/>
              <a:ext cx="850216" cy="240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smtClean="0"/>
                <a:t>Temperature</a:t>
              </a:r>
              <a:endParaRPr lang="en-US" sz="7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93218" y="5760517"/>
              <a:ext cx="852088" cy="240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smtClean="0"/>
                <a:t>Precipitation</a:t>
              </a:r>
              <a:endParaRPr lang="en-US" sz="700" b="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47288" y="5668925"/>
              <a:ext cx="177964" cy="915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047288" y="5852108"/>
              <a:ext cx="177964" cy="0"/>
            </a:xfrm>
            <a:prstGeom prst="line">
              <a:avLst/>
            </a:prstGeom>
            <a:ln w="28575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0" y="10122"/>
            <a:ext cx="9144000" cy="4114800"/>
            <a:chOff x="0" y="533400"/>
            <a:chExt cx="9144000" cy="4114800"/>
          </a:xfrm>
        </p:grpSpPr>
        <p:sp>
          <p:nvSpPr>
            <p:cNvPr id="41" name="Rectangle 40"/>
            <p:cNvSpPr/>
            <p:nvPr/>
          </p:nvSpPr>
          <p:spPr>
            <a:xfrm>
              <a:off x="0" y="533400"/>
              <a:ext cx="5410200" cy="41148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2" descr="Y:\CEOS_LPV_LSP\ACCESS_USGS_ORNL\Figure\LPV_Referance_Map_w_ancil3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6" t="758" r="30126" b="60606"/>
            <a:stretch>
              <a:fillRect/>
            </a:stretch>
          </p:blipFill>
          <p:spPr bwMode="auto">
            <a:xfrm>
              <a:off x="0" y="762000"/>
              <a:ext cx="5410200" cy="388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2" descr="Y:\CEOS_LPV_LSP\ACCESS_USGS_ORNL\Figure\LPV_Referance_Map_w_ancil3.jpg"/>
            <p:cNvPicPr>
              <a:picLocks noChangeAspect="1" noChangeArrowheads="1"/>
            </p:cNvPicPr>
            <p:nvPr/>
          </p:nvPicPr>
          <p:blipFill>
            <a:blip r:embed="rId4" cstate="print"/>
            <a:srcRect l="32618" t="2274" r="34047" b="75758"/>
            <a:stretch>
              <a:fillRect/>
            </a:stretch>
          </p:blipFill>
          <p:spPr bwMode="auto">
            <a:xfrm>
              <a:off x="2514600" y="914400"/>
              <a:ext cx="2590800" cy="2209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" name="Group 43"/>
            <p:cNvGrpSpPr/>
            <p:nvPr/>
          </p:nvGrpSpPr>
          <p:grpSpPr>
            <a:xfrm>
              <a:off x="5468779" y="1749991"/>
              <a:ext cx="2358485" cy="1328787"/>
              <a:chOff x="5468779" y="1749991"/>
              <a:chExt cx="2358485" cy="1328787"/>
            </a:xfrm>
          </p:grpSpPr>
          <p:grpSp>
            <p:nvGrpSpPr>
              <p:cNvPr id="90" name="Group 49"/>
              <p:cNvGrpSpPr/>
              <p:nvPr/>
            </p:nvGrpSpPr>
            <p:grpSpPr>
              <a:xfrm>
                <a:off x="5468779" y="1749991"/>
                <a:ext cx="2346166" cy="1221809"/>
                <a:chOff x="5392579" y="1524000"/>
                <a:chExt cx="2346166" cy="1221809"/>
              </a:xfrm>
            </p:grpSpPr>
            <p:grpSp>
              <p:nvGrpSpPr>
                <p:cNvPr id="95" name="Group 42"/>
                <p:cNvGrpSpPr/>
                <p:nvPr/>
              </p:nvGrpSpPr>
              <p:grpSpPr>
                <a:xfrm>
                  <a:off x="5638800" y="1524000"/>
                  <a:ext cx="2099945" cy="1221809"/>
                  <a:chOff x="6248400" y="1600200"/>
                  <a:chExt cx="2099945" cy="1221809"/>
                </a:xfrm>
              </p:grpSpPr>
              <p:pic>
                <p:nvPicPr>
                  <p:cNvPr id="98" name="Picture 97" descr="Richardson_Figure 2b"/>
                  <p:cNvPicPr/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688" t="5263" r="8009" b="10346"/>
                  <a:stretch>
                    <a:fillRect/>
                  </a:stretch>
                </p:blipFill>
                <p:spPr bwMode="auto">
                  <a:xfrm>
                    <a:off x="6248400" y="1600200"/>
                    <a:ext cx="2099945" cy="12218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6248400" y="1627632"/>
                    <a:ext cx="0" cy="111556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6" name="TextBox 95"/>
                <p:cNvSpPr txBox="1"/>
                <p:nvPr/>
              </p:nvSpPr>
              <p:spPr>
                <a:xfrm rot="16200000">
                  <a:off x="4904785" y="2011794"/>
                  <a:ext cx="122180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smtClean="0"/>
                    <a:t>Green Chromatic</a:t>
                  </a:r>
                  <a:endParaRPr lang="en-US" sz="1000" b="1"/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7229406" y="1524000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smtClean="0"/>
                    <a:t>2010</a:t>
                  </a:r>
                  <a:endParaRPr lang="en-US" sz="1000" b="1"/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5715000" y="2907792"/>
                <a:ext cx="2112264" cy="140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811204" y="2863334"/>
                <a:ext cx="36099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mtClean="0"/>
                  <a:t>Apr</a:t>
                </a:r>
                <a:endParaRPr lang="en-US" sz="800" b="1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420804" y="2862072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mtClean="0"/>
                  <a:t>Jul</a:t>
                </a:r>
                <a:endParaRPr lang="en-US" sz="800" b="1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959012" y="2862072"/>
                <a:ext cx="35618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mtClean="0"/>
                  <a:t>Oct</a:t>
                </a:r>
                <a:endParaRPr lang="en-US" sz="800" b="1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5410200" y="533400"/>
              <a:ext cx="3733800" cy="25908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10200" y="3124200"/>
              <a:ext cx="3733800" cy="1524000"/>
            </a:xfrm>
            <a:prstGeom prst="rect">
              <a:avLst/>
            </a:prstGeom>
            <a:solidFill>
              <a:schemeClr val="bg1">
                <a:lumMod val="6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Richardson_Figure 2a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066800"/>
              <a:ext cx="3581400" cy="60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5-Point Star 47"/>
            <p:cNvSpPr>
              <a:spLocks noChangeAspect="1"/>
            </p:cNvSpPr>
            <p:nvPr/>
          </p:nvSpPr>
          <p:spPr>
            <a:xfrm>
              <a:off x="6172198" y="870585"/>
              <a:ext cx="120015" cy="120015"/>
            </a:xfrm>
            <a:prstGeom prst="star5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54"/>
            <p:cNvGrpSpPr/>
            <p:nvPr/>
          </p:nvGrpSpPr>
          <p:grpSpPr>
            <a:xfrm>
              <a:off x="7860680" y="2057400"/>
              <a:ext cx="1207120" cy="533400"/>
              <a:chOff x="7620000" y="1600200"/>
              <a:chExt cx="1207120" cy="5334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620000" y="1700784"/>
                <a:ext cx="304800" cy="0"/>
              </a:xfrm>
              <a:prstGeom prst="line">
                <a:avLst/>
              </a:prstGeom>
              <a:ln w="28575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/>
              <p:cNvSpPr/>
              <p:nvPr/>
            </p:nvSpPr>
            <p:spPr>
              <a:xfrm>
                <a:off x="7869807" y="1600200"/>
                <a:ext cx="90441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smtClean="0"/>
                  <a:t>50% Budburst </a:t>
                </a:r>
                <a:endParaRPr lang="en-US" sz="800" b="1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7620000" y="1866340"/>
                <a:ext cx="304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7869807" y="1765756"/>
                <a:ext cx="607859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smtClean="0"/>
                  <a:t>Full Leaf</a:t>
                </a:r>
                <a:endParaRPr lang="en-US" sz="800" b="1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7620000" y="2018740"/>
                <a:ext cx="3048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7869807" y="1918156"/>
                <a:ext cx="95731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smtClean="0"/>
                  <a:t>50% Leaf Color </a:t>
                </a:r>
                <a:endParaRPr lang="en-US" sz="800" b="1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250315" y="820579"/>
              <a:ext cx="19030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smtClean="0"/>
                <a:t>PhenoCam – Harvard Forest</a:t>
              </a:r>
              <a:endParaRPr lang="en-US" sz="1000" b="1"/>
            </a:p>
          </p:txBody>
        </p:sp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82418" y="3581400"/>
              <a:ext cx="3585382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995665" y="3380948"/>
              <a:ext cx="121920" cy="12192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71865" y="3352800"/>
              <a:ext cx="24625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smtClean="0"/>
                <a:t>USA-NPN Species Observation - 2010</a:t>
              </a:r>
              <a:endParaRPr lang="en-US" sz="1000" b="1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0" y="1676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smtClean="0"/>
                <a:t>Season Onset</a:t>
              </a:r>
            </a:p>
            <a:p>
              <a:pPr algn="ctr"/>
              <a:r>
                <a:rPr lang="en-US" sz="1000" b="1" smtClean="0"/>
                <a:t>2010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66800" y="1524000"/>
              <a:ext cx="54694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USGS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65998" y="2438400"/>
              <a:ext cx="5485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NACP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66800" y="3352800"/>
              <a:ext cx="78899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MCD12Q2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66800" y="4191000"/>
              <a:ext cx="3898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VIP</a:t>
              </a: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3912108" y="1854708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1600200" y="11430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1600200" y="21336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600200" y="30480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1600200" y="39624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Brace 63"/>
            <p:cNvSpPr/>
            <p:nvPr/>
          </p:nvSpPr>
          <p:spPr>
            <a:xfrm>
              <a:off x="2057400" y="838200"/>
              <a:ext cx="381000" cy="3733800"/>
            </a:xfrm>
            <a:prstGeom prst="rightBrace">
              <a:avLst>
                <a:gd name="adj1" fmla="val 8333"/>
                <a:gd name="adj2" fmla="val 30593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Brace 64"/>
            <p:cNvSpPr/>
            <p:nvPr/>
          </p:nvSpPr>
          <p:spPr>
            <a:xfrm rot="16200000">
              <a:off x="3657600" y="1981200"/>
              <a:ext cx="381000" cy="2819400"/>
            </a:xfrm>
            <a:prstGeom prst="rightBrace">
              <a:avLst>
                <a:gd name="adj1" fmla="val 8333"/>
                <a:gd name="adj2" fmla="val 60027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 rot="5400000">
              <a:off x="502750" y="2478129"/>
              <a:ext cx="32031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Remote Sensing Land Surface Phenology Metrics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88215" y="4325779"/>
              <a:ext cx="88838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smtClean="0"/>
                <a:t>Land Cover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331585" y="4325779"/>
              <a:ext cx="10182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smtClean="0"/>
                <a:t>Daymet </a:t>
              </a:r>
              <a:r>
                <a:rPr lang="en-US" sz="800" b="1" smtClean="0"/>
                <a:t>(Tmax)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267200" y="4325779"/>
              <a:ext cx="4700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smtClean="0">
                  <a:solidFill>
                    <a:schemeClr val="bg1"/>
                  </a:solidFill>
                </a:rPr>
                <a:t>DEM</a:t>
              </a:r>
              <a:endParaRPr lang="en-US" sz="800" b="1" smtClean="0">
                <a:solidFill>
                  <a:schemeClr val="bg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24200" y="3411379"/>
              <a:ext cx="14686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smtClean="0"/>
                <a:t>Ancillary Data Sets…</a:t>
              </a:r>
              <a:endParaRPr lang="en-US" sz="800" b="1" smtClean="0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971800" y="39624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3886200" y="39624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800600" y="3962400"/>
              <a:ext cx="50292" cy="50292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>
              <a:endCxn id="64" idx="1"/>
            </p:cNvCxnSpPr>
            <p:nvPr/>
          </p:nvCxnSpPr>
          <p:spPr>
            <a:xfrm flipH="1" flipV="1">
              <a:off x="2438400" y="1980481"/>
              <a:ext cx="914400" cy="71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65" idx="1"/>
            </p:cNvCxnSpPr>
            <p:nvPr/>
          </p:nvCxnSpPr>
          <p:spPr>
            <a:xfrm>
              <a:off x="4114800" y="2514600"/>
              <a:ext cx="16001" cy="6858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89"/>
            <p:cNvGrpSpPr/>
            <p:nvPr/>
          </p:nvGrpSpPr>
          <p:grpSpPr>
            <a:xfrm>
              <a:off x="2529840" y="2743200"/>
              <a:ext cx="1432560" cy="381000"/>
              <a:chOff x="2606040" y="3429000"/>
              <a:chExt cx="1432560" cy="381000"/>
            </a:xfrm>
          </p:grpSpPr>
          <p:sp>
            <p:nvSpPr>
              <p:cNvPr id="80" name="5-Point Star 79"/>
              <p:cNvSpPr>
                <a:spLocks noChangeAspect="1"/>
              </p:cNvSpPr>
              <p:nvPr/>
            </p:nvSpPr>
            <p:spPr>
              <a:xfrm>
                <a:off x="2606040" y="3444240"/>
                <a:ext cx="137160" cy="137160"/>
              </a:xfrm>
              <a:prstGeom prst="star5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714635" y="3429000"/>
                <a:ext cx="99738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mtClean="0"/>
                  <a:t>PhenoCam Sites</a:t>
                </a:r>
                <a:endParaRPr lang="en-US" sz="800" b="1"/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2636520" y="3657600"/>
                <a:ext cx="76200" cy="76200"/>
              </a:xfrm>
              <a:prstGeom prst="ellipse">
                <a:avLst/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699772" y="3594556"/>
                <a:ext cx="133882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mtClean="0"/>
                  <a:t>USA-NPN Observations</a:t>
                </a:r>
                <a:endParaRPr lang="en-US" sz="800" b="1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0" y="533400"/>
              <a:ext cx="5410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Satellite Derived Remote Sensing Phenology</a:t>
              </a:r>
              <a:endParaRPr lang="en-US" sz="1000" b="1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10200" y="533400"/>
              <a:ext cx="3733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Near-Surface Remote Sensing Phenology</a:t>
              </a:r>
              <a:endParaRPr lang="en-US" sz="1000" b="1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10200" y="3124200"/>
              <a:ext cx="3733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In Situ Phenology</a:t>
              </a:r>
              <a:endParaRPr lang="en-US" sz="1000" b="1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164820" y="4361809"/>
            <a:ext cx="2722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Defining the start and end of season at a single site (Harvard Forest) varies depending on the data and methods applied.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TextBox 23"/>
          <p:cNvSpPr txBox="1">
            <a:spLocks noChangeArrowheads="1"/>
          </p:cNvSpPr>
          <p:nvPr/>
        </p:nvSpPr>
        <p:spPr bwMode="auto">
          <a:xfrm>
            <a:off x="0" y="1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black"/>
                </a:solidFill>
                <a:latin typeface="Garamond" pitchFamily="18" charset="0"/>
              </a:rPr>
              <a:t>Changes in Canopy Water Content</a:t>
            </a:r>
          </a:p>
          <a:p>
            <a:pPr algn="ctr"/>
            <a:r>
              <a:rPr lang="en-US" sz="2000" b="1" i="1" dirty="0" smtClean="0">
                <a:solidFill>
                  <a:prstClr val="black"/>
                </a:solidFill>
                <a:latin typeface="Garamond" pitchFamily="18" charset="0"/>
              </a:rPr>
              <a:t>VOD, NDVI, and the GPS Normalized Microwave  Reflection Index (NMRI)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xenon.colorado.edu/portal/images/title-landing.png"/>
          <p:cNvPicPr>
            <a:picLocks noChangeAspect="1" noChangeArrowheads="1"/>
          </p:cNvPicPr>
          <p:nvPr/>
        </p:nvPicPr>
        <p:blipFill>
          <a:blip r:embed="rId3" cstate="print"/>
          <a:srcRect l="8081" r="7071" b="34745"/>
          <a:stretch>
            <a:fillRect/>
          </a:stretch>
        </p:blipFill>
        <p:spPr bwMode="auto">
          <a:xfrm>
            <a:off x="692280" y="127064"/>
            <a:ext cx="989140" cy="24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3116238" y="2798894"/>
            <a:ext cx="1112216" cy="101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6200" y="4800600"/>
            <a:ext cx="4352410" cy="1828800"/>
            <a:chOff x="4562990" y="938829"/>
            <a:chExt cx="4581010" cy="1880571"/>
          </a:xfrm>
        </p:grpSpPr>
        <p:pic>
          <p:nvPicPr>
            <p:cNvPr id="13" name="Picture 2" descr="Y:\Conferences\AGU_2013\Presentation\VOD_NMRI_NDVI_timesereis_multipix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79" t="8267" b="48303"/>
            <a:stretch>
              <a:fillRect/>
            </a:stretch>
          </p:blipFill>
          <p:spPr bwMode="auto">
            <a:xfrm>
              <a:off x="4562990" y="938829"/>
              <a:ext cx="4581010" cy="1575771"/>
            </a:xfrm>
            <a:prstGeom prst="rect">
              <a:avLst/>
            </a:prstGeom>
            <a:noFill/>
          </p:spPr>
        </p:pic>
        <p:pic>
          <p:nvPicPr>
            <p:cNvPr id="26" name="Picture 2" descr="Y:\Conferences\AGU_2013\Presentation\VOD_NMRI_NDVI_timesereis_multipix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79" t="91599"/>
            <a:stretch>
              <a:fillRect/>
            </a:stretch>
          </p:blipFill>
          <p:spPr bwMode="auto">
            <a:xfrm>
              <a:off x="4562990" y="2514600"/>
              <a:ext cx="4581010" cy="304800"/>
            </a:xfrm>
            <a:prstGeom prst="rect">
              <a:avLst/>
            </a:prstGeom>
            <a:noFill/>
          </p:spPr>
        </p:pic>
      </p:grp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394522" y="4249286"/>
            <a:ext cx="36821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/>
              <a:t>VOD, NMRI and NDVI </a:t>
            </a:r>
            <a:r>
              <a:rPr lang="en-US" sz="1400" b="1" dirty="0" smtClean="0"/>
              <a:t>over </a:t>
            </a:r>
            <a:r>
              <a:rPr lang="en-US" sz="1400" b="1" dirty="0"/>
              <a:t>a mixed </a:t>
            </a:r>
            <a:r>
              <a:rPr lang="en-US" sz="1400" b="1" dirty="0" err="1"/>
              <a:t>landcover</a:t>
            </a:r>
            <a:r>
              <a:rPr lang="en-US" sz="1400" b="1" dirty="0"/>
              <a:t> </a:t>
            </a:r>
            <a:r>
              <a:rPr lang="en-US" sz="1400" b="1" dirty="0" smtClean="0"/>
              <a:t>VOD </a:t>
            </a:r>
            <a:r>
              <a:rPr lang="en-US" sz="1400" b="1" dirty="0"/>
              <a:t>pixel </a:t>
            </a:r>
            <a:r>
              <a:rPr lang="en-US" sz="1400" b="1" dirty="0" smtClean="0"/>
              <a:t>containing 9 GPS sites.</a:t>
            </a:r>
            <a:endParaRPr lang="en-US" sz="1400" b="1" dirty="0"/>
          </a:p>
        </p:txBody>
      </p:sp>
      <p:pic>
        <p:nvPicPr>
          <p:cNvPr id="29" name="Picture 28" descr="FANG_VOD_NMRI_NDV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33" t="2487"/>
          <a:stretch>
            <a:fillRect/>
          </a:stretch>
        </p:blipFill>
        <p:spPr>
          <a:xfrm>
            <a:off x="4495799" y="1143000"/>
            <a:ext cx="4648201" cy="2667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495800" y="3810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smtClean="0">
                <a:solidFill>
                  <a:prstClr val="black">
                    <a:lumMod val="65000"/>
                    <a:lumOff val="35000"/>
                  </a:prstClr>
                </a:solidFill>
                <a:cs typeface="Times New Roman" pitchFamily="18" charset="0"/>
              </a:rPr>
              <a:t>Experimental Tower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cs typeface="Times New Roman" pitchFamily="18" charset="0"/>
              </a:rPr>
              <a:t>Mounted </a:t>
            </a:r>
            <a:r>
              <a:rPr lang="en-US" sz="1200" b="1" smtClean="0">
                <a:solidFill>
                  <a:prstClr val="black">
                    <a:lumMod val="65000"/>
                    <a:lumOff val="35000"/>
                  </a:prstClr>
                </a:solidFill>
                <a:cs typeface="Times New Roman" pitchFamily="18" charset="0"/>
              </a:rPr>
              <a:t>GPS at Harvard Forest provides larger footprint retrievals and first look at GPS NMRI over forested systems</a:t>
            </a:r>
            <a:endParaRPr lang="en-US" sz="1200" b="1">
              <a:solidFill>
                <a:prstClr val="black">
                  <a:lumMod val="65000"/>
                  <a:lumOff val="35000"/>
                </a:prstClr>
              </a:solidFill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419600" y="800220"/>
            <a:ext cx="0" cy="605778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9"/>
          <p:cNvSpPr txBox="1">
            <a:spLocks noChangeArrowheads="1"/>
          </p:cNvSpPr>
          <p:nvPr/>
        </p:nvSpPr>
        <p:spPr bwMode="auto">
          <a:xfrm>
            <a:off x="0" y="6611779"/>
            <a:ext cx="3276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rgbClr val="4F81BD">
                    <a:lumMod val="75000"/>
                  </a:srgbClr>
                </a:solidFill>
              </a:rPr>
              <a:t>Jones et al</a:t>
            </a:r>
            <a:r>
              <a:rPr lang="en-US" sz="1000" b="1" smtClean="0">
                <a:solidFill>
                  <a:srgbClr val="4F81BD">
                    <a:lumMod val="75000"/>
                  </a:srgbClr>
                </a:solidFill>
              </a:rPr>
              <a:t>., </a:t>
            </a:r>
            <a:r>
              <a:rPr lang="en-US" sz="1000" b="1" i="1">
                <a:solidFill>
                  <a:srgbClr val="4F81BD">
                    <a:lumMod val="75000"/>
                  </a:srgbClr>
                </a:solidFill>
              </a:rPr>
              <a:t>International Journal of </a:t>
            </a:r>
            <a:r>
              <a:rPr lang="en-US" sz="1000" b="1" i="1" smtClean="0">
                <a:solidFill>
                  <a:srgbClr val="4F81BD">
                    <a:lumMod val="75000"/>
                  </a:srgbClr>
                </a:solidFill>
              </a:rPr>
              <a:t>Biometeorology</a:t>
            </a:r>
            <a:r>
              <a:rPr lang="en-US" sz="1000" b="1" smtClean="0">
                <a:solidFill>
                  <a:srgbClr val="4F81BD">
                    <a:lumMod val="75000"/>
                  </a:srgbClr>
                </a:solidFill>
              </a:rPr>
              <a:t>, 2013</a:t>
            </a:r>
            <a:endParaRPr lang="en-US" sz="1000" b="1">
              <a:solidFill>
                <a:srgbClr val="4F81BD">
                  <a:lumMod val="75000"/>
                </a:srgb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504809" y="4343400"/>
            <a:ext cx="4572000" cy="1600200"/>
            <a:chOff x="304800" y="990600"/>
            <a:chExt cx="8534400" cy="3657601"/>
          </a:xfrm>
        </p:grpSpPr>
        <p:pic>
          <p:nvPicPr>
            <p:cNvPr id="39" name="Picture 38" descr="Y:\AMSRE_daac\tc_v2\stats\VOD_10GHz_Global_Mean_2003_2010.jp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00" b="6741"/>
            <a:stretch>
              <a:fillRect/>
            </a:stretch>
          </p:blipFill>
          <p:spPr bwMode="auto">
            <a:xfrm>
              <a:off x="304800" y="990600"/>
              <a:ext cx="8534400" cy="3456398"/>
            </a:xfrm>
            <a:prstGeom prst="rect">
              <a:avLst/>
            </a:prstGeom>
            <a:noFill/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2385" y="1066800"/>
              <a:ext cx="8335588" cy="358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914400" y="2895600"/>
              <a:ext cx="10668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5972175" y="5985328"/>
            <a:ext cx="1856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cs typeface="Times New Roman" pitchFamily="18" charset="0"/>
              </a:rPr>
              <a:t>Global Distribution of GPS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16556" y="838200"/>
            <a:ext cx="1979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smtClean="0">
                <a:solidFill>
                  <a:srgbClr val="4BACC6">
                    <a:lumMod val="50000"/>
                  </a:srgbClr>
                </a:solidFill>
              </a:rPr>
              <a:t>The Future of GPS NMRI</a:t>
            </a:r>
            <a:endParaRPr lang="en-US" sz="1400" i="1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31435" y="840589"/>
            <a:ext cx="3478539" cy="3283735"/>
            <a:chOff x="533400" y="2590800"/>
            <a:chExt cx="4024312" cy="4076917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" y="2590800"/>
              <a:ext cx="4024312" cy="407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133600" y="6096000"/>
              <a:ext cx="214168" cy="314226"/>
            </a:xfrm>
            <a:prstGeom prst="rect">
              <a:avLst/>
            </a:prstGeom>
            <a:noFill/>
          </p:spPr>
        </p:pic>
        <p:pic>
          <p:nvPicPr>
            <p:cNvPr id="47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438400" y="6172200"/>
              <a:ext cx="214168" cy="314226"/>
            </a:xfrm>
            <a:prstGeom prst="rect">
              <a:avLst/>
            </a:prstGeom>
            <a:noFill/>
          </p:spPr>
        </p:pic>
        <p:pic>
          <p:nvPicPr>
            <p:cNvPr id="48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086897" y="6177144"/>
              <a:ext cx="535421" cy="376055"/>
            </a:xfrm>
            <a:prstGeom prst="rect">
              <a:avLst/>
            </a:prstGeom>
            <a:noFill/>
          </p:spPr>
        </p:pic>
        <p:pic>
          <p:nvPicPr>
            <p:cNvPr id="49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26779" y="6172200"/>
              <a:ext cx="535421" cy="381000"/>
            </a:xfrm>
            <a:prstGeom prst="rect">
              <a:avLst/>
            </a:prstGeom>
            <a:noFill/>
          </p:spPr>
        </p:pic>
        <p:pic>
          <p:nvPicPr>
            <p:cNvPr id="50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2438400" y="6172200"/>
              <a:ext cx="535421" cy="381000"/>
            </a:xfrm>
            <a:prstGeom prst="rect">
              <a:avLst/>
            </a:prstGeom>
            <a:noFill/>
          </p:spPr>
        </p:pic>
        <p:pic>
          <p:nvPicPr>
            <p:cNvPr id="51" name="Picture 50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30821" y="6172200"/>
              <a:ext cx="214168" cy="314226"/>
            </a:xfrm>
            <a:prstGeom prst="rect">
              <a:avLst/>
            </a:prstGeom>
            <a:noFill/>
          </p:spPr>
        </p:pic>
        <p:pic>
          <p:nvPicPr>
            <p:cNvPr id="52" name="Picture 16" descr="https://encrypted-tbn3.google.com/images?q=tbn:ANd9GcS57wT2qL3ZLZNjsTzuLgx1YJ-Kg_LoXyYpoLJRK6NCNtpJ9DYcLQ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830821" y="6172200"/>
              <a:ext cx="535421" cy="381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499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Review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546" y="888754"/>
            <a:ext cx="8208508" cy="44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+mn-lt"/>
              </a:rPr>
              <a:t>Radiometric measures of the amount, structure, and condition of </a:t>
            </a:r>
            <a:r>
              <a:rPr lang="en-US" altLang="en-US" b="1" dirty="0" smtClean="0">
                <a:latin typeface="+mn-lt"/>
              </a:rPr>
              <a:t>vegetation</a:t>
            </a:r>
          </a:p>
          <a:p>
            <a:pPr>
              <a:lnSpc>
                <a:spcPct val="90000"/>
              </a:lnSpc>
            </a:pPr>
            <a:endParaRPr lang="en-US" altLang="en-US" b="1" dirty="0"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 smtClean="0">
                <a:latin typeface="+mn-lt"/>
              </a:rPr>
              <a:t>Serve </a:t>
            </a:r>
            <a:r>
              <a:rPr lang="en-US" altLang="en-US" b="1" dirty="0">
                <a:latin typeface="+mn-lt"/>
              </a:rPr>
              <a:t>as intermediaries in the assessment of various biophysical parameters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green 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cover (NDVI, EVI, SAVI)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biomass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leaf area index (LAI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)</a:t>
            </a:r>
            <a:endParaRPr lang="en-US" altLang="en-US" sz="1600" b="1" dirty="0">
              <a:solidFill>
                <a:srgbClr val="0070C0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F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APAR (fraction of absorbed photosynthetically active radiation)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v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egetation </a:t>
            </a:r>
            <a:r>
              <a:rPr lang="en-US" altLang="en-US" sz="1600" b="1" dirty="0">
                <a:solidFill>
                  <a:srgbClr val="0070C0"/>
                </a:solidFill>
                <a:latin typeface="+mn-lt"/>
              </a:rPr>
              <a:t>w</a:t>
            </a:r>
            <a:r>
              <a:rPr lang="en-US" altLang="en-US" sz="1600" b="1" dirty="0" smtClean="0">
                <a:solidFill>
                  <a:srgbClr val="0070C0"/>
                </a:solidFill>
                <a:latin typeface="+mn-lt"/>
              </a:rPr>
              <a:t>ater content (VOD, NMRI, NDWI)</a:t>
            </a:r>
          </a:p>
          <a:p>
            <a:pPr marL="457200" lvl="1" indent="0">
              <a:lnSpc>
                <a:spcPct val="90000"/>
              </a:lnSpc>
            </a:pPr>
            <a:endParaRPr lang="en-US" altLang="en-US" sz="1600" b="1" dirty="0" smtClean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Precise monitoring tool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phenology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inter-annual variations</a:t>
            </a:r>
            <a:endParaRPr lang="en-US" altLang="en-US" sz="1600" dirty="0" smtClean="0">
              <a:solidFill>
                <a:srgbClr val="0070C0"/>
              </a:solidFill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change detection (anthropogenic/climate)</a:t>
            </a:r>
          </a:p>
          <a:p>
            <a:pPr marL="5715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1600" b="1" dirty="0" smtClean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VIs provide essential parameters in estimates of higher-order ecosystem scale processes</a:t>
            </a:r>
            <a:endParaRPr lang="en-US" altLang="en-US" b="1" dirty="0"/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Gross and Net Primary Productivity</a:t>
            </a:r>
            <a:endParaRPr lang="en-US" altLang="en-US" sz="1600" b="1" dirty="0">
              <a:solidFill>
                <a:srgbClr val="0070C0"/>
              </a:solidFill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Energy, Water and Carbon fluxes along the Soil-Vegetation-Atmosphere continuum</a:t>
            </a:r>
            <a:endParaRPr lang="en-US" altLang="en-US" sz="1600" b="1" dirty="0"/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1600" b="1" dirty="0" smtClean="0">
                <a:solidFill>
                  <a:srgbClr val="0070C0"/>
                </a:solidFill>
              </a:rPr>
              <a:t>Detection of </a:t>
            </a:r>
            <a:r>
              <a:rPr lang="en-US" altLang="en-US" sz="1600" b="1" dirty="0">
                <a:solidFill>
                  <a:srgbClr val="0070C0"/>
                </a:solidFill>
              </a:rPr>
              <a:t>e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cosystem responses to climate and climate change.</a:t>
            </a:r>
            <a:endParaRPr lang="en-US" alt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71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Soil Adjusted Vegetation Index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8437" y="681803"/>
            <a:ext cx="38973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smtClean="0"/>
              <a:t>A transformation technique to minimize soil brightness from spectral vegetation indices involving red and near-infrared (NIR) wave lengths. </a:t>
            </a:r>
            <a:endParaRPr lang="en-CA" altLang="en-US" sz="2000" b="1" dirty="0"/>
          </a:p>
        </p:txBody>
      </p:sp>
      <p:graphicFrame>
        <p:nvGraphicFramePr>
          <p:cNvPr id="5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541670"/>
              </p:ext>
            </p:extLst>
          </p:nvPr>
        </p:nvGraphicFramePr>
        <p:xfrm>
          <a:off x="449261" y="2308393"/>
          <a:ext cx="32797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3" imgW="1701800" imgH="431800" progId="Equation.3">
                  <p:embed/>
                </p:oleObj>
              </mc:Choice>
              <mc:Fallback>
                <p:oleObj name="Equation" r:id="rId3" imgW="1701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1" y="2308393"/>
                        <a:ext cx="327977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59" descr="C:\Documents and Settings\ramalinr\Desktop\rama\fig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152" r="1555" b="3830"/>
          <a:stretch>
            <a:fillRect/>
          </a:stretch>
        </p:blipFill>
        <p:spPr bwMode="auto">
          <a:xfrm>
            <a:off x="198436" y="3282536"/>
            <a:ext cx="4210409" cy="32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16826" y="6350098"/>
            <a:ext cx="1595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A. Huete, 1988</a:t>
            </a:r>
            <a:endParaRPr lang="en-US" dirty="0"/>
          </a:p>
        </p:txBody>
      </p:sp>
      <p:pic>
        <p:nvPicPr>
          <p:cNvPr id="58" name="Picture 57" descr="C:\Documents and Settings\ramalinr\Desktop\rama\figur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4370" r="4854" b="2754"/>
          <a:stretch>
            <a:fillRect/>
          </a:stretch>
        </p:blipFill>
        <p:spPr bwMode="auto">
          <a:xfrm>
            <a:off x="3979861" y="681803"/>
            <a:ext cx="5164139" cy="33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547"/>
            <a:ext cx="9144000" cy="536882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latin typeface="Garamond" panose="02020404030301010803" pitchFamily="18" charset="0"/>
              </a:rPr>
              <a:t>Spectral Properties </a:t>
            </a:r>
            <a:endParaRPr lang="en-US" altLang="en-US" sz="2800" b="1" dirty="0" smtClean="0">
              <a:latin typeface="Garamond" panose="02020404030301010803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77388" y="6257792"/>
            <a:ext cx="2950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b="1" dirty="0" smtClean="0"/>
              <a:t>McDowell and Kruse, </a:t>
            </a:r>
            <a:r>
              <a:rPr lang="en-US" altLang="en-US" sz="1200" b="1" i="1" dirty="0" smtClean="0"/>
              <a:t>remote sensing</a:t>
            </a:r>
            <a:r>
              <a:rPr lang="en-US" altLang="en-US" sz="1200" b="1" dirty="0" smtClean="0"/>
              <a:t>, 2016</a:t>
            </a:r>
            <a:endParaRPr lang="en-US" sz="1200" dirty="0"/>
          </a:p>
        </p:txBody>
      </p:sp>
      <p:pic>
        <p:nvPicPr>
          <p:cNvPr id="14338" name="Picture 2" descr="Image result for Sagebrush spec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04" y="650629"/>
            <a:ext cx="2477259" cy="61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Normalized Difference Vegetation Index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83333" y="885731"/>
            <a:ext cx="4572000" cy="970230"/>
          </a:xfrm>
          <a:prstGeom prst="rect">
            <a:avLst/>
          </a:prstGeom>
          <a:noFill/>
        </p:spPr>
        <p:txBody>
          <a:bodyPr vert="horz" lIns="90487" tIns="44450" rIns="90487" bIns="4445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 smtClean="0"/>
              <a:t>The NDVI is a normalized ratio of the NIR and red bands</a:t>
            </a:r>
            <a:r>
              <a:rPr lang="en-US" altLang="en-US" b="1" dirty="0"/>
              <a:t>.</a:t>
            </a:r>
            <a:endParaRPr lang="en-US" altLang="en-US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altLang="en-US" b="1" dirty="0" smtClean="0"/>
              <a:t>	</a:t>
            </a:r>
          </a:p>
          <a:p>
            <a:pPr>
              <a:buFontTx/>
              <a:buNone/>
            </a:pPr>
            <a:endParaRPr lang="en-US" alt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50" y="1684985"/>
            <a:ext cx="2515765" cy="917657"/>
          </a:xfrm>
          <a:prstGeom prst="rect">
            <a:avLst/>
          </a:prstGeom>
        </p:spPr>
      </p:pic>
      <p:pic>
        <p:nvPicPr>
          <p:cNvPr id="5122" name="Picture 2" descr="Changes in the spectral response curve of soybeans with increasing LAI (from early growth stage to maturity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9" y="3005418"/>
            <a:ext cx="4275891" cy="31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laserfocusworld.com/content/dam/lfw/print-articles/2014/04/1404LFW04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39" y="1849169"/>
            <a:ext cx="3925395" cy="428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NDVI and Canopy Properties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:\1-SWR\Steve's Slides\newscan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17080" b="20565"/>
          <a:stretch/>
        </p:blipFill>
        <p:spPr bwMode="auto">
          <a:xfrm>
            <a:off x="262047" y="647963"/>
            <a:ext cx="4170253" cy="602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1-SWR\Steve's Slides\newscan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5"/>
          <a:stretch/>
        </p:blipFill>
        <p:spPr bwMode="auto">
          <a:xfrm>
            <a:off x="3109897" y="5468397"/>
            <a:ext cx="6034103" cy="125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NDVIvPSNmisso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38" y="723899"/>
            <a:ext cx="423882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51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Optical/IR Remote Sensing – Clouds &amp; Aerosols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95250" y="665651"/>
            <a:ext cx="388620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/>
              <a:t>Percent Cloud Cover</a:t>
            </a:r>
          </a:p>
        </p:txBody>
      </p:sp>
      <p:pic>
        <p:nvPicPr>
          <p:cNvPr id="10" name="Picture 2" descr="MOD17A3_NPP_03_Q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851"/>
            <a:ext cx="91503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Optical/IR Remote Sensing – Clouds &amp; Aerosols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3067050" y="597878"/>
            <a:ext cx="3886200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/>
              <a:t>Aerosol Correction</a:t>
            </a:r>
          </a:p>
        </p:txBody>
      </p:sp>
      <p:pic>
        <p:nvPicPr>
          <p:cNvPr id="6" name="Picture 3" descr="mod09crs-noae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275" y="1122851"/>
            <a:ext cx="3752850" cy="5629275"/>
          </a:xfrm>
          <a:noFill/>
        </p:spPr>
      </p:pic>
      <p:pic>
        <p:nvPicPr>
          <p:cNvPr id="7" name="Picture 6" descr="coll4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775" y="1122850"/>
            <a:ext cx="3877549" cy="562927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38175" y="826478"/>
            <a:ext cx="149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No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NDVI Saturation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304800" y="1495425"/>
            <a:ext cx="388620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NDVI will saturate at high levels of Leaf Area (LAI)</a:t>
            </a:r>
          </a:p>
          <a:p>
            <a:r>
              <a:rPr lang="en-US" altLang="en-US" dirty="0" smtClean="0"/>
              <a:t>NDVI also saturates at high levels of Chlorophyll content.</a:t>
            </a:r>
          </a:p>
        </p:txBody>
      </p:sp>
      <p:pic>
        <p:nvPicPr>
          <p:cNvPr id="8194" name="Picture 2" descr="http://www.mdpi.com/remotesensing/remotesensing-06-00020/article_deploy/html/images/remotesensing-06-00020f11a-10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9" b="50141"/>
          <a:stretch/>
        </p:blipFill>
        <p:spPr bwMode="auto">
          <a:xfrm>
            <a:off x="4460875" y="3905250"/>
            <a:ext cx="4168775" cy="28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motesensing 06 01171f1 1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2"/>
          <a:stretch/>
        </p:blipFill>
        <p:spPr bwMode="auto">
          <a:xfrm>
            <a:off x="4460875" y="690590"/>
            <a:ext cx="4006850" cy="303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47"/>
            <a:ext cx="9144000" cy="536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latin typeface="Garamond" panose="02020404030301010803" pitchFamily="18" charset="0"/>
              </a:rPr>
              <a:t>Enhanced Vegetation Index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89086"/>
            <a:ext cx="9144000" cy="879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219075" y="828676"/>
            <a:ext cx="3886200" cy="2266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smtClean="0"/>
              <a:t>Reduces both atmosphere and canopy background contamination.</a:t>
            </a:r>
          </a:p>
          <a:p>
            <a:r>
              <a:rPr lang="en-US" altLang="en-US" sz="2400" b="1" dirty="0" smtClean="0"/>
              <a:t>Increased sensitivity at high biomass levels (less saturation)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19075" y="3326424"/>
            <a:ext cx="4460875" cy="25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 dirty="0"/>
              <a:t>             </a:t>
            </a:r>
            <a:r>
              <a:rPr lang="en-US" altLang="en-US" sz="2000" dirty="0" smtClean="0"/>
              <a:t>             </a:t>
            </a:r>
            <a:r>
              <a:rPr lang="en-US" altLang="en-US" dirty="0" err="1" smtClean="0">
                <a:latin typeface="Symbol" panose="05050102010706020507" pitchFamily="18" charset="2"/>
              </a:rPr>
              <a:t>r</a:t>
            </a:r>
            <a:r>
              <a:rPr lang="en-US" altLang="en-US" baseline="-25000" dirty="0" err="1" smtClean="0">
                <a:latin typeface="Times New Roman" panose="02020603050405020304" pitchFamily="18" charset="0"/>
              </a:rPr>
              <a:t>NIR</a:t>
            </a:r>
            <a:r>
              <a:rPr lang="en-US" altLang="en-US" baseline="-25000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Symbol" panose="05050102010706020507" pitchFamily="18" charset="2"/>
              </a:rPr>
              <a:t>r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red</a:t>
            </a:r>
            <a:endParaRPr lang="en-US" altLang="en-US" sz="2000" dirty="0"/>
          </a:p>
          <a:p>
            <a:r>
              <a:rPr lang="en-US" altLang="en-US" b="1" dirty="0"/>
              <a:t>EVI</a:t>
            </a:r>
            <a:r>
              <a:rPr lang="en-US" altLang="en-US" dirty="0"/>
              <a:t> =</a:t>
            </a:r>
          </a:p>
          <a:p>
            <a:pPr lvl="1"/>
            <a:r>
              <a:rPr lang="en-US" altLang="en-US" dirty="0"/>
              <a:t>  </a:t>
            </a:r>
            <a:r>
              <a:rPr lang="en-US" altLang="en-US" dirty="0" smtClean="0"/>
              <a:t>  </a:t>
            </a:r>
            <a:r>
              <a:rPr lang="en-US" altLang="en-US" sz="2000" b="1" dirty="0" smtClean="0">
                <a:solidFill>
                  <a:schemeClr val="accent1"/>
                </a:solidFill>
              </a:rPr>
              <a:t>L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+ </a:t>
            </a:r>
            <a:r>
              <a:rPr lang="en-US" altLang="en-US" dirty="0" err="1">
                <a:latin typeface="Symbol" panose="05050102010706020507" pitchFamily="18" charset="2"/>
              </a:rPr>
              <a:t>r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NIR</a:t>
            </a:r>
            <a:r>
              <a:rPr lang="en-US" altLang="en-US" sz="2000" dirty="0"/>
              <a:t> + </a:t>
            </a:r>
            <a:r>
              <a:rPr lang="en-US" altLang="en-US" sz="2000" dirty="0">
                <a:solidFill>
                  <a:srgbClr val="FF0000"/>
                </a:solidFill>
              </a:rPr>
              <a:t>C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1 </a:t>
            </a:r>
            <a:r>
              <a:rPr lang="en-US" altLang="en-US" dirty="0" err="1">
                <a:latin typeface="Symbol" panose="05050102010706020507" pitchFamily="18" charset="2"/>
              </a:rPr>
              <a:t>r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red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+ C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2 </a:t>
            </a:r>
            <a:r>
              <a:rPr lang="en-US" altLang="en-US" dirty="0" err="1">
                <a:latin typeface="Symbol" panose="05050102010706020507" pitchFamily="18" charset="2"/>
              </a:rPr>
              <a:t>r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blue</a:t>
            </a:r>
            <a:endParaRPr lang="en-US" altLang="en-US" baseline="-25000" dirty="0">
              <a:latin typeface="Times New Roman" panose="02020603050405020304" pitchFamily="18" charset="0"/>
            </a:endParaRPr>
          </a:p>
          <a:p>
            <a:pPr lvl="1"/>
            <a:endParaRPr lang="en-US" altLang="en-US" sz="2800" baseline="-25000" dirty="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latin typeface="Times New Roman" panose="02020603050405020304" pitchFamily="18" charset="0"/>
              </a:rPr>
              <a:t> L = canopy background 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adjustment (1.0)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1800" dirty="0">
                <a:latin typeface="Times New Roman" panose="02020603050405020304" pitchFamily="18" charset="0"/>
              </a:rPr>
              <a:t> C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1 </a:t>
            </a:r>
            <a:r>
              <a:rPr lang="en-US" altLang="en-US" sz="1800" dirty="0">
                <a:latin typeface="Times New Roman" panose="02020603050405020304" pitchFamily="18" charset="0"/>
              </a:rPr>
              <a:t>and C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2  </a:t>
            </a:r>
            <a:r>
              <a:rPr lang="en-US" altLang="en-US" sz="1800" dirty="0">
                <a:latin typeface="Times New Roman" panose="02020603050405020304" pitchFamily="18" charset="0"/>
              </a:rPr>
              <a:t>are 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parameters for </a:t>
            </a:r>
            <a:r>
              <a:rPr lang="en-US" altLang="en-US" sz="1800" dirty="0">
                <a:latin typeface="Times New Roman" panose="02020603050405020304" pitchFamily="18" charset="0"/>
              </a:rPr>
              <a:t>aerosol correction and </a:t>
            </a:r>
            <a:r>
              <a:rPr lang="en-US" altLang="en-US" sz="1800" dirty="0" smtClean="0">
                <a:latin typeface="Times New Roman" panose="02020603050405020304" pitchFamily="18" charset="0"/>
              </a:rPr>
              <a:t>feedback (6.0 and 7.5)</a:t>
            </a:r>
          </a:p>
          <a:p>
            <a:pPr>
              <a:buFontTx/>
              <a:buChar char="•"/>
            </a:pPr>
            <a:r>
              <a:rPr lang="en-US" altLang="en-US" sz="1800" dirty="0" smtClean="0">
                <a:latin typeface="Times New Roman" panose="02020603050405020304" pitchFamily="18" charset="0"/>
              </a:rPr>
              <a:t>G = gain factor (2.5)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155700" y="3927229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994150" y="3612904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x</a:t>
            </a:r>
            <a:r>
              <a:rPr lang="en-US" altLang="en-US" dirty="0" smtClean="0"/>
              <a:t> </a:t>
            </a:r>
            <a:r>
              <a:rPr lang="en-US" altLang="en-US" sz="1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endParaRPr lang="en-US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8" name="Picture 4" descr="Spring Vegetation in North Ame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4" y="693492"/>
            <a:ext cx="4146551" cy="60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2744</TotalTime>
  <Words>1689</Words>
  <Application>Microsoft Office PowerPoint</Application>
  <PresentationFormat>On-screen Show (4:3)</PresentationFormat>
  <Paragraphs>293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Comic Sans MS</vt:lpstr>
      <vt:lpstr>Garamond</vt:lpstr>
      <vt:lpstr>Geneva</vt:lpstr>
      <vt:lpstr>Helvetica</vt:lpstr>
      <vt:lpstr>Symbol</vt:lpstr>
      <vt:lpstr>Tahoma</vt:lpstr>
      <vt:lpstr>Times</vt:lpstr>
      <vt:lpstr>Times New Roman</vt:lpstr>
      <vt:lpstr>Wingdings</vt:lpstr>
      <vt:lpstr>Office Theme</vt:lpstr>
      <vt:lpstr>Equation</vt:lpstr>
      <vt:lpstr>Microsoft Excel Chart</vt:lpstr>
      <vt:lpstr>Remote Sensing Vegetation Indices</vt:lpstr>
      <vt:lpstr>Vegetation Indices</vt:lpstr>
      <vt:lpstr>Vegetation Spectral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 can be used to approximate LAI and FAPAR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Properties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Vegetation Indices</dc:title>
  <dc:creator>Matt Jones</dc:creator>
  <cp:lastModifiedBy>Matt Jones</cp:lastModifiedBy>
  <cp:revision>50</cp:revision>
  <dcterms:created xsi:type="dcterms:W3CDTF">2015-04-07T15:32:21Z</dcterms:created>
  <dcterms:modified xsi:type="dcterms:W3CDTF">2017-03-29T14:22:18Z</dcterms:modified>
</cp:coreProperties>
</file>