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527" r:id="rId2"/>
    <p:sldId id="443" r:id="rId3"/>
    <p:sldId id="363" r:id="rId4"/>
    <p:sldId id="544" r:id="rId5"/>
    <p:sldId id="376" r:id="rId6"/>
    <p:sldId id="400" r:id="rId7"/>
    <p:sldId id="463" r:id="rId8"/>
    <p:sldId id="494" r:id="rId9"/>
    <p:sldId id="495" r:id="rId10"/>
    <p:sldId id="493" r:id="rId11"/>
    <p:sldId id="513" r:id="rId12"/>
    <p:sldId id="510" r:id="rId13"/>
    <p:sldId id="547" r:id="rId14"/>
    <p:sldId id="560" r:id="rId15"/>
    <p:sldId id="551" r:id="rId16"/>
    <p:sldId id="391" r:id="rId17"/>
    <p:sldId id="441" r:id="rId18"/>
    <p:sldId id="549" r:id="rId19"/>
    <p:sldId id="552" r:id="rId20"/>
    <p:sldId id="535" r:id="rId21"/>
    <p:sldId id="557" r:id="rId22"/>
    <p:sldId id="562" r:id="rId23"/>
    <p:sldId id="534" r:id="rId24"/>
    <p:sldId id="486" r:id="rId25"/>
    <p:sldId id="469" r:id="rId26"/>
    <p:sldId id="550" r:id="rId27"/>
    <p:sldId id="429" r:id="rId28"/>
    <p:sldId id="530" r:id="rId29"/>
    <p:sldId id="431" r:id="rId30"/>
    <p:sldId id="375" r:id="rId31"/>
    <p:sldId id="521" r:id="rId32"/>
    <p:sldId id="379" r:id="rId33"/>
    <p:sldId id="517" r:id="rId34"/>
    <p:sldId id="541" r:id="rId35"/>
    <p:sldId id="540" r:id="rId36"/>
    <p:sldId id="559" r:id="rId37"/>
    <p:sldId id="529" r:id="rId38"/>
    <p:sldId id="451" r:id="rId39"/>
    <p:sldId id="531" r:id="rId40"/>
    <p:sldId id="532" r:id="rId41"/>
    <p:sldId id="539" r:id="rId42"/>
    <p:sldId id="490" r:id="rId43"/>
    <p:sldId id="481" r:id="rId44"/>
    <p:sldId id="476" r:id="rId45"/>
    <p:sldId id="433" r:id="rId46"/>
    <p:sldId id="555" r:id="rId47"/>
    <p:sldId id="434" r:id="rId48"/>
    <p:sldId id="561" r:id="rId49"/>
    <p:sldId id="512" r:id="rId50"/>
    <p:sldId id="428" r:id="rId51"/>
    <p:sldId id="509" r:id="rId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00"/>
    <a:srgbClr val="6F34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89238" autoAdjust="0"/>
  </p:normalViewPr>
  <p:slideViewPr>
    <p:cSldViewPr snapToGrid="0" snapToObjects="1">
      <p:cViewPr>
        <p:scale>
          <a:sx n="99" d="100"/>
          <a:sy n="99" d="100"/>
        </p:scale>
        <p:origin x="-1640"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     </c:v>
                </c:pt>
              </c:strCache>
            </c:strRef>
          </c:tx>
          <c:dLbls>
            <c:dLbl>
              <c:idx val="0"/>
              <c:layout>
                <c:manualLayout>
                  <c:x val="0.0783680152563448"/>
                  <c:y val="-0.39909516316845"/>
                </c:manualLayout>
              </c:layout>
              <c:tx>
                <c:rich>
                  <a:bodyPr/>
                  <a:lstStyle/>
                  <a:p>
                    <a:pPr>
                      <a:defRPr>
                        <a:solidFill>
                          <a:srgbClr val="FFFFFF"/>
                        </a:solidFill>
                      </a:defRPr>
                    </a:pPr>
                    <a:r>
                      <a:rPr lang="en-US" sz="4000" dirty="0" smtClean="0">
                        <a:solidFill>
                          <a:srgbClr val="FFFFFF"/>
                        </a:solidFill>
                      </a:rPr>
                      <a:t>97%</a:t>
                    </a:r>
                    <a:endParaRPr lang="en-US" sz="4000" dirty="0">
                      <a:solidFill>
                        <a:srgbClr val="FFFFFF"/>
                      </a:solidFill>
                    </a:endParaRPr>
                  </a:p>
                </c:rich>
              </c:tx>
              <c:spPr/>
              <c:showLegendKey val="0"/>
              <c:showVal val="1"/>
              <c:showCatName val="0"/>
              <c:showSerName val="0"/>
              <c:showPercent val="0"/>
              <c:showBubbleSize val="0"/>
            </c:dLbl>
            <c:showLegendKey val="0"/>
            <c:showVal val="0"/>
            <c:showCatName val="0"/>
            <c:showSerName val="0"/>
            <c:showPercent val="0"/>
            <c:showBubbleSize val="0"/>
          </c:dLbls>
          <c:cat>
            <c:strRef>
              <c:f>Sheet1!$A$2:$A$3</c:f>
              <c:strCache>
                <c:ptCount val="2"/>
                <c:pt idx="0">
                  <c:v>97%</c:v>
                </c:pt>
                <c:pt idx="1">
                  <c:v> </c:v>
                </c:pt>
              </c:strCache>
            </c:strRef>
          </c:cat>
          <c:val>
            <c:numRef>
              <c:f>Sheet1!$B$2:$B$3</c:f>
              <c:numCache>
                <c:formatCode>General</c:formatCode>
                <c:ptCount val="2"/>
                <c:pt idx="0">
                  <c:v>97.0</c:v>
                </c:pt>
                <c:pt idx="1">
                  <c:v>3.0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
          <c:y val="0.166666666666667"/>
          <c:w val="0.963888888888889"/>
          <c:h val="0.683271799358413"/>
        </c:manualLayout>
      </c:layout>
      <c:barChart>
        <c:barDir val="col"/>
        <c:grouping val="stacked"/>
        <c:varyColors val="0"/>
        <c:ser>
          <c:idx val="0"/>
          <c:order val="0"/>
          <c:tx>
            <c:strRef>
              <c:f>Sheet1!$B$1</c:f>
              <c:strCache>
                <c:ptCount val="1"/>
                <c:pt idx="0">
                  <c:v>Global Warming is Happening Due to Human Activity</c:v>
                </c:pt>
              </c:strCache>
            </c:strRef>
          </c:tx>
          <c:invertIfNegative val="0"/>
          <c:dPt>
            <c:idx val="1"/>
            <c:invertIfNegative val="0"/>
            <c:bubble3D val="0"/>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noFill/>
                <a:prstDash val="solid"/>
              </a:ln>
              <a:effectLst>
                <a:outerShdw blurRad="40000" dist="20000" dir="5400000" rotWithShape="0">
                  <a:srgbClr val="000000">
                    <a:alpha val="38000"/>
                  </a:srgbClr>
                </a:outerShdw>
              </a:effectLst>
            </c:spPr>
          </c:dPt>
          <c:dPt>
            <c:idx val="2"/>
            <c:invertIfNegative val="0"/>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dPt>
          <c:dLbls>
            <c:dLbl>
              <c:idx val="0"/>
              <c:spPr/>
              <c:txPr>
                <a:bodyPr/>
                <a:lstStyle/>
                <a:p>
                  <a:pPr>
                    <a:defRPr sz="3600"/>
                  </a:pPr>
                  <a:endParaRPr lang="en-US"/>
                </a:p>
              </c:txPr>
              <c:showLegendKey val="0"/>
              <c:showVal val="1"/>
              <c:showCatName val="0"/>
              <c:showSerName val="0"/>
              <c:showPercent val="0"/>
              <c:showBubbleSize val="0"/>
            </c:dLbl>
            <c:dLbl>
              <c:idx val="1"/>
              <c:spPr/>
              <c:txPr>
                <a:bodyPr/>
                <a:lstStyle/>
                <a:p>
                  <a:pPr>
                    <a:defRPr sz="3600"/>
                  </a:pPr>
                  <a:endParaRPr lang="en-US"/>
                </a:p>
              </c:txPr>
              <c:showLegendKey val="0"/>
              <c:showVal val="1"/>
              <c:showCatName val="0"/>
              <c:showSerName val="0"/>
              <c:showPercent val="0"/>
              <c:showBubbleSize val="0"/>
            </c:dLbl>
            <c:dLbl>
              <c:idx val="2"/>
              <c:spPr/>
              <c:txPr>
                <a:bodyPr/>
                <a:lstStyle/>
                <a:p>
                  <a:pPr>
                    <a:defRPr sz="3600"/>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strRef>
              <c:f>Sheet1!$A$2:$A$4</c:f>
              <c:strCache>
                <c:ptCount val="3"/>
                <c:pt idx="0">
                  <c:v>Democrats</c:v>
                </c:pt>
                <c:pt idx="1">
                  <c:v>Independents</c:v>
                </c:pt>
                <c:pt idx="2">
                  <c:v>Republicans</c:v>
                </c:pt>
              </c:strCache>
            </c:strRef>
          </c:cat>
          <c:val>
            <c:numRef>
              <c:f>Sheet1!$B$2:$B$4</c:f>
              <c:numCache>
                <c:formatCode>0%</c:formatCode>
                <c:ptCount val="3"/>
                <c:pt idx="0">
                  <c:v>0.66</c:v>
                </c:pt>
                <c:pt idx="1">
                  <c:v>0.43</c:v>
                </c:pt>
                <c:pt idx="2">
                  <c:v>0.24</c:v>
                </c:pt>
              </c:numCache>
            </c:numRef>
          </c:val>
        </c:ser>
        <c:dLbls>
          <c:showLegendKey val="0"/>
          <c:showVal val="1"/>
          <c:showCatName val="0"/>
          <c:showSerName val="0"/>
          <c:showPercent val="0"/>
          <c:showBubbleSize val="0"/>
        </c:dLbls>
        <c:gapWidth val="150"/>
        <c:overlap val="100"/>
        <c:axId val="2136051304"/>
        <c:axId val="2136054472"/>
      </c:barChart>
      <c:catAx>
        <c:axId val="2136051304"/>
        <c:scaling>
          <c:orientation val="minMax"/>
        </c:scaling>
        <c:delete val="0"/>
        <c:axPos val="b"/>
        <c:majorTickMark val="out"/>
        <c:minorTickMark val="none"/>
        <c:tickLblPos val="nextTo"/>
        <c:txPr>
          <a:bodyPr/>
          <a:lstStyle/>
          <a:p>
            <a:pPr>
              <a:defRPr sz="2400">
                <a:solidFill>
                  <a:srgbClr val="FFFFFF"/>
                </a:solidFill>
              </a:defRPr>
            </a:pPr>
            <a:endParaRPr lang="en-US"/>
          </a:p>
        </c:txPr>
        <c:crossAx val="2136054472"/>
        <c:crosses val="autoZero"/>
        <c:auto val="1"/>
        <c:lblAlgn val="ctr"/>
        <c:lblOffset val="100"/>
        <c:noMultiLvlLbl val="0"/>
      </c:catAx>
      <c:valAx>
        <c:axId val="2136054472"/>
        <c:scaling>
          <c:orientation val="minMax"/>
        </c:scaling>
        <c:delete val="1"/>
        <c:axPos val="l"/>
        <c:numFmt formatCode="0%" sourceLinked="1"/>
        <c:majorTickMark val="out"/>
        <c:minorTickMark val="none"/>
        <c:tickLblPos val="nextTo"/>
        <c:crossAx val="2136051304"/>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21.png"/></Relationships>
</file>

<file path=ppt/drawings/drawing1.xml><?xml version="1.0" encoding="utf-8"?>
<c:userShapes xmlns:c="http://schemas.openxmlformats.org/drawingml/2006/chart">
  <cdr:relSizeAnchor xmlns:cdr="http://schemas.openxmlformats.org/drawingml/2006/chartDrawing">
    <cdr:from>
      <cdr:x>0.22869</cdr:x>
      <cdr:y>0.03741</cdr:y>
    </cdr:from>
    <cdr:to>
      <cdr:x>0.92038</cdr:x>
      <cdr:y>0.2282</cdr:y>
    </cdr:to>
    <cdr:sp macro="" textlink="">
      <cdr:nvSpPr>
        <cdr:cNvPr id="2" name="TextBox 1"/>
        <cdr:cNvSpPr txBox="1"/>
      </cdr:nvSpPr>
      <cdr:spPr>
        <a:xfrm xmlns:a="http://schemas.openxmlformats.org/drawingml/2006/main">
          <a:off x="2091156" y="256554"/>
          <a:ext cx="6324787" cy="13084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3600" dirty="0"/>
        </a:p>
      </cdr:txBody>
    </cdr:sp>
  </cdr:relSizeAnchor>
  <cdr:relSizeAnchor xmlns:cdr="http://schemas.openxmlformats.org/drawingml/2006/chartDrawing">
    <cdr:from>
      <cdr:x>0.10523</cdr:x>
      <cdr:y>0.0505</cdr:y>
    </cdr:from>
    <cdr:to>
      <cdr:x>1</cdr:x>
      <cdr:y>0.28244</cdr:y>
    </cdr:to>
    <cdr:sp macro="" textlink="">
      <cdr:nvSpPr>
        <cdr:cNvPr id="3" name="TextBox 2"/>
        <cdr:cNvSpPr txBox="1"/>
      </cdr:nvSpPr>
      <cdr:spPr>
        <a:xfrm xmlns:a="http://schemas.openxmlformats.org/drawingml/2006/main">
          <a:off x="962190" y="346347"/>
          <a:ext cx="8181810" cy="15906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4000" dirty="0" smtClean="0">
              <a:solidFill>
                <a:srgbClr val="FFFFFF"/>
              </a:solidFill>
            </a:rPr>
            <a:t>“</a:t>
          </a:r>
          <a:r>
            <a:rPr lang="en-US" sz="4000" dirty="0">
              <a:solidFill>
                <a:srgbClr val="FFFFFF"/>
              </a:solidFill>
            </a:rPr>
            <a:t>W</a:t>
          </a:r>
          <a:r>
            <a:rPr lang="en-US" sz="4000" dirty="0" smtClean="0">
              <a:solidFill>
                <a:srgbClr val="FFFFFF"/>
              </a:solidFill>
            </a:rPr>
            <a:t>arming is due to human activity”</a:t>
          </a:r>
          <a:endParaRPr lang="en-US" sz="4000" dirty="0">
            <a:solidFill>
              <a:srgbClr val="FFFFFF"/>
            </a:solidFill>
          </a:endParaRPr>
        </a:p>
      </cdr:txBody>
    </cdr:sp>
  </cdr:relSizeAnchor>
  <cdr:relSizeAnchor xmlns:cdr="http://schemas.openxmlformats.org/drawingml/2006/chartDrawing">
    <cdr:from>
      <cdr:x>0</cdr:x>
      <cdr:y>0.95768</cdr:y>
    </cdr:from>
    <cdr:to>
      <cdr:x>0.14812</cdr:x>
      <cdr:y>1</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6567775"/>
          <a:ext cx="1354385" cy="290225"/>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mn-cs"/>
              </a:defRPr>
            </a:lvl1pPr>
          </a:lstStyle>
          <a:p>
            <a:pPr>
              <a:defRPr/>
            </a:pPr>
            <a:fld id="{183D4533-05D4-0840-B8A9-0441047D7925}" type="datetimeFigureOut">
              <a:rPr lang="en-US"/>
              <a:pPr>
                <a:defRPr/>
              </a:pPr>
              <a:t>2/18/15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mn-cs"/>
              </a:defRPr>
            </a:lvl1pPr>
          </a:lstStyle>
          <a:p>
            <a:pPr>
              <a:defRPr/>
            </a:pPr>
            <a:fld id="{A8939887-4887-0542-B6CC-C20DC632999C}" type="slidenum">
              <a:rPr lang="en-US"/>
              <a:pPr>
                <a:defRPr/>
              </a:pPr>
              <a:t>‹#›</a:t>
            </a:fld>
            <a:endParaRPr lang="en-US"/>
          </a:p>
        </p:txBody>
      </p:sp>
    </p:spTree>
    <p:extLst>
      <p:ext uri="{BB962C8B-B14F-4D97-AF65-F5344CB8AC3E}">
        <p14:creationId xmlns:p14="http://schemas.microsoft.com/office/powerpoint/2010/main" val="7671480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1</a:t>
            </a:fld>
            <a:endParaRPr lang="en-US"/>
          </a:p>
        </p:txBody>
      </p:sp>
    </p:spTree>
    <p:extLst>
      <p:ext uri="{BB962C8B-B14F-4D97-AF65-F5344CB8AC3E}">
        <p14:creationId xmlns:p14="http://schemas.microsoft.com/office/powerpoint/2010/main" val="3660614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Solutions have often been framed in </a:t>
            </a:r>
            <a:r>
              <a:rPr lang="en-US" dirty="0" smtClean="0">
                <a:latin typeface="Calibri" charset="0"/>
              </a:rPr>
              <a:t>ways</a:t>
            </a:r>
            <a:r>
              <a:rPr lang="en-US" baseline="0" dirty="0" smtClean="0">
                <a:latin typeface="Calibri" charset="0"/>
              </a:rPr>
              <a:t> that are anathema to conservatives</a:t>
            </a:r>
            <a:r>
              <a:rPr lang="en-US" dirty="0" smtClean="0">
                <a:latin typeface="Calibri" charset="0"/>
              </a:rPr>
              <a:t>. </a:t>
            </a:r>
            <a:r>
              <a:rPr lang="en-US" dirty="0">
                <a:latin typeface="Calibri" charset="0"/>
              </a:rPr>
              <a:t>Can be much more positive and </a:t>
            </a:r>
            <a:r>
              <a:rPr lang="en-US" dirty="0" smtClean="0">
                <a:latin typeface="Calibri" charset="0"/>
              </a:rPr>
              <a:t>inspirational.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Moral:</a:t>
            </a:r>
            <a:r>
              <a:rPr lang="en-US" baseline="0" dirty="0" smtClean="0"/>
              <a:t> </a:t>
            </a:r>
            <a:r>
              <a:rPr lang="en-US" dirty="0" smtClean="0"/>
              <a:t>When global warming is posed as a problem that can be solved by human ingenuity rather than by limiting growth, support for action can be found in surprising places.</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92935FF-878D-AC49-ABD6-F42E0BF79D46}" type="slidenum">
              <a:rPr lang="en-US" smtClean="0"/>
              <a:pPr>
                <a:defRPr/>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IPCC statistic projecting</a:t>
            </a:r>
            <a:r>
              <a:rPr lang="en-US" baseline="0" dirty="0" smtClean="0"/>
              <a:t> </a:t>
            </a:r>
            <a:r>
              <a:rPr lang="en-US" dirty="0" smtClean="0"/>
              <a:t>the world warming 3.2 F over this century was paired with two different solutions in this experiment. Half</a:t>
            </a:r>
            <a:r>
              <a:rPr lang="en-US" baseline="0" dirty="0" smtClean="0"/>
              <a:t> of each group got a speech that said </a:t>
            </a:r>
            <a:r>
              <a:rPr lang="en-US" sz="1400" b="1" baseline="0" dirty="0" smtClean="0"/>
              <a:t>the US could help stop climate change and profit from leading the world in green energy technology. </a:t>
            </a:r>
            <a:r>
              <a:rPr lang="en-US" baseline="0" dirty="0" smtClean="0"/>
              <a:t>The other half got a speech that paired the stat with idea </a:t>
            </a:r>
            <a:r>
              <a:rPr lang="en-US" sz="1400" b="1" baseline="0" dirty="0" smtClean="0"/>
              <a:t>that US could help stop cc and lead the world in restrictive emissions policies</a:t>
            </a:r>
            <a:r>
              <a:rPr lang="en-US" baseline="0" dirty="0" smtClean="0"/>
              <a:t>. You can see that </a:t>
            </a:r>
            <a:r>
              <a:rPr lang="en-US" baseline="0" dirty="0" err="1" smtClean="0"/>
              <a:t>Rs</a:t>
            </a:r>
            <a:r>
              <a:rPr lang="en-US" baseline="0" dirty="0" smtClean="0"/>
              <a:t> with free market solution accepted the science almost as much as Ds, whereas those with the regulation solution largely rejected the science. This offers evidence that it is aversion to the perceived solutions that causes so much rejection of the science among </a:t>
            </a:r>
            <a:r>
              <a:rPr lang="en-US" baseline="0" dirty="0" err="1" smtClean="0"/>
              <a:t>Rs</a:t>
            </a:r>
            <a:r>
              <a:rPr lang="en-US" baseline="0" dirty="0" smtClean="0"/>
              <a:t>. Similarly, </a:t>
            </a:r>
            <a:r>
              <a:rPr lang="en-US" baseline="0" dirty="0" err="1" smtClean="0"/>
              <a:t>Kahan</a:t>
            </a:r>
            <a:r>
              <a:rPr lang="en-US" baseline="0" dirty="0" smtClean="0"/>
              <a:t> found that mentioning </a:t>
            </a:r>
            <a:r>
              <a:rPr lang="en-US" baseline="0" dirty="0" err="1" smtClean="0"/>
              <a:t>geoengineering</a:t>
            </a:r>
            <a:r>
              <a:rPr lang="en-US" baseline="0" dirty="0" smtClean="0"/>
              <a:t> and nuclear power as solutions to climate change increased conservatives acceptance of the basic science of climate change. (But efficiency and green energy have also been polarized – depending on how they’re marketed.)</a:t>
            </a:r>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21</a:t>
            </a:fld>
            <a:endParaRPr lang="en-US"/>
          </a:p>
        </p:txBody>
      </p:sp>
    </p:spTree>
    <p:extLst>
      <p:ext uri="{BB962C8B-B14F-4D97-AF65-F5344CB8AC3E}">
        <p14:creationId xmlns:p14="http://schemas.microsoft.com/office/powerpoint/2010/main" val="300760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MORAL issue for both, but different. Psychological Science article</a:t>
            </a:r>
            <a:r>
              <a:rPr lang="en-US" baseline="0" dirty="0" smtClean="0"/>
              <a:t> – for both it’s a moral issue, but the specific nature of that issue differs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23</a:t>
            </a:fld>
            <a:endParaRPr lang="en-US"/>
          </a:p>
        </p:txBody>
      </p:sp>
    </p:spTree>
    <p:extLst>
      <p:ext uri="{BB962C8B-B14F-4D97-AF65-F5344CB8AC3E}">
        <p14:creationId xmlns:p14="http://schemas.microsoft.com/office/powerpoint/2010/main" val="353519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 does not speak for itself. You have to speak for it. And the words you choose matter</a:t>
            </a:r>
            <a:r>
              <a:rPr lang="en-US" baseline="0" dirty="0" smtClean="0"/>
              <a:t> </a:t>
            </a:r>
            <a:r>
              <a:rPr lang="en-US" dirty="0" smtClean="0"/>
              <a:t>because words evoke emotions and emotions</a:t>
            </a:r>
            <a:r>
              <a:rPr lang="en-US" baseline="0" dirty="0" smtClean="0"/>
              <a:t> lead to action (or not)</a:t>
            </a:r>
            <a:r>
              <a:rPr lang="en-US" dirty="0" smtClean="0"/>
              <a:t>. </a:t>
            </a:r>
          </a:p>
          <a:p>
            <a:r>
              <a:rPr lang="en-US" dirty="0" smtClean="0"/>
              <a:t>For example: Don’t say “blame” or “fault” -- say “cause” or “responsibility” – want to invoke interest,</a:t>
            </a:r>
            <a:r>
              <a:rPr lang="en-US" baseline="0" dirty="0" smtClean="0"/>
              <a:t> concern worry and hope. Not fear, </a:t>
            </a:r>
            <a:r>
              <a:rPr lang="en-US" baseline="0" smtClean="0"/>
              <a:t>not hopelessness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24</a:t>
            </a:fld>
            <a:endParaRPr lang="en-US"/>
          </a:p>
        </p:txBody>
      </p:sp>
    </p:spTree>
    <p:extLst>
      <p:ext uri="{BB962C8B-B14F-4D97-AF65-F5344CB8AC3E}">
        <p14:creationId xmlns:p14="http://schemas.microsoft.com/office/powerpoint/2010/main" val="1965393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about “saving the Earth”</a:t>
            </a:r>
          </a:p>
          <a:p>
            <a:r>
              <a:rPr lang="en-US" dirty="0" smtClean="0"/>
              <a:t>Classifying it that way is</a:t>
            </a:r>
            <a:r>
              <a:rPr lang="en-US" baseline="0" dirty="0" smtClean="0"/>
              <a:t> far too narrow and leaves out much of the public</a:t>
            </a:r>
          </a:p>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25</a:t>
            </a:fld>
            <a:endParaRPr lang="en-US"/>
          </a:p>
        </p:txBody>
      </p:sp>
    </p:spTree>
    <p:extLst>
      <p:ext uri="{BB962C8B-B14F-4D97-AF65-F5344CB8AC3E}">
        <p14:creationId xmlns:p14="http://schemas.microsoft.com/office/powerpoint/2010/main" val="4271962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Arial" charset="0"/>
              </a:rPr>
              <a:t>Worse than jargon</a:t>
            </a:r>
            <a:endParaRPr lang="en-US"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Arial" charset="0"/>
              </a:rPr>
              <a:t>Acronyms:</a:t>
            </a:r>
            <a:r>
              <a:rPr lang="en-US" baseline="0" dirty="0" smtClean="0">
                <a:latin typeface="Arial" charset="0"/>
              </a:rPr>
              <a:t> PDF, SLR, </a:t>
            </a:r>
            <a:r>
              <a:rPr lang="en-US" dirty="0" smtClean="0">
                <a:latin typeface="Arial" charset="0"/>
              </a:rPr>
              <a:t>CAFE</a:t>
            </a:r>
            <a:endParaRPr lang="en-US" dirty="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Not about polar bears.</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It’s about you and what you care</a:t>
            </a:r>
            <a:r>
              <a:rPr lang="en-US" sz="1200" kern="1200" baseline="0" dirty="0" smtClean="0">
                <a:solidFill>
                  <a:schemeClr val="tx1"/>
                </a:solidFill>
                <a:effectLst/>
                <a:latin typeface="+mn-lt"/>
                <a:ea typeface="ＭＳ Ｐゴシック" charset="0"/>
                <a:cs typeface="ＭＳ Ｐゴシック" charset="0"/>
              </a:rPr>
              <a:t> about.  It is a long lived problem and a moral issue that effects the world we leave for our children. The question is: what kind of people are we?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32</a:t>
            </a:fld>
            <a:endParaRPr lang="en-US"/>
          </a:p>
        </p:txBody>
      </p:sp>
    </p:spTree>
    <p:extLst>
      <p:ext uri="{BB962C8B-B14F-4D97-AF65-F5344CB8AC3E}">
        <p14:creationId xmlns:p14="http://schemas.microsoft.com/office/powerpoint/2010/main" val="230562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GHGs are the steroids of the climate system. </a:t>
            </a:r>
          </a:p>
        </p:txBody>
      </p:sp>
      <p:sp>
        <p:nvSpPr>
          <p:cNvPr id="4" name="Slide Number Placeholder 3"/>
          <p:cNvSpPr>
            <a:spLocks noGrp="1"/>
          </p:cNvSpPr>
          <p:nvPr>
            <p:ph type="sldNum" sz="quarter" idx="10"/>
          </p:nvPr>
        </p:nvSpPr>
        <p:spPr/>
        <p:txBody>
          <a:bodyPr/>
          <a:lstStyle/>
          <a:p>
            <a:pPr>
              <a:defRPr/>
            </a:pPr>
            <a:fld id="{B53E2E62-AE02-674D-B2AF-FD7506AED9B5}" type="slidenum">
              <a:rPr lang="en-US" smtClean="0"/>
              <a:pPr>
                <a:defRPr/>
              </a:pPr>
              <a:t>33</a:t>
            </a:fld>
            <a:endParaRPr lang="en-US"/>
          </a:p>
        </p:txBody>
      </p:sp>
    </p:spTree>
    <p:extLst>
      <p:ext uri="{BB962C8B-B14F-4D97-AF65-F5344CB8AC3E}">
        <p14:creationId xmlns:p14="http://schemas.microsoft.com/office/powerpoint/2010/main" val="157427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915E66-C83D-464E-9769-2DA2DC03E202}"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35</a:t>
            </a:fld>
            <a:endParaRPr lang="en-US"/>
          </a:p>
        </p:txBody>
      </p:sp>
    </p:spTree>
    <p:extLst>
      <p:ext uri="{BB962C8B-B14F-4D97-AF65-F5344CB8AC3E}">
        <p14:creationId xmlns:p14="http://schemas.microsoft.com/office/powerpoint/2010/main" val="1812234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Values: connect there. We all want to take</a:t>
            </a:r>
            <a:r>
              <a:rPr lang="en-US" baseline="0" dirty="0" smtClean="0">
                <a:latin typeface="Calibri" charset="0"/>
              </a:rPr>
              <a:t> responsibility for</a:t>
            </a:r>
            <a:r>
              <a:rPr lang="en-US" dirty="0" smtClean="0">
                <a:latin typeface="Calibri" charset="0"/>
              </a:rPr>
              <a:t> our mess, leave our children a better world. </a:t>
            </a:r>
          </a:p>
          <a:p>
            <a:pPr eaLnBrk="1" hangingPunct="1">
              <a:spcBef>
                <a:spcPct val="0"/>
              </a:spcBef>
            </a:pPr>
            <a:r>
              <a:rPr lang="en-US" dirty="0" smtClean="0">
                <a:latin typeface="Calibri" charset="0"/>
              </a:rPr>
              <a:t>Imagery</a:t>
            </a:r>
            <a:r>
              <a:rPr lang="en-US" dirty="0">
                <a:latin typeface="Calibri" charset="0"/>
              </a:rPr>
              <a:t>: mercury in thermometer, blanket, moving state, pancakes</a:t>
            </a:r>
          </a:p>
          <a:p>
            <a:pPr eaLnBrk="1" hangingPunct="1">
              <a:spcBef>
                <a:spcPct val="0"/>
              </a:spcBef>
            </a:pPr>
            <a:r>
              <a:rPr lang="en-US" dirty="0">
                <a:latin typeface="Calibri" charset="0"/>
              </a:rPr>
              <a:t>Metaphor: </a:t>
            </a:r>
            <a:r>
              <a:rPr lang="en-US" dirty="0" smtClean="0">
                <a:latin typeface="Calibri" charset="0"/>
              </a:rPr>
              <a:t>steroids,</a:t>
            </a:r>
            <a:r>
              <a:rPr lang="en-US" baseline="0" dirty="0" smtClean="0">
                <a:latin typeface="Calibri" charset="0"/>
              </a:rPr>
              <a:t> kicking the can </a:t>
            </a:r>
            <a:endParaRPr lang="en-US" dirty="0">
              <a:latin typeface="Calibri" charset="0"/>
            </a:endParaRPr>
          </a:p>
          <a:p>
            <a:pPr eaLnBrk="1" hangingPunct="1">
              <a:spcBef>
                <a:spcPct val="0"/>
              </a:spcBef>
            </a:pPr>
            <a:r>
              <a:rPr lang="en-US" dirty="0">
                <a:latin typeface="Calibri" charset="0"/>
              </a:rPr>
              <a:t>Audience: what do they care about – snowmobiling and skiing, water managers, farmers, fishing</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4BDEEC-DCB6-924A-994E-51F8A98B3ED3}" type="slidenum">
              <a:rPr lang="en-US" sz="1200">
                <a:latin typeface="Calibri" charset="0"/>
              </a:rPr>
              <a:pPr eaLnBrk="1" hangingPunct="1"/>
              <a:t>36</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understand how your audience perceives the world, you can deliver a message in a way the audience will understand.</a:t>
            </a:r>
          </a:p>
          <a:p>
            <a:r>
              <a:rPr lang="en-US" dirty="0" smtClean="0"/>
              <a:t>Know thy audience, know thyself, know thy stuff – Steve </a:t>
            </a:r>
            <a:r>
              <a:rPr lang="en-US" dirty="0" err="1" smtClean="0"/>
              <a:t>Schnedier</a:t>
            </a:r>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37</a:t>
            </a:fld>
            <a:endParaRPr lang="en-US"/>
          </a:p>
        </p:txBody>
      </p:sp>
    </p:spTree>
    <p:extLst>
      <p:ext uri="{BB962C8B-B14F-4D97-AF65-F5344CB8AC3E}">
        <p14:creationId xmlns:p14="http://schemas.microsoft.com/office/powerpoint/2010/main" val="1896555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www.rtcc.org</a:t>
            </a:r>
            <a:r>
              <a:rPr lang="en-US" dirty="0" smtClean="0"/>
              <a:t>/2013/10/03/science-is-not-finished-until-its-communicated-uk-chief-scientist/</a:t>
            </a:r>
          </a:p>
          <a:p>
            <a:endParaRPr lang="en-US" dirty="0" smtClean="0"/>
          </a:p>
          <a:p>
            <a:r>
              <a:rPr lang="en-US" dirty="0" smtClean="0"/>
              <a:t>Can’t show IPCC or journal graphs. Can’t use the same language you do with colleagues. Must learn to communicate</a:t>
            </a:r>
            <a:r>
              <a:rPr lang="en-US" baseline="0" dirty="0" smtClean="0"/>
              <a:t> to wider audiences.</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“What’s the use of having developed a science well enough to make predictions if, in the end, all we’re willing to do is stand around and wait for them to come true?” – Sherwood</a:t>
            </a:r>
            <a:r>
              <a:rPr lang="en-US" baseline="0" dirty="0" smtClean="0"/>
              <a:t> </a:t>
            </a:r>
            <a:r>
              <a:rPr lang="en-US" dirty="0" smtClean="0"/>
              <a:t>Roland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38</a:t>
            </a:fld>
            <a:endParaRPr lang="en-US"/>
          </a:p>
        </p:txBody>
      </p:sp>
    </p:spTree>
    <p:extLst>
      <p:ext uri="{BB962C8B-B14F-4D97-AF65-F5344CB8AC3E}">
        <p14:creationId xmlns:p14="http://schemas.microsoft.com/office/powerpoint/2010/main" val="893700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41</a:t>
            </a:fld>
            <a:endParaRPr lang="en-US"/>
          </a:p>
        </p:txBody>
      </p:sp>
    </p:spTree>
    <p:extLst>
      <p:ext uri="{BB962C8B-B14F-4D97-AF65-F5344CB8AC3E}">
        <p14:creationId xmlns:p14="http://schemas.microsoft.com/office/powerpoint/2010/main" val="4167373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efficiency retrofits carried out in 16 cities across 8 Southeast US states from 2010-2013 created a 387% return on investment (ROI), according to a recent report from the Southeast Energy Efficiency Alliance (SEEA).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u="none" strike="noStrike" kern="120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u="none" strike="noStrike" kern="1200" dirty="0" smtClean="0">
                <a:solidFill>
                  <a:schemeClr val="tx1"/>
                </a:solidFill>
                <a:effectLst/>
                <a:latin typeface="+mn-lt"/>
                <a:ea typeface="ＭＳ Ｐゴシック" charset="0"/>
                <a:cs typeface="ＭＳ Ｐゴシック" charset="0"/>
              </a:rPr>
              <a:t>The retrofit effort spurred millions in economic input, created new jobs, reduced energy costs, and created economic growth</a:t>
            </a:r>
            <a:r>
              <a:rPr lang="en-US" sz="1200" u="none" strike="noStrike" kern="1200" baseline="0" dirty="0" smtClean="0">
                <a:solidFill>
                  <a:schemeClr val="tx1"/>
                </a:solidFill>
                <a:effectLst/>
                <a:latin typeface="+mn-lt"/>
                <a:ea typeface="ＭＳ Ｐゴシック" charset="0"/>
                <a:cs typeface="ＭＳ Ｐゴシック" charset="0"/>
              </a:rPr>
              <a:t> </a:t>
            </a:r>
            <a:r>
              <a:rPr lang="en-US" sz="1200" u="none" strike="noStrike" kern="1200" dirty="0" smtClean="0">
                <a:solidFill>
                  <a:schemeClr val="tx1"/>
                </a:solidFill>
                <a:effectLst/>
                <a:latin typeface="+mn-lt"/>
                <a:ea typeface="ＭＳ Ｐゴシック" charset="0"/>
                <a:cs typeface="ＭＳ Ｐゴシック" charset="0"/>
              </a:rPr>
              <a:t>associated with</a:t>
            </a:r>
            <a:r>
              <a:rPr lang="en-US" sz="1200" u="none" strike="noStrike" kern="1200" baseline="0" dirty="0" smtClean="0">
                <a:solidFill>
                  <a:schemeClr val="tx1"/>
                </a:solidFill>
                <a:effectLst/>
                <a:latin typeface="+mn-lt"/>
                <a:ea typeface="ＭＳ Ｐゴシック" charset="0"/>
                <a:cs typeface="ＭＳ Ｐゴシック" charset="0"/>
              </a:rPr>
              <a:t> </a:t>
            </a:r>
            <a:r>
              <a:rPr lang="en-US" sz="1200" u="none" strike="noStrike" kern="1200" dirty="0" smtClean="0">
                <a:solidFill>
                  <a:schemeClr val="tx1"/>
                </a:solidFill>
                <a:effectLst/>
                <a:latin typeface="+mn-lt"/>
                <a:ea typeface="ＭＳ Ｐゴシック" charset="0"/>
                <a:cs typeface="ＭＳ Ｐゴシック" charset="0"/>
              </a:rPr>
              <a:t>newfound money through worker income or utility bill savings.</a:t>
            </a:r>
            <a:br>
              <a:rPr lang="en-US" sz="1200" u="none" strike="noStrike" kern="1200" dirty="0" smtClean="0">
                <a:solidFill>
                  <a:schemeClr val="tx1"/>
                </a:solidFill>
                <a:effectLst/>
                <a:latin typeface="+mn-lt"/>
                <a:ea typeface="ＭＳ Ｐゴシック" charset="0"/>
                <a:cs typeface="ＭＳ Ｐゴシック" charset="0"/>
              </a:rPr>
            </a:br>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44</a:t>
            </a:fld>
            <a:endParaRPr lang="en-US"/>
          </a:p>
        </p:txBody>
      </p:sp>
    </p:spTree>
    <p:extLst>
      <p:ext uri="{BB962C8B-B14F-4D97-AF65-F5344CB8AC3E}">
        <p14:creationId xmlns:p14="http://schemas.microsoft.com/office/powerpoint/2010/main" val="3030972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2013, U.S. solar companies added 20 percent more jobs in the 12 months through November. http://</a:t>
            </a:r>
            <a:r>
              <a:rPr lang="en-US" dirty="0" err="1" smtClean="0"/>
              <a:t>www.bloomberg.com</a:t>
            </a:r>
            <a:r>
              <a:rPr lang="en-US" dirty="0" smtClean="0"/>
              <a:t>/news/2014-01-27/u-s-solar-jobs-grow-20-to-more-than-142-000-last-year.html</a:t>
            </a:r>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45</a:t>
            </a:fld>
            <a:endParaRPr lang="en-US"/>
          </a:p>
        </p:txBody>
      </p:sp>
    </p:spTree>
    <p:extLst>
      <p:ext uri="{BB962C8B-B14F-4D97-AF65-F5344CB8AC3E}">
        <p14:creationId xmlns:p14="http://schemas.microsoft.com/office/powerpoint/2010/main" val="3812349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solar electricity is on track to be as cheap or cheaper than average electricity-bill prices in 47 U.S. states -- in 2016</a:t>
            </a:r>
          </a:p>
          <a:p>
            <a:r>
              <a:rPr lang="en-US" b="0" dirty="0" smtClean="0"/>
              <a:t>http://</a:t>
            </a:r>
            <a:r>
              <a:rPr lang="en-US" b="0" dirty="0" err="1" smtClean="0"/>
              <a:t>www.bloomberg.com</a:t>
            </a:r>
            <a:r>
              <a:rPr lang="en-US" b="0" dirty="0" smtClean="0"/>
              <a:t>/news/2014-10-29/while-you-were-getting-worked-up-over-oil-prices-this-just-happened-to-solar.html </a:t>
            </a:r>
            <a:endParaRPr lang="en-US" b="0"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46</a:t>
            </a:fld>
            <a:endParaRPr lang="en-US"/>
          </a:p>
        </p:txBody>
      </p:sp>
    </p:spTree>
    <p:extLst>
      <p:ext uri="{BB962C8B-B14F-4D97-AF65-F5344CB8AC3E}">
        <p14:creationId xmlns:p14="http://schemas.microsoft.com/office/powerpoint/2010/main" val="3645472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 of global emissions. Ramps up the ambition for</a:t>
            </a:r>
            <a:r>
              <a:rPr lang="en-US" baseline="0" dirty="0" smtClean="0"/>
              <a:t> other leading emitters in the run up to global talks that will conclude next year in Paris, lights a fire under energy innovation everywhere. China is already making enormous investments in non fossil energy and with this agreement commits to 20% non fossil energy by 2030. So this was the best news in long time…</a:t>
            </a:r>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48</a:t>
            </a:fld>
            <a:endParaRPr lang="en-US"/>
          </a:p>
        </p:txBody>
      </p:sp>
    </p:spTree>
    <p:extLst>
      <p:ext uri="{BB962C8B-B14F-4D97-AF65-F5344CB8AC3E}">
        <p14:creationId xmlns:p14="http://schemas.microsoft.com/office/powerpoint/2010/main" val="3870898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51</a:t>
            </a:fld>
            <a:endParaRPr lang="en-US"/>
          </a:p>
        </p:txBody>
      </p:sp>
    </p:spTree>
    <p:extLst>
      <p:ext uri="{BB962C8B-B14F-4D97-AF65-F5344CB8AC3E}">
        <p14:creationId xmlns:p14="http://schemas.microsoft.com/office/powerpoint/2010/main" val="366061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Resist the temptation to cram in too much – more facts and figures and more details will not help. More than that, they will really </a:t>
            </a:r>
            <a:r>
              <a:rPr lang="en-US" dirty="0" smtClean="0">
                <a:latin typeface="Calibri" charset="0"/>
              </a:rPr>
              <a:t>hurt. Craft a few simple messages</a:t>
            </a:r>
            <a:r>
              <a:rPr lang="en-US" baseline="0" dirty="0" smtClean="0">
                <a:latin typeface="Calibri" charset="0"/>
              </a:rPr>
              <a:t> and repeat them.</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E82FDF4-FE39-4745-A64E-C3499E03F88F}" type="slidenum">
              <a:rPr lang="en-US" smtClean="0">
                <a:solidFill>
                  <a:prstClr val="black"/>
                </a:solidFill>
              </a:rPr>
              <a:pPr>
                <a:defRPr/>
              </a:pPr>
              <a:t>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Percent changes in the amount of precipitation falling in very heavy events (the heaviest 1%) from 1958 to 2012 for each region. There is a clear national trend toward a greater amount of precipitation being concentrated in very heavy events, particularly in the Northeast and Midwest. (Figure source: updated from Karl et al. 2009</a:t>
            </a:r>
            <a:r>
              <a:rPr lang="en-US" baseline="30000" dirty="0"/>
              <a:t>c</a:t>
            </a:r>
            <a:r>
              <a:rPr lang="en-US" dirty="0"/>
              <a:t> ).</a:t>
            </a:r>
          </a:p>
        </p:txBody>
      </p:sp>
      <p:sp>
        <p:nvSpPr>
          <p:cNvPr id="4" name="Slide Number Placeholder 3"/>
          <p:cNvSpPr>
            <a:spLocks noGrp="1"/>
          </p:cNvSpPr>
          <p:nvPr>
            <p:ph type="sldNum" sz="quarter" idx="10"/>
          </p:nvPr>
        </p:nvSpPr>
        <p:spPr/>
        <p:txBody>
          <a:bodyPr/>
          <a:lstStyle/>
          <a:p>
            <a:fld id="{DCE3BC03-46F9-4125-9137-FA0A872ABFE4}" type="slidenum">
              <a:rPr lang="en-US" smtClean="0"/>
              <a:t>11</a:t>
            </a:fld>
            <a:endParaRPr lang="en-US"/>
          </a:p>
        </p:txBody>
      </p:sp>
    </p:spTree>
    <p:extLst>
      <p:ext uri="{BB962C8B-B14F-4D97-AF65-F5344CB8AC3E}">
        <p14:creationId xmlns:p14="http://schemas.microsoft.com/office/powerpoint/2010/main" val="66774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observed increase in cooling energy demand has been greater than the decrease in heating energy demand. Figure shows observed increases in population-weighted cooling degree days, which result in increased air conditioning use, and decreases in population-weighted heating degree days, meaning less energy required to heat buildings in winter, compared to the average for 1970-2000. Cooling degree days are defined as the number of degrees that a day’s average temperature is above 65ºF, while heating degree days are the number of degrees a day’s average temperature is below 65ºF. (Data from EIA 2008, 2009; U.S. Department of Energy 2012; and NOAA NCDC 2012</a:t>
            </a:r>
            <a:r>
              <a:rPr lang="en-US" sz="1200" b="1" i="0" u="none" strike="noStrike" kern="1200" baseline="30000" dirty="0" smtClean="0">
                <a:solidFill>
                  <a:schemeClr val="tx1"/>
                </a:solidFill>
                <a:latin typeface="+mn-lt"/>
                <a:ea typeface="+mn-ea"/>
                <a:cs typeface="+mn-cs"/>
              </a:rPr>
              <a:t>8</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Just one example from one sector. CC is having affects across the economy. </a:t>
            </a:r>
            <a:endParaRPr lang="en-US" dirty="0"/>
          </a:p>
        </p:txBody>
      </p:sp>
      <p:sp>
        <p:nvSpPr>
          <p:cNvPr id="4" name="Slide Number Placeholder 3"/>
          <p:cNvSpPr>
            <a:spLocks noGrp="1"/>
          </p:cNvSpPr>
          <p:nvPr>
            <p:ph type="sldNum" sz="quarter" idx="10"/>
          </p:nvPr>
        </p:nvSpPr>
        <p:spPr/>
        <p:txBody>
          <a:bodyPr/>
          <a:lstStyle/>
          <a:p>
            <a:fld id="{DCE3BC03-46F9-4125-9137-FA0A872ABFE4}" type="slidenum">
              <a:rPr lang="en-US" smtClean="0"/>
              <a:t>12</a:t>
            </a:fld>
            <a:endParaRPr lang="en-US"/>
          </a:p>
        </p:txBody>
      </p:sp>
    </p:spTree>
    <p:extLst>
      <p:ext uri="{BB962C8B-B14F-4D97-AF65-F5344CB8AC3E}">
        <p14:creationId xmlns:p14="http://schemas.microsoft.com/office/powerpoint/2010/main" val="2924974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13</a:t>
            </a:fld>
            <a:endParaRPr lang="en-US"/>
          </a:p>
        </p:txBody>
      </p:sp>
    </p:spTree>
    <p:extLst>
      <p:ext uri="{BB962C8B-B14F-4D97-AF65-F5344CB8AC3E}">
        <p14:creationId xmlns:p14="http://schemas.microsoft.com/office/powerpoint/2010/main" val="655469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Pew Poll Oct 2013.  And there</a:t>
            </a:r>
            <a:r>
              <a:rPr lang="en-US" baseline="0" dirty="0" smtClean="0"/>
              <a:t> is also a large difference between moderate R’s and Tea party. Majority of tea party say warming is not even occurring. </a:t>
            </a:r>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17</a:t>
            </a:fld>
            <a:endParaRPr lang="en-US"/>
          </a:p>
        </p:txBody>
      </p:sp>
    </p:spTree>
    <p:extLst>
      <p:ext uri="{BB962C8B-B14F-4D97-AF65-F5344CB8AC3E}">
        <p14:creationId xmlns:p14="http://schemas.microsoft.com/office/powerpoint/2010/main" val="1720608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 midterm electorate is smaller, older, and whiter than the general election, so treat this poll with caution.</a:t>
            </a:r>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18</a:t>
            </a:fld>
            <a:endParaRPr lang="en-US"/>
          </a:p>
        </p:txBody>
      </p:sp>
    </p:spTree>
    <p:extLst>
      <p:ext uri="{BB962C8B-B14F-4D97-AF65-F5344CB8AC3E}">
        <p14:creationId xmlns:p14="http://schemas.microsoft.com/office/powerpoint/2010/main" val="700635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Kyoto Protocol</a:t>
            </a:r>
            <a:r>
              <a:rPr lang="en-US" baseline="0" dirty="0" smtClean="0"/>
              <a:t> was adopted in 1997. </a:t>
            </a:r>
            <a:endParaRPr lang="en-US" dirty="0"/>
          </a:p>
        </p:txBody>
      </p:sp>
      <p:sp>
        <p:nvSpPr>
          <p:cNvPr id="4" name="Slide Number Placeholder 3"/>
          <p:cNvSpPr>
            <a:spLocks noGrp="1"/>
          </p:cNvSpPr>
          <p:nvPr>
            <p:ph type="sldNum" sz="quarter" idx="10"/>
          </p:nvPr>
        </p:nvSpPr>
        <p:spPr/>
        <p:txBody>
          <a:bodyPr/>
          <a:lstStyle/>
          <a:p>
            <a:pPr>
              <a:defRPr/>
            </a:pPr>
            <a:fld id="{A8939887-4887-0542-B6CC-C20DC632999C}" type="slidenum">
              <a:rPr lang="en-US" smtClean="0"/>
              <a:pPr>
                <a:defRPr/>
              </a:pPr>
              <a:t>19</a:t>
            </a:fld>
            <a:endParaRPr lang="en-US"/>
          </a:p>
        </p:txBody>
      </p:sp>
    </p:spTree>
    <p:extLst>
      <p:ext uri="{BB962C8B-B14F-4D97-AF65-F5344CB8AC3E}">
        <p14:creationId xmlns:p14="http://schemas.microsoft.com/office/powerpoint/2010/main" val="4223278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E6B737A-A71A-7B4A-AE7F-FC5295D0F601}" type="datetimeFigureOut">
              <a:rPr lang="en-US"/>
              <a:pPr>
                <a:defRPr/>
              </a:pPr>
              <a:t>2/18/15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0FA3E2-CDE1-9444-B109-3C41E3F09206}" type="slidenum">
              <a:rPr lang="en-US"/>
              <a:pPr>
                <a:defRPr/>
              </a:pPr>
              <a:t>‹#›</a:t>
            </a:fld>
            <a:endParaRPr lang="en-US"/>
          </a:p>
        </p:txBody>
      </p:sp>
    </p:spTree>
    <p:extLst>
      <p:ext uri="{BB962C8B-B14F-4D97-AF65-F5344CB8AC3E}">
        <p14:creationId xmlns:p14="http://schemas.microsoft.com/office/powerpoint/2010/main" val="154932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678231-6A8B-2448-84EB-FA8AED0AD77A}" type="datetimeFigureOut">
              <a:rPr lang="en-US"/>
              <a:pPr>
                <a:defRPr/>
              </a:pPr>
              <a:t>2/18/15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F95D2E-029B-6747-BD56-0643BC142932}" type="slidenum">
              <a:rPr lang="en-US"/>
              <a:pPr>
                <a:defRPr/>
              </a:pPr>
              <a:t>‹#›</a:t>
            </a:fld>
            <a:endParaRPr lang="en-US"/>
          </a:p>
        </p:txBody>
      </p:sp>
    </p:spTree>
    <p:extLst>
      <p:ext uri="{BB962C8B-B14F-4D97-AF65-F5344CB8AC3E}">
        <p14:creationId xmlns:p14="http://schemas.microsoft.com/office/powerpoint/2010/main" val="288162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C16432-A428-2241-8186-36962A2DC416}" type="datetimeFigureOut">
              <a:rPr lang="en-US"/>
              <a:pPr>
                <a:defRPr/>
              </a:pPr>
              <a:t>2/18/15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083E70-37E1-CF40-9B6E-7BB8B062C8A6}" type="slidenum">
              <a:rPr lang="en-US"/>
              <a:pPr>
                <a:defRPr/>
              </a:pPr>
              <a:t>‹#›</a:t>
            </a:fld>
            <a:endParaRPr lang="en-US"/>
          </a:p>
        </p:txBody>
      </p:sp>
    </p:spTree>
    <p:extLst>
      <p:ext uri="{BB962C8B-B14F-4D97-AF65-F5344CB8AC3E}">
        <p14:creationId xmlns:p14="http://schemas.microsoft.com/office/powerpoint/2010/main" val="152061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3DA933-AC9D-684D-BD19-DACFB67CD3A0}" type="datetimeFigureOut">
              <a:rPr lang="en-US"/>
              <a:pPr>
                <a:defRPr/>
              </a:pPr>
              <a:t>2/18/15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36F1B0-A6BB-BE4F-A651-02761988D05E}" type="slidenum">
              <a:rPr lang="en-US"/>
              <a:pPr>
                <a:defRPr/>
              </a:pPr>
              <a:t>‹#›</a:t>
            </a:fld>
            <a:endParaRPr lang="en-US"/>
          </a:p>
        </p:txBody>
      </p:sp>
    </p:spTree>
    <p:extLst>
      <p:ext uri="{BB962C8B-B14F-4D97-AF65-F5344CB8AC3E}">
        <p14:creationId xmlns:p14="http://schemas.microsoft.com/office/powerpoint/2010/main" val="98325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3C0F44-8818-6C41-8870-49FC00872C11}" type="datetimeFigureOut">
              <a:rPr lang="en-US"/>
              <a:pPr>
                <a:defRPr/>
              </a:pPr>
              <a:t>2/18/15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AD76E4-7334-C941-990B-DA93890FAD45}" type="slidenum">
              <a:rPr lang="en-US"/>
              <a:pPr>
                <a:defRPr/>
              </a:pPr>
              <a:t>‹#›</a:t>
            </a:fld>
            <a:endParaRPr lang="en-US"/>
          </a:p>
        </p:txBody>
      </p:sp>
    </p:spTree>
    <p:extLst>
      <p:ext uri="{BB962C8B-B14F-4D97-AF65-F5344CB8AC3E}">
        <p14:creationId xmlns:p14="http://schemas.microsoft.com/office/powerpoint/2010/main" val="72542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4C320BA-4EE3-FF4F-9FEB-565394522057}" type="datetimeFigureOut">
              <a:rPr lang="en-US"/>
              <a:pPr>
                <a:defRPr/>
              </a:pPr>
              <a:t>2/18/15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8BF63A-AF74-D545-8E63-0FEE4D1DDF04}" type="slidenum">
              <a:rPr lang="en-US"/>
              <a:pPr>
                <a:defRPr/>
              </a:pPr>
              <a:t>‹#›</a:t>
            </a:fld>
            <a:endParaRPr lang="en-US"/>
          </a:p>
        </p:txBody>
      </p:sp>
    </p:spTree>
    <p:extLst>
      <p:ext uri="{BB962C8B-B14F-4D97-AF65-F5344CB8AC3E}">
        <p14:creationId xmlns:p14="http://schemas.microsoft.com/office/powerpoint/2010/main" val="21470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B8B9816-4A56-2444-ADF6-4A69C50CEEA7}" type="datetimeFigureOut">
              <a:rPr lang="en-US"/>
              <a:pPr>
                <a:defRPr/>
              </a:pPr>
              <a:t>2/18/15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FF0A089-E975-224A-BE71-FF3FA2A7E2FA}" type="slidenum">
              <a:rPr lang="en-US"/>
              <a:pPr>
                <a:defRPr/>
              </a:pPr>
              <a:t>‹#›</a:t>
            </a:fld>
            <a:endParaRPr lang="en-US"/>
          </a:p>
        </p:txBody>
      </p:sp>
    </p:spTree>
    <p:extLst>
      <p:ext uri="{BB962C8B-B14F-4D97-AF65-F5344CB8AC3E}">
        <p14:creationId xmlns:p14="http://schemas.microsoft.com/office/powerpoint/2010/main" val="3951366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A4F376A-5B6C-9949-BE7C-AA78949489B8}" type="datetimeFigureOut">
              <a:rPr lang="en-US"/>
              <a:pPr>
                <a:defRPr/>
              </a:pPr>
              <a:t>2/18/15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8DF244B-7198-5D44-BC90-CB311D2ACB38}" type="slidenum">
              <a:rPr lang="en-US"/>
              <a:pPr>
                <a:defRPr/>
              </a:pPr>
              <a:t>‹#›</a:t>
            </a:fld>
            <a:endParaRPr lang="en-US"/>
          </a:p>
        </p:txBody>
      </p:sp>
    </p:spTree>
    <p:extLst>
      <p:ext uri="{BB962C8B-B14F-4D97-AF65-F5344CB8AC3E}">
        <p14:creationId xmlns:p14="http://schemas.microsoft.com/office/powerpoint/2010/main" val="120108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3AB610-F51B-8640-81B6-228BAAD64ADF}" type="datetimeFigureOut">
              <a:rPr lang="en-US"/>
              <a:pPr>
                <a:defRPr/>
              </a:pPr>
              <a:t>2/18/15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81D7AB3-B952-4C42-AAB9-ABA0A2CF1099}" type="slidenum">
              <a:rPr lang="en-US"/>
              <a:pPr>
                <a:defRPr/>
              </a:pPr>
              <a:t>‹#›</a:t>
            </a:fld>
            <a:endParaRPr lang="en-US"/>
          </a:p>
        </p:txBody>
      </p:sp>
    </p:spTree>
    <p:extLst>
      <p:ext uri="{BB962C8B-B14F-4D97-AF65-F5344CB8AC3E}">
        <p14:creationId xmlns:p14="http://schemas.microsoft.com/office/powerpoint/2010/main" val="4143484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CD95AE-D0C1-7740-A8CC-43924A87F0B2}" type="datetimeFigureOut">
              <a:rPr lang="en-US"/>
              <a:pPr>
                <a:defRPr/>
              </a:pPr>
              <a:t>2/18/15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B1F58A-9FB5-664C-AC74-6C14B0724BEF}" type="slidenum">
              <a:rPr lang="en-US"/>
              <a:pPr>
                <a:defRPr/>
              </a:pPr>
              <a:t>‹#›</a:t>
            </a:fld>
            <a:endParaRPr lang="en-US"/>
          </a:p>
        </p:txBody>
      </p:sp>
    </p:spTree>
    <p:extLst>
      <p:ext uri="{BB962C8B-B14F-4D97-AF65-F5344CB8AC3E}">
        <p14:creationId xmlns:p14="http://schemas.microsoft.com/office/powerpoint/2010/main" val="341023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B60BD3-C68D-3A40-9E29-CF9A76E300E4}" type="datetimeFigureOut">
              <a:rPr lang="en-US"/>
              <a:pPr>
                <a:defRPr/>
              </a:pPr>
              <a:t>2/18/15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B6264D-7FA9-2848-93DD-0C714A983B56}" type="slidenum">
              <a:rPr lang="en-US"/>
              <a:pPr>
                <a:defRPr/>
              </a:pPr>
              <a:t>‹#›</a:t>
            </a:fld>
            <a:endParaRPr lang="en-US"/>
          </a:p>
        </p:txBody>
      </p:sp>
    </p:spTree>
    <p:extLst>
      <p:ext uri="{BB962C8B-B14F-4D97-AF65-F5344CB8AC3E}">
        <p14:creationId xmlns:p14="http://schemas.microsoft.com/office/powerpoint/2010/main" val="34134479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FFFFFF"/>
                </a:solidFill>
                <a:latin typeface="Calibri" charset="0"/>
                <a:cs typeface="+mn-cs"/>
              </a:defRPr>
            </a:lvl1pPr>
          </a:lstStyle>
          <a:p>
            <a:pPr>
              <a:defRPr/>
            </a:pPr>
            <a:fld id="{11C3A571-A0C9-C849-8BC3-74B899A5C4E9}" type="datetimeFigureOut">
              <a:rPr lang="en-US"/>
              <a:pPr>
                <a:defRPr/>
              </a:pPr>
              <a:t>2/18/15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FFFFFF"/>
                </a:solidFill>
                <a:latin typeface="Calibri" charset="0"/>
                <a:cs typeface="+mn-cs"/>
              </a:defRPr>
            </a:lvl1pPr>
          </a:lstStyle>
          <a:p>
            <a:pPr>
              <a:defRPr/>
            </a:pPr>
            <a:fld id="{4D3DCFA2-90B0-A84A-8A8C-361317B3BB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4400" kern="1200">
          <a:solidFill>
            <a:srgbClr val="FFFFFF"/>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FFFFFF"/>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rgbClr val="FFFFFF"/>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FFFFFF"/>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FFFFFF"/>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FFFFFF"/>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g"/><Relationship Id="rId7" Type="http://schemas.openxmlformats.org/officeDocument/2006/relationships/image" Target="../media/image18.png"/><Relationship Id="rId8" Type="http://schemas.openxmlformats.org/officeDocument/2006/relationships/image" Target="../media/image19.JPG"/><Relationship Id="rId9"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 Id="rId3" Type="http://schemas.openxmlformats.org/officeDocument/2006/relationships/image" Target="../media/image5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85800" y="0"/>
            <a:ext cx="7848440" cy="448969"/>
          </a:xfrm>
        </p:spPr>
        <p:txBody>
          <a:bodyPr/>
          <a:lstStyle/>
          <a:p>
            <a:r>
              <a:rPr lang="en-US" dirty="0" smtClean="0">
                <a:solidFill>
                  <a:schemeClr val="bg1"/>
                </a:solidFill>
                <a:latin typeface="Calibri" charset="0"/>
              </a:rPr>
              <a:t/>
            </a:r>
            <a:br>
              <a:rPr lang="en-US" dirty="0" smtClean="0">
                <a:solidFill>
                  <a:schemeClr val="bg1"/>
                </a:solidFill>
                <a:latin typeface="Calibri" charset="0"/>
              </a:rPr>
            </a:br>
            <a:r>
              <a:rPr lang="en-US" dirty="0" smtClean="0">
                <a:solidFill>
                  <a:schemeClr val="bg1"/>
                </a:solidFill>
                <a:latin typeface="Calibri" charset="0"/>
              </a:rPr>
              <a:t>Telling the Climate Change Story</a:t>
            </a:r>
            <a:endParaRPr lang="en-US" dirty="0">
              <a:solidFill>
                <a:schemeClr val="bg1"/>
              </a:solidFill>
              <a:latin typeface="Calibri" charset="0"/>
            </a:endParaRPr>
          </a:p>
        </p:txBody>
      </p:sp>
      <p:sp>
        <p:nvSpPr>
          <p:cNvPr id="14338" name="Subtitle 2"/>
          <p:cNvSpPr>
            <a:spLocks noGrp="1"/>
          </p:cNvSpPr>
          <p:nvPr>
            <p:ph type="subTitle" idx="1"/>
          </p:nvPr>
        </p:nvSpPr>
        <p:spPr>
          <a:xfrm>
            <a:off x="1371600" y="5061584"/>
            <a:ext cx="6400800" cy="1829548"/>
          </a:xfrm>
        </p:spPr>
        <p:txBody>
          <a:bodyPr/>
          <a:lstStyle/>
          <a:p>
            <a:r>
              <a:rPr lang="en-US" dirty="0" smtClean="0">
                <a:latin typeface="Calibri" charset="0"/>
              </a:rPr>
              <a:t>Susan </a:t>
            </a:r>
            <a:r>
              <a:rPr lang="en-US" dirty="0" smtClean="0">
                <a:latin typeface="Calibri" charset="0"/>
              </a:rPr>
              <a:t>Joy </a:t>
            </a:r>
            <a:r>
              <a:rPr lang="en-US" dirty="0" smtClean="0">
                <a:latin typeface="Calibri" charset="0"/>
              </a:rPr>
              <a:t>Hassol</a:t>
            </a:r>
          </a:p>
          <a:p>
            <a:r>
              <a:rPr lang="en-US" dirty="0" err="1" smtClean="0">
                <a:latin typeface="Calibri" charset="0"/>
              </a:rPr>
              <a:t>climatecommunication.org</a:t>
            </a:r>
            <a:r>
              <a:rPr lang="en-US" dirty="0" smtClean="0">
                <a:latin typeface="Calibri" charset="0"/>
              </a:rPr>
              <a:t> </a:t>
            </a:r>
            <a:r>
              <a:rPr lang="en-US" dirty="0" smtClean="0">
                <a:solidFill>
                  <a:schemeClr val="accent5">
                    <a:lumMod val="50000"/>
                  </a:schemeClr>
                </a:solidFill>
              </a:rPr>
              <a:t> </a:t>
            </a:r>
            <a:r>
              <a:rPr lang="en-US" dirty="0">
                <a:solidFill>
                  <a:schemeClr val="bg1"/>
                </a:solidFill>
              </a:rPr>
              <a:t>@</a:t>
            </a:r>
            <a:r>
              <a:rPr lang="en-US" dirty="0" err="1">
                <a:solidFill>
                  <a:schemeClr val="bg1"/>
                </a:solidFill>
              </a:rPr>
              <a:t>climatecomms</a:t>
            </a:r>
            <a:endParaRPr lang="en-US" dirty="0">
              <a:solidFill>
                <a:schemeClr val="bg1"/>
              </a:solidFill>
              <a:latin typeface="Calibri" charset="0"/>
            </a:endParaRPr>
          </a:p>
        </p:txBody>
      </p:sp>
      <p:pic>
        <p:nvPicPr>
          <p:cNvPr id="2" name="Picture 1" descr="DaysOver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47" y="927544"/>
            <a:ext cx="7896331" cy="4075252"/>
          </a:xfrm>
          <a:prstGeom prst="rect">
            <a:avLst/>
          </a:prstGeom>
        </p:spPr>
      </p:pic>
      <p:pic>
        <p:nvPicPr>
          <p:cNvPr id="5" name="Picture 4" descr="twitter-bird-light-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942" y="6133928"/>
            <a:ext cx="621450" cy="621450"/>
          </a:xfrm>
          <a:prstGeom prst="rect">
            <a:avLst/>
          </a:prstGeom>
        </p:spPr>
      </p:pic>
    </p:spTree>
    <p:extLst>
      <p:ext uri="{BB962C8B-B14F-4D97-AF65-F5344CB8AC3E}">
        <p14:creationId xmlns:p14="http://schemas.microsoft.com/office/powerpoint/2010/main" val="2007764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Global-pg-20L.jpg"/>
          <p:cNvPicPr>
            <a:picLocks noChangeAspect="1"/>
          </p:cNvPicPr>
          <p:nvPr/>
        </p:nvPicPr>
        <p:blipFill rotWithShape="1">
          <a:blip r:embed="rId2">
            <a:extLst>
              <a:ext uri="{28A0092B-C50C-407E-A947-70E740481C1C}">
                <a14:useLocalDpi xmlns:a14="http://schemas.microsoft.com/office/drawing/2010/main" val="0"/>
              </a:ext>
            </a:extLst>
          </a:blip>
          <a:srcRect b="53657"/>
          <a:stretch/>
        </p:blipFill>
        <p:spPr>
          <a:xfrm>
            <a:off x="664558" y="995866"/>
            <a:ext cx="7454871" cy="5450460"/>
          </a:xfrm>
          <a:prstGeom prst="rect">
            <a:avLst/>
          </a:prstGeom>
        </p:spPr>
      </p:pic>
      <p:sp>
        <p:nvSpPr>
          <p:cNvPr id="6" name="TextBox 5"/>
          <p:cNvSpPr txBox="1"/>
          <p:nvPr/>
        </p:nvSpPr>
        <p:spPr>
          <a:xfrm>
            <a:off x="1360205" y="248607"/>
            <a:ext cx="6183303" cy="1077218"/>
          </a:xfrm>
          <a:prstGeom prst="rect">
            <a:avLst/>
          </a:prstGeom>
          <a:noFill/>
        </p:spPr>
        <p:txBody>
          <a:bodyPr wrap="none" rtlCol="0">
            <a:spAutoFit/>
          </a:bodyPr>
          <a:lstStyle/>
          <a:p>
            <a:pPr algn="ctr"/>
            <a:r>
              <a:rPr lang="en-US" sz="3200" dirty="0" smtClean="0">
                <a:solidFill>
                  <a:srgbClr val="FFFFFF"/>
                </a:solidFill>
              </a:rPr>
              <a:t>Humanity is the </a:t>
            </a:r>
            <a:r>
              <a:rPr lang="en-US" sz="3200" dirty="0">
                <a:solidFill>
                  <a:srgbClr val="FFFFFF"/>
                </a:solidFill>
              </a:rPr>
              <a:t>D</a:t>
            </a:r>
            <a:r>
              <a:rPr lang="en-US" sz="3200" dirty="0" smtClean="0">
                <a:solidFill>
                  <a:srgbClr val="FFFFFF"/>
                </a:solidFill>
              </a:rPr>
              <a:t>ominant </a:t>
            </a:r>
            <a:r>
              <a:rPr lang="en-US" sz="3200" dirty="0">
                <a:solidFill>
                  <a:srgbClr val="FFFFFF"/>
                </a:solidFill>
              </a:rPr>
              <a:t>C</a:t>
            </a:r>
            <a:r>
              <a:rPr lang="en-US" sz="3200" dirty="0" smtClean="0">
                <a:solidFill>
                  <a:srgbClr val="FFFFFF"/>
                </a:solidFill>
              </a:rPr>
              <a:t>ause</a:t>
            </a:r>
            <a:endParaRPr lang="en-US" sz="3200" dirty="0">
              <a:solidFill>
                <a:srgbClr val="FFFFFF"/>
              </a:solidFill>
            </a:endParaRPr>
          </a:p>
          <a:p>
            <a:endParaRPr lang="en-US" sz="3200" dirty="0">
              <a:solidFill>
                <a:srgbClr val="FFFFFF"/>
              </a:solidFill>
            </a:endParaRPr>
          </a:p>
        </p:txBody>
      </p:sp>
    </p:spTree>
    <p:extLst>
      <p:ext uri="{BB962C8B-B14F-4D97-AF65-F5344CB8AC3E}">
        <p14:creationId xmlns:p14="http://schemas.microsoft.com/office/powerpoint/2010/main" val="11202036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29" y="152400"/>
            <a:ext cx="9127671" cy="838200"/>
          </a:xfrm>
        </p:spPr>
        <p:txBody>
          <a:bodyPr>
            <a:normAutofit/>
          </a:bodyPr>
          <a:lstStyle/>
          <a:p>
            <a:pPr>
              <a:lnSpc>
                <a:spcPts val="4400"/>
              </a:lnSpc>
            </a:pPr>
            <a:r>
              <a:rPr lang="en-US" sz="3600" dirty="0"/>
              <a:t>Observed Change in </a:t>
            </a:r>
            <a:r>
              <a:rPr lang="en-US" sz="3600" dirty="0" smtClean="0"/>
              <a:t>Very </a:t>
            </a:r>
            <a:r>
              <a:rPr lang="en-US" sz="3600" dirty="0"/>
              <a:t>Heavy Precipitation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777" y="990600"/>
            <a:ext cx="6714553" cy="5696215"/>
          </a:xfrm>
          <a:prstGeom prst="rect">
            <a:avLst/>
          </a:prstGeom>
        </p:spPr>
      </p:pic>
    </p:spTree>
    <p:extLst>
      <p:ext uri="{BB962C8B-B14F-4D97-AF65-F5344CB8AC3E}">
        <p14:creationId xmlns:p14="http://schemas.microsoft.com/office/powerpoint/2010/main" val="42157357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069" y="1506480"/>
            <a:ext cx="9032230" cy="4741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3399" y="150753"/>
            <a:ext cx="8551899" cy="1200329"/>
          </a:xfrm>
          <a:prstGeom prst="rect">
            <a:avLst/>
          </a:prstGeom>
        </p:spPr>
        <p:txBody>
          <a:bodyPr wrap="square">
            <a:spAutoFit/>
          </a:bodyPr>
          <a:lstStyle/>
          <a:p>
            <a:pPr algn="ctr"/>
            <a:r>
              <a:rPr lang="en-US" sz="3600" dirty="0">
                <a:solidFill>
                  <a:srgbClr val="FFFFFF"/>
                </a:solidFill>
              </a:rPr>
              <a:t>Increase in Cooling Demand and </a:t>
            </a:r>
          </a:p>
          <a:p>
            <a:pPr algn="ctr"/>
            <a:r>
              <a:rPr lang="en-US" sz="3600" dirty="0">
                <a:solidFill>
                  <a:srgbClr val="FFFFFF"/>
                </a:solidFill>
              </a:rPr>
              <a:t>Decrease in Heating Demand</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492"/>
          <a:stretch/>
        </p:blipFill>
        <p:spPr>
          <a:xfrm>
            <a:off x="99917" y="2122714"/>
            <a:ext cx="8938531" cy="398851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07"/>
          <a:stretch/>
        </p:blipFill>
        <p:spPr>
          <a:xfrm>
            <a:off x="110539" y="1709057"/>
            <a:ext cx="8927909" cy="4402167"/>
          </a:xfrm>
          <a:prstGeom prst="rect">
            <a:avLst/>
          </a:prstGeom>
        </p:spPr>
      </p:pic>
    </p:spTree>
    <p:extLst>
      <p:ext uri="{BB962C8B-B14F-4D97-AF65-F5344CB8AC3E}">
        <p14:creationId xmlns:p14="http://schemas.microsoft.com/office/powerpoint/2010/main" val="1998606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1" y="274637"/>
            <a:ext cx="4582117" cy="6129089"/>
          </a:xfrm>
        </p:spPr>
        <p:txBody>
          <a:bodyPr/>
          <a:lstStyle/>
          <a:p>
            <a:r>
              <a:rPr lang="en-US" sz="4000" dirty="0" smtClean="0">
                <a:latin typeface="Calibri" charset="0"/>
              </a:rPr>
              <a:t>Based on the evidence, 97% of climate scientists have concluded that human-caused climate change is happening.</a:t>
            </a:r>
            <a:br>
              <a:rPr lang="en-US" sz="4000" dirty="0" smtClean="0">
                <a:latin typeface="Calibri" charset="0"/>
              </a:rPr>
            </a:br>
            <a:endParaRPr lang="en-US" sz="4000" dirty="0">
              <a:latin typeface="Calibri"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106924177"/>
              </p:ext>
            </p:extLst>
          </p:nvPr>
        </p:nvGraphicFramePr>
        <p:xfrm>
          <a:off x="3411684" y="274637"/>
          <a:ext cx="6541657" cy="55948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49043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ensusPieChartZ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711200"/>
            <a:ext cx="7239000" cy="5422900"/>
          </a:xfrm>
          <a:prstGeom prst="rect">
            <a:avLst/>
          </a:prstGeom>
        </p:spPr>
      </p:pic>
    </p:spTree>
    <p:extLst>
      <p:ext uri="{BB962C8B-B14F-4D97-AF65-F5344CB8AC3E}">
        <p14:creationId xmlns:p14="http://schemas.microsoft.com/office/powerpoint/2010/main" val="11853996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457200" y="11113"/>
            <a:ext cx="8229600" cy="936625"/>
          </a:xfrm>
        </p:spPr>
        <p:txBody>
          <a:bodyPr/>
          <a:lstStyle/>
          <a:p>
            <a:r>
              <a:rPr lang="en-US">
                <a:solidFill>
                  <a:srgbClr val="FFFFFF"/>
                </a:solidFill>
                <a:latin typeface="Calibri" charset="0"/>
              </a:rPr>
              <a:t>Two Worlds</a:t>
            </a:r>
          </a:p>
        </p:txBody>
      </p:sp>
      <p:sp>
        <p:nvSpPr>
          <p:cNvPr id="66563" name="TextBox 3"/>
          <p:cNvSpPr txBox="1">
            <a:spLocks noChangeArrowheads="1"/>
          </p:cNvSpPr>
          <p:nvPr/>
        </p:nvSpPr>
        <p:spPr bwMode="auto">
          <a:xfrm>
            <a:off x="1391118" y="5337175"/>
            <a:ext cx="1644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FFFFFF"/>
                </a:solidFill>
              </a:rPr>
              <a:t>Science</a:t>
            </a:r>
          </a:p>
        </p:txBody>
      </p:sp>
      <p:pic>
        <p:nvPicPr>
          <p:cNvPr id="66564" name="Picture 3" descr="200274905-001_5.jpg"/>
          <p:cNvPicPr>
            <a:picLocks noChangeAspect="1"/>
          </p:cNvPicPr>
          <p:nvPr/>
        </p:nvPicPr>
        <p:blipFill>
          <a:blip r:embed="rId2">
            <a:lum bright="-4000" contrast="10000"/>
            <a:extLst>
              <a:ext uri="{28A0092B-C50C-407E-A947-70E740481C1C}">
                <a14:useLocalDpi xmlns:a14="http://schemas.microsoft.com/office/drawing/2010/main" val="0"/>
              </a:ext>
            </a:extLst>
          </a:blip>
          <a:srcRect l="14519" r="4749" b="28586"/>
          <a:stretch>
            <a:fillRect/>
          </a:stretch>
        </p:blipFill>
        <p:spPr bwMode="auto">
          <a:xfrm>
            <a:off x="5060950" y="3408363"/>
            <a:ext cx="1549400" cy="173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5" name="TextBox 5"/>
          <p:cNvSpPr txBox="1">
            <a:spLocks noChangeArrowheads="1"/>
          </p:cNvSpPr>
          <p:nvPr/>
        </p:nvSpPr>
        <p:spPr bwMode="auto">
          <a:xfrm>
            <a:off x="5500688" y="5337175"/>
            <a:ext cx="26654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a:solidFill>
                  <a:srgbClr val="FFFFFF"/>
                </a:solidFill>
              </a:rPr>
              <a:t>Public Opinion</a:t>
            </a:r>
          </a:p>
        </p:txBody>
      </p:sp>
      <p:pic>
        <p:nvPicPr>
          <p:cNvPr id="66566" name="Picture 5" descr="iStock_000002328492Medium.jpg"/>
          <p:cNvPicPr>
            <a:picLocks noChangeAspect="1"/>
          </p:cNvPicPr>
          <p:nvPr/>
        </p:nvPicPr>
        <p:blipFill>
          <a:blip r:embed="rId3">
            <a:lum bright="-4000" contrast="10000"/>
            <a:extLst>
              <a:ext uri="{28A0092B-C50C-407E-A947-70E740481C1C}">
                <a14:useLocalDpi xmlns:a14="http://schemas.microsoft.com/office/drawing/2010/main" val="0"/>
              </a:ext>
            </a:extLst>
          </a:blip>
          <a:srcRect t="3133" b="28761"/>
          <a:stretch>
            <a:fillRect/>
          </a:stretch>
        </p:blipFill>
        <p:spPr bwMode="auto">
          <a:xfrm>
            <a:off x="5060950" y="1779588"/>
            <a:ext cx="1493838"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7" name="Picture 4" descr="BU010197_5.jpg"/>
          <p:cNvPicPr>
            <a:picLocks noChangeAspect="1"/>
          </p:cNvPicPr>
          <p:nvPr/>
        </p:nvPicPr>
        <p:blipFill>
          <a:blip r:embed="rId4">
            <a:lum contrast="10000"/>
            <a:extLst>
              <a:ext uri="{28A0092B-C50C-407E-A947-70E740481C1C}">
                <a14:useLocalDpi xmlns:a14="http://schemas.microsoft.com/office/drawing/2010/main" val="0"/>
              </a:ext>
            </a:extLst>
          </a:blip>
          <a:srcRect l="10130" r="32469" b="17232"/>
          <a:stretch>
            <a:fillRect/>
          </a:stretch>
        </p:blipFill>
        <p:spPr bwMode="auto">
          <a:xfrm>
            <a:off x="6804025" y="3416300"/>
            <a:ext cx="1543050" cy="1724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8" name="Picture 2" descr="86063160_11.jpg"/>
          <p:cNvPicPr>
            <a:picLocks noChangeAspect="1"/>
          </p:cNvPicPr>
          <p:nvPr/>
        </p:nvPicPr>
        <p:blipFill>
          <a:blip r:embed="rId5">
            <a:lum bright="-4000" contrast="10000"/>
            <a:extLst>
              <a:ext uri="{28A0092B-C50C-407E-A947-70E740481C1C}">
                <a14:useLocalDpi xmlns:a14="http://schemas.microsoft.com/office/drawing/2010/main" val="0"/>
              </a:ext>
            </a:extLst>
          </a:blip>
          <a:srcRect t="-41" b="-2"/>
          <a:stretch>
            <a:fillRect/>
          </a:stretch>
        </p:blipFill>
        <p:spPr bwMode="auto">
          <a:xfrm>
            <a:off x="6804025" y="1779588"/>
            <a:ext cx="1522413"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12782-0309145880-covers45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212" y="1332523"/>
            <a:ext cx="1385905" cy="1971064"/>
          </a:xfrm>
          <a:prstGeom prst="rect">
            <a:avLst/>
          </a:prstGeom>
          <a:ln>
            <a:solidFill>
              <a:schemeClr val="tx1"/>
            </a:solidFill>
          </a:ln>
        </p:spPr>
      </p:pic>
      <p:pic>
        <p:nvPicPr>
          <p:cNvPr id="6" name="Picture 5" descr="Screen Shot 2014-11-06 at 9.17.17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094" y="3421073"/>
            <a:ext cx="1343382" cy="1901161"/>
          </a:xfrm>
          <a:prstGeom prst="rect">
            <a:avLst/>
          </a:prstGeom>
          <a:ln>
            <a:solidFill>
              <a:schemeClr val="tx1"/>
            </a:solidFill>
          </a:ln>
        </p:spPr>
      </p:pic>
      <p:pic>
        <p:nvPicPr>
          <p:cNvPr id="15" name="Picture 14" descr="IPCC Sept 2013 report cover.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8935" y="1332523"/>
            <a:ext cx="1471088" cy="1971065"/>
          </a:xfrm>
          <a:prstGeom prst="rect">
            <a:avLst/>
          </a:prstGeom>
          <a:ln>
            <a:solidFill>
              <a:schemeClr val="tx1"/>
            </a:solidFill>
          </a:ln>
        </p:spPr>
      </p:pic>
      <p:pic>
        <p:nvPicPr>
          <p:cNvPr id="7" name="Picture 6" descr="NCA_2014.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8935" y="3408364"/>
            <a:ext cx="1486255" cy="1928812"/>
          </a:xfrm>
          <a:prstGeom prst="rect">
            <a:avLst/>
          </a:prstGeom>
          <a:ln>
            <a:solidFill>
              <a:srgbClr val="000000"/>
            </a:solidFill>
          </a:ln>
        </p:spPr>
      </p:pic>
    </p:spTree>
    <p:extLst>
      <p:ext uri="{BB962C8B-B14F-4D97-AF65-F5344CB8AC3E}">
        <p14:creationId xmlns:p14="http://schemas.microsoft.com/office/powerpoint/2010/main" val="811948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5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5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457200" y="20638"/>
            <a:ext cx="8229600" cy="1698272"/>
          </a:xfrm>
        </p:spPr>
        <p:txBody>
          <a:bodyPr/>
          <a:lstStyle/>
          <a:p>
            <a:r>
              <a:rPr lang="en-US" dirty="0">
                <a:solidFill>
                  <a:srgbClr val="FFFFFF"/>
                </a:solidFill>
                <a:latin typeface="Calibri" charset="0"/>
              </a:rPr>
              <a:t>Why? </a:t>
            </a:r>
            <a:endParaRPr lang="en-US" dirty="0">
              <a:latin typeface="Calibri" charset="0"/>
            </a:endParaRPr>
          </a:p>
        </p:txBody>
      </p:sp>
      <p:sp>
        <p:nvSpPr>
          <p:cNvPr id="17410" name="Content Placeholder 2"/>
          <p:cNvSpPr>
            <a:spLocks noGrp="1"/>
          </p:cNvSpPr>
          <p:nvPr>
            <p:ph idx="1"/>
          </p:nvPr>
        </p:nvSpPr>
        <p:spPr>
          <a:xfrm>
            <a:off x="457200" y="1484330"/>
            <a:ext cx="7868940" cy="4519026"/>
          </a:xfrm>
        </p:spPr>
        <p:txBody>
          <a:bodyPr/>
          <a:lstStyle/>
          <a:p>
            <a:r>
              <a:rPr lang="en-US" sz="3600" dirty="0">
                <a:solidFill>
                  <a:srgbClr val="FFFFFF"/>
                </a:solidFill>
                <a:latin typeface="Calibri" charset="0"/>
              </a:rPr>
              <a:t>Economy </a:t>
            </a:r>
          </a:p>
          <a:p>
            <a:r>
              <a:rPr lang="en-US" sz="3600" dirty="0">
                <a:solidFill>
                  <a:srgbClr val="FFFFFF"/>
                </a:solidFill>
                <a:latin typeface="Calibri" charset="0"/>
              </a:rPr>
              <a:t>Disinformation </a:t>
            </a:r>
          </a:p>
          <a:p>
            <a:r>
              <a:rPr lang="en-US" sz="3600" dirty="0" smtClean="0">
                <a:solidFill>
                  <a:srgbClr val="FFFFFF"/>
                </a:solidFill>
                <a:latin typeface="Calibri" charset="0"/>
              </a:rPr>
              <a:t>Media</a:t>
            </a:r>
            <a:endParaRPr lang="en-US" sz="3600" dirty="0">
              <a:solidFill>
                <a:srgbClr val="FFFFFF"/>
              </a:solidFill>
              <a:latin typeface="Calibri" charset="0"/>
            </a:endParaRPr>
          </a:p>
          <a:p>
            <a:r>
              <a:rPr lang="en-US" sz="3600" dirty="0">
                <a:solidFill>
                  <a:srgbClr val="FFFF00"/>
                </a:solidFill>
                <a:latin typeface="Calibri" charset="0"/>
              </a:rPr>
              <a:t>Cultural/</a:t>
            </a:r>
            <a:r>
              <a:rPr lang="en-US" sz="3600" dirty="0" smtClean="0">
                <a:solidFill>
                  <a:srgbClr val="FFFF00"/>
                </a:solidFill>
                <a:latin typeface="Calibri" charset="0"/>
              </a:rPr>
              <a:t>political</a:t>
            </a:r>
            <a:endParaRPr lang="en-US" sz="3600" dirty="0">
              <a:solidFill>
                <a:srgbClr val="FFFF00"/>
              </a:solidFill>
              <a:latin typeface="Calibri" charset="0"/>
            </a:endParaRPr>
          </a:p>
          <a:p>
            <a:r>
              <a:rPr lang="en-US" sz="3600" dirty="0">
                <a:solidFill>
                  <a:srgbClr val="FFFFFF"/>
                </a:solidFill>
                <a:latin typeface="Calibri" charset="0"/>
              </a:rPr>
              <a:t>How </a:t>
            </a:r>
            <a:r>
              <a:rPr lang="en-US" sz="3600" dirty="0" smtClean="0">
                <a:solidFill>
                  <a:srgbClr val="FFFFFF"/>
                </a:solidFill>
                <a:latin typeface="Calibri" charset="0"/>
              </a:rPr>
              <a:t>science is communicated</a:t>
            </a:r>
            <a:endParaRPr lang="en-US" sz="3600" dirty="0">
              <a:solidFill>
                <a:srgbClr val="FFFFFF"/>
              </a:solidFill>
              <a:latin typeface="Calibri" charset="0"/>
            </a:endParaRPr>
          </a:p>
          <a:p>
            <a:endParaRPr lang="en-US" sz="3600" dirty="0">
              <a:solidFill>
                <a:srgbClr val="FFFFFF"/>
              </a:solidFill>
              <a:latin typeface="Calibri" charset="0"/>
            </a:endParaRPr>
          </a:p>
          <a:p>
            <a:endParaRPr lang="en-US" sz="3600" dirty="0">
              <a:solidFill>
                <a:srgbClr val="FFFFFF"/>
              </a:solidFill>
              <a:latin typeface="Calibri" charset="0"/>
            </a:endParaRPr>
          </a:p>
          <a:p>
            <a:endParaRPr lang="en-US" sz="3600" dirty="0">
              <a:solidFill>
                <a:srgbClr val="FFFFFF"/>
              </a:solidFill>
              <a:latin typeface="Calibri" charset="0"/>
            </a:endParaRPr>
          </a:p>
          <a:p>
            <a:endParaRPr lang="en-US" sz="3600" dirty="0">
              <a:solidFill>
                <a:srgbClr val="FFFFFF"/>
              </a:solidFill>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18984799"/>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07107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61851" y="5226123"/>
            <a:ext cx="5965570" cy="969648"/>
          </a:xfrm>
        </p:spPr>
        <p:txBody>
          <a:bodyPr/>
          <a:lstStyle/>
          <a:p>
            <a:r>
              <a:rPr lang="en-US" sz="2400" dirty="0" smtClean="0">
                <a:latin typeface="Calibri" charset="0"/>
              </a:rPr>
              <a:t>Nov. 4, 2014  NYT Exit Polls</a:t>
            </a:r>
            <a:endParaRPr lang="en-US" sz="2400" dirty="0">
              <a:latin typeface="Calibri" charset="0"/>
            </a:endParaRPr>
          </a:p>
        </p:txBody>
      </p:sp>
      <p:sp>
        <p:nvSpPr>
          <p:cNvPr id="3" name="Content Placeholder 2"/>
          <p:cNvSpPr>
            <a:spLocks noGrp="1"/>
          </p:cNvSpPr>
          <p:nvPr>
            <p:ph idx="1"/>
          </p:nvPr>
        </p:nvSpPr>
        <p:spPr>
          <a:xfrm>
            <a:off x="0" y="1267424"/>
            <a:ext cx="9144000" cy="2534355"/>
          </a:xfrm>
        </p:spPr>
        <p:txBody>
          <a:bodyPr/>
          <a:lstStyle/>
          <a:p>
            <a:pPr marL="0" indent="0">
              <a:buNone/>
            </a:pPr>
            <a:r>
              <a:rPr lang="en-US" sz="3400" dirty="0" smtClean="0">
                <a:latin typeface="Calibri" charset="0"/>
              </a:rPr>
              <a:t> Do you think climate change is a serious problem?</a:t>
            </a:r>
          </a:p>
          <a:p>
            <a:pPr lvl="1"/>
            <a:endParaRPr lang="en-US" sz="3200" dirty="0">
              <a:latin typeface="Calibri" charset="0"/>
            </a:endParaRPr>
          </a:p>
        </p:txBody>
      </p:sp>
      <p:pic>
        <p:nvPicPr>
          <p:cNvPr id="4" name="Picture 3" descr="Screen Shot 2014-11-05 at 1.19.00 PM.png"/>
          <p:cNvPicPr>
            <a:picLocks noChangeAspect="1"/>
          </p:cNvPicPr>
          <p:nvPr/>
        </p:nvPicPr>
        <p:blipFill rotWithShape="1">
          <a:blip r:embed="rId3">
            <a:extLst>
              <a:ext uri="{28A0092B-C50C-407E-A947-70E740481C1C}">
                <a14:useLocalDpi xmlns:a14="http://schemas.microsoft.com/office/drawing/2010/main" val="0"/>
              </a:ext>
            </a:extLst>
          </a:blip>
          <a:srcRect l="33488" t="45408"/>
          <a:stretch/>
        </p:blipFill>
        <p:spPr>
          <a:xfrm>
            <a:off x="0" y="2540733"/>
            <a:ext cx="9144000" cy="1261046"/>
          </a:xfrm>
          <a:prstGeom prst="rect">
            <a:avLst/>
          </a:prstGeom>
        </p:spPr>
      </p:pic>
    </p:spTree>
    <p:extLst>
      <p:ext uri="{BB962C8B-B14F-4D97-AF65-F5344CB8AC3E}">
        <p14:creationId xmlns:p14="http://schemas.microsoft.com/office/powerpoint/2010/main" val="23597244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1" y="172017"/>
            <a:ext cx="9301156" cy="1143000"/>
          </a:xfrm>
        </p:spPr>
        <p:txBody>
          <a:bodyPr/>
          <a:lstStyle/>
          <a:p>
            <a:r>
              <a:rPr lang="en-US" sz="4200" dirty="0" smtClean="0">
                <a:latin typeface="Calibri" charset="0"/>
              </a:rPr>
              <a:t>“Effects of global warming have begun”</a:t>
            </a:r>
            <a:endParaRPr lang="en-US" sz="4200" dirty="0">
              <a:latin typeface="Calibri" charset="0"/>
            </a:endParaRPr>
          </a:p>
        </p:txBody>
      </p:sp>
      <p:pic>
        <p:nvPicPr>
          <p:cNvPr id="73730" name="Picture 3"/>
          <p:cNvPicPr>
            <a:picLocks noChangeAspect="1"/>
          </p:cNvPicPr>
          <p:nvPr/>
        </p:nvPicPr>
        <p:blipFill rotWithShape="1">
          <a:blip r:embed="rId3">
            <a:extLst>
              <a:ext uri="{28A0092B-C50C-407E-A947-70E740481C1C}">
                <a14:useLocalDpi xmlns:a14="http://schemas.microsoft.com/office/drawing/2010/main" val="0"/>
              </a:ext>
            </a:extLst>
          </a:blip>
          <a:srcRect t="19706"/>
          <a:stretch/>
        </p:blipFill>
        <p:spPr bwMode="auto">
          <a:xfrm>
            <a:off x="1074738" y="1417638"/>
            <a:ext cx="6908800" cy="45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4"/>
          <p:cNvSpPr txBox="1">
            <a:spLocks noChangeArrowheads="1"/>
          </p:cNvSpPr>
          <p:nvPr/>
        </p:nvSpPr>
        <p:spPr bwMode="auto">
          <a:xfrm>
            <a:off x="3949700" y="6215063"/>
            <a:ext cx="6697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FFFFFF"/>
                </a:solidFill>
              </a:rPr>
              <a:t>Gallup, in Dunlap and McCright, 2008</a:t>
            </a:r>
          </a:p>
        </p:txBody>
      </p:sp>
    </p:spTree>
    <p:extLst>
      <p:ext uri="{BB962C8B-B14F-4D97-AF65-F5344CB8AC3E}">
        <p14:creationId xmlns:p14="http://schemas.microsoft.com/office/powerpoint/2010/main" val="42286062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3763" y="1059781"/>
            <a:ext cx="7626350" cy="6615144"/>
          </a:xfrm>
          <a:prstGeom prst="rect">
            <a:avLst/>
          </a:prstGeom>
        </p:spPr>
        <p:txBody>
          <a:bodyPr>
            <a:spAutoFit/>
          </a:bodyPr>
          <a:lstStyle/>
          <a:p>
            <a:pPr algn="ctr" fontAlgn="auto">
              <a:lnSpc>
                <a:spcPct val="80000"/>
              </a:lnSpc>
              <a:spcBef>
                <a:spcPts val="0"/>
              </a:spcBef>
              <a:spcAft>
                <a:spcPts val="0"/>
              </a:spcAft>
              <a:defRPr/>
            </a:pPr>
            <a:r>
              <a:rPr lang="en-US" sz="4800" dirty="0">
                <a:solidFill>
                  <a:schemeClr val="bg1">
                    <a:lumMod val="95000"/>
                  </a:schemeClr>
                </a:solidFill>
                <a:latin typeface="+mn-lt"/>
                <a:ea typeface="+mn-ea"/>
                <a:cs typeface="+mn-cs"/>
              </a:rPr>
              <a:t>Effective </a:t>
            </a:r>
            <a:r>
              <a:rPr lang="en-US" sz="4800" dirty="0" smtClean="0">
                <a:solidFill>
                  <a:schemeClr val="bg1">
                    <a:lumMod val="95000"/>
                  </a:schemeClr>
                </a:solidFill>
                <a:latin typeface="+mn-lt"/>
                <a:ea typeface="+mn-ea"/>
                <a:cs typeface="+mn-cs"/>
              </a:rPr>
              <a:t>communication </a:t>
            </a:r>
            <a:endParaRPr lang="en-US" sz="4800" dirty="0">
              <a:solidFill>
                <a:schemeClr val="bg1">
                  <a:lumMod val="95000"/>
                </a:schemeClr>
              </a:solidFill>
              <a:latin typeface="+mn-lt"/>
              <a:ea typeface="+mn-ea"/>
              <a:cs typeface="+mn-cs"/>
            </a:endParaRPr>
          </a:p>
          <a:p>
            <a:pPr algn="ctr" fontAlgn="auto">
              <a:lnSpc>
                <a:spcPct val="80000"/>
              </a:lnSpc>
              <a:spcBef>
                <a:spcPts val="0"/>
              </a:spcBef>
              <a:spcAft>
                <a:spcPts val="0"/>
              </a:spcAft>
              <a:defRPr/>
            </a:pPr>
            <a:r>
              <a:rPr lang="en-US" sz="4800" dirty="0">
                <a:solidFill>
                  <a:schemeClr val="bg1">
                    <a:lumMod val="95000"/>
                  </a:schemeClr>
                </a:solidFill>
                <a:latin typeface="+mn-lt"/>
                <a:ea typeface="+mn-ea"/>
                <a:cs typeface="+mn-cs"/>
              </a:rPr>
              <a:t>is a c</a:t>
            </a:r>
            <a:r>
              <a:rPr lang="en-US" sz="4800" dirty="0" smtClean="0">
                <a:solidFill>
                  <a:schemeClr val="bg1">
                    <a:lumMod val="95000"/>
                  </a:schemeClr>
                </a:solidFill>
                <a:latin typeface="+mn-lt"/>
                <a:ea typeface="+mn-ea"/>
                <a:cs typeface="+mn-cs"/>
              </a:rPr>
              <a:t>onversation</a:t>
            </a:r>
          </a:p>
          <a:p>
            <a:pPr algn="ctr" fontAlgn="auto">
              <a:lnSpc>
                <a:spcPct val="80000"/>
              </a:lnSpc>
              <a:spcBef>
                <a:spcPts val="0"/>
              </a:spcBef>
              <a:spcAft>
                <a:spcPts val="0"/>
              </a:spcAft>
              <a:defRPr/>
            </a:pPr>
            <a:endParaRPr lang="en-US" sz="4800" dirty="0">
              <a:solidFill>
                <a:schemeClr val="bg1">
                  <a:lumMod val="95000"/>
                </a:schemeClr>
              </a:solidFill>
              <a:latin typeface="+mn-lt"/>
              <a:ea typeface="+mn-ea"/>
              <a:cs typeface="+mn-cs"/>
            </a:endParaRPr>
          </a:p>
          <a:p>
            <a:pPr algn="ctr" fontAlgn="auto">
              <a:lnSpc>
                <a:spcPct val="80000"/>
              </a:lnSpc>
              <a:spcBef>
                <a:spcPts val="0"/>
              </a:spcBef>
              <a:spcAft>
                <a:spcPts val="0"/>
              </a:spcAft>
              <a:defRPr/>
            </a:pPr>
            <a:r>
              <a:rPr kumimoji="1" lang="en-US" sz="4800" dirty="0">
                <a:solidFill>
                  <a:schemeClr val="bg1"/>
                </a:solidFill>
                <a:latin typeface="Calibri" charset="0"/>
              </a:rPr>
              <a:t>Engage rather than </a:t>
            </a:r>
            <a:r>
              <a:rPr kumimoji="1" lang="en-US" sz="4800" dirty="0" smtClean="0">
                <a:solidFill>
                  <a:schemeClr val="bg1"/>
                </a:solidFill>
                <a:latin typeface="Calibri" charset="0"/>
              </a:rPr>
              <a:t>lecture</a:t>
            </a:r>
          </a:p>
          <a:p>
            <a:pPr algn="ctr" defTabSz="812800">
              <a:lnSpc>
                <a:spcPct val="80000"/>
              </a:lnSpc>
              <a:spcBef>
                <a:spcPct val="50000"/>
              </a:spcBef>
            </a:pPr>
            <a:r>
              <a:rPr kumimoji="1" lang="en-US" sz="4800" dirty="0">
                <a:solidFill>
                  <a:schemeClr val="bg1"/>
                </a:solidFill>
                <a:latin typeface="Calibri" charset="0"/>
              </a:rPr>
              <a:t>Connect on values</a:t>
            </a:r>
          </a:p>
          <a:p>
            <a:pPr algn="ctr" defTabSz="812800">
              <a:lnSpc>
                <a:spcPct val="80000"/>
              </a:lnSpc>
              <a:spcBef>
                <a:spcPct val="50000"/>
              </a:spcBef>
            </a:pPr>
            <a:r>
              <a:rPr kumimoji="1" lang="en-US" sz="4800" dirty="0">
                <a:solidFill>
                  <a:schemeClr val="bg1"/>
                </a:solidFill>
                <a:latin typeface="Calibri" charset="0"/>
              </a:rPr>
              <a:t>Establish trust</a:t>
            </a:r>
          </a:p>
          <a:p>
            <a:pPr algn="ctr" fontAlgn="auto">
              <a:lnSpc>
                <a:spcPct val="80000"/>
              </a:lnSpc>
              <a:spcBef>
                <a:spcPts val="0"/>
              </a:spcBef>
              <a:spcAft>
                <a:spcPts val="0"/>
              </a:spcAft>
              <a:defRPr/>
            </a:pPr>
            <a:endParaRPr kumimoji="1" lang="en-US" sz="4800" dirty="0">
              <a:solidFill>
                <a:schemeClr val="bg1"/>
              </a:solidFill>
              <a:latin typeface="Calibri" charset="0"/>
            </a:endParaRPr>
          </a:p>
          <a:p>
            <a:pPr algn="ctr" fontAlgn="auto">
              <a:lnSpc>
                <a:spcPct val="80000"/>
              </a:lnSpc>
              <a:spcBef>
                <a:spcPts val="0"/>
              </a:spcBef>
              <a:spcAft>
                <a:spcPts val="0"/>
              </a:spcAft>
              <a:defRPr/>
            </a:pPr>
            <a:endParaRPr lang="en-US" sz="4400" dirty="0">
              <a:solidFill>
                <a:schemeClr val="bg1">
                  <a:lumMod val="95000"/>
                </a:schemeClr>
              </a:solidFill>
              <a:latin typeface="+mn-lt"/>
              <a:ea typeface="+mn-ea"/>
              <a:cs typeface="+mn-cs"/>
            </a:endParaRPr>
          </a:p>
          <a:p>
            <a:pPr algn="ctr" fontAlgn="auto">
              <a:lnSpc>
                <a:spcPct val="80000"/>
              </a:lnSpc>
              <a:spcBef>
                <a:spcPts val="0"/>
              </a:spcBef>
              <a:spcAft>
                <a:spcPts val="0"/>
              </a:spcAft>
              <a:defRPr/>
            </a:pPr>
            <a:endParaRPr lang="en-US" sz="4400" dirty="0">
              <a:solidFill>
                <a:schemeClr val="bg1">
                  <a:lumMod val="95000"/>
                </a:schemeClr>
              </a:solidFill>
              <a:latin typeface="+mn-lt"/>
              <a:ea typeface="+mn-ea"/>
              <a:cs typeface="+mn-cs"/>
            </a:endParaRPr>
          </a:p>
          <a:p>
            <a:pPr algn="ctr" fontAlgn="auto">
              <a:lnSpc>
                <a:spcPct val="80000"/>
              </a:lnSpc>
              <a:spcBef>
                <a:spcPts val="0"/>
              </a:spcBef>
              <a:spcAft>
                <a:spcPts val="0"/>
              </a:spcAft>
              <a:defRPr/>
            </a:pPr>
            <a:endParaRPr lang="en-US" sz="4400" dirty="0">
              <a:latin typeface="+mn-lt"/>
              <a:ea typeface="+mn-ea"/>
              <a:cs typeface="+mn-cs"/>
            </a:endParaRPr>
          </a:p>
        </p:txBody>
      </p:sp>
    </p:spTree>
    <p:extLst>
      <p:ext uri="{BB962C8B-B14F-4D97-AF65-F5344CB8AC3E}">
        <p14:creationId xmlns:p14="http://schemas.microsoft.com/office/powerpoint/2010/main" val="9220911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350" y="1365250"/>
            <a:ext cx="3762375" cy="4525963"/>
          </a:xfrm>
        </p:spPr>
        <p:txBody>
          <a:bodyPr/>
          <a:lstStyle/>
          <a:p>
            <a:r>
              <a:rPr lang="en-US" dirty="0">
                <a:latin typeface="Calibri" charset="0"/>
              </a:rPr>
              <a:t>Regulate</a:t>
            </a:r>
          </a:p>
          <a:p>
            <a:r>
              <a:rPr lang="en-US" dirty="0">
                <a:latin typeface="Calibri" charset="0"/>
              </a:rPr>
              <a:t>Reduce</a:t>
            </a:r>
          </a:p>
          <a:p>
            <a:r>
              <a:rPr lang="en-US" dirty="0">
                <a:latin typeface="Calibri" charset="0"/>
              </a:rPr>
              <a:t>Cut</a:t>
            </a:r>
          </a:p>
          <a:p>
            <a:r>
              <a:rPr lang="en-US" dirty="0">
                <a:latin typeface="Calibri" charset="0"/>
              </a:rPr>
              <a:t>Control</a:t>
            </a:r>
          </a:p>
          <a:p>
            <a:r>
              <a:rPr lang="en-US" dirty="0">
                <a:latin typeface="Calibri" charset="0"/>
              </a:rPr>
              <a:t>Conserve</a:t>
            </a:r>
          </a:p>
          <a:p>
            <a:r>
              <a:rPr lang="en-US" dirty="0">
                <a:latin typeface="Calibri" charset="0"/>
              </a:rPr>
              <a:t>Restrict</a:t>
            </a:r>
          </a:p>
          <a:p>
            <a:r>
              <a:rPr lang="en-US" dirty="0">
                <a:latin typeface="Calibri" charset="0"/>
              </a:rPr>
              <a:t>Limit</a:t>
            </a:r>
          </a:p>
          <a:p>
            <a:r>
              <a:rPr lang="en-US" dirty="0">
                <a:latin typeface="Calibri" charset="0"/>
              </a:rPr>
              <a:t>Sacrifice</a:t>
            </a:r>
          </a:p>
        </p:txBody>
      </p:sp>
      <p:sp>
        <p:nvSpPr>
          <p:cNvPr id="4" name="Content Placeholder 2"/>
          <p:cNvSpPr txBox="1">
            <a:spLocks/>
          </p:cNvSpPr>
          <p:nvPr/>
        </p:nvSpPr>
        <p:spPr bwMode="auto">
          <a:xfrm>
            <a:off x="4737100" y="1412875"/>
            <a:ext cx="40354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dirty="0">
                <a:solidFill>
                  <a:srgbClr val="FFFFFF"/>
                </a:solidFill>
                <a:latin typeface="Calibri" charset="0"/>
              </a:rPr>
              <a:t>Ingenuity</a:t>
            </a:r>
          </a:p>
          <a:p>
            <a:pPr eaLnBrk="1" hangingPunct="1">
              <a:spcBef>
                <a:spcPct val="20000"/>
              </a:spcBef>
              <a:buFont typeface="Arial" charset="0"/>
              <a:buChar char="•"/>
            </a:pPr>
            <a:r>
              <a:rPr lang="en-US" sz="3200" dirty="0">
                <a:solidFill>
                  <a:srgbClr val="FFFFFF"/>
                </a:solidFill>
                <a:latin typeface="Calibri" charset="0"/>
              </a:rPr>
              <a:t>Innovation</a:t>
            </a:r>
          </a:p>
          <a:p>
            <a:pPr eaLnBrk="1" hangingPunct="1">
              <a:spcBef>
                <a:spcPct val="20000"/>
              </a:spcBef>
              <a:buFont typeface="Arial" charset="0"/>
              <a:buChar char="•"/>
            </a:pPr>
            <a:r>
              <a:rPr lang="en-US" sz="3200" dirty="0">
                <a:solidFill>
                  <a:srgbClr val="FFFFFF"/>
                </a:solidFill>
                <a:latin typeface="Calibri" charset="0"/>
              </a:rPr>
              <a:t>Entrepreneurship</a:t>
            </a:r>
          </a:p>
          <a:p>
            <a:pPr eaLnBrk="1" hangingPunct="1">
              <a:spcBef>
                <a:spcPct val="20000"/>
              </a:spcBef>
              <a:buFont typeface="Arial" charset="0"/>
              <a:buChar char="•"/>
            </a:pPr>
            <a:r>
              <a:rPr lang="en-US" sz="3200" dirty="0">
                <a:solidFill>
                  <a:srgbClr val="FFFFFF"/>
                </a:solidFill>
                <a:latin typeface="Calibri" charset="0"/>
              </a:rPr>
              <a:t>Harness free market</a:t>
            </a:r>
          </a:p>
          <a:p>
            <a:pPr eaLnBrk="1" hangingPunct="1">
              <a:spcBef>
                <a:spcPct val="20000"/>
              </a:spcBef>
              <a:buFont typeface="Arial" charset="0"/>
              <a:buChar char="•"/>
            </a:pPr>
            <a:r>
              <a:rPr lang="en-US" sz="3200" dirty="0">
                <a:solidFill>
                  <a:srgbClr val="FFFFFF"/>
                </a:solidFill>
                <a:latin typeface="Calibri" charset="0"/>
              </a:rPr>
              <a:t>Rise to challenge</a:t>
            </a:r>
          </a:p>
          <a:p>
            <a:pPr eaLnBrk="1" hangingPunct="1">
              <a:spcBef>
                <a:spcPct val="20000"/>
              </a:spcBef>
              <a:buFont typeface="Arial" charset="0"/>
              <a:buChar char="•"/>
            </a:pPr>
            <a:r>
              <a:rPr lang="en-US" sz="3200" dirty="0">
                <a:solidFill>
                  <a:srgbClr val="FFFFFF"/>
                </a:solidFill>
                <a:latin typeface="Calibri" charset="0"/>
              </a:rPr>
              <a:t>Overcome constraint</a:t>
            </a:r>
          </a:p>
          <a:p>
            <a:pPr eaLnBrk="1" hangingPunct="1">
              <a:spcBef>
                <a:spcPct val="20000"/>
              </a:spcBef>
              <a:buFont typeface="Arial" charset="0"/>
              <a:buChar char="•"/>
            </a:pPr>
            <a:r>
              <a:rPr lang="en-US" sz="3200" dirty="0">
                <a:solidFill>
                  <a:srgbClr val="FFFFFF"/>
                </a:solidFill>
                <a:latin typeface="Calibri" charset="0"/>
              </a:rPr>
              <a:t>Compete</a:t>
            </a:r>
          </a:p>
          <a:p>
            <a:pPr eaLnBrk="1" hangingPunct="1">
              <a:spcBef>
                <a:spcPct val="20000"/>
              </a:spcBef>
              <a:buFont typeface="Arial" charset="0"/>
              <a:buChar char="•"/>
            </a:pPr>
            <a:r>
              <a:rPr lang="en-US" sz="3200" dirty="0" err="1">
                <a:solidFill>
                  <a:srgbClr val="FFFFFF"/>
                </a:solidFill>
                <a:latin typeface="Calibri" charset="0"/>
              </a:rPr>
              <a:t>Exceptionalism</a:t>
            </a:r>
            <a:endParaRPr lang="en-US" sz="3200" dirty="0">
              <a:solidFill>
                <a:srgbClr val="FFFFFF"/>
              </a:solidFill>
              <a:latin typeface="Calibri" charset="0"/>
            </a:endParaRPr>
          </a:p>
        </p:txBody>
      </p:sp>
      <p:cxnSp>
        <p:nvCxnSpPr>
          <p:cNvPr id="6" name="Straight Connector 5"/>
          <p:cNvCxnSpPr/>
          <p:nvPr/>
        </p:nvCxnSpPr>
        <p:spPr>
          <a:xfrm>
            <a:off x="4325938" y="23813"/>
            <a:ext cx="0" cy="6834187"/>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525" y="989013"/>
            <a:ext cx="9144000" cy="15875"/>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79609" y="115449"/>
            <a:ext cx="3970116" cy="769441"/>
          </a:xfrm>
          <a:prstGeom prst="rect">
            <a:avLst/>
          </a:prstGeom>
          <a:noFill/>
        </p:spPr>
        <p:txBody>
          <a:bodyPr wrap="square" rtlCol="0">
            <a:spAutoFit/>
          </a:bodyPr>
          <a:lstStyle/>
          <a:p>
            <a:pPr algn="ctr"/>
            <a:r>
              <a:rPr lang="en-US" sz="4400" dirty="0" smtClean="0">
                <a:solidFill>
                  <a:srgbClr val="FFFFFF"/>
                </a:solidFill>
                <a:latin typeface="+mj-lt"/>
              </a:rPr>
              <a:t>Traditional</a:t>
            </a:r>
            <a:endParaRPr lang="en-US" sz="4400" dirty="0">
              <a:solidFill>
                <a:srgbClr val="FFFFFF"/>
              </a:solidFill>
              <a:latin typeface="+mj-lt"/>
            </a:endParaRPr>
          </a:p>
        </p:txBody>
      </p:sp>
      <p:sp>
        <p:nvSpPr>
          <p:cNvPr id="12" name="TextBox 11"/>
          <p:cNvSpPr txBox="1"/>
          <p:nvPr/>
        </p:nvSpPr>
        <p:spPr>
          <a:xfrm>
            <a:off x="4616956" y="152400"/>
            <a:ext cx="3970116" cy="769441"/>
          </a:xfrm>
          <a:prstGeom prst="rect">
            <a:avLst/>
          </a:prstGeom>
          <a:noFill/>
        </p:spPr>
        <p:txBody>
          <a:bodyPr wrap="square" rtlCol="0">
            <a:spAutoFit/>
          </a:bodyPr>
          <a:lstStyle/>
          <a:p>
            <a:pPr algn="ctr"/>
            <a:r>
              <a:rPr lang="en-US" sz="4400" dirty="0" smtClean="0">
                <a:solidFill>
                  <a:srgbClr val="FFFFFF"/>
                </a:solidFill>
                <a:latin typeface="+mj-lt"/>
              </a:rPr>
              <a:t>Less Polarizing</a:t>
            </a:r>
            <a:endParaRPr lang="en-US" sz="4400" dirty="0">
              <a:solidFill>
                <a:srgbClr val="FFFFFF"/>
              </a:solidFill>
              <a:latin typeface="+mj-lt"/>
            </a:endParaRPr>
          </a:p>
        </p:txBody>
      </p:sp>
    </p:spTree>
    <p:extLst>
      <p:ext uri="{BB962C8B-B14F-4D97-AF65-F5344CB8AC3E}">
        <p14:creationId xmlns:p14="http://schemas.microsoft.com/office/powerpoint/2010/main" val="270616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11-10 at 10.45.36 AM.png"/>
          <p:cNvPicPr>
            <a:picLocks noChangeAspect="1"/>
          </p:cNvPicPr>
          <p:nvPr/>
        </p:nvPicPr>
        <p:blipFill rotWithShape="1">
          <a:blip r:embed="rId3">
            <a:extLst>
              <a:ext uri="{28A0092B-C50C-407E-A947-70E740481C1C}">
                <a14:useLocalDpi xmlns:a14="http://schemas.microsoft.com/office/drawing/2010/main" val="0"/>
              </a:ext>
            </a:extLst>
          </a:blip>
          <a:srcRect t="4012"/>
          <a:stretch/>
        </p:blipFill>
        <p:spPr>
          <a:xfrm>
            <a:off x="0" y="1016002"/>
            <a:ext cx="9144000" cy="4523898"/>
          </a:xfrm>
          <a:prstGeom prst="rect">
            <a:avLst/>
          </a:prstGeom>
        </p:spPr>
      </p:pic>
      <p:sp>
        <p:nvSpPr>
          <p:cNvPr id="4" name="TextBox 3"/>
          <p:cNvSpPr txBox="1"/>
          <p:nvPr/>
        </p:nvSpPr>
        <p:spPr>
          <a:xfrm>
            <a:off x="5601469" y="1811435"/>
            <a:ext cx="1919755" cy="646331"/>
          </a:xfrm>
          <a:prstGeom prst="rect">
            <a:avLst/>
          </a:prstGeom>
          <a:noFill/>
        </p:spPr>
        <p:txBody>
          <a:bodyPr wrap="square" rtlCol="0">
            <a:spAutoFit/>
          </a:bodyPr>
          <a:lstStyle/>
          <a:p>
            <a:pPr algn="ctr"/>
            <a:r>
              <a:rPr lang="en-US" dirty="0" smtClean="0"/>
              <a:t>Free Market Friendly Solution</a:t>
            </a:r>
            <a:endParaRPr lang="en-US" dirty="0"/>
          </a:p>
        </p:txBody>
      </p:sp>
      <p:sp>
        <p:nvSpPr>
          <p:cNvPr id="5" name="TextBox 4"/>
          <p:cNvSpPr txBox="1"/>
          <p:nvPr/>
        </p:nvSpPr>
        <p:spPr>
          <a:xfrm>
            <a:off x="7003579" y="3197529"/>
            <a:ext cx="1477200" cy="923330"/>
          </a:xfrm>
          <a:prstGeom prst="rect">
            <a:avLst/>
          </a:prstGeom>
          <a:noFill/>
        </p:spPr>
        <p:txBody>
          <a:bodyPr wrap="square" rtlCol="0">
            <a:spAutoFit/>
          </a:bodyPr>
          <a:lstStyle/>
          <a:p>
            <a:pPr algn="ctr"/>
            <a:r>
              <a:rPr lang="en-US" dirty="0" smtClean="0"/>
              <a:t>Gov’t Regulation Solution</a:t>
            </a:r>
            <a:endParaRPr lang="en-US" dirty="0"/>
          </a:p>
        </p:txBody>
      </p:sp>
      <p:sp>
        <p:nvSpPr>
          <p:cNvPr id="8" name="TextBox 7"/>
          <p:cNvSpPr txBox="1"/>
          <p:nvPr/>
        </p:nvSpPr>
        <p:spPr>
          <a:xfrm>
            <a:off x="1947333" y="5554011"/>
            <a:ext cx="1996660" cy="584776"/>
          </a:xfrm>
          <a:prstGeom prst="rect">
            <a:avLst/>
          </a:prstGeom>
          <a:noFill/>
        </p:spPr>
        <p:txBody>
          <a:bodyPr wrap="none" rtlCol="0">
            <a:spAutoFit/>
          </a:bodyPr>
          <a:lstStyle/>
          <a:p>
            <a:r>
              <a:rPr lang="en-US" sz="3200" dirty="0" smtClean="0">
                <a:solidFill>
                  <a:schemeClr val="bg1"/>
                </a:solidFill>
                <a:latin typeface="+mj-lt"/>
              </a:rPr>
              <a:t>Democrats</a:t>
            </a:r>
            <a:endParaRPr lang="en-US" sz="3200" dirty="0">
              <a:solidFill>
                <a:schemeClr val="bg1"/>
              </a:solidFill>
              <a:latin typeface="+mj-lt"/>
            </a:endParaRPr>
          </a:p>
        </p:txBody>
      </p:sp>
      <p:sp>
        <p:nvSpPr>
          <p:cNvPr id="10" name="TextBox 9"/>
          <p:cNvSpPr txBox="1"/>
          <p:nvPr/>
        </p:nvSpPr>
        <p:spPr>
          <a:xfrm>
            <a:off x="5849666" y="5565301"/>
            <a:ext cx="2193028" cy="584776"/>
          </a:xfrm>
          <a:prstGeom prst="rect">
            <a:avLst/>
          </a:prstGeom>
          <a:noFill/>
        </p:spPr>
        <p:txBody>
          <a:bodyPr wrap="none" rtlCol="0">
            <a:spAutoFit/>
          </a:bodyPr>
          <a:lstStyle/>
          <a:p>
            <a:r>
              <a:rPr lang="en-US" sz="3200" dirty="0" smtClean="0">
                <a:solidFill>
                  <a:schemeClr val="bg1"/>
                </a:solidFill>
                <a:latin typeface="+mj-lt"/>
              </a:rPr>
              <a:t>Republicans</a:t>
            </a:r>
            <a:endParaRPr lang="en-US" sz="3200" dirty="0">
              <a:solidFill>
                <a:schemeClr val="bg1"/>
              </a:solidFill>
              <a:latin typeface="+mj-lt"/>
            </a:endParaRPr>
          </a:p>
        </p:txBody>
      </p:sp>
      <p:sp>
        <p:nvSpPr>
          <p:cNvPr id="11" name="TextBox 10"/>
          <p:cNvSpPr txBox="1"/>
          <p:nvPr/>
        </p:nvSpPr>
        <p:spPr>
          <a:xfrm>
            <a:off x="0" y="118411"/>
            <a:ext cx="9144000" cy="769441"/>
          </a:xfrm>
          <a:prstGeom prst="rect">
            <a:avLst/>
          </a:prstGeom>
          <a:noFill/>
        </p:spPr>
        <p:txBody>
          <a:bodyPr wrap="square" rtlCol="0">
            <a:spAutoFit/>
          </a:bodyPr>
          <a:lstStyle/>
          <a:p>
            <a:pPr algn="ctr"/>
            <a:r>
              <a:rPr lang="en-US" sz="4400" dirty="0" smtClean="0">
                <a:solidFill>
                  <a:schemeClr val="bg1"/>
                </a:solidFill>
                <a:latin typeface="+mj-lt"/>
              </a:rPr>
              <a:t>Solution Aversion</a:t>
            </a:r>
            <a:endParaRPr lang="en-US" sz="4400" dirty="0">
              <a:solidFill>
                <a:schemeClr val="bg1"/>
              </a:solidFill>
              <a:latin typeface="+mj-lt"/>
            </a:endParaRPr>
          </a:p>
        </p:txBody>
      </p:sp>
      <p:sp>
        <p:nvSpPr>
          <p:cNvPr id="9" name="TextBox 8"/>
          <p:cNvSpPr txBox="1"/>
          <p:nvPr/>
        </p:nvSpPr>
        <p:spPr>
          <a:xfrm>
            <a:off x="61771" y="6348710"/>
            <a:ext cx="2880216" cy="338554"/>
          </a:xfrm>
          <a:prstGeom prst="rect">
            <a:avLst/>
          </a:prstGeom>
          <a:noFill/>
        </p:spPr>
        <p:txBody>
          <a:bodyPr wrap="none" rtlCol="0">
            <a:spAutoFit/>
          </a:bodyPr>
          <a:lstStyle/>
          <a:p>
            <a:r>
              <a:rPr lang="en-US" sz="1600" dirty="0" smtClean="0">
                <a:solidFill>
                  <a:srgbClr val="FFFFFF"/>
                </a:solidFill>
              </a:rPr>
              <a:t>Campbell and Kay, Nov. 2014</a:t>
            </a:r>
            <a:endParaRPr lang="en-US" sz="1600" dirty="0">
              <a:solidFill>
                <a:srgbClr val="FFFFFF"/>
              </a:solidFill>
            </a:endParaRPr>
          </a:p>
        </p:txBody>
      </p:sp>
      <p:sp>
        <p:nvSpPr>
          <p:cNvPr id="2" name="TextBox 1"/>
          <p:cNvSpPr txBox="1"/>
          <p:nvPr/>
        </p:nvSpPr>
        <p:spPr>
          <a:xfrm rot="16200000">
            <a:off x="-1885769" y="3051346"/>
            <a:ext cx="4213097" cy="369332"/>
          </a:xfrm>
          <a:prstGeom prst="rect">
            <a:avLst/>
          </a:prstGeom>
          <a:solidFill>
            <a:srgbClr val="FFFF00"/>
          </a:solidFill>
        </p:spPr>
        <p:txBody>
          <a:bodyPr wrap="square" rtlCol="0">
            <a:spAutoFit/>
          </a:bodyPr>
          <a:lstStyle/>
          <a:p>
            <a:r>
              <a:rPr lang="en-US" dirty="0" smtClean="0"/>
              <a:t>Agreement with climate change science</a:t>
            </a:r>
            <a:endParaRPr lang="en-US" dirty="0"/>
          </a:p>
        </p:txBody>
      </p:sp>
    </p:spTree>
    <p:extLst>
      <p:ext uri="{BB962C8B-B14F-4D97-AF65-F5344CB8AC3E}">
        <p14:creationId xmlns:p14="http://schemas.microsoft.com/office/powerpoint/2010/main" val="42780283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742" y="459833"/>
            <a:ext cx="8229600" cy="1527312"/>
          </a:xfrm>
        </p:spPr>
        <p:txBody>
          <a:bodyPr/>
          <a:lstStyle/>
          <a:p>
            <a:pPr marL="0" indent="0">
              <a:buNone/>
            </a:pPr>
            <a:r>
              <a:rPr lang="en-US" sz="4000" dirty="0" smtClean="0"/>
              <a:t>“I </a:t>
            </a:r>
            <a:r>
              <a:rPr lang="en-US" sz="4000" dirty="0"/>
              <a:t>thought it must be </a:t>
            </a:r>
            <a:r>
              <a:rPr lang="en-US" sz="4000" dirty="0" smtClean="0"/>
              <a:t>true, </a:t>
            </a:r>
            <a:r>
              <a:rPr lang="en-US" sz="4000" dirty="0"/>
              <a:t>until I found out what it would cost</a:t>
            </a:r>
            <a:r>
              <a:rPr lang="en-US" sz="4000" dirty="0" smtClean="0"/>
              <a:t>.”</a:t>
            </a:r>
            <a:endParaRPr lang="en-US" sz="4000" dirty="0"/>
          </a:p>
        </p:txBody>
      </p:sp>
      <p:pic>
        <p:nvPicPr>
          <p:cNvPr id="4" name="Picture 3" descr="Inhofe.jpg"/>
          <p:cNvPicPr>
            <a:picLocks noChangeAspect="1"/>
          </p:cNvPicPr>
          <p:nvPr/>
        </p:nvPicPr>
        <p:blipFill rotWithShape="1">
          <a:blip r:embed="rId2">
            <a:extLst>
              <a:ext uri="{28A0092B-C50C-407E-A947-70E740481C1C}">
                <a14:useLocalDpi xmlns:a14="http://schemas.microsoft.com/office/drawing/2010/main" val="0"/>
              </a:ext>
            </a:extLst>
          </a:blip>
          <a:srcRect b="7249"/>
          <a:stretch/>
        </p:blipFill>
        <p:spPr>
          <a:xfrm>
            <a:off x="2230143" y="2184197"/>
            <a:ext cx="4541784" cy="3159415"/>
          </a:xfrm>
          <a:prstGeom prst="rect">
            <a:avLst/>
          </a:prstGeom>
        </p:spPr>
      </p:pic>
      <p:sp>
        <p:nvSpPr>
          <p:cNvPr id="5" name="Title 1"/>
          <p:cNvSpPr txBox="1">
            <a:spLocks/>
          </p:cNvSpPr>
          <p:nvPr/>
        </p:nvSpPr>
        <p:spPr bwMode="auto">
          <a:xfrm>
            <a:off x="646004" y="5156831"/>
            <a:ext cx="77187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FFFFFF"/>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endParaRPr lang="en-US" dirty="0"/>
          </a:p>
          <a:p>
            <a:r>
              <a:rPr lang="en-US" sz="4000" dirty="0"/>
              <a:t>James Inhofe, 2012 </a:t>
            </a:r>
            <a:endParaRPr lang="en-US" sz="4000" dirty="0" smtClean="0"/>
          </a:p>
          <a:p>
            <a:endParaRPr lang="en-US" sz="2000" dirty="0"/>
          </a:p>
        </p:txBody>
      </p:sp>
    </p:spTree>
    <p:extLst>
      <p:ext uri="{BB962C8B-B14F-4D97-AF65-F5344CB8AC3E}">
        <p14:creationId xmlns:p14="http://schemas.microsoft.com/office/powerpoint/2010/main" val="3446284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81451" y="-206215"/>
            <a:ext cx="4611691" cy="1143000"/>
          </a:xfrm>
        </p:spPr>
        <p:txBody>
          <a:bodyPr/>
          <a:lstStyle/>
          <a:p>
            <a:r>
              <a:rPr lang="en-US" dirty="0" smtClean="0">
                <a:latin typeface="Calibri" charset="0"/>
              </a:rPr>
              <a:t>Conservatives</a:t>
            </a:r>
            <a:endParaRPr lang="en-US" dirty="0">
              <a:latin typeface="Calibri" charset="0"/>
            </a:endParaRPr>
          </a:p>
        </p:txBody>
      </p:sp>
      <p:sp>
        <p:nvSpPr>
          <p:cNvPr id="10" name="Content Placeholder 2"/>
          <p:cNvSpPr>
            <a:spLocks noGrp="1"/>
          </p:cNvSpPr>
          <p:nvPr>
            <p:ph idx="1"/>
          </p:nvPr>
        </p:nvSpPr>
        <p:spPr>
          <a:xfrm>
            <a:off x="4926791" y="940696"/>
            <a:ext cx="4217209" cy="3068669"/>
          </a:xfrm>
        </p:spPr>
        <p:txBody>
          <a:bodyPr/>
          <a:lstStyle/>
          <a:p>
            <a:r>
              <a:rPr lang="en-US" sz="2800" dirty="0" smtClean="0"/>
              <a:t>Purity, sanctity, patriotism, reverence </a:t>
            </a:r>
            <a:r>
              <a:rPr lang="en-US" sz="2800" dirty="0"/>
              <a:t>for </a:t>
            </a:r>
            <a:r>
              <a:rPr lang="en-US" sz="2800" dirty="0" smtClean="0"/>
              <a:t>higher </a:t>
            </a:r>
            <a:r>
              <a:rPr lang="en-US" sz="2800" dirty="0"/>
              <a:t>authority</a:t>
            </a:r>
          </a:p>
          <a:p>
            <a:r>
              <a:rPr lang="en-US" sz="2800" dirty="0" smtClean="0"/>
              <a:t>Most repellant images are human oriented: smoggy city, dirty water</a:t>
            </a:r>
          </a:p>
        </p:txBody>
      </p:sp>
      <p:pic>
        <p:nvPicPr>
          <p:cNvPr id="2" name="Picture 1" descr="Screen shot 2012-12-11 at 11.25.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791" y="3853205"/>
            <a:ext cx="3022246" cy="2549199"/>
          </a:xfrm>
          <a:prstGeom prst="rect">
            <a:avLst/>
          </a:prstGeom>
        </p:spPr>
      </p:pic>
      <p:cxnSp>
        <p:nvCxnSpPr>
          <p:cNvPr id="5" name="Straight Connector 4"/>
          <p:cNvCxnSpPr/>
          <p:nvPr/>
        </p:nvCxnSpPr>
        <p:spPr>
          <a:xfrm flipV="1">
            <a:off x="0" y="801279"/>
            <a:ext cx="9144000" cy="3023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581451" y="0"/>
            <a:ext cx="30240" cy="640240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bwMode="auto">
          <a:xfrm>
            <a:off x="21937" y="-143246"/>
            <a:ext cx="4611691" cy="108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FFFFFF"/>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r>
              <a:rPr lang="en-US" dirty="0" smtClean="0">
                <a:latin typeface="Calibri" charset="0"/>
              </a:rPr>
              <a:t>Liberals</a:t>
            </a:r>
            <a:endParaRPr lang="en-US" dirty="0">
              <a:latin typeface="Calibri" charset="0"/>
            </a:endParaRPr>
          </a:p>
        </p:txBody>
      </p:sp>
      <p:sp>
        <p:nvSpPr>
          <p:cNvPr id="13" name="Content Placeholder 2"/>
          <p:cNvSpPr txBox="1">
            <a:spLocks/>
          </p:cNvSpPr>
          <p:nvPr/>
        </p:nvSpPr>
        <p:spPr bwMode="auto">
          <a:xfrm>
            <a:off x="340078" y="943456"/>
            <a:ext cx="3615721" cy="326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rgbClr val="FFFFFF"/>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rgbClr val="FFFFFF"/>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FFFFFF"/>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FFFFFF"/>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FFFFFF"/>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Sustainability; care for the environment </a:t>
            </a:r>
          </a:p>
          <a:p>
            <a:r>
              <a:rPr lang="en-US" sz="2800" dirty="0"/>
              <a:t>D</a:t>
            </a:r>
            <a:r>
              <a:rPr lang="en-US" sz="2800" dirty="0" smtClean="0"/>
              <a:t>estruction of nature images are most repellant</a:t>
            </a:r>
          </a:p>
        </p:txBody>
      </p:sp>
      <p:pic>
        <p:nvPicPr>
          <p:cNvPr id="12" name="Picture 11" descr="RainforestDestroy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47" y="3853205"/>
            <a:ext cx="3188745" cy="2391559"/>
          </a:xfrm>
          <a:prstGeom prst="rect">
            <a:avLst/>
          </a:prstGeom>
        </p:spPr>
      </p:pic>
      <p:sp>
        <p:nvSpPr>
          <p:cNvPr id="3" name="TextBox 2"/>
          <p:cNvSpPr txBox="1"/>
          <p:nvPr/>
        </p:nvSpPr>
        <p:spPr>
          <a:xfrm>
            <a:off x="2981234" y="6436484"/>
            <a:ext cx="2815119" cy="369332"/>
          </a:xfrm>
          <a:prstGeom prst="rect">
            <a:avLst/>
          </a:prstGeom>
          <a:noFill/>
        </p:spPr>
        <p:txBody>
          <a:bodyPr wrap="none" rtlCol="0">
            <a:spAutoFit/>
          </a:bodyPr>
          <a:lstStyle/>
          <a:p>
            <a:r>
              <a:rPr lang="en-US" dirty="0" smtClean="0">
                <a:solidFill>
                  <a:srgbClr val="FFFFFF"/>
                </a:solidFill>
              </a:rPr>
              <a:t>Feinberg and </a:t>
            </a:r>
            <a:r>
              <a:rPr lang="en-US" dirty="0" err="1" smtClean="0">
                <a:solidFill>
                  <a:srgbClr val="FFFFFF"/>
                </a:solidFill>
              </a:rPr>
              <a:t>Willer</a:t>
            </a:r>
            <a:r>
              <a:rPr lang="en-US" dirty="0" smtClean="0">
                <a:solidFill>
                  <a:srgbClr val="FFFFFF"/>
                </a:solidFill>
              </a:rPr>
              <a:t>, 2012</a:t>
            </a:r>
            <a:endParaRPr lang="en-US" dirty="0">
              <a:solidFill>
                <a:srgbClr val="FFFFFF"/>
              </a:solidFill>
            </a:endParaRPr>
          </a:p>
        </p:txBody>
      </p:sp>
    </p:spTree>
    <p:extLst>
      <p:ext uri="{BB962C8B-B14F-4D97-AF65-F5344CB8AC3E}">
        <p14:creationId xmlns:p14="http://schemas.microsoft.com/office/powerpoint/2010/main" val="577255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Words Matter</a:t>
            </a:r>
            <a:endParaRPr lang="en-US" sz="5400" dirty="0"/>
          </a:p>
        </p:txBody>
      </p:sp>
    </p:spTree>
    <p:extLst>
      <p:ext uri="{BB962C8B-B14F-4D97-AF65-F5344CB8AC3E}">
        <p14:creationId xmlns:p14="http://schemas.microsoft.com/office/powerpoint/2010/main" val="9387897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0"/>
            <a:ext cx="9144000" cy="1411044"/>
          </a:xfrm>
        </p:spPr>
        <p:txBody>
          <a:bodyPr/>
          <a:lstStyle/>
          <a:p>
            <a:pPr>
              <a:lnSpc>
                <a:spcPct val="90000"/>
              </a:lnSpc>
            </a:pPr>
            <a:r>
              <a:rPr lang="en-US" dirty="0" smtClean="0">
                <a:latin typeface="Calibri" charset="0"/>
              </a:rPr>
              <a:t>Climate change is NOT an </a:t>
            </a:r>
            <a:r>
              <a:rPr lang="en-US" i="1" dirty="0" smtClean="0">
                <a:latin typeface="Calibri" charset="0"/>
              </a:rPr>
              <a:t>Environmental</a:t>
            </a:r>
            <a:r>
              <a:rPr lang="en-US" dirty="0" smtClean="0">
                <a:latin typeface="Calibri" charset="0"/>
              </a:rPr>
              <a:t> problem</a:t>
            </a:r>
            <a:endParaRPr lang="en-US" dirty="0">
              <a:latin typeface="Calibri" charset="0"/>
            </a:endParaRPr>
          </a:p>
        </p:txBody>
      </p:sp>
      <p:sp>
        <p:nvSpPr>
          <p:cNvPr id="3" name="Content Placeholder 2"/>
          <p:cNvSpPr>
            <a:spLocks noGrp="1"/>
          </p:cNvSpPr>
          <p:nvPr>
            <p:ph idx="1"/>
          </p:nvPr>
        </p:nvSpPr>
        <p:spPr>
          <a:xfrm>
            <a:off x="697750" y="824730"/>
            <a:ext cx="3516653" cy="3704491"/>
          </a:xfrm>
        </p:spPr>
        <p:txBody>
          <a:bodyPr numCol="1"/>
          <a:lstStyle/>
          <a:p>
            <a:pPr marL="0" indent="0">
              <a:buNone/>
            </a:pPr>
            <a:endParaRPr lang="en-US" sz="3600" dirty="0" smtClean="0">
              <a:latin typeface="Calibri" charset="0"/>
            </a:endParaRPr>
          </a:p>
          <a:p>
            <a:pPr marL="0" indent="0">
              <a:buNone/>
            </a:pPr>
            <a:r>
              <a:rPr lang="en-US" sz="3600" dirty="0" smtClean="0">
                <a:latin typeface="Calibri" charset="0"/>
              </a:rPr>
              <a:t>Planet / Earth </a:t>
            </a:r>
          </a:p>
          <a:p>
            <a:pPr marL="0" indent="0">
              <a:buNone/>
            </a:pPr>
            <a:r>
              <a:rPr lang="en-US" sz="3600" dirty="0" smtClean="0">
                <a:latin typeface="Calibri" charset="0"/>
              </a:rPr>
              <a:t>Environment</a:t>
            </a:r>
          </a:p>
          <a:p>
            <a:pPr marL="0" indent="0">
              <a:buNone/>
            </a:pPr>
            <a:r>
              <a:rPr lang="en-US" sz="3600" dirty="0" smtClean="0">
                <a:latin typeface="Calibri" charset="0"/>
              </a:rPr>
              <a:t>Polar </a:t>
            </a:r>
            <a:r>
              <a:rPr lang="en-US" sz="3600" dirty="0">
                <a:latin typeface="Calibri" charset="0"/>
              </a:rPr>
              <a:t>Bears </a:t>
            </a:r>
            <a:endParaRPr lang="en-US" sz="3600" dirty="0" smtClean="0">
              <a:latin typeface="Calibri" charset="0"/>
            </a:endParaRPr>
          </a:p>
          <a:p>
            <a:pPr marL="0" indent="0">
              <a:buNone/>
            </a:pPr>
            <a:endParaRPr lang="en-US" sz="3600" dirty="0">
              <a:latin typeface="Calibri" charset="0"/>
            </a:endParaRPr>
          </a:p>
          <a:p>
            <a:endParaRPr lang="en-US" sz="3600" dirty="0">
              <a:latin typeface="Calibri" charset="0"/>
            </a:endParaRPr>
          </a:p>
        </p:txBody>
      </p:sp>
      <p:sp>
        <p:nvSpPr>
          <p:cNvPr id="2" name="Rectangle 1"/>
          <p:cNvSpPr/>
          <p:nvPr/>
        </p:nvSpPr>
        <p:spPr>
          <a:xfrm>
            <a:off x="5093218" y="826963"/>
            <a:ext cx="3628295" cy="2520690"/>
          </a:xfrm>
          <a:prstGeom prst="rect">
            <a:avLst/>
          </a:prstGeom>
        </p:spPr>
        <p:txBody>
          <a:bodyPr wrap="square">
            <a:spAutoFit/>
          </a:bodyPr>
          <a:lstStyle/>
          <a:p>
            <a:pPr marL="0" indent="0">
              <a:lnSpc>
                <a:spcPct val="110000"/>
              </a:lnSpc>
              <a:buNone/>
            </a:pPr>
            <a:r>
              <a:rPr lang="en-US" sz="3600" i="1" dirty="0" smtClean="0">
                <a:solidFill>
                  <a:schemeClr val="bg1"/>
                </a:solidFill>
                <a:latin typeface="Calibri" charset="0"/>
              </a:rPr>
              <a:t> </a:t>
            </a:r>
            <a:endParaRPr lang="en-US" sz="3600" i="1" dirty="0">
              <a:solidFill>
                <a:schemeClr val="bg1"/>
              </a:solidFill>
              <a:latin typeface="Calibri" charset="0"/>
            </a:endParaRPr>
          </a:p>
          <a:p>
            <a:pPr marL="0" indent="0">
              <a:lnSpc>
                <a:spcPct val="110000"/>
              </a:lnSpc>
              <a:buNone/>
            </a:pPr>
            <a:r>
              <a:rPr lang="en-US" sz="3600" dirty="0" smtClean="0">
                <a:solidFill>
                  <a:schemeClr val="bg1"/>
                </a:solidFill>
                <a:latin typeface="Calibri" charset="0"/>
              </a:rPr>
              <a:t>People</a:t>
            </a:r>
          </a:p>
          <a:p>
            <a:pPr marL="0" indent="0">
              <a:lnSpc>
                <a:spcPct val="110000"/>
              </a:lnSpc>
              <a:buNone/>
            </a:pPr>
            <a:r>
              <a:rPr lang="en-US" sz="3600" dirty="0" smtClean="0">
                <a:solidFill>
                  <a:schemeClr val="bg1"/>
                </a:solidFill>
                <a:latin typeface="Calibri" charset="0"/>
              </a:rPr>
              <a:t>Economy</a:t>
            </a:r>
          </a:p>
          <a:p>
            <a:pPr marL="0" indent="0">
              <a:lnSpc>
                <a:spcPct val="110000"/>
              </a:lnSpc>
              <a:buNone/>
            </a:pPr>
            <a:r>
              <a:rPr lang="en-US" sz="3600" dirty="0" smtClean="0">
                <a:solidFill>
                  <a:schemeClr val="bg1"/>
                </a:solidFill>
                <a:latin typeface="Calibri" charset="0"/>
              </a:rPr>
              <a:t>Way of Life</a:t>
            </a:r>
            <a:endParaRPr lang="en-US" sz="3600" dirty="0">
              <a:solidFill>
                <a:schemeClr val="bg1"/>
              </a:solidFill>
              <a:latin typeface="Calibri" charset="0"/>
            </a:endParaRPr>
          </a:p>
        </p:txBody>
      </p:sp>
      <p:cxnSp>
        <p:nvCxnSpPr>
          <p:cNvPr id="5" name="Straight Connector 4"/>
          <p:cNvCxnSpPr/>
          <p:nvPr/>
        </p:nvCxnSpPr>
        <p:spPr>
          <a:xfrm>
            <a:off x="0" y="1411044"/>
            <a:ext cx="9144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604609" y="1411044"/>
            <a:ext cx="0" cy="509430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descr="WayOfLif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767" y="3497827"/>
            <a:ext cx="3619767" cy="2398096"/>
          </a:xfrm>
          <a:prstGeom prst="rect">
            <a:avLst/>
          </a:prstGeom>
        </p:spPr>
      </p:pic>
      <p:pic>
        <p:nvPicPr>
          <p:cNvPr id="4" name="Picture 3" descr="polarbears.jpg"/>
          <p:cNvPicPr>
            <a:picLocks noChangeAspect="1"/>
          </p:cNvPicPr>
          <p:nvPr/>
        </p:nvPicPr>
        <p:blipFill rotWithShape="1">
          <a:blip r:embed="rId4">
            <a:extLst>
              <a:ext uri="{28A0092B-C50C-407E-A947-70E740481C1C}">
                <a14:useLocalDpi xmlns:a14="http://schemas.microsoft.com/office/drawing/2010/main" val="0"/>
              </a:ext>
            </a:extLst>
          </a:blip>
          <a:srcRect t="9720"/>
          <a:stretch/>
        </p:blipFill>
        <p:spPr>
          <a:xfrm>
            <a:off x="457200" y="3604577"/>
            <a:ext cx="3516653" cy="23811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p:nvPr>
        </p:nvSpPr>
        <p:spPr>
          <a:xfrm>
            <a:off x="457200" y="0"/>
            <a:ext cx="8229600" cy="1526494"/>
          </a:xfrm>
        </p:spPr>
        <p:txBody>
          <a:bodyPr/>
          <a:lstStyle/>
          <a:p>
            <a:pPr eaLnBrk="1" hangingPunct="1"/>
            <a:r>
              <a:rPr lang="en-US" dirty="0">
                <a:solidFill>
                  <a:srgbClr val="FFFFFF"/>
                </a:solidFill>
                <a:latin typeface="Calibri" charset="0"/>
              </a:rPr>
              <a:t>Words Can Feed Misconceptions</a:t>
            </a:r>
          </a:p>
        </p:txBody>
      </p:sp>
      <p:sp>
        <p:nvSpPr>
          <p:cNvPr id="5" name="Content Placeholder 4"/>
          <p:cNvSpPr>
            <a:spLocks noGrp="1"/>
          </p:cNvSpPr>
          <p:nvPr>
            <p:ph idx="1"/>
          </p:nvPr>
        </p:nvSpPr>
        <p:spPr>
          <a:xfrm>
            <a:off x="457200" y="1143000"/>
            <a:ext cx="8116888" cy="4758356"/>
          </a:xfrm>
        </p:spPr>
        <p:txBody>
          <a:bodyPr/>
          <a:lstStyle/>
          <a:p>
            <a:pPr eaLnBrk="1" hangingPunct="1"/>
            <a:endParaRPr lang="en-US" dirty="0">
              <a:solidFill>
                <a:schemeClr val="bg1"/>
              </a:solidFill>
              <a:latin typeface="Calibri" charset="0"/>
            </a:endParaRPr>
          </a:p>
          <a:p>
            <a:pPr eaLnBrk="1" hangingPunct="1"/>
            <a:r>
              <a:rPr lang="en-US" dirty="0" smtClean="0">
                <a:solidFill>
                  <a:srgbClr val="FFFF00"/>
                </a:solidFill>
                <a:latin typeface="Calibri" charset="0"/>
              </a:rPr>
              <a:t> Believe </a:t>
            </a:r>
            <a:r>
              <a:rPr lang="en-US" dirty="0">
                <a:solidFill>
                  <a:schemeClr val="bg1"/>
                </a:solidFill>
                <a:latin typeface="Calibri" charset="0"/>
              </a:rPr>
              <a:t>and </a:t>
            </a:r>
            <a:r>
              <a:rPr lang="en-US" dirty="0">
                <a:solidFill>
                  <a:srgbClr val="FFFF00"/>
                </a:solidFill>
                <a:latin typeface="Calibri" charset="0"/>
              </a:rPr>
              <a:t>feel</a:t>
            </a:r>
            <a:r>
              <a:rPr lang="en-US" dirty="0">
                <a:solidFill>
                  <a:srgbClr val="FF0000"/>
                </a:solidFill>
                <a:latin typeface="Calibri" charset="0"/>
              </a:rPr>
              <a:t> </a:t>
            </a:r>
            <a:r>
              <a:rPr lang="en-US" dirty="0" smtClean="0">
                <a:latin typeface="Calibri" charset="0"/>
              </a:rPr>
              <a:t>(</a:t>
            </a:r>
            <a:r>
              <a:rPr lang="en-US" dirty="0" smtClean="0">
                <a:solidFill>
                  <a:schemeClr val="bg1"/>
                </a:solidFill>
                <a:latin typeface="Calibri" charset="0"/>
              </a:rPr>
              <a:t>versus </a:t>
            </a:r>
            <a:r>
              <a:rPr lang="en-US" dirty="0" smtClean="0">
                <a:solidFill>
                  <a:srgbClr val="FFFF00"/>
                </a:solidFill>
                <a:latin typeface="Calibri" charset="0"/>
              </a:rPr>
              <a:t>evidence</a:t>
            </a:r>
            <a:r>
              <a:rPr lang="en-US" dirty="0" smtClean="0">
                <a:solidFill>
                  <a:schemeClr val="bg1"/>
                </a:solidFill>
                <a:latin typeface="Calibri" charset="0"/>
              </a:rPr>
              <a:t> and </a:t>
            </a:r>
            <a:r>
              <a:rPr lang="en-US" dirty="0" smtClean="0">
                <a:solidFill>
                  <a:srgbClr val="FFFF00"/>
                </a:solidFill>
                <a:latin typeface="Calibri" charset="0"/>
              </a:rPr>
              <a:t>fact</a:t>
            </a:r>
            <a:r>
              <a:rPr lang="en-US" dirty="0" smtClean="0">
                <a:latin typeface="Calibri" charset="0"/>
              </a:rPr>
              <a:t>)</a:t>
            </a:r>
          </a:p>
          <a:p>
            <a:pPr eaLnBrk="1" hangingPunct="1"/>
            <a:r>
              <a:rPr lang="en-US" dirty="0" smtClean="0">
                <a:solidFill>
                  <a:schemeClr val="bg1"/>
                </a:solidFill>
                <a:latin typeface="Calibri" charset="0"/>
              </a:rPr>
              <a:t> Humans </a:t>
            </a:r>
            <a:r>
              <a:rPr lang="en-US" dirty="0" smtClean="0">
                <a:solidFill>
                  <a:srgbClr val="FFFF00"/>
                </a:solidFill>
                <a:latin typeface="Calibri" charset="0"/>
              </a:rPr>
              <a:t>contribute</a:t>
            </a:r>
            <a:r>
              <a:rPr lang="en-US" dirty="0" smtClean="0">
                <a:latin typeface="Calibri" charset="0"/>
              </a:rPr>
              <a:t>,</a:t>
            </a:r>
            <a:r>
              <a:rPr lang="en-US" dirty="0" smtClean="0">
                <a:solidFill>
                  <a:schemeClr val="bg1"/>
                </a:solidFill>
                <a:latin typeface="Calibri" charset="0"/>
              </a:rPr>
              <a:t> </a:t>
            </a:r>
            <a:r>
              <a:rPr lang="en-US" dirty="0" smtClean="0">
                <a:solidFill>
                  <a:srgbClr val="FFFF00"/>
                </a:solidFill>
                <a:latin typeface="Calibri" charset="0"/>
              </a:rPr>
              <a:t>at least in part</a:t>
            </a:r>
          </a:p>
          <a:p>
            <a:pPr eaLnBrk="1" hangingPunct="1"/>
            <a:r>
              <a:rPr lang="en-US" dirty="0" smtClean="0">
                <a:solidFill>
                  <a:schemeClr val="bg1"/>
                </a:solidFill>
                <a:latin typeface="Calibri" charset="0"/>
              </a:rPr>
              <a:t> </a:t>
            </a:r>
            <a:r>
              <a:rPr lang="en-US" dirty="0">
                <a:solidFill>
                  <a:schemeClr val="bg1"/>
                </a:solidFill>
                <a:latin typeface="Calibri" charset="0"/>
              </a:rPr>
              <a:t>Natural factors </a:t>
            </a:r>
            <a:r>
              <a:rPr lang="en-US" dirty="0">
                <a:solidFill>
                  <a:srgbClr val="FFFF00"/>
                </a:solidFill>
                <a:latin typeface="Calibri" charset="0"/>
              </a:rPr>
              <a:t>alone</a:t>
            </a:r>
            <a:r>
              <a:rPr lang="en-US" dirty="0">
                <a:solidFill>
                  <a:srgbClr val="FF0000"/>
                </a:solidFill>
                <a:latin typeface="Calibri" charset="0"/>
              </a:rPr>
              <a:t> </a:t>
            </a:r>
            <a:r>
              <a:rPr lang="en-US" dirty="0">
                <a:solidFill>
                  <a:schemeClr val="bg1"/>
                </a:solidFill>
                <a:latin typeface="Calibri" charset="0"/>
              </a:rPr>
              <a:t>can’t explain</a:t>
            </a:r>
          </a:p>
          <a:p>
            <a:pPr eaLnBrk="1" hangingPunct="1"/>
            <a:r>
              <a:rPr lang="en-US" dirty="0">
                <a:solidFill>
                  <a:schemeClr val="bg1"/>
                </a:solidFill>
                <a:latin typeface="Calibri" charset="0"/>
              </a:rPr>
              <a:t> </a:t>
            </a:r>
            <a:r>
              <a:rPr lang="en-US" dirty="0">
                <a:solidFill>
                  <a:srgbClr val="FFFF00"/>
                </a:solidFill>
                <a:latin typeface="Calibri" charset="0"/>
              </a:rPr>
              <a:t>Inevitable</a:t>
            </a:r>
            <a:r>
              <a:rPr lang="en-US" dirty="0">
                <a:solidFill>
                  <a:schemeClr val="bg1"/>
                </a:solidFill>
                <a:latin typeface="Calibri" charset="0"/>
              </a:rPr>
              <a:t>, no matter what we </a:t>
            </a:r>
            <a:r>
              <a:rPr lang="en-US" dirty="0" smtClean="0">
                <a:solidFill>
                  <a:schemeClr val="bg1"/>
                </a:solidFill>
                <a:latin typeface="Calibri" charset="0"/>
              </a:rPr>
              <a:t>do</a:t>
            </a:r>
            <a:endParaRPr lang="en-US" dirty="0">
              <a:solidFill>
                <a:schemeClr val="bg1"/>
              </a:solidFill>
              <a:latin typeface="Calibri" charset="0"/>
            </a:endParaRPr>
          </a:p>
        </p:txBody>
      </p:sp>
    </p:spTree>
    <p:extLst>
      <p:ext uri="{BB962C8B-B14F-4D97-AF65-F5344CB8AC3E}">
        <p14:creationId xmlns:p14="http://schemas.microsoft.com/office/powerpoint/2010/main" val="4059320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48" name="Text Box 4"/>
          <p:cNvSpPr txBox="1">
            <a:spLocks noChangeArrowheads="1"/>
          </p:cNvSpPr>
          <p:nvPr/>
        </p:nvSpPr>
        <p:spPr bwMode="auto">
          <a:xfrm>
            <a:off x="0" y="312003"/>
            <a:ext cx="90490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4800" dirty="0">
                <a:solidFill>
                  <a:schemeClr val="bg1"/>
                </a:solidFill>
                <a:latin typeface="Calibri" charset="0"/>
              </a:rPr>
              <a:t>Words that mean different things</a:t>
            </a:r>
          </a:p>
        </p:txBody>
      </p:sp>
      <p:sp>
        <p:nvSpPr>
          <p:cNvPr id="98349" name="Rectangle 6"/>
          <p:cNvSpPr>
            <a:spLocks noChangeArrowheads="1"/>
          </p:cNvSpPr>
          <p:nvPr/>
        </p:nvSpPr>
        <p:spPr bwMode="auto">
          <a:xfrm>
            <a:off x="7010400" y="685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Calibri" charset="0"/>
            </a:endParaRPr>
          </a:p>
        </p:txBody>
      </p:sp>
      <p:pic>
        <p:nvPicPr>
          <p:cNvPr id="6" name="Picture 4" descr="RushSprayCan"/>
          <p:cNvPicPr>
            <a:picLocks noChangeAspect="1" noChangeArrowheads="1"/>
          </p:cNvPicPr>
          <p:nvPr/>
        </p:nvPicPr>
        <p:blipFill>
          <a:blip r:embed="rId3">
            <a:extLst>
              <a:ext uri="{28A0092B-C50C-407E-A947-70E740481C1C}">
                <a14:useLocalDpi xmlns:a14="http://schemas.microsoft.com/office/drawing/2010/main" val="0"/>
              </a:ext>
            </a:extLst>
          </a:blip>
          <a:srcRect r="3586" b="4935"/>
          <a:stretch>
            <a:fillRect/>
          </a:stretch>
        </p:blipFill>
        <p:spPr bwMode="auto">
          <a:xfrm>
            <a:off x="4235319" y="2698972"/>
            <a:ext cx="2959231" cy="302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54474" y="1699526"/>
            <a:ext cx="1762822" cy="646331"/>
          </a:xfrm>
          <a:prstGeom prst="rect">
            <a:avLst/>
          </a:prstGeom>
          <a:noFill/>
        </p:spPr>
        <p:txBody>
          <a:bodyPr wrap="none" rtlCol="0">
            <a:spAutoFit/>
          </a:bodyPr>
          <a:lstStyle/>
          <a:p>
            <a:r>
              <a:rPr lang="en-US" sz="3600" dirty="0" smtClean="0">
                <a:solidFill>
                  <a:schemeClr val="bg1"/>
                </a:solidFill>
              </a:rPr>
              <a:t>Aerosol </a:t>
            </a:r>
            <a:endParaRPr lang="en-US" sz="3600" dirty="0">
              <a:solidFill>
                <a:schemeClr val="bg1"/>
              </a:solidFill>
            </a:endParaRPr>
          </a:p>
        </p:txBody>
      </p:sp>
      <p:pic>
        <p:nvPicPr>
          <p:cNvPr id="3" name="Picture 2" descr="aeroso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350" y="2698972"/>
            <a:ext cx="2694881" cy="3072573"/>
          </a:xfrm>
          <a:prstGeom prst="rect">
            <a:avLst/>
          </a:prstGeom>
        </p:spPr>
      </p:pic>
    </p:spTree>
    <p:extLst>
      <p:ext uri="{BB962C8B-B14F-4D97-AF65-F5344CB8AC3E}">
        <p14:creationId xmlns:p14="http://schemas.microsoft.com/office/powerpoint/2010/main" val="3175966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hanc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767" y="994020"/>
            <a:ext cx="5619864" cy="2811221"/>
          </a:xfrm>
          <a:prstGeom prst="rect">
            <a:avLst/>
          </a:prstGeom>
        </p:spPr>
      </p:pic>
      <p:sp>
        <p:nvSpPr>
          <p:cNvPr id="5" name="TextBox 4"/>
          <p:cNvSpPr txBox="1"/>
          <p:nvPr/>
        </p:nvSpPr>
        <p:spPr>
          <a:xfrm>
            <a:off x="-2" y="224579"/>
            <a:ext cx="9144001" cy="769441"/>
          </a:xfrm>
          <a:prstGeom prst="rect">
            <a:avLst/>
          </a:prstGeom>
          <a:noFill/>
        </p:spPr>
        <p:txBody>
          <a:bodyPr wrap="square" rtlCol="0">
            <a:spAutoFit/>
          </a:bodyPr>
          <a:lstStyle/>
          <a:p>
            <a:pPr algn="ctr"/>
            <a:r>
              <a:rPr lang="en-US" sz="4400" dirty="0" smtClean="0">
                <a:solidFill>
                  <a:srgbClr val="FFFFFF"/>
                </a:solidFill>
              </a:rPr>
              <a:t>Enhance</a:t>
            </a:r>
            <a:endParaRPr lang="en-US" sz="4400" dirty="0">
              <a:solidFill>
                <a:srgbClr val="FFFFFF"/>
              </a:solidFill>
            </a:endParaRPr>
          </a:p>
        </p:txBody>
      </p:sp>
      <p:pic>
        <p:nvPicPr>
          <p:cNvPr id="6" name="Picture 5" descr="Enhanc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767" y="4046779"/>
            <a:ext cx="5619864" cy="2811221"/>
          </a:xfrm>
          <a:prstGeom prst="rect">
            <a:avLst/>
          </a:prstGeom>
        </p:spPr>
      </p:pic>
      <p:sp>
        <p:nvSpPr>
          <p:cNvPr id="7" name="TextBox 6"/>
          <p:cNvSpPr txBox="1"/>
          <p:nvPr/>
        </p:nvSpPr>
        <p:spPr>
          <a:xfrm>
            <a:off x="1913531" y="6339650"/>
            <a:ext cx="748923" cy="400110"/>
          </a:xfrm>
          <a:prstGeom prst="rect">
            <a:avLst/>
          </a:prstGeom>
          <a:noFill/>
        </p:spPr>
        <p:txBody>
          <a:bodyPr wrap="none" rtlCol="0">
            <a:spAutoFit/>
          </a:bodyPr>
          <a:lstStyle/>
          <a:p>
            <a:r>
              <a:rPr lang="en-US" sz="2000" dirty="0" smtClean="0">
                <a:solidFill>
                  <a:srgbClr val="FFFFFF"/>
                </a:solidFill>
              </a:rPr>
              <a:t>After</a:t>
            </a:r>
            <a:endParaRPr lang="en-US" sz="2000" dirty="0">
              <a:solidFill>
                <a:srgbClr val="FFFFFF"/>
              </a:solidFill>
            </a:endParaRPr>
          </a:p>
        </p:txBody>
      </p:sp>
      <p:sp>
        <p:nvSpPr>
          <p:cNvPr id="8" name="TextBox 7"/>
          <p:cNvSpPr txBox="1"/>
          <p:nvPr/>
        </p:nvSpPr>
        <p:spPr>
          <a:xfrm>
            <a:off x="1913531" y="3267201"/>
            <a:ext cx="940332" cy="400110"/>
          </a:xfrm>
          <a:prstGeom prst="rect">
            <a:avLst/>
          </a:prstGeom>
          <a:noFill/>
        </p:spPr>
        <p:txBody>
          <a:bodyPr wrap="none" rtlCol="0">
            <a:spAutoFit/>
          </a:bodyPr>
          <a:lstStyle/>
          <a:p>
            <a:r>
              <a:rPr lang="en-US" sz="2000" dirty="0" smtClean="0">
                <a:solidFill>
                  <a:srgbClr val="FFFFFF"/>
                </a:solidFill>
              </a:rPr>
              <a:t>Before</a:t>
            </a:r>
            <a:endParaRPr lang="en-US" sz="2000" dirty="0">
              <a:solidFill>
                <a:srgbClr val="FFFFFF"/>
              </a:solidFill>
            </a:endParaRPr>
          </a:p>
        </p:txBody>
      </p:sp>
    </p:spTree>
    <p:extLst>
      <p:ext uri="{BB962C8B-B14F-4D97-AF65-F5344CB8AC3E}">
        <p14:creationId xmlns:p14="http://schemas.microsoft.com/office/powerpoint/2010/main" val="4691678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4815" y="567011"/>
            <a:ext cx="3967753" cy="646331"/>
          </a:xfrm>
          <a:prstGeom prst="rect">
            <a:avLst/>
          </a:prstGeom>
          <a:noFill/>
        </p:spPr>
        <p:txBody>
          <a:bodyPr wrap="none" rtlCol="0">
            <a:spAutoFit/>
          </a:bodyPr>
          <a:lstStyle/>
          <a:p>
            <a:r>
              <a:rPr lang="en-US" sz="3600" dirty="0">
                <a:solidFill>
                  <a:srgbClr val="FFFFFF"/>
                </a:solidFill>
              </a:rPr>
              <a:t>P</a:t>
            </a:r>
            <a:r>
              <a:rPr lang="en-US" sz="3600" dirty="0" smtClean="0">
                <a:solidFill>
                  <a:srgbClr val="FFFFFF"/>
                </a:solidFill>
              </a:rPr>
              <a:t>ositive Feedback</a:t>
            </a:r>
            <a:endParaRPr lang="en-US" sz="3600" dirty="0">
              <a:solidFill>
                <a:srgbClr val="FFFFFF"/>
              </a:solidFill>
            </a:endParaRPr>
          </a:p>
        </p:txBody>
      </p:sp>
      <p:pic>
        <p:nvPicPr>
          <p:cNvPr id="2" name="Picture 1" descr="thumbs-u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65" y="1778000"/>
            <a:ext cx="3924300" cy="3289300"/>
          </a:xfrm>
          <a:prstGeom prst="rect">
            <a:avLst/>
          </a:prstGeom>
        </p:spPr>
      </p:pic>
      <p:pic>
        <p:nvPicPr>
          <p:cNvPr id="3" name="Picture 2" descr="Students_give_positive_feedb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663" y="2007220"/>
            <a:ext cx="3161920" cy="2687632"/>
          </a:xfrm>
          <a:prstGeom prst="rect">
            <a:avLst/>
          </a:prstGeom>
        </p:spPr>
      </p:pic>
    </p:spTree>
    <p:extLst>
      <p:ext uri="{BB962C8B-B14F-4D97-AF65-F5344CB8AC3E}">
        <p14:creationId xmlns:p14="http://schemas.microsoft.com/office/powerpoint/2010/main" val="24416536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121"/>
            <a:ext cx="8229600" cy="5371028"/>
          </a:xfrm>
        </p:spPr>
        <p:txBody>
          <a:bodyPr/>
          <a:lstStyle/>
          <a:p>
            <a:r>
              <a:rPr lang="en-US" dirty="0" smtClean="0"/>
              <a:t>Simple, clear messages, </a:t>
            </a:r>
            <a:br>
              <a:rPr lang="en-US" dirty="0" smtClean="0"/>
            </a:br>
            <a:r>
              <a:rPr lang="en-US" dirty="0" smtClean="0"/>
              <a:t>repeated often, by a variety of trusted sources</a:t>
            </a:r>
            <a:endParaRPr lang="en-US" dirty="0"/>
          </a:p>
        </p:txBody>
      </p:sp>
    </p:spTree>
    <p:extLst>
      <p:ext uri="{BB962C8B-B14F-4D97-AF65-F5344CB8AC3E}">
        <p14:creationId xmlns:p14="http://schemas.microsoft.com/office/powerpoint/2010/main" val="41725309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descr="WordsTab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8" y="242888"/>
            <a:ext cx="7762875"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Box 2"/>
          <p:cNvSpPr txBox="1">
            <a:spLocks noChangeArrowheads="1"/>
          </p:cNvSpPr>
          <p:nvPr/>
        </p:nvSpPr>
        <p:spPr bwMode="auto">
          <a:xfrm>
            <a:off x="2551113" y="6210300"/>
            <a:ext cx="5176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FFFF"/>
                </a:solidFill>
              </a:rPr>
              <a:t>Somerville and Hassol, Physics Today, Oct. 2011</a:t>
            </a:r>
          </a:p>
        </p:txBody>
      </p:sp>
    </p:spTree>
    <p:extLst>
      <p:ext uri="{BB962C8B-B14F-4D97-AF65-F5344CB8AC3E}">
        <p14:creationId xmlns:p14="http://schemas.microsoft.com/office/powerpoint/2010/main" val="23981038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94" name="Group 78"/>
          <p:cNvGraphicFramePr>
            <a:graphicFrameLocks noGrp="1"/>
          </p:cNvGraphicFramePr>
          <p:nvPr>
            <p:extLst>
              <p:ext uri="{D42A27DB-BD31-4B8C-83A1-F6EECF244321}">
                <p14:modId xmlns:p14="http://schemas.microsoft.com/office/powerpoint/2010/main" val="2527929857"/>
              </p:ext>
            </p:extLst>
          </p:nvPr>
        </p:nvGraphicFramePr>
        <p:xfrm>
          <a:off x="267111" y="966788"/>
          <a:ext cx="9144000" cy="5686426"/>
        </p:xfrm>
        <a:graphic>
          <a:graphicData uri="http://schemas.openxmlformats.org/drawingml/2006/table">
            <a:tbl>
              <a:tblPr/>
              <a:tblGrid>
                <a:gridCol w="1279525"/>
                <a:gridCol w="2195513"/>
                <a:gridCol w="2193925"/>
                <a:gridCol w="2195512"/>
                <a:gridCol w="1279525"/>
              </a:tblGrid>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Aerosol</a:t>
                      </a:r>
                      <a:endParaRPr kumimoji="0" lang="en-US" sz="2000" b="0" i="0" u="none" strike="noStrike" cap="none" normalizeH="0" baseline="0" dirty="0" smtClean="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2"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rPr>
                        <a:t>Uncertainty</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Anomaly</a:t>
                      </a:r>
                      <a:endParaRPr kumimoji="0" lang="en-US" sz="2000" b="0" i="0" u="none" strike="noStrike" cap="none" normalizeH="0" baseline="0" dirty="0" smtClean="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Enhance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rPr>
                        <a:t>Risk</a:t>
                      </a: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rPr>
                        <a:t>Disruptive</a:t>
                      </a: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Positive</a:t>
                      </a:r>
                      <a:endParaRPr kumimoji="0"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rPr>
                        <a:t>Bias</a:t>
                      </a: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Extra</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Negative</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Exotic</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rPr>
                        <a:t>Proposal</a:t>
                      </a: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Feedback</a:t>
                      </a:r>
                      <a:endParaRPr kumimoji="0" lang="en-US" sz="2000" b="0" i="0" u="none" strike="noStrike" cap="none" normalizeH="0" baseline="0" dirty="0" smtClean="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Agent</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Sequestration</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Radiation</a:t>
                      </a:r>
                      <a:endParaRPr kumimoji="0" lang="en-US" sz="2000" b="0" i="0" u="none" strike="noStrike" cap="none" normalizeH="0" baseline="0" dirty="0" smtClean="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rPr>
                        <a:t>Species</a:t>
                      </a: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Literature</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Theory</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rPr>
                        <a:t>Organic</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rPr>
                        <a:t>Regime</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Error</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rPr>
                        <a:t>Enrichment</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rPr>
                        <a:t>Sign</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Ozone</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Nutrient</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User</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rPr>
                        <a:t>Model</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Commitment </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rPr>
                        <a:t>Mean</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rPr>
                        <a:t>Sensitivity</a:t>
                      </a: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rPr>
                        <a:t>Fix </a:t>
                      </a: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rPr>
                        <a:t>Discipline</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rPr>
                        <a:t>Reservoir</a:t>
                      </a: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a:ln>
                            <a:noFill/>
                          </a:ln>
                          <a:solidFill>
                            <a:schemeClr val="bg1"/>
                          </a:solidFill>
                          <a:effectLst/>
                          <a:latin typeface="Arial" pitchFamily="-111" charset="0"/>
                          <a:ea typeface="ＭＳ Ｐゴシック" pitchFamily="-111" charset="-128"/>
                          <a:cs typeface="ＭＳ Ｐゴシック" pitchFamily="-111" charset="-128"/>
                        </a:rPr>
                        <a:t>Transient</a:t>
                      </a: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rPr>
                        <a:t>Manipulation</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rPr>
                        <a:t>Ecology</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Idealized</a:t>
                      </a: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Scheme</a:t>
                      </a:r>
                      <a:endParaRPr kumimoji="0"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Settlement</a:t>
                      </a:r>
                      <a:endParaRPr kumimoji="0"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Driver</a:t>
                      </a:r>
                      <a:endParaRPr kumimoji="0"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1" charset="0"/>
                          <a:ea typeface="ＭＳ Ｐゴシック" pitchFamily="-111" charset="-128"/>
                          <a:cs typeface="ＭＳ Ｐゴシック" pitchFamily="-111" charset="-128"/>
                        </a:rPr>
                        <a:t>Trick</a:t>
                      </a:r>
                      <a:endParaRPr kumimoji="0" lang="en-US" sz="2000" b="0" i="0" u="none" strike="noStrike" cap="none" normalizeH="0" baseline="0" dirty="0">
                        <a:ln>
                          <a:noFill/>
                        </a:ln>
                        <a:solidFill>
                          <a:schemeClr val="bg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a:noFill/>
                    </a:lnL>
                    <a:lnR>
                      <a:noFill/>
                    </a:lnR>
                    <a:lnT>
                      <a:noFill/>
                    </a:lnT>
                    <a:lnB>
                      <a:noFill/>
                    </a:lnB>
                    <a:lnTlToBr>
                      <a:noFill/>
                    </a:lnTlToBr>
                    <a:lnBlToTr>
                      <a:noFill/>
                    </a:lnBlToTr>
                    <a:noFill/>
                  </a:tcPr>
                </a:tc>
              </a:tr>
            </a:tbl>
          </a:graphicData>
        </a:graphic>
      </p:graphicFrame>
      <p:sp>
        <p:nvSpPr>
          <p:cNvPr id="45128" name="Text Box 4"/>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4800">
                <a:solidFill>
                  <a:schemeClr val="bg1"/>
                </a:solidFill>
                <a:latin typeface="Calibri" charset="0"/>
              </a:rPr>
              <a:t>Words that mean different things</a:t>
            </a:r>
          </a:p>
        </p:txBody>
      </p:sp>
      <p:sp>
        <p:nvSpPr>
          <p:cNvPr id="45129" name="Rectangle 6"/>
          <p:cNvSpPr>
            <a:spLocks noChangeArrowheads="1"/>
          </p:cNvSpPr>
          <p:nvPr/>
        </p:nvSpPr>
        <p:spPr bwMode="auto">
          <a:xfrm>
            <a:off x="7010400" y="685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Calibri" charset="0"/>
            </a:endParaRPr>
          </a:p>
        </p:txBody>
      </p:sp>
    </p:spTree>
    <p:extLst>
      <p:ext uri="{BB962C8B-B14F-4D97-AF65-F5344CB8AC3E}">
        <p14:creationId xmlns:p14="http://schemas.microsoft.com/office/powerpoint/2010/main" val="22251359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as-drought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85" y="772438"/>
            <a:ext cx="5994536" cy="3107168"/>
          </a:xfrm>
          <a:prstGeom prst="rect">
            <a:avLst/>
          </a:prstGeom>
        </p:spPr>
      </p:pic>
      <p:sp>
        <p:nvSpPr>
          <p:cNvPr id="2" name="Title 1"/>
          <p:cNvSpPr>
            <a:spLocks noGrp="1"/>
          </p:cNvSpPr>
          <p:nvPr>
            <p:ph type="title"/>
          </p:nvPr>
        </p:nvSpPr>
        <p:spPr>
          <a:xfrm>
            <a:off x="457200" y="44968"/>
            <a:ext cx="8229600" cy="727291"/>
          </a:xfrm>
        </p:spPr>
        <p:txBody>
          <a:bodyPr/>
          <a:lstStyle/>
          <a:p>
            <a:r>
              <a:rPr lang="en-US" dirty="0" smtClean="0"/>
              <a:t>Close to Home</a:t>
            </a:r>
            <a:endParaRPr lang="en-US" dirty="0"/>
          </a:p>
        </p:txBody>
      </p:sp>
      <p:pic>
        <p:nvPicPr>
          <p:cNvPr id="5" name="Picture 4" descr="VT floo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429" y="3508834"/>
            <a:ext cx="5391143" cy="3594095"/>
          </a:xfrm>
          <a:prstGeom prst="rect">
            <a:avLst/>
          </a:prstGeom>
        </p:spPr>
      </p:pic>
      <p:pic>
        <p:nvPicPr>
          <p:cNvPr id="7" name="Picture 2" descr="CA fi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5196" y="772259"/>
            <a:ext cx="4778375"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4894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roids.png"/>
          <p:cNvPicPr>
            <a:picLocks noChangeAspect="1"/>
          </p:cNvPicPr>
          <p:nvPr/>
        </p:nvPicPr>
        <p:blipFill rotWithShape="1">
          <a:blip r:embed="rId3">
            <a:extLst>
              <a:ext uri="{28A0092B-C50C-407E-A947-70E740481C1C}">
                <a14:useLocalDpi xmlns:a14="http://schemas.microsoft.com/office/drawing/2010/main" val="0"/>
              </a:ext>
            </a:extLst>
          </a:blip>
          <a:srcRect l="29769"/>
          <a:stretch/>
        </p:blipFill>
        <p:spPr>
          <a:xfrm>
            <a:off x="280315" y="1474496"/>
            <a:ext cx="8475032" cy="1091322"/>
          </a:xfrm>
          <a:prstGeom prst="rect">
            <a:avLst/>
          </a:prstGeom>
        </p:spPr>
      </p:pic>
      <p:pic>
        <p:nvPicPr>
          <p:cNvPr id="2" name="Picture 1" descr="GotJuiceBaseballSteroids.jpg"/>
          <p:cNvPicPr>
            <a:picLocks noChangeAspect="1"/>
          </p:cNvPicPr>
          <p:nvPr/>
        </p:nvPicPr>
        <p:blipFill rotWithShape="1">
          <a:blip r:embed="rId4">
            <a:extLst>
              <a:ext uri="{28A0092B-C50C-407E-A947-70E740481C1C}">
                <a14:useLocalDpi xmlns:a14="http://schemas.microsoft.com/office/drawing/2010/main" val="0"/>
              </a:ext>
            </a:extLst>
          </a:blip>
          <a:srcRect b="4037"/>
          <a:stretch/>
        </p:blipFill>
        <p:spPr>
          <a:xfrm>
            <a:off x="839034" y="2870623"/>
            <a:ext cx="3094793" cy="3363962"/>
          </a:xfrm>
          <a:prstGeom prst="rect">
            <a:avLst/>
          </a:prstGeom>
        </p:spPr>
      </p:pic>
      <p:pic>
        <p:nvPicPr>
          <p:cNvPr id="3" name="Picture 2" descr="dice cop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730" y="2870623"/>
            <a:ext cx="3350018" cy="3361184"/>
          </a:xfrm>
          <a:prstGeom prst="rect">
            <a:avLst/>
          </a:prstGeom>
        </p:spPr>
      </p:pic>
      <p:sp>
        <p:nvSpPr>
          <p:cNvPr id="5" name="TextBox 4"/>
          <p:cNvSpPr txBox="1"/>
          <p:nvPr/>
        </p:nvSpPr>
        <p:spPr>
          <a:xfrm>
            <a:off x="3194466" y="500279"/>
            <a:ext cx="2365852" cy="646331"/>
          </a:xfrm>
          <a:prstGeom prst="rect">
            <a:avLst/>
          </a:prstGeom>
          <a:noFill/>
        </p:spPr>
        <p:txBody>
          <a:bodyPr wrap="none" rtlCol="0">
            <a:spAutoFit/>
          </a:bodyPr>
          <a:lstStyle/>
          <a:p>
            <a:r>
              <a:rPr lang="en-US" sz="3600" dirty="0" smtClean="0">
                <a:solidFill>
                  <a:schemeClr val="bg1"/>
                </a:solidFill>
              </a:rPr>
              <a:t>Metaphors</a:t>
            </a:r>
            <a:endParaRPr lang="en-US" sz="3600" dirty="0">
              <a:solidFill>
                <a:schemeClr val="bg1"/>
              </a:solidFill>
            </a:endParaRPr>
          </a:p>
        </p:txBody>
      </p:sp>
    </p:spTree>
    <p:extLst>
      <p:ext uri="{BB962C8B-B14F-4D97-AF65-F5344CB8AC3E}">
        <p14:creationId xmlns:p14="http://schemas.microsoft.com/office/powerpoint/2010/main" val="13693043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050"/>
            <a:ext cx="8229600" cy="1143000"/>
          </a:xfrm>
        </p:spPr>
        <p:txBody>
          <a:bodyPr/>
          <a:lstStyle/>
          <a:p>
            <a:r>
              <a:rPr lang="en-US" dirty="0" smtClean="0"/>
              <a:t>Threat and Opportunity</a:t>
            </a:r>
            <a:endParaRPr lang="en-US" dirty="0"/>
          </a:p>
        </p:txBody>
      </p:sp>
      <p:pic>
        <p:nvPicPr>
          <p:cNvPr id="4" name="Picture 3" descr="solar-panel-install-credit-dennis-schroeder-nrel.jpg"/>
          <p:cNvPicPr>
            <a:picLocks noChangeAspect="1"/>
          </p:cNvPicPr>
          <p:nvPr/>
        </p:nvPicPr>
        <p:blipFill rotWithShape="1">
          <a:blip r:embed="rId2">
            <a:extLst>
              <a:ext uri="{28A0092B-C50C-407E-A947-70E740481C1C}">
                <a14:useLocalDpi xmlns:a14="http://schemas.microsoft.com/office/drawing/2010/main" val="0"/>
              </a:ext>
            </a:extLst>
          </a:blip>
          <a:srcRect r="32944"/>
          <a:stretch/>
        </p:blipFill>
        <p:spPr>
          <a:xfrm>
            <a:off x="4663095" y="1238050"/>
            <a:ext cx="4580017" cy="4544830"/>
          </a:xfrm>
          <a:prstGeom prst="rect">
            <a:avLst/>
          </a:prstGeom>
        </p:spPr>
      </p:pic>
      <p:pic>
        <p:nvPicPr>
          <p:cNvPr id="3" name="Picture 2" descr="Flood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35" y="1238050"/>
            <a:ext cx="4794925" cy="4544830"/>
          </a:xfrm>
          <a:prstGeom prst="rect">
            <a:avLst/>
          </a:prstGeom>
        </p:spPr>
      </p:pic>
    </p:spTree>
    <p:extLst>
      <p:ext uri="{BB962C8B-B14F-4D97-AF65-F5344CB8AC3E}">
        <p14:creationId xmlns:p14="http://schemas.microsoft.com/office/powerpoint/2010/main" val="32116354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4648" y="6165037"/>
            <a:ext cx="3944974" cy="369332"/>
          </a:xfrm>
          <a:prstGeom prst="rect">
            <a:avLst/>
          </a:prstGeom>
          <a:noFill/>
        </p:spPr>
        <p:txBody>
          <a:bodyPr wrap="square" rtlCol="0">
            <a:spAutoFit/>
          </a:bodyPr>
          <a:lstStyle/>
          <a:p>
            <a:r>
              <a:rPr lang="en-US" dirty="0" smtClean="0">
                <a:solidFill>
                  <a:srgbClr val="FFFFFF"/>
                </a:solidFill>
              </a:rPr>
              <a:t>Data from Smith &amp; </a:t>
            </a:r>
            <a:r>
              <a:rPr lang="en-US" dirty="0" err="1" smtClean="0">
                <a:solidFill>
                  <a:srgbClr val="FFFFFF"/>
                </a:solidFill>
              </a:rPr>
              <a:t>Leiserowitz</a:t>
            </a:r>
            <a:r>
              <a:rPr lang="en-US" dirty="0" smtClean="0">
                <a:solidFill>
                  <a:srgbClr val="FFFFFF"/>
                </a:solidFill>
              </a:rPr>
              <a:t>, 2013</a:t>
            </a:r>
            <a:endParaRPr lang="en-US" dirty="0">
              <a:solidFill>
                <a:srgbClr val="FFFFFF"/>
              </a:solidFill>
            </a:endParaRPr>
          </a:p>
        </p:txBody>
      </p:sp>
      <p:pic>
        <p:nvPicPr>
          <p:cNvPr id="4" name="Picture 3" descr="Poilcy&amp;Emotions-NewLabels.png"/>
          <p:cNvPicPr>
            <a:picLocks noChangeAspect="1"/>
          </p:cNvPicPr>
          <p:nvPr/>
        </p:nvPicPr>
        <p:blipFill rotWithShape="1">
          <a:blip r:embed="rId3">
            <a:extLst>
              <a:ext uri="{28A0092B-C50C-407E-A947-70E740481C1C}">
                <a14:useLocalDpi xmlns:a14="http://schemas.microsoft.com/office/drawing/2010/main" val="0"/>
              </a:ext>
            </a:extLst>
          </a:blip>
          <a:srcRect l="7823" t="1995" r="3817"/>
          <a:stretch/>
        </p:blipFill>
        <p:spPr>
          <a:xfrm>
            <a:off x="544648" y="192415"/>
            <a:ext cx="7781492" cy="5972622"/>
          </a:xfrm>
          <a:prstGeom prst="rect">
            <a:avLst/>
          </a:prstGeom>
        </p:spPr>
      </p:pic>
    </p:spTree>
    <p:extLst>
      <p:ext uri="{BB962C8B-B14F-4D97-AF65-F5344CB8AC3E}">
        <p14:creationId xmlns:p14="http://schemas.microsoft.com/office/powerpoint/2010/main" val="11361743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78" y="-1"/>
            <a:ext cx="8743597" cy="1269942"/>
          </a:xfrm>
        </p:spPr>
        <p:txBody>
          <a:bodyPr rtlCol="0">
            <a:normAutofit/>
          </a:bodyPr>
          <a:lstStyle/>
          <a:p>
            <a:pPr eaLnBrk="1" fontAlgn="auto" hangingPunct="1">
              <a:spcAft>
                <a:spcPts val="0"/>
              </a:spcAft>
              <a:defRPr/>
            </a:pPr>
            <a:r>
              <a:rPr lang="en-US" dirty="0" smtClean="0">
                <a:solidFill>
                  <a:schemeClr val="bg1">
                    <a:lumMod val="95000"/>
                  </a:schemeClr>
                </a:solidFill>
                <a:ea typeface="+mj-ea"/>
                <a:cs typeface="+mj-cs"/>
              </a:rPr>
              <a:t>Smartening Up Communication</a:t>
            </a:r>
            <a:endParaRPr lang="en-US" dirty="0">
              <a:solidFill>
                <a:schemeClr val="bg1">
                  <a:lumMod val="95000"/>
                </a:schemeClr>
              </a:solidFill>
              <a:ea typeface="+mj-ea"/>
              <a:cs typeface="+mj-cs"/>
            </a:endParaRPr>
          </a:p>
        </p:txBody>
      </p:sp>
      <p:sp>
        <p:nvSpPr>
          <p:cNvPr id="3" name="Content Placeholder 2"/>
          <p:cNvSpPr>
            <a:spLocks noGrp="1"/>
          </p:cNvSpPr>
          <p:nvPr>
            <p:ph idx="1"/>
          </p:nvPr>
        </p:nvSpPr>
        <p:spPr>
          <a:xfrm>
            <a:off x="457200" y="1385390"/>
            <a:ext cx="8512175" cy="4983163"/>
          </a:xfrm>
        </p:spPr>
        <p:txBody>
          <a:bodyPr rtlCol="0">
            <a:normAutofit/>
          </a:bodyPr>
          <a:lstStyle/>
          <a:p>
            <a:pPr eaLnBrk="1" fontAlgn="auto" hangingPunct="1">
              <a:spcAft>
                <a:spcPts val="0"/>
              </a:spcAft>
              <a:buFont typeface="Arial"/>
              <a:buChar char="•"/>
              <a:defRPr/>
            </a:pPr>
            <a:r>
              <a:rPr lang="en-US" dirty="0">
                <a:solidFill>
                  <a:schemeClr val="bg1">
                    <a:lumMod val="95000"/>
                  </a:schemeClr>
                </a:solidFill>
                <a:ea typeface="+mn-ea"/>
                <a:cs typeface="+mn-cs"/>
              </a:rPr>
              <a:t>Consider </a:t>
            </a:r>
            <a:r>
              <a:rPr lang="en-US" dirty="0" smtClean="0">
                <a:solidFill>
                  <a:schemeClr val="bg1">
                    <a:lumMod val="95000"/>
                  </a:schemeClr>
                </a:solidFill>
                <a:ea typeface="+mn-ea"/>
                <a:cs typeface="+mn-cs"/>
              </a:rPr>
              <a:t>audience’s values &amp; concerns</a:t>
            </a:r>
            <a:endParaRPr lang="en-US" dirty="0">
              <a:solidFill>
                <a:schemeClr val="bg1">
                  <a:lumMod val="95000"/>
                </a:schemeClr>
              </a:solidFill>
              <a:ea typeface="+mn-ea"/>
              <a:cs typeface="+mn-cs"/>
            </a:endParaRPr>
          </a:p>
          <a:p>
            <a:pPr eaLnBrk="1" fontAlgn="auto" hangingPunct="1">
              <a:spcAft>
                <a:spcPts val="0"/>
              </a:spcAft>
              <a:buFont typeface="Arial"/>
              <a:buChar char="•"/>
              <a:defRPr/>
            </a:pPr>
            <a:r>
              <a:rPr lang="en-US" dirty="0" smtClean="0">
                <a:solidFill>
                  <a:schemeClr val="bg1">
                    <a:lumMod val="95000"/>
                  </a:schemeClr>
                </a:solidFill>
                <a:ea typeface="+mn-ea"/>
                <a:cs typeface="+mn-cs"/>
              </a:rPr>
              <a:t>Craft a few simple messages</a:t>
            </a:r>
          </a:p>
          <a:p>
            <a:pPr eaLnBrk="1" fontAlgn="auto" hangingPunct="1">
              <a:spcAft>
                <a:spcPts val="0"/>
              </a:spcAft>
              <a:buFont typeface="Arial"/>
              <a:buChar char="•"/>
              <a:defRPr/>
            </a:pPr>
            <a:r>
              <a:rPr lang="en-US" dirty="0" smtClean="0">
                <a:solidFill>
                  <a:schemeClr val="bg1">
                    <a:lumMod val="95000"/>
                  </a:schemeClr>
                </a:solidFill>
                <a:ea typeface="+mn-ea"/>
                <a:cs typeface="+mn-cs"/>
              </a:rPr>
              <a:t>Avoid jargon and too much detail</a:t>
            </a:r>
          </a:p>
          <a:p>
            <a:pPr eaLnBrk="1" fontAlgn="auto" hangingPunct="1">
              <a:spcAft>
                <a:spcPts val="0"/>
              </a:spcAft>
              <a:buFont typeface="Arial"/>
              <a:buChar char="•"/>
              <a:defRPr/>
            </a:pPr>
            <a:r>
              <a:rPr lang="en-US" dirty="0" smtClean="0">
                <a:solidFill>
                  <a:schemeClr val="bg1">
                    <a:lumMod val="95000"/>
                  </a:schemeClr>
                </a:solidFill>
                <a:ea typeface="+mn-ea"/>
                <a:cs typeface="+mn-cs"/>
              </a:rPr>
              <a:t>Choose words with care</a:t>
            </a:r>
          </a:p>
          <a:p>
            <a:pPr eaLnBrk="1" fontAlgn="auto" hangingPunct="1">
              <a:spcAft>
                <a:spcPts val="0"/>
              </a:spcAft>
              <a:buFont typeface="Arial"/>
              <a:buChar char="•"/>
              <a:defRPr/>
            </a:pPr>
            <a:r>
              <a:rPr lang="en-US" dirty="0" smtClean="0">
                <a:solidFill>
                  <a:schemeClr val="bg1">
                    <a:lumMod val="95000"/>
                  </a:schemeClr>
                </a:solidFill>
                <a:ea typeface="+mn-ea"/>
                <a:cs typeface="+mn-cs"/>
              </a:rPr>
              <a:t>Use imagery, metaphor, story</a:t>
            </a:r>
          </a:p>
          <a:p>
            <a:pPr eaLnBrk="1" fontAlgn="auto" hangingPunct="1">
              <a:spcAft>
                <a:spcPts val="0"/>
              </a:spcAft>
              <a:buFont typeface="Arial"/>
              <a:buChar char="•"/>
              <a:defRPr/>
            </a:pPr>
            <a:r>
              <a:rPr lang="en-US" dirty="0" smtClean="0">
                <a:solidFill>
                  <a:schemeClr val="bg1">
                    <a:lumMod val="95000"/>
                  </a:schemeClr>
                </a:solidFill>
                <a:ea typeface="+mn-ea"/>
                <a:cs typeface="+mn-cs"/>
              </a:rPr>
              <a:t>Anticipate misunderstandings</a:t>
            </a:r>
          </a:p>
          <a:p>
            <a:pPr eaLnBrk="1" fontAlgn="auto" hangingPunct="1">
              <a:spcAft>
                <a:spcPts val="0"/>
              </a:spcAft>
              <a:buFont typeface="Arial"/>
              <a:buChar char="•"/>
              <a:defRPr/>
            </a:pPr>
            <a:r>
              <a:rPr lang="en-US" dirty="0" smtClean="0">
                <a:solidFill>
                  <a:schemeClr val="bg1">
                    <a:lumMod val="95000"/>
                  </a:schemeClr>
                </a:solidFill>
                <a:ea typeface="+mn-ea"/>
                <a:cs typeface="+mn-cs"/>
              </a:rPr>
              <a:t>Describe both the threat and opportunity</a:t>
            </a:r>
            <a:endParaRPr lang="en-US" dirty="0">
              <a:solidFill>
                <a:schemeClr val="bg1">
                  <a:lumMod val="95000"/>
                </a:schemeClr>
              </a:solidFill>
              <a:ea typeface="+mn-ea"/>
              <a:cs typeface="+mn-cs"/>
            </a:endParaRPr>
          </a:p>
        </p:txBody>
      </p:sp>
    </p:spTree>
    <p:extLst>
      <p:ext uri="{BB962C8B-B14F-4D97-AF65-F5344CB8AC3E}">
        <p14:creationId xmlns:p14="http://schemas.microsoft.com/office/powerpoint/2010/main" val="2741008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tell this story…</a:t>
            </a:r>
            <a:endParaRPr lang="en-US" dirty="0"/>
          </a:p>
        </p:txBody>
      </p:sp>
      <p:sp>
        <p:nvSpPr>
          <p:cNvPr id="3" name="Content Placeholder 2"/>
          <p:cNvSpPr>
            <a:spLocks noGrp="1"/>
          </p:cNvSpPr>
          <p:nvPr>
            <p:ph idx="1"/>
          </p:nvPr>
        </p:nvSpPr>
        <p:spPr>
          <a:xfrm>
            <a:off x="243754" y="1600200"/>
            <a:ext cx="8634040" cy="4525963"/>
          </a:xfrm>
        </p:spPr>
        <p:txBody>
          <a:bodyPr/>
          <a:lstStyle/>
          <a:p>
            <a:pPr marL="0" indent="0">
              <a:buNone/>
            </a:pPr>
            <a:r>
              <a:rPr lang="en-US" dirty="0" smtClean="0"/>
              <a:t>…depends on your audience and their world view.</a:t>
            </a:r>
          </a:p>
          <a:p>
            <a:endParaRPr lang="en-US" dirty="0"/>
          </a:p>
        </p:txBody>
      </p:sp>
      <p:pic>
        <p:nvPicPr>
          <p:cNvPr id="4" name="Picture 3" descr="NancyJackson.jpg"/>
          <p:cNvPicPr>
            <a:picLocks noChangeAspect="1"/>
          </p:cNvPicPr>
          <p:nvPr/>
        </p:nvPicPr>
        <p:blipFill rotWithShape="1">
          <a:blip r:embed="rId3">
            <a:extLst>
              <a:ext uri="{28A0092B-C50C-407E-A947-70E740481C1C}">
                <a14:useLocalDpi xmlns:a14="http://schemas.microsoft.com/office/drawing/2010/main" val="0"/>
              </a:ext>
            </a:extLst>
          </a:blip>
          <a:srcRect l="12984" r="6114"/>
          <a:stretch/>
        </p:blipFill>
        <p:spPr>
          <a:xfrm>
            <a:off x="359217" y="2642501"/>
            <a:ext cx="4156656" cy="2890101"/>
          </a:xfrm>
          <a:prstGeom prst="rect">
            <a:avLst/>
          </a:prstGeom>
        </p:spPr>
      </p:pic>
      <p:pic>
        <p:nvPicPr>
          <p:cNvPr id="5" name="Picture 4" descr="KansasCandlelight.jpg"/>
          <p:cNvPicPr>
            <a:picLocks noChangeAspect="1"/>
          </p:cNvPicPr>
          <p:nvPr/>
        </p:nvPicPr>
        <p:blipFill rotWithShape="1">
          <a:blip r:embed="rId4">
            <a:extLst>
              <a:ext uri="{28A0092B-C50C-407E-A947-70E740481C1C}">
                <a14:useLocalDpi xmlns:a14="http://schemas.microsoft.com/office/drawing/2010/main" val="0"/>
              </a:ext>
            </a:extLst>
          </a:blip>
          <a:srcRect l="736" t="3586" r="31393" b="3864"/>
          <a:stretch/>
        </p:blipFill>
        <p:spPr>
          <a:xfrm>
            <a:off x="4836602" y="2642501"/>
            <a:ext cx="3746121" cy="2979895"/>
          </a:xfrm>
          <a:prstGeom prst="rect">
            <a:avLst/>
          </a:prstGeom>
        </p:spPr>
      </p:pic>
    </p:spTree>
    <p:extLst>
      <p:ext uri="{BB962C8B-B14F-4D97-AF65-F5344CB8AC3E}">
        <p14:creationId xmlns:p14="http://schemas.microsoft.com/office/powerpoint/2010/main" val="4519861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r-Mark-Walport_4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370" y="0"/>
            <a:ext cx="9157369" cy="5502282"/>
          </a:xfrm>
          <a:prstGeom prst="rect">
            <a:avLst/>
          </a:prstGeom>
        </p:spPr>
      </p:pic>
      <p:sp>
        <p:nvSpPr>
          <p:cNvPr id="3" name="Content Placeholder 2"/>
          <p:cNvSpPr>
            <a:spLocks noGrp="1"/>
          </p:cNvSpPr>
          <p:nvPr>
            <p:ph idx="1"/>
          </p:nvPr>
        </p:nvSpPr>
        <p:spPr>
          <a:xfrm>
            <a:off x="4835629" y="967023"/>
            <a:ext cx="4308370" cy="5739514"/>
          </a:xfrm>
        </p:spPr>
        <p:txBody>
          <a:bodyPr/>
          <a:lstStyle/>
          <a:p>
            <a:pPr marL="0" indent="0" algn="ctr">
              <a:buNone/>
            </a:pPr>
            <a:r>
              <a:rPr lang="en-US" sz="4000" i="1" dirty="0" smtClean="0">
                <a:solidFill>
                  <a:schemeClr val="tx1"/>
                </a:solidFill>
              </a:rPr>
              <a:t>“Science </a:t>
            </a:r>
            <a:r>
              <a:rPr lang="en-US" sz="4000" i="1" dirty="0">
                <a:solidFill>
                  <a:schemeClr val="tx1"/>
                </a:solidFill>
              </a:rPr>
              <a:t>is not finished until it’s communicated</a:t>
            </a:r>
            <a:r>
              <a:rPr lang="en-US" sz="4000" dirty="0" smtClean="0">
                <a:solidFill>
                  <a:schemeClr val="tx1"/>
                </a:solidFill>
              </a:rPr>
              <a:t>.”</a:t>
            </a:r>
          </a:p>
          <a:p>
            <a:pPr marL="0" indent="0" algn="ctr">
              <a:buNone/>
            </a:pPr>
            <a:endParaRPr lang="en-US" sz="4000" dirty="0" smtClean="0">
              <a:solidFill>
                <a:schemeClr val="tx1"/>
              </a:solidFill>
            </a:endParaRPr>
          </a:p>
          <a:p>
            <a:pPr marL="0" indent="0">
              <a:buNone/>
            </a:pPr>
            <a:r>
              <a:rPr lang="en-US" dirty="0">
                <a:solidFill>
                  <a:schemeClr val="tx1"/>
                </a:solidFill>
              </a:rPr>
              <a:t> </a:t>
            </a:r>
            <a:r>
              <a:rPr lang="en-US" dirty="0" smtClean="0">
                <a:solidFill>
                  <a:schemeClr val="tx1"/>
                </a:solidFill>
              </a:rPr>
              <a:t>      </a:t>
            </a:r>
            <a:r>
              <a:rPr lang="en-US" sz="2800" dirty="0" smtClean="0">
                <a:solidFill>
                  <a:schemeClr val="tx1"/>
                </a:solidFill>
              </a:rPr>
              <a:t> -  Sir </a:t>
            </a:r>
            <a:r>
              <a:rPr lang="en-US" sz="2800" dirty="0">
                <a:solidFill>
                  <a:schemeClr val="tx1"/>
                </a:solidFill>
              </a:rPr>
              <a:t>Mark </a:t>
            </a:r>
            <a:r>
              <a:rPr lang="en-US" sz="2800" dirty="0" err="1" smtClean="0">
                <a:solidFill>
                  <a:schemeClr val="tx1"/>
                </a:solidFill>
              </a:rPr>
              <a:t>Walport</a:t>
            </a:r>
            <a:r>
              <a:rPr lang="en-US" sz="2800" dirty="0" smtClean="0">
                <a:solidFill>
                  <a:schemeClr val="tx1"/>
                </a:solidFill>
              </a:rPr>
              <a:t>,       </a:t>
            </a:r>
            <a:r>
              <a:rPr lang="en-US" dirty="0" smtClean="0">
                <a:solidFill>
                  <a:schemeClr val="tx1"/>
                </a:solidFill>
              </a:rPr>
              <a:t>	</a:t>
            </a:r>
            <a:r>
              <a:rPr lang="en-US" sz="2400" dirty="0" smtClean="0">
                <a:solidFill>
                  <a:schemeClr val="tx1"/>
                </a:solidFill>
              </a:rPr>
              <a:t>UK’s Chief Scientific Advisor</a:t>
            </a:r>
            <a:endParaRPr lang="en-US" sz="2400" dirty="0">
              <a:solidFill>
                <a:schemeClr val="tx1"/>
              </a:solidFill>
            </a:endParaRPr>
          </a:p>
        </p:txBody>
      </p:sp>
    </p:spTree>
    <p:extLst>
      <p:ext uri="{BB962C8B-B14F-4D97-AF65-F5344CB8AC3E}">
        <p14:creationId xmlns:p14="http://schemas.microsoft.com/office/powerpoint/2010/main" val="16845742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mateassessmentcover_2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56" y="315456"/>
            <a:ext cx="4792208" cy="6197923"/>
          </a:xfrm>
          <a:prstGeom prst="rect">
            <a:avLst/>
          </a:prstGeom>
        </p:spPr>
      </p:pic>
      <p:sp>
        <p:nvSpPr>
          <p:cNvPr id="5" name="TextBox 4"/>
          <p:cNvSpPr txBox="1"/>
          <p:nvPr/>
        </p:nvSpPr>
        <p:spPr>
          <a:xfrm>
            <a:off x="5522790" y="1258105"/>
            <a:ext cx="3379795" cy="2492990"/>
          </a:xfrm>
          <a:prstGeom prst="rect">
            <a:avLst/>
          </a:prstGeom>
          <a:noFill/>
        </p:spPr>
        <p:txBody>
          <a:bodyPr wrap="square" rtlCol="0">
            <a:spAutoFit/>
          </a:bodyPr>
          <a:lstStyle/>
          <a:p>
            <a:endParaRPr lang="en-US" sz="2800" dirty="0" smtClean="0">
              <a:solidFill>
                <a:schemeClr val="bg1"/>
              </a:solidFill>
            </a:endParaRPr>
          </a:p>
          <a:p>
            <a:r>
              <a:rPr lang="en-US" sz="2600" dirty="0">
                <a:solidFill>
                  <a:srgbClr val="FFFFFF"/>
                </a:solidFill>
              </a:rPr>
              <a:t>Happening N</a:t>
            </a:r>
            <a:r>
              <a:rPr lang="en-US" sz="2600" dirty="0" smtClean="0">
                <a:solidFill>
                  <a:srgbClr val="FFFFFF"/>
                </a:solidFill>
              </a:rPr>
              <a:t>ow</a:t>
            </a:r>
          </a:p>
          <a:p>
            <a:endParaRPr lang="en-US" sz="2600" dirty="0">
              <a:solidFill>
                <a:srgbClr val="FFFFFF"/>
              </a:solidFill>
            </a:endParaRPr>
          </a:p>
          <a:p>
            <a:r>
              <a:rPr lang="en-US" sz="2600" dirty="0">
                <a:solidFill>
                  <a:srgbClr val="FFFFFF"/>
                </a:solidFill>
              </a:rPr>
              <a:t>Affecting </a:t>
            </a:r>
            <a:r>
              <a:rPr lang="en-US" sz="2600" dirty="0" smtClean="0">
                <a:solidFill>
                  <a:srgbClr val="FFFFFF"/>
                </a:solidFill>
              </a:rPr>
              <a:t>Americans</a:t>
            </a:r>
          </a:p>
          <a:p>
            <a:endParaRPr lang="en-US" sz="2600" dirty="0">
              <a:solidFill>
                <a:srgbClr val="FFFFFF"/>
              </a:solidFill>
            </a:endParaRPr>
          </a:p>
          <a:p>
            <a:r>
              <a:rPr lang="en-US" sz="2400" dirty="0">
                <a:solidFill>
                  <a:srgbClr val="FFFFFF"/>
                </a:solidFill>
              </a:rPr>
              <a:t>Important </a:t>
            </a:r>
            <a:r>
              <a:rPr lang="en-US" sz="2400" dirty="0" smtClean="0">
                <a:solidFill>
                  <a:srgbClr val="FFFFFF"/>
                </a:solidFill>
              </a:rPr>
              <a:t>Opportunities</a:t>
            </a:r>
            <a:endParaRPr lang="en-US" sz="2400" dirty="0">
              <a:solidFill>
                <a:srgbClr val="FFFFFF"/>
              </a:solidFill>
            </a:endParaRPr>
          </a:p>
        </p:txBody>
      </p:sp>
      <p:sp>
        <p:nvSpPr>
          <p:cNvPr id="2" name="TextBox 1"/>
          <p:cNvSpPr txBox="1"/>
          <p:nvPr/>
        </p:nvSpPr>
        <p:spPr>
          <a:xfrm>
            <a:off x="5522790" y="4638542"/>
            <a:ext cx="3470467" cy="400110"/>
          </a:xfrm>
          <a:prstGeom prst="rect">
            <a:avLst/>
          </a:prstGeom>
          <a:noFill/>
        </p:spPr>
        <p:txBody>
          <a:bodyPr wrap="square" rtlCol="0">
            <a:spAutoFit/>
          </a:bodyPr>
          <a:lstStyle/>
          <a:p>
            <a:r>
              <a:rPr lang="en-US" sz="2000" dirty="0" smtClean="0">
                <a:solidFill>
                  <a:schemeClr val="bg1"/>
                </a:solidFill>
              </a:rPr>
              <a:t>nca2014.globalchange.gov</a:t>
            </a:r>
            <a:endParaRPr lang="en-US" sz="2000" dirty="0">
              <a:solidFill>
                <a:schemeClr val="bg1"/>
              </a:solidFill>
            </a:endParaRPr>
          </a:p>
        </p:txBody>
      </p:sp>
    </p:spTree>
    <p:extLst>
      <p:ext uri="{BB962C8B-B14F-4D97-AF65-F5344CB8AC3E}">
        <p14:creationId xmlns:p14="http://schemas.microsoft.com/office/powerpoint/2010/main" val="10079644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183772"/>
            <a:ext cx="8229600" cy="1143000"/>
          </a:xfrm>
        </p:spPr>
        <p:txBody>
          <a:bodyPr/>
          <a:lstStyle/>
          <a:p>
            <a:pPr eaLnBrk="1" hangingPunct="1"/>
            <a:r>
              <a:rPr lang="en-US" sz="3600" dirty="0" smtClean="0">
                <a:latin typeface="Arial" charset="0"/>
              </a:rPr>
              <a:t>The more you say, the less they hear</a:t>
            </a:r>
            <a:endParaRPr lang="en-US" sz="3600" dirty="0">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1563" y="1338263"/>
            <a:ext cx="4445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382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CA2014headlin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54" y="172502"/>
            <a:ext cx="8077200" cy="6248400"/>
          </a:xfrm>
          <a:prstGeom prst="rect">
            <a:avLst/>
          </a:prstGeom>
        </p:spPr>
      </p:pic>
    </p:spTree>
    <p:extLst>
      <p:ext uri="{BB962C8B-B14F-4D97-AF65-F5344CB8AC3E}">
        <p14:creationId xmlns:p14="http://schemas.microsoft.com/office/powerpoint/2010/main" val="139012065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02 at 12.32.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908" y="3003906"/>
            <a:ext cx="4625092" cy="2733302"/>
          </a:xfrm>
          <a:prstGeom prst="rect">
            <a:avLst/>
          </a:prstGeom>
        </p:spPr>
      </p:pic>
      <p:pic>
        <p:nvPicPr>
          <p:cNvPr id="6" name="Picture 5" descr="Screen Shot 2014-10-02 at 12.55.09 PM.png"/>
          <p:cNvPicPr>
            <a:picLocks noChangeAspect="1"/>
          </p:cNvPicPr>
          <p:nvPr/>
        </p:nvPicPr>
        <p:blipFill rotWithShape="1">
          <a:blip r:embed="rId4">
            <a:extLst>
              <a:ext uri="{28A0092B-C50C-407E-A947-70E740481C1C}">
                <a14:useLocalDpi xmlns:a14="http://schemas.microsoft.com/office/drawing/2010/main" val="0"/>
              </a:ext>
            </a:extLst>
          </a:blip>
          <a:srcRect r="9898"/>
          <a:stretch/>
        </p:blipFill>
        <p:spPr>
          <a:xfrm>
            <a:off x="-671385" y="3332880"/>
            <a:ext cx="5190294" cy="3329919"/>
          </a:xfrm>
          <a:prstGeom prst="rect">
            <a:avLst/>
          </a:prstGeom>
        </p:spPr>
      </p:pic>
      <p:pic>
        <p:nvPicPr>
          <p:cNvPr id="8" name="Picture 7" descr="Screen Shot 2014-10-02 at 12.55.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516" y="368984"/>
            <a:ext cx="4894302" cy="2769887"/>
          </a:xfrm>
          <a:prstGeom prst="rect">
            <a:avLst/>
          </a:prstGeom>
        </p:spPr>
      </p:pic>
      <p:pic>
        <p:nvPicPr>
          <p:cNvPr id="12" name="Picture 11" descr="Screen Shot 2014-10-02 at 12.58.31 PM.png"/>
          <p:cNvPicPr>
            <a:picLocks noChangeAspect="1"/>
          </p:cNvPicPr>
          <p:nvPr/>
        </p:nvPicPr>
        <p:blipFill rotWithShape="1">
          <a:blip r:embed="rId6">
            <a:extLst>
              <a:ext uri="{28A0092B-C50C-407E-A947-70E740481C1C}">
                <a14:useLocalDpi xmlns:a14="http://schemas.microsoft.com/office/drawing/2010/main" val="0"/>
              </a:ext>
            </a:extLst>
          </a:blip>
          <a:srcRect r="3631"/>
          <a:stretch/>
        </p:blipFill>
        <p:spPr>
          <a:xfrm>
            <a:off x="-322094" y="266866"/>
            <a:ext cx="5411169" cy="3257608"/>
          </a:xfrm>
          <a:prstGeom prst="rect">
            <a:avLst/>
          </a:prstGeom>
        </p:spPr>
      </p:pic>
    </p:spTree>
    <p:extLst>
      <p:ext uri="{BB962C8B-B14F-4D97-AF65-F5344CB8AC3E}">
        <p14:creationId xmlns:p14="http://schemas.microsoft.com/office/powerpoint/2010/main" val="421037745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95862"/>
          </a:xfrm>
        </p:spPr>
        <p:txBody>
          <a:bodyPr/>
          <a:lstStyle/>
          <a:p>
            <a:r>
              <a:rPr lang="en-US" dirty="0" smtClean="0"/>
              <a:t>Good News</a:t>
            </a:r>
            <a:br>
              <a:rPr lang="en-US" dirty="0" smtClean="0"/>
            </a:br>
            <a:r>
              <a:rPr lang="en-US" dirty="0" smtClean="0"/>
              <a:t/>
            </a:r>
            <a:br>
              <a:rPr lang="en-US" dirty="0" smtClean="0"/>
            </a:br>
            <a:r>
              <a:rPr lang="en-US" dirty="0" smtClean="0"/>
              <a:t>It’s a man-made problem…</a:t>
            </a:r>
            <a:endParaRPr lang="en-US" dirty="0"/>
          </a:p>
        </p:txBody>
      </p:sp>
      <p:sp>
        <p:nvSpPr>
          <p:cNvPr id="4" name="Title 1"/>
          <p:cNvSpPr txBox="1">
            <a:spLocks/>
          </p:cNvSpPr>
          <p:nvPr/>
        </p:nvSpPr>
        <p:spPr bwMode="auto">
          <a:xfrm>
            <a:off x="283491" y="4989698"/>
            <a:ext cx="8555709" cy="12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FFFFFF"/>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FFFFFF"/>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a:lstStyle>
          <a:p>
            <a:r>
              <a:rPr lang="en-US" dirty="0" smtClean="0"/>
              <a:t>…and it has man-made solutions.</a:t>
            </a:r>
            <a:endParaRPr lang="en-US" dirty="0"/>
          </a:p>
        </p:txBody>
      </p:sp>
      <p:pic>
        <p:nvPicPr>
          <p:cNvPr id="3" name="Picture 2" descr="Hop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901" y="2372994"/>
            <a:ext cx="4259907" cy="2834775"/>
          </a:xfrm>
          <a:prstGeom prst="rect">
            <a:avLst/>
          </a:prstGeom>
        </p:spPr>
      </p:pic>
    </p:spTree>
    <p:extLst>
      <p:ext uri="{BB962C8B-B14F-4D97-AF65-F5344CB8AC3E}">
        <p14:creationId xmlns:p14="http://schemas.microsoft.com/office/powerpoint/2010/main" val="37838881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8648" y="760763"/>
            <a:ext cx="3935352" cy="1334079"/>
          </a:xfrm>
        </p:spPr>
        <p:txBody>
          <a:bodyPr/>
          <a:lstStyle/>
          <a:p>
            <a:r>
              <a:rPr lang="en-US" dirty="0" smtClean="0"/>
              <a:t>Multiple </a:t>
            </a:r>
            <a:br>
              <a:rPr lang="en-US" dirty="0" smtClean="0"/>
            </a:br>
            <a:r>
              <a:rPr lang="en-US" dirty="0" smtClean="0"/>
              <a:t>Benefits </a:t>
            </a:r>
            <a:endParaRPr lang="en-US" dirty="0"/>
          </a:p>
        </p:txBody>
      </p:sp>
      <p:pic>
        <p:nvPicPr>
          <p:cNvPr id="4" name="Picture 3" descr="portlandLightRa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056" y="3413778"/>
            <a:ext cx="5093184" cy="3183240"/>
          </a:xfrm>
          <a:prstGeom prst="rect">
            <a:avLst/>
          </a:prstGeom>
        </p:spPr>
      </p:pic>
      <p:pic>
        <p:nvPicPr>
          <p:cNvPr id="7" name="Picture 6" descr="PortlandParkw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4" y="478554"/>
            <a:ext cx="5988152" cy="2806946"/>
          </a:xfrm>
          <a:prstGeom prst="rect">
            <a:avLst/>
          </a:prstGeom>
        </p:spPr>
      </p:pic>
    </p:spTree>
    <p:extLst>
      <p:ext uri="{BB962C8B-B14F-4D97-AF65-F5344CB8AC3E}">
        <p14:creationId xmlns:p14="http://schemas.microsoft.com/office/powerpoint/2010/main" val="26532020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148627" y="473288"/>
            <a:ext cx="9485168" cy="1143000"/>
          </a:xfrm>
        </p:spPr>
        <p:txBody>
          <a:bodyPr/>
          <a:lstStyle/>
          <a:p>
            <a:r>
              <a:rPr lang="en-US" sz="3600" dirty="0" smtClean="0">
                <a:latin typeface="Calibri" charset="0"/>
              </a:rPr>
              <a:t>Southeast Energy Efficiency Investment Yielded </a:t>
            </a:r>
            <a:br>
              <a:rPr lang="en-US" sz="3600" dirty="0" smtClean="0">
                <a:latin typeface="Calibri" charset="0"/>
              </a:rPr>
            </a:br>
            <a:r>
              <a:rPr lang="en-US" sz="3600" dirty="0" smtClean="0">
                <a:solidFill>
                  <a:srgbClr val="FFFF00"/>
                </a:solidFill>
                <a:latin typeface="Calibri" charset="0"/>
              </a:rPr>
              <a:t>387%</a:t>
            </a:r>
            <a:r>
              <a:rPr lang="en-US" sz="3600" dirty="0" smtClean="0">
                <a:latin typeface="Calibri" charset="0"/>
              </a:rPr>
              <a:t> Returns, </a:t>
            </a:r>
            <a:r>
              <a:rPr lang="en-US" sz="3600" dirty="0">
                <a:latin typeface="Calibri" charset="0"/>
              </a:rPr>
              <a:t>2010-2013 </a:t>
            </a:r>
            <a:br>
              <a:rPr lang="en-US" sz="3600" dirty="0">
                <a:latin typeface="Calibri" charset="0"/>
              </a:rPr>
            </a:br>
            <a:endParaRPr lang="en-US" sz="3600" dirty="0">
              <a:latin typeface="Calibri" charset="0"/>
            </a:endParaRPr>
          </a:p>
        </p:txBody>
      </p:sp>
      <p:pic>
        <p:nvPicPr>
          <p:cNvPr id="2" name="Picture 1" descr="EnergyInvestmentReur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086" y="1616288"/>
            <a:ext cx="6284403" cy="4594021"/>
          </a:xfrm>
          <a:prstGeom prst="rect">
            <a:avLst/>
          </a:prstGeom>
        </p:spPr>
      </p:pic>
      <p:sp>
        <p:nvSpPr>
          <p:cNvPr id="3" name="Rectangle 2"/>
          <p:cNvSpPr/>
          <p:nvPr/>
        </p:nvSpPr>
        <p:spPr>
          <a:xfrm>
            <a:off x="1643086" y="6210309"/>
            <a:ext cx="3398783" cy="307777"/>
          </a:xfrm>
          <a:prstGeom prst="rect">
            <a:avLst/>
          </a:prstGeom>
        </p:spPr>
        <p:txBody>
          <a:bodyPr wrap="square">
            <a:spAutoFit/>
          </a:bodyPr>
          <a:lstStyle/>
          <a:p>
            <a:r>
              <a:rPr lang="en-US" sz="1400" dirty="0">
                <a:solidFill>
                  <a:schemeClr val="bg1"/>
                </a:solidFill>
              </a:rPr>
              <a:t>Southeast Energy Efficiency Alliance </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36"/>
            <a:ext cx="8229600" cy="1143000"/>
          </a:xfrm>
        </p:spPr>
        <p:txBody>
          <a:bodyPr/>
          <a:lstStyle/>
          <a:p>
            <a:r>
              <a:rPr lang="en-US" dirty="0" smtClean="0"/>
              <a:t>Solar Prices Dropping </a:t>
            </a:r>
            <a:endParaRPr lang="en-US" dirty="0"/>
          </a:p>
        </p:txBody>
      </p:sp>
      <p:pic>
        <p:nvPicPr>
          <p:cNvPr id="6" name="Picture 5" descr="SolarPric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4857354"/>
          </a:xfrm>
          <a:prstGeom prst="rect">
            <a:avLst/>
          </a:prstGeom>
        </p:spPr>
      </p:pic>
    </p:spTree>
    <p:extLst>
      <p:ext uri="{BB962C8B-B14F-4D97-AF65-F5344CB8AC3E}">
        <p14:creationId xmlns:p14="http://schemas.microsoft.com/office/powerpoint/2010/main" val="220792919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30 at 12.00.53 PM.png"/>
          <p:cNvPicPr>
            <a:picLocks noChangeAspect="1"/>
          </p:cNvPicPr>
          <p:nvPr/>
        </p:nvPicPr>
        <p:blipFill rotWithShape="1">
          <a:blip r:embed="rId3">
            <a:extLst>
              <a:ext uri="{28A0092B-C50C-407E-A947-70E740481C1C}">
                <a14:useLocalDpi xmlns:a14="http://schemas.microsoft.com/office/drawing/2010/main" val="0"/>
              </a:ext>
            </a:extLst>
          </a:blip>
          <a:srcRect l="1262" t="6556" r="1227" b="15907"/>
          <a:stretch/>
        </p:blipFill>
        <p:spPr>
          <a:xfrm>
            <a:off x="115462" y="1641943"/>
            <a:ext cx="8916283" cy="4040720"/>
          </a:xfrm>
          <a:prstGeom prst="rect">
            <a:avLst/>
          </a:prstGeom>
        </p:spPr>
      </p:pic>
      <p:sp>
        <p:nvSpPr>
          <p:cNvPr id="5" name="Rectangle 4"/>
          <p:cNvSpPr/>
          <p:nvPr/>
        </p:nvSpPr>
        <p:spPr>
          <a:xfrm>
            <a:off x="0" y="252125"/>
            <a:ext cx="9144000" cy="1169551"/>
          </a:xfrm>
          <a:prstGeom prst="rect">
            <a:avLst/>
          </a:prstGeom>
        </p:spPr>
        <p:txBody>
          <a:bodyPr wrap="square">
            <a:spAutoFit/>
          </a:bodyPr>
          <a:lstStyle/>
          <a:p>
            <a:pPr algn="ctr"/>
            <a:r>
              <a:rPr lang="en-US" sz="3500" dirty="0" smtClean="0">
                <a:solidFill>
                  <a:schemeClr val="bg1"/>
                </a:solidFill>
                <a:latin typeface="+mj-lt"/>
              </a:rPr>
              <a:t>Solar is on track to </a:t>
            </a:r>
            <a:r>
              <a:rPr lang="en-US" sz="3500" dirty="0">
                <a:solidFill>
                  <a:schemeClr val="bg1"/>
                </a:solidFill>
                <a:latin typeface="+mj-lt"/>
              </a:rPr>
              <a:t>be as cheap or cheaper than average </a:t>
            </a:r>
            <a:r>
              <a:rPr lang="en-US" sz="3500" dirty="0" smtClean="0">
                <a:solidFill>
                  <a:schemeClr val="bg1"/>
                </a:solidFill>
                <a:latin typeface="+mj-lt"/>
              </a:rPr>
              <a:t>electricity bill prices </a:t>
            </a:r>
            <a:r>
              <a:rPr lang="en-US" sz="3500" dirty="0">
                <a:solidFill>
                  <a:schemeClr val="bg1"/>
                </a:solidFill>
                <a:latin typeface="+mj-lt"/>
              </a:rPr>
              <a:t>in 47 </a:t>
            </a:r>
            <a:r>
              <a:rPr lang="en-US" sz="3500" dirty="0" smtClean="0">
                <a:solidFill>
                  <a:schemeClr val="bg1"/>
                </a:solidFill>
                <a:latin typeface="+mj-lt"/>
              </a:rPr>
              <a:t>states by 2016 </a:t>
            </a:r>
            <a:endParaRPr lang="en-US" sz="3500" dirty="0">
              <a:solidFill>
                <a:schemeClr val="bg1"/>
              </a:solidFill>
              <a:latin typeface="+mj-lt"/>
            </a:endParaRPr>
          </a:p>
        </p:txBody>
      </p:sp>
    </p:spTree>
    <p:extLst>
      <p:ext uri="{BB962C8B-B14F-4D97-AF65-F5344CB8AC3E}">
        <p14:creationId xmlns:p14="http://schemas.microsoft.com/office/powerpoint/2010/main" val="8538584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50"/>
            <a:ext cx="8138352" cy="921026"/>
          </a:xfrm>
        </p:spPr>
        <p:txBody>
          <a:bodyPr/>
          <a:lstStyle/>
          <a:p>
            <a:r>
              <a:rPr lang="en-US" dirty="0" smtClean="0"/>
              <a:t>U.S. Wind Power Capacity</a:t>
            </a:r>
            <a:endParaRPr lang="en-US" dirty="0"/>
          </a:p>
        </p:txBody>
      </p:sp>
      <p:pic>
        <p:nvPicPr>
          <p:cNvPr id="3" name="Picture 2" descr="WindCapacity.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390" t="8767"/>
          <a:stretch/>
        </p:blipFill>
        <p:spPr>
          <a:xfrm>
            <a:off x="773707" y="962076"/>
            <a:ext cx="7386732" cy="5523282"/>
          </a:xfrm>
          <a:prstGeom prst="rect">
            <a:avLst/>
          </a:prstGeom>
        </p:spPr>
      </p:pic>
    </p:spTree>
    <p:extLst>
      <p:ext uri="{BB962C8B-B14F-4D97-AF65-F5344CB8AC3E}">
        <p14:creationId xmlns:p14="http://schemas.microsoft.com/office/powerpoint/2010/main" val="359322837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4-11-17 at 10.06.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579" y="1869033"/>
            <a:ext cx="7366000" cy="4795520"/>
          </a:xfrm>
          <a:prstGeom prst="rect">
            <a:avLst/>
          </a:prstGeom>
        </p:spPr>
      </p:pic>
      <p:sp>
        <p:nvSpPr>
          <p:cNvPr id="15361" name="Title 1"/>
          <p:cNvSpPr>
            <a:spLocks noGrp="1"/>
          </p:cNvSpPr>
          <p:nvPr>
            <p:ph type="title"/>
          </p:nvPr>
        </p:nvSpPr>
        <p:spPr>
          <a:xfrm>
            <a:off x="457200" y="0"/>
            <a:ext cx="8229600" cy="1143000"/>
          </a:xfrm>
        </p:spPr>
        <p:txBody>
          <a:bodyPr/>
          <a:lstStyle/>
          <a:p>
            <a:r>
              <a:rPr lang="en-US" dirty="0" smtClean="0">
                <a:latin typeface="Calibri" charset="0"/>
              </a:rPr>
              <a:t>Good News on The Global Stage</a:t>
            </a:r>
            <a:endParaRPr lang="en-US" dirty="0">
              <a:latin typeface="Calibri" charset="0"/>
            </a:endParaRPr>
          </a:p>
        </p:txBody>
      </p:sp>
      <p:pic>
        <p:nvPicPr>
          <p:cNvPr id="4" name="Picture 3" descr="Screen Shot 2014-11-17 at 9.58.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3179"/>
            <a:ext cx="9144000" cy="1345660"/>
          </a:xfrm>
          <a:prstGeom prst="rect">
            <a:avLst/>
          </a:prstGeom>
        </p:spPr>
      </p:pic>
      <p:pic>
        <p:nvPicPr>
          <p:cNvPr id="5" name="Picture 4" descr="Screen Shot 2014-11-17 at 9.58.3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69033"/>
            <a:ext cx="9144000" cy="1422950"/>
          </a:xfrm>
          <a:prstGeom prst="rect">
            <a:avLst/>
          </a:prstGeom>
        </p:spPr>
      </p:pic>
      <p:pic>
        <p:nvPicPr>
          <p:cNvPr id="7" name="Picture 6" descr="Screen Shot 2014-11-17 at 9.58.5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9070"/>
            <a:ext cx="9144000" cy="1602308"/>
          </a:xfrm>
          <a:prstGeom prst="rect">
            <a:avLst/>
          </a:prstGeom>
        </p:spPr>
      </p:pic>
      <p:pic>
        <p:nvPicPr>
          <p:cNvPr id="8" name="Picture 7" descr="Screen Shot 2014-11-17 at 9.59.09 AM.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0" y="4971535"/>
            <a:ext cx="9144000" cy="1003095"/>
          </a:xfrm>
          <a:prstGeom prst="rect">
            <a:avLst/>
          </a:prstGeom>
        </p:spPr>
      </p:pic>
    </p:spTree>
    <p:extLst>
      <p:ext uri="{BB962C8B-B14F-4D97-AF65-F5344CB8AC3E}">
        <p14:creationId xmlns:p14="http://schemas.microsoft.com/office/powerpoint/2010/main" val="3628720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urChoic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235" y="1387530"/>
            <a:ext cx="6397582" cy="4513203"/>
          </a:xfrm>
          <a:prstGeom prst="rect">
            <a:avLst/>
          </a:prstGeom>
        </p:spPr>
      </p:pic>
      <p:sp>
        <p:nvSpPr>
          <p:cNvPr id="2" name="TextBox 1"/>
          <p:cNvSpPr txBox="1"/>
          <p:nvPr/>
        </p:nvSpPr>
        <p:spPr>
          <a:xfrm>
            <a:off x="590141" y="474624"/>
            <a:ext cx="7966923" cy="707886"/>
          </a:xfrm>
          <a:prstGeom prst="rect">
            <a:avLst/>
          </a:prstGeom>
          <a:noFill/>
        </p:spPr>
        <p:txBody>
          <a:bodyPr wrap="square" rtlCol="0">
            <a:spAutoFit/>
          </a:bodyPr>
          <a:lstStyle/>
          <a:p>
            <a:pPr algn="ctr"/>
            <a:r>
              <a:rPr lang="en-US" sz="4000" dirty="0" smtClean="0">
                <a:solidFill>
                  <a:srgbClr val="F2F2F2"/>
                </a:solidFill>
              </a:rPr>
              <a:t>The Future is in Our </a:t>
            </a:r>
            <a:r>
              <a:rPr lang="en-US" sz="4000" dirty="0">
                <a:solidFill>
                  <a:srgbClr val="F2F2F2"/>
                </a:solidFill>
              </a:rPr>
              <a:t>H</a:t>
            </a:r>
            <a:r>
              <a:rPr lang="en-US" sz="4000" dirty="0" smtClean="0">
                <a:solidFill>
                  <a:srgbClr val="F2F2F2"/>
                </a:solidFill>
              </a:rPr>
              <a:t>ands</a:t>
            </a:r>
            <a:endParaRPr lang="en-US" sz="4000" dirty="0">
              <a:solidFill>
                <a:srgbClr val="F2F2F2"/>
              </a:solidFill>
            </a:endParaRPr>
          </a:p>
        </p:txBody>
      </p:sp>
    </p:spTree>
    <p:extLst>
      <p:ext uri="{BB962C8B-B14F-4D97-AF65-F5344CB8AC3E}">
        <p14:creationId xmlns:p14="http://schemas.microsoft.com/office/powerpoint/2010/main" val="34401756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04"/>
            <a:ext cx="8229600" cy="1400695"/>
          </a:xfrm>
        </p:spPr>
        <p:txBody>
          <a:bodyPr/>
          <a:lstStyle/>
          <a:p>
            <a:r>
              <a:rPr lang="en-US" dirty="0" smtClean="0"/>
              <a:t>The Short Story</a:t>
            </a:r>
            <a:endParaRPr lang="en-US" dirty="0"/>
          </a:p>
        </p:txBody>
      </p:sp>
      <p:sp>
        <p:nvSpPr>
          <p:cNvPr id="3" name="Content Placeholder 2"/>
          <p:cNvSpPr>
            <a:spLocks noGrp="1"/>
          </p:cNvSpPr>
          <p:nvPr>
            <p:ph idx="1"/>
          </p:nvPr>
        </p:nvSpPr>
        <p:spPr>
          <a:xfrm>
            <a:off x="1" y="1428800"/>
            <a:ext cx="9144000" cy="4295734"/>
          </a:xfrm>
        </p:spPr>
        <p:txBody>
          <a:bodyPr/>
          <a:lstStyle/>
          <a:p>
            <a:pPr>
              <a:lnSpc>
                <a:spcPct val="90000"/>
              </a:lnSpc>
              <a:spcBef>
                <a:spcPct val="50000"/>
              </a:spcBef>
              <a:buFontTx/>
              <a:buChar char="•"/>
            </a:pPr>
            <a:r>
              <a:rPr lang="en-US" dirty="0">
                <a:solidFill>
                  <a:schemeClr val="bg1"/>
                </a:solidFill>
                <a:latin typeface="Calibri" charset="0"/>
              </a:rPr>
              <a:t>Climate change is </a:t>
            </a:r>
            <a:r>
              <a:rPr lang="en-US" dirty="0" smtClean="0">
                <a:solidFill>
                  <a:schemeClr val="bg1"/>
                </a:solidFill>
                <a:latin typeface="Calibri" charset="0"/>
              </a:rPr>
              <a:t>happening now.</a:t>
            </a:r>
            <a:endParaRPr lang="en-US" dirty="0">
              <a:solidFill>
                <a:schemeClr val="bg1"/>
              </a:solidFill>
              <a:latin typeface="Calibri" charset="0"/>
            </a:endParaRPr>
          </a:p>
          <a:p>
            <a:pPr>
              <a:lnSpc>
                <a:spcPct val="90000"/>
              </a:lnSpc>
              <a:spcBef>
                <a:spcPct val="50000"/>
              </a:spcBef>
              <a:buFontTx/>
              <a:buChar char="•"/>
            </a:pPr>
            <a:r>
              <a:rPr lang="en-US" dirty="0">
                <a:solidFill>
                  <a:schemeClr val="bg1"/>
                </a:solidFill>
                <a:latin typeface="Calibri" charset="0"/>
              </a:rPr>
              <a:t>People are causing it this time.</a:t>
            </a:r>
          </a:p>
          <a:p>
            <a:pPr>
              <a:lnSpc>
                <a:spcPct val="90000"/>
              </a:lnSpc>
              <a:spcBef>
                <a:spcPct val="50000"/>
              </a:spcBef>
              <a:buFontTx/>
              <a:buChar char="•"/>
            </a:pPr>
            <a:r>
              <a:rPr lang="en-US" dirty="0" smtClean="0">
                <a:solidFill>
                  <a:schemeClr val="bg1"/>
                </a:solidFill>
                <a:latin typeface="Calibri" charset="0"/>
              </a:rPr>
              <a:t>It is affecting Americans (and others). </a:t>
            </a:r>
          </a:p>
          <a:p>
            <a:pPr>
              <a:lnSpc>
                <a:spcPct val="90000"/>
              </a:lnSpc>
              <a:spcBef>
                <a:spcPct val="50000"/>
              </a:spcBef>
              <a:buFontTx/>
              <a:buChar char="•"/>
            </a:pPr>
            <a:r>
              <a:rPr lang="en-US" dirty="0" smtClean="0">
                <a:solidFill>
                  <a:schemeClr val="bg1"/>
                </a:solidFill>
                <a:latin typeface="Calibri" charset="0"/>
              </a:rPr>
              <a:t>Virtually all climate </a:t>
            </a:r>
            <a:r>
              <a:rPr lang="en-US" dirty="0">
                <a:solidFill>
                  <a:schemeClr val="bg1"/>
                </a:solidFill>
                <a:latin typeface="Calibri" charset="0"/>
              </a:rPr>
              <a:t>scientists </a:t>
            </a:r>
            <a:r>
              <a:rPr lang="en-US" dirty="0" smtClean="0">
                <a:solidFill>
                  <a:schemeClr val="bg1"/>
                </a:solidFill>
                <a:latin typeface="Calibri" charset="0"/>
              </a:rPr>
              <a:t>agree on these points.</a:t>
            </a:r>
            <a:endParaRPr lang="en-US" dirty="0">
              <a:solidFill>
                <a:schemeClr val="bg1"/>
              </a:solidFill>
              <a:latin typeface="Calibri" charset="0"/>
            </a:endParaRPr>
          </a:p>
          <a:p>
            <a:pPr>
              <a:lnSpc>
                <a:spcPct val="90000"/>
              </a:lnSpc>
              <a:spcBef>
                <a:spcPct val="50000"/>
              </a:spcBef>
              <a:buFontTx/>
              <a:buChar char="•"/>
            </a:pPr>
            <a:r>
              <a:rPr lang="en-US" dirty="0">
                <a:solidFill>
                  <a:schemeClr val="bg1"/>
                </a:solidFill>
                <a:latin typeface="Calibri" charset="0"/>
              </a:rPr>
              <a:t>We can </a:t>
            </a:r>
            <a:r>
              <a:rPr lang="en-US" dirty="0" smtClean="0">
                <a:solidFill>
                  <a:schemeClr val="bg1"/>
                </a:solidFill>
                <a:latin typeface="Calibri" charset="0"/>
              </a:rPr>
              <a:t>act to limit it </a:t>
            </a:r>
            <a:r>
              <a:rPr lang="en-US" dirty="0">
                <a:solidFill>
                  <a:schemeClr val="bg1"/>
                </a:solidFill>
                <a:latin typeface="Calibri" charset="0"/>
              </a:rPr>
              <a:t>if we choose </a:t>
            </a:r>
            <a:r>
              <a:rPr lang="en-US" dirty="0" smtClean="0">
                <a:solidFill>
                  <a:schemeClr val="bg1"/>
                </a:solidFill>
                <a:latin typeface="Calibri" charset="0"/>
              </a:rPr>
              <a:t>to.</a:t>
            </a:r>
            <a:endParaRPr lang="en-US" dirty="0">
              <a:solidFill>
                <a:schemeClr val="bg1"/>
              </a:solidFill>
              <a:latin typeface="Calibri" charset="0"/>
            </a:endParaRPr>
          </a:p>
          <a:p>
            <a:endParaRPr lang="en-US" dirty="0"/>
          </a:p>
        </p:txBody>
      </p:sp>
    </p:spTree>
    <p:extLst>
      <p:ext uri="{BB962C8B-B14F-4D97-AF65-F5344CB8AC3E}">
        <p14:creationId xmlns:p14="http://schemas.microsoft.com/office/powerpoint/2010/main" val="388801397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443" y="0"/>
            <a:ext cx="6612779" cy="720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1311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85800" y="0"/>
            <a:ext cx="7848440" cy="448969"/>
          </a:xfrm>
        </p:spPr>
        <p:txBody>
          <a:bodyPr/>
          <a:lstStyle/>
          <a:p>
            <a:r>
              <a:rPr lang="en-US" dirty="0" smtClean="0">
                <a:solidFill>
                  <a:schemeClr val="bg1"/>
                </a:solidFill>
                <a:latin typeface="Calibri" charset="0"/>
              </a:rPr>
              <a:t/>
            </a:r>
            <a:br>
              <a:rPr lang="en-US" dirty="0" smtClean="0">
                <a:solidFill>
                  <a:schemeClr val="bg1"/>
                </a:solidFill>
                <a:latin typeface="Calibri" charset="0"/>
              </a:rPr>
            </a:br>
            <a:r>
              <a:rPr lang="en-US" dirty="0" smtClean="0">
                <a:solidFill>
                  <a:schemeClr val="bg1"/>
                </a:solidFill>
                <a:latin typeface="Calibri" charset="0"/>
              </a:rPr>
              <a:t>The Climate Change Story</a:t>
            </a:r>
            <a:endParaRPr lang="en-US" dirty="0">
              <a:solidFill>
                <a:schemeClr val="bg1"/>
              </a:solidFill>
              <a:latin typeface="Calibri" charset="0"/>
            </a:endParaRPr>
          </a:p>
        </p:txBody>
      </p:sp>
      <p:sp>
        <p:nvSpPr>
          <p:cNvPr id="14338" name="Subtitle 2"/>
          <p:cNvSpPr>
            <a:spLocks noGrp="1"/>
          </p:cNvSpPr>
          <p:nvPr>
            <p:ph type="subTitle" idx="1"/>
          </p:nvPr>
        </p:nvSpPr>
        <p:spPr>
          <a:xfrm>
            <a:off x="1371600" y="4848865"/>
            <a:ext cx="6400800" cy="1829548"/>
          </a:xfrm>
        </p:spPr>
        <p:txBody>
          <a:bodyPr/>
          <a:lstStyle/>
          <a:p>
            <a:r>
              <a:rPr lang="en-US" dirty="0" smtClean="0">
                <a:latin typeface="Calibri" charset="0"/>
              </a:rPr>
              <a:t>Susan Hassol</a:t>
            </a:r>
          </a:p>
          <a:p>
            <a:r>
              <a:rPr lang="en-US" dirty="0" smtClean="0">
                <a:latin typeface="Calibri" charset="0"/>
              </a:rPr>
              <a:t>Susan Joy Hassol</a:t>
            </a:r>
          </a:p>
          <a:p>
            <a:r>
              <a:rPr lang="en-US" dirty="0" err="1" smtClean="0">
                <a:latin typeface="Calibri" charset="0"/>
              </a:rPr>
              <a:t>www.climatecommunication.org</a:t>
            </a:r>
            <a:endParaRPr lang="en-US" dirty="0">
              <a:latin typeface="Calibri" charset="0"/>
            </a:endParaRPr>
          </a:p>
        </p:txBody>
      </p:sp>
      <p:pic>
        <p:nvPicPr>
          <p:cNvPr id="2" name="Picture 1" descr="DaysOver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14" y="927543"/>
            <a:ext cx="8730277" cy="4505647"/>
          </a:xfrm>
          <a:prstGeom prst="rect">
            <a:avLst/>
          </a:prstGeom>
        </p:spPr>
      </p:pic>
    </p:spTree>
    <p:extLst>
      <p:ext uri="{BB962C8B-B14F-4D97-AF65-F5344CB8AC3E}">
        <p14:creationId xmlns:p14="http://schemas.microsoft.com/office/powerpoint/2010/main" val="2362840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05"/>
            <a:ext cx="8229600" cy="1143000"/>
          </a:xfrm>
        </p:spPr>
        <p:txBody>
          <a:bodyPr/>
          <a:lstStyle/>
          <a:p>
            <a:r>
              <a:rPr lang="en-US" dirty="0" smtClean="0"/>
              <a:t>The Even Shorter Story</a:t>
            </a:r>
            <a:endParaRPr lang="en-US" dirty="0"/>
          </a:p>
        </p:txBody>
      </p:sp>
      <p:sp>
        <p:nvSpPr>
          <p:cNvPr id="3" name="Content Placeholder 2"/>
          <p:cNvSpPr>
            <a:spLocks noGrp="1"/>
          </p:cNvSpPr>
          <p:nvPr>
            <p:ph idx="1"/>
          </p:nvPr>
        </p:nvSpPr>
        <p:spPr>
          <a:xfrm>
            <a:off x="1" y="1428800"/>
            <a:ext cx="9144000" cy="4295734"/>
          </a:xfrm>
        </p:spPr>
        <p:txBody>
          <a:bodyPr/>
          <a:lstStyle/>
          <a:p>
            <a:pPr>
              <a:lnSpc>
                <a:spcPct val="90000"/>
              </a:lnSpc>
              <a:spcBef>
                <a:spcPct val="50000"/>
              </a:spcBef>
              <a:buFontTx/>
              <a:buChar char="•"/>
            </a:pPr>
            <a:r>
              <a:rPr lang="en-US" dirty="0" smtClean="0">
                <a:solidFill>
                  <a:schemeClr val="bg1"/>
                </a:solidFill>
                <a:latin typeface="Calibri" charset="0"/>
              </a:rPr>
              <a:t>It’s happening.</a:t>
            </a:r>
            <a:endParaRPr lang="en-US" dirty="0">
              <a:solidFill>
                <a:schemeClr val="bg1"/>
              </a:solidFill>
              <a:latin typeface="Calibri" charset="0"/>
            </a:endParaRPr>
          </a:p>
          <a:p>
            <a:pPr>
              <a:lnSpc>
                <a:spcPct val="90000"/>
              </a:lnSpc>
              <a:spcBef>
                <a:spcPct val="50000"/>
              </a:spcBef>
              <a:buFontTx/>
              <a:buChar char="•"/>
            </a:pPr>
            <a:r>
              <a:rPr lang="en-US" dirty="0" smtClean="0">
                <a:solidFill>
                  <a:schemeClr val="bg1"/>
                </a:solidFill>
                <a:latin typeface="Calibri" charset="0"/>
              </a:rPr>
              <a:t>It’s us.</a:t>
            </a:r>
            <a:endParaRPr lang="en-US" dirty="0">
              <a:solidFill>
                <a:schemeClr val="bg1"/>
              </a:solidFill>
              <a:latin typeface="Calibri" charset="0"/>
            </a:endParaRPr>
          </a:p>
          <a:p>
            <a:pPr>
              <a:lnSpc>
                <a:spcPct val="90000"/>
              </a:lnSpc>
              <a:spcBef>
                <a:spcPct val="50000"/>
              </a:spcBef>
              <a:buFontTx/>
              <a:buChar char="•"/>
            </a:pPr>
            <a:r>
              <a:rPr lang="en-US" dirty="0" smtClean="0">
                <a:solidFill>
                  <a:schemeClr val="bg1"/>
                </a:solidFill>
                <a:latin typeface="Calibri" charset="0"/>
              </a:rPr>
              <a:t>It’s harmful. </a:t>
            </a:r>
          </a:p>
          <a:p>
            <a:pPr>
              <a:lnSpc>
                <a:spcPct val="90000"/>
              </a:lnSpc>
              <a:spcBef>
                <a:spcPct val="50000"/>
              </a:spcBef>
              <a:buFontTx/>
              <a:buChar char="•"/>
            </a:pPr>
            <a:r>
              <a:rPr lang="en-US" dirty="0" smtClean="0">
                <a:solidFill>
                  <a:schemeClr val="bg1"/>
                </a:solidFill>
                <a:latin typeface="Calibri" charset="0"/>
              </a:rPr>
              <a:t>Scientists agree.</a:t>
            </a:r>
            <a:endParaRPr lang="en-US" dirty="0">
              <a:solidFill>
                <a:schemeClr val="bg1"/>
              </a:solidFill>
              <a:latin typeface="Calibri" charset="0"/>
            </a:endParaRPr>
          </a:p>
          <a:p>
            <a:pPr>
              <a:lnSpc>
                <a:spcPct val="90000"/>
              </a:lnSpc>
              <a:spcBef>
                <a:spcPct val="50000"/>
              </a:spcBef>
              <a:buFontTx/>
              <a:buChar char="•"/>
            </a:pPr>
            <a:r>
              <a:rPr lang="en-US" dirty="0" smtClean="0">
                <a:solidFill>
                  <a:schemeClr val="bg1"/>
                </a:solidFill>
                <a:latin typeface="Calibri" charset="0"/>
              </a:rPr>
              <a:t>There’s hope.</a:t>
            </a:r>
            <a:endParaRPr lang="en-US" dirty="0">
              <a:solidFill>
                <a:schemeClr val="bg1"/>
              </a:solidFill>
              <a:latin typeface="Calibri" charset="0"/>
            </a:endParaRPr>
          </a:p>
          <a:p>
            <a:endParaRPr lang="en-US" dirty="0"/>
          </a:p>
        </p:txBody>
      </p:sp>
    </p:spTree>
    <p:extLst>
      <p:ext uri="{BB962C8B-B14F-4D97-AF65-F5344CB8AC3E}">
        <p14:creationId xmlns:p14="http://schemas.microsoft.com/office/powerpoint/2010/main" val="3865867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temp-change-decade-averag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65" y="199024"/>
            <a:ext cx="8230023" cy="6112847"/>
          </a:xfrm>
          <a:prstGeom prst="rect">
            <a:avLst/>
          </a:prstGeom>
        </p:spPr>
      </p:pic>
    </p:spTree>
    <p:extLst>
      <p:ext uri="{BB962C8B-B14F-4D97-AF65-F5344CB8AC3E}">
        <p14:creationId xmlns:p14="http://schemas.microsoft.com/office/powerpoint/2010/main" val="31587300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KYrsOfGH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91" y="0"/>
            <a:ext cx="7526272" cy="6858000"/>
          </a:xfrm>
          <a:prstGeom prst="rect">
            <a:avLst/>
          </a:prstGeom>
        </p:spPr>
      </p:pic>
    </p:spTree>
    <p:extLst>
      <p:ext uri="{BB962C8B-B14F-4D97-AF65-F5344CB8AC3E}">
        <p14:creationId xmlns:p14="http://schemas.microsoft.com/office/powerpoint/2010/main" val="14859022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907" y="216688"/>
            <a:ext cx="8229600" cy="4525963"/>
          </a:xfrm>
        </p:spPr>
        <p:txBody>
          <a:bodyPr/>
          <a:lstStyle/>
          <a:p>
            <a:pPr marL="0" indent="0" algn="ctr">
              <a:buNone/>
            </a:pPr>
            <a:r>
              <a:rPr lang="en-US" dirty="0" smtClean="0"/>
              <a:t>It’s Not the Sun</a:t>
            </a:r>
          </a:p>
        </p:txBody>
      </p:sp>
      <p:pic>
        <p:nvPicPr>
          <p:cNvPr id="4" name="Picture 3" descr="surfacete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126" y="997185"/>
            <a:ext cx="5734747" cy="5437889"/>
          </a:xfrm>
          <a:prstGeom prst="rect">
            <a:avLst/>
          </a:prstGeom>
        </p:spPr>
      </p:pic>
    </p:spTree>
    <p:extLst>
      <p:ext uri="{BB962C8B-B14F-4D97-AF65-F5344CB8AC3E}">
        <p14:creationId xmlns:p14="http://schemas.microsoft.com/office/powerpoint/2010/main" val="11387006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CTemplateNov2012">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D2A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61271</TotalTime>
  <Words>1811</Words>
  <Application>Microsoft Macintosh PowerPoint</Application>
  <PresentationFormat>On-screen Show (4:3)</PresentationFormat>
  <Paragraphs>254</Paragraphs>
  <Slides>51</Slides>
  <Notes>29</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CCTemplateNov2012</vt:lpstr>
      <vt:lpstr> Telling the Climate Change Story</vt:lpstr>
      <vt:lpstr>PowerPoint Presentation</vt:lpstr>
      <vt:lpstr>Simple, clear messages,  repeated often, by a variety of trusted sources</vt:lpstr>
      <vt:lpstr>The more you say, the less they hear</vt:lpstr>
      <vt:lpstr>The Short Story</vt:lpstr>
      <vt:lpstr>The Even Shorter Story</vt:lpstr>
      <vt:lpstr>PowerPoint Presentation</vt:lpstr>
      <vt:lpstr>PowerPoint Presentation</vt:lpstr>
      <vt:lpstr>PowerPoint Presentation</vt:lpstr>
      <vt:lpstr>PowerPoint Presentation</vt:lpstr>
      <vt:lpstr>Observed Change in Very Heavy Precipitation</vt:lpstr>
      <vt:lpstr>PowerPoint Presentation</vt:lpstr>
      <vt:lpstr>Based on the evidence, 97% of climate scientists have concluded that human-caused climate change is happening. </vt:lpstr>
      <vt:lpstr>PowerPoint Presentation</vt:lpstr>
      <vt:lpstr>Two Worlds</vt:lpstr>
      <vt:lpstr>Why? </vt:lpstr>
      <vt:lpstr>PowerPoint Presentation</vt:lpstr>
      <vt:lpstr>Nov. 4, 2014  NYT Exit Polls</vt:lpstr>
      <vt:lpstr>“Effects of global warming have begun”</vt:lpstr>
      <vt:lpstr>PowerPoint Presentation</vt:lpstr>
      <vt:lpstr>PowerPoint Presentation</vt:lpstr>
      <vt:lpstr>PowerPoint Presentation</vt:lpstr>
      <vt:lpstr>Conservatives</vt:lpstr>
      <vt:lpstr>Words Matter</vt:lpstr>
      <vt:lpstr>Climate change is NOT an Environmental problem</vt:lpstr>
      <vt:lpstr>Words Can Feed Misconceptions</vt:lpstr>
      <vt:lpstr>PowerPoint Presentation</vt:lpstr>
      <vt:lpstr>PowerPoint Presentation</vt:lpstr>
      <vt:lpstr>PowerPoint Presentation</vt:lpstr>
      <vt:lpstr>PowerPoint Presentation</vt:lpstr>
      <vt:lpstr>PowerPoint Presentation</vt:lpstr>
      <vt:lpstr>Close to Home</vt:lpstr>
      <vt:lpstr>PowerPoint Presentation</vt:lpstr>
      <vt:lpstr>Threat and Opportunity</vt:lpstr>
      <vt:lpstr>PowerPoint Presentation</vt:lpstr>
      <vt:lpstr>Smartening Up Communication</vt:lpstr>
      <vt:lpstr>How to tell this story…</vt:lpstr>
      <vt:lpstr>PowerPoint Presentation</vt:lpstr>
      <vt:lpstr>PowerPoint Presentation</vt:lpstr>
      <vt:lpstr>PowerPoint Presentation</vt:lpstr>
      <vt:lpstr>PowerPoint Presentation</vt:lpstr>
      <vt:lpstr>Good News  It’s a man-made problem…</vt:lpstr>
      <vt:lpstr>Multiple  Benefits </vt:lpstr>
      <vt:lpstr>Southeast Energy Efficiency Investment Yielded  387% Returns, 2010-2013  </vt:lpstr>
      <vt:lpstr>Solar Prices Dropping </vt:lpstr>
      <vt:lpstr>PowerPoint Presentation</vt:lpstr>
      <vt:lpstr>U.S. Wind Power Capacity</vt:lpstr>
      <vt:lpstr>Good News on The Global Stage</vt:lpstr>
      <vt:lpstr>PowerPoint Presentation</vt:lpstr>
      <vt:lpstr>PowerPoint Presentation</vt:lpstr>
      <vt:lpstr> The Climate Change Story</vt:lpstr>
    </vt:vector>
  </TitlesOfParts>
  <Company>Climate Communication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Hassol</dc:creator>
  <cp:lastModifiedBy>Susan Hassol</cp:lastModifiedBy>
  <cp:revision>478</cp:revision>
  <dcterms:created xsi:type="dcterms:W3CDTF">2011-01-12T23:00:48Z</dcterms:created>
  <dcterms:modified xsi:type="dcterms:W3CDTF">2015-02-18T15:19:35Z</dcterms:modified>
</cp:coreProperties>
</file>