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12" d="100"/>
          <a:sy n="112" d="100"/>
        </p:scale>
        <p:origin x="-159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061E8E8-507A-184D-8390-915596CFCADD}" type="datetimeFigureOut">
              <a:rPr lang="en-US" smtClean="0"/>
              <a:t>11/4/09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1E8E8-507A-184D-8390-915596CFCADD}" type="datetimeFigureOut">
              <a:rPr lang="en-US" smtClean="0"/>
              <a:t>11/4/09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1E8E8-507A-184D-8390-915596CFCADD}" type="datetimeFigureOut">
              <a:rPr lang="en-US" smtClean="0"/>
              <a:t>11/4/09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1E8E8-507A-184D-8390-915596CFCADD}" type="datetimeFigureOut">
              <a:rPr lang="en-US" smtClean="0"/>
              <a:t>11/4/09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61E8E8-507A-184D-8390-915596CFCADD}" type="datetimeFigureOut">
              <a:rPr lang="en-US" smtClean="0"/>
              <a:t>11/4/09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61E8E8-507A-184D-8390-915596CFCADD}" type="datetimeFigureOut">
              <a:rPr lang="en-US" smtClean="0"/>
              <a:t>11/4/09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7B7B9-B05C-754A-B779-C43D8CC4D7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61E8E8-507A-184D-8390-915596CFCADD}" type="datetimeFigureOut">
              <a:rPr lang="en-US" smtClean="0"/>
              <a:t>11/4/09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27B7B9-B05C-754A-B779-C43D8CC4D7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61E8E8-507A-184D-8390-915596CFCADD}" type="datetimeFigureOut">
              <a:rPr lang="en-US" smtClean="0"/>
              <a:t>11/4/09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27B7B9-B05C-754A-B779-C43D8CC4D7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1E8E8-507A-184D-8390-915596CFCADD}" type="datetimeFigureOut">
              <a:rPr lang="en-US" smtClean="0"/>
              <a:t>11/4/09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27B7B9-B05C-754A-B779-C43D8CC4D7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61E8E8-507A-184D-8390-915596CFCADD}" type="datetimeFigureOut">
              <a:rPr lang="en-US" smtClean="0"/>
              <a:t>11/4/09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7B7B9-B05C-754A-B779-C43D8CC4D7D9}"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061E8E8-507A-184D-8390-915596CFCADD}" type="datetimeFigureOut">
              <a:rPr lang="en-US" smtClean="0"/>
              <a:t>11/4/09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A27B7B9-B05C-754A-B779-C43D8CC4D7D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0061E8E8-507A-184D-8390-915596CFCADD}" type="datetimeFigureOut">
              <a:rPr lang="en-US" smtClean="0"/>
              <a:t>11/4/09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9A27B7B9-B05C-754A-B779-C43D8CC4D7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hyperlink" Target="http://vimeo.com/444942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ZY1WkYd6NtY" TargetMode="External"/><Relationship Id="rId3"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John Broome, “The Ethics of Climate Change” </a:t>
            </a:r>
            <a:endParaRPr lang="en-US" dirty="0"/>
          </a:p>
        </p:txBody>
      </p:sp>
      <p:sp>
        <p:nvSpPr>
          <p:cNvPr id="5" name="Content Placeholder 4"/>
          <p:cNvSpPr>
            <a:spLocks noGrp="1"/>
          </p:cNvSpPr>
          <p:nvPr>
            <p:ph idx="1"/>
          </p:nvPr>
        </p:nvSpPr>
        <p:spPr/>
        <p:txBody>
          <a:bodyPr/>
          <a:lstStyle/>
          <a:p>
            <a:pPr>
              <a:buNone/>
            </a:pPr>
            <a:r>
              <a:rPr lang="en-US" dirty="0" smtClean="0"/>
              <a:t>“What should we do about climate change? The question is an ethical one.” </a:t>
            </a:r>
          </a:p>
          <a:p>
            <a:pPr>
              <a:buNone/>
            </a:pPr>
            <a:r>
              <a:rPr lang="en-US" dirty="0" smtClean="0"/>
              <a:t> </a:t>
            </a:r>
          </a:p>
          <a:p>
            <a:pPr>
              <a:buNone/>
            </a:pPr>
            <a:r>
              <a:rPr lang="en-US" dirty="0" smtClean="0"/>
              <a:t>“When interests conflict the questions are ethical ones.” </a:t>
            </a:r>
          </a:p>
          <a:p>
            <a:pPr>
              <a:buNone/>
            </a:pPr>
            <a:r>
              <a:rPr lang="en-US" dirty="0" smtClean="0"/>
              <a:t> </a:t>
            </a:r>
          </a:p>
          <a:p>
            <a:r>
              <a:rPr lang="en-US" dirty="0" smtClean="0"/>
              <a:t>Rich versus poor</a:t>
            </a:r>
          </a:p>
          <a:p>
            <a:r>
              <a:rPr lang="en-US" dirty="0" smtClean="0"/>
              <a:t>Living versus future</a:t>
            </a:r>
          </a:p>
          <a:p>
            <a:r>
              <a:rPr lang="en-US" dirty="0" smtClean="0"/>
              <a:t>Humans versus Non-humans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 </a:t>
            </a:r>
            <a:endParaRPr lang="en-US" dirty="0"/>
          </a:p>
        </p:txBody>
      </p:sp>
      <p:pic>
        <p:nvPicPr>
          <p:cNvPr id="4" name="Content Placeholder 3" descr="redd_comic-forest_white-email.jpg"/>
          <p:cNvPicPr>
            <a:picLocks noGrp="1" noChangeAspect="1"/>
          </p:cNvPicPr>
          <p:nvPr>
            <p:ph idx="1"/>
          </p:nvPr>
        </p:nvPicPr>
        <p:blipFill>
          <a:blip r:embed="rId2"/>
          <a:stretch>
            <a:fillRect/>
          </a:stretch>
        </p:blipFill>
        <p:spPr>
          <a:xfrm>
            <a:off x="1066801" y="1774825"/>
            <a:ext cx="6858000" cy="4625975"/>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Few Ethical Issues Raised By REDD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Criterion </a:t>
            </a:r>
            <a:r>
              <a:rPr lang="en-US" dirty="0" smtClean="0"/>
              <a:t>of “</a:t>
            </a:r>
            <a:r>
              <a:rPr lang="en-US" dirty="0" err="1" smtClean="0"/>
              <a:t>additonality</a:t>
            </a:r>
            <a:r>
              <a:rPr lang="en-US" dirty="0" smtClean="0"/>
              <a:t>” gives raise to several ethical questions</a:t>
            </a:r>
            <a:r>
              <a:rPr lang="en-US" dirty="0" smtClean="0"/>
              <a:t>.</a:t>
            </a:r>
          </a:p>
          <a:p>
            <a:pPr>
              <a:buNone/>
            </a:pPr>
            <a:r>
              <a:rPr lang="en-US" dirty="0" smtClean="0"/>
              <a:t>	 </a:t>
            </a:r>
          </a:p>
          <a:p>
            <a:pPr>
              <a:buNone/>
            </a:pPr>
            <a:r>
              <a:rPr lang="en-US" dirty="0" smtClean="0"/>
              <a:t>	</a:t>
            </a:r>
            <a:r>
              <a:rPr lang="en-US" dirty="0" smtClean="0"/>
              <a:t>It </a:t>
            </a:r>
            <a:r>
              <a:rPr lang="en-US" dirty="0" smtClean="0"/>
              <a:t>requires the inclusion of only forests that are targeted for deforestation, allowing developing countries to sell carbon credits gained by reducing their deforestation rates against a baseline deforestation </a:t>
            </a:r>
            <a:r>
              <a:rPr lang="en-US" dirty="0" smtClean="0"/>
              <a:t>rate. </a:t>
            </a:r>
            <a:r>
              <a:rPr lang="en-US" dirty="0" smtClean="0"/>
              <a:t>This insures that carbon payments are additional benefits by excluding forests that would store carbon without these payments.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Short-term increase in deforestation</a:t>
            </a:r>
            <a:endParaRPr lang="en-US" dirty="0"/>
          </a:p>
        </p:txBody>
      </p:sp>
      <p:sp>
        <p:nvSpPr>
          <p:cNvPr id="3" name="Content Placeholder 2"/>
          <p:cNvSpPr>
            <a:spLocks noGrp="1"/>
          </p:cNvSpPr>
          <p:nvPr>
            <p:ph idx="1"/>
          </p:nvPr>
        </p:nvSpPr>
        <p:spPr/>
        <p:txBody>
          <a:bodyPr/>
          <a:lstStyle/>
          <a:p>
            <a:r>
              <a:rPr lang="en-US" dirty="0" smtClean="0"/>
              <a:t>First, some suggest that basing credits on historical deforestation rates could create short-term increases in deforestation rates. The worry is countries and groups of people with low deforestation rates would see this as an incentive to increase deforestation in order to establish a higher baseline rate.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dirty="0" smtClean="0"/>
              <a:t>	Second</a:t>
            </a:r>
            <a:r>
              <a:rPr lang="en-US" dirty="0" smtClean="0"/>
              <a:t>, using baseline deforestation rates rewards countries with high deforestation rates over those with low deforestation rates. Countries like Costa Rica that have relatively low rates of deforestation would receive fewer benefits than a country that is currently mismanaging its forests. It is possible that REDD would favor countries that practice unethical and unsustainable forestry.</a:t>
            </a:r>
            <a:r>
              <a:rPr lang="en-US" dirty="0" smtClean="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Third</a:t>
            </a:r>
            <a:r>
              <a:rPr lang="en-US" dirty="0" smtClean="0"/>
              <a:t>, in a similar way, it’s possible that REDD could advantage developers who are currently acting </a:t>
            </a:r>
            <a:r>
              <a:rPr lang="en-US" dirty="0" smtClean="0"/>
              <a:t>unethically </a:t>
            </a:r>
            <a:r>
              <a:rPr lang="en-US" dirty="0" smtClean="0"/>
              <a:t>Large developers who are currently violating existing laws could see carbon payments as an opportunity for profits. This creates a situation where people are getting paid for what they should be doing in the first place. Further, in some countries with high deforestation rates wealthy, questionable developers are well-placed to take advantage of poor REDD governance. It seems dubious to pay people to stop practices that are outlawed or unethical.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Elementary moral principle: </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t>“you should not do something for your own benefit if it harms another person.”</a:t>
            </a:r>
          </a:p>
          <a:p>
            <a:pPr>
              <a:buNone/>
            </a:pPr>
            <a:r>
              <a:rPr lang="en-US" dirty="0" smtClean="0"/>
              <a:t> </a:t>
            </a:r>
          </a:p>
          <a:p>
            <a:pPr>
              <a:buNone/>
            </a:pPr>
            <a:r>
              <a:rPr lang="en-US" dirty="0" smtClean="0"/>
              <a:t>Those who benefit from some course of action should not impose the costs on others who do not benefit.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Ethics of Costs and Benefits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Weighing the cost to some people versus the benefits to others is an ethical matter.</a:t>
            </a:r>
          </a:p>
          <a:p>
            <a:pPr>
              <a:buNone/>
            </a:pPr>
            <a:r>
              <a:rPr lang="en-US" dirty="0" smtClean="0"/>
              <a:t> </a:t>
            </a:r>
          </a:p>
          <a:p>
            <a:pPr>
              <a:buNone/>
            </a:pPr>
            <a:r>
              <a:rPr lang="en-US" dirty="0" smtClean="0"/>
              <a:t>What are the costs of mitigating climate change and who will pay those costs? </a:t>
            </a:r>
          </a:p>
          <a:p>
            <a:pPr>
              <a:buNone/>
            </a:pPr>
            <a:r>
              <a:rPr lang="en-US" dirty="0" smtClean="0"/>
              <a:t> </a:t>
            </a:r>
          </a:p>
          <a:p>
            <a:pPr>
              <a:buNone/>
            </a:pPr>
            <a:r>
              <a:rPr lang="en-US" dirty="0" smtClean="0"/>
              <a:t>What are the benefits of mitigating climate change and who will receive those benefits?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Stern Review</a:t>
            </a:r>
            <a:endParaRPr lang="en-US" dirty="0"/>
          </a:p>
        </p:txBody>
      </p:sp>
      <p:sp>
        <p:nvSpPr>
          <p:cNvPr id="3" name="Content Placeholder 2"/>
          <p:cNvSpPr>
            <a:spLocks noGrp="1"/>
          </p:cNvSpPr>
          <p:nvPr>
            <p:ph idx="1"/>
          </p:nvPr>
        </p:nvSpPr>
        <p:spPr/>
        <p:txBody>
          <a:bodyPr/>
          <a:lstStyle/>
          <a:p>
            <a:pPr>
              <a:buNone/>
            </a:pPr>
            <a:r>
              <a:rPr lang="en-US" dirty="0" smtClean="0"/>
              <a:t>The benefits of mitigating climate change will far outweigh the costs. </a:t>
            </a:r>
          </a:p>
          <a:p>
            <a:endParaRPr lang="en-US" dirty="0"/>
          </a:p>
        </p:txBody>
      </p:sp>
      <p:pic>
        <p:nvPicPr>
          <p:cNvPr id="4" name="Picture 3" descr="Stern1.jpg"/>
          <p:cNvPicPr>
            <a:picLocks noChangeAspect="1"/>
          </p:cNvPicPr>
          <p:nvPr/>
        </p:nvPicPr>
        <p:blipFill>
          <a:blip r:embed="rId2"/>
          <a:stretch>
            <a:fillRect/>
          </a:stretch>
        </p:blipFill>
        <p:spPr>
          <a:xfrm>
            <a:off x="5562600" y="2971800"/>
            <a:ext cx="2743200" cy="3276600"/>
          </a:xfrm>
          <a:prstGeom prst="rect">
            <a:avLst/>
          </a:prstGeom>
        </p:spPr>
      </p:pic>
      <p:pic>
        <p:nvPicPr>
          <p:cNvPr id="5" name="Picture 4" descr="stern2.jpg">
            <a:hlinkClick r:id="rId3"/>
          </p:cNvPr>
          <p:cNvPicPr>
            <a:picLocks noChangeAspect="1"/>
          </p:cNvPicPr>
          <p:nvPr/>
        </p:nvPicPr>
        <p:blipFill>
          <a:blip r:embed="rId4"/>
          <a:stretch>
            <a:fillRect/>
          </a:stretch>
        </p:blipFill>
        <p:spPr>
          <a:xfrm>
            <a:off x="1143000" y="2971800"/>
            <a:ext cx="2743200" cy="3276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Strong Reactions: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First</a:t>
            </a:r>
            <a:r>
              <a:rPr lang="en-US" dirty="0" smtClean="0"/>
              <a:t>, some economists think economic conclusions should not be based on ethical premises.</a:t>
            </a:r>
            <a:r>
              <a:rPr lang="en-US" dirty="0" smtClean="0"/>
              <a:t> </a:t>
            </a:r>
          </a:p>
          <a:p>
            <a:pPr>
              <a:buNone/>
            </a:pPr>
            <a:r>
              <a:rPr lang="en-US" dirty="0" smtClean="0"/>
              <a:t> </a:t>
            </a:r>
            <a:endParaRPr lang="en-US" dirty="0" smtClean="0"/>
          </a:p>
          <a:p>
            <a:pPr>
              <a:buNone/>
            </a:pPr>
            <a:r>
              <a:rPr lang="en-US" dirty="0" smtClean="0"/>
              <a:t>	Second</a:t>
            </a:r>
            <a:r>
              <a:rPr lang="en-US" dirty="0" smtClean="0"/>
              <a:t>, the review favors strong and immediate action to control emissions, whereas other economic studies, such as the one by William </a:t>
            </a:r>
            <a:r>
              <a:rPr lang="en-US" dirty="0" err="1" smtClean="0"/>
              <a:t>Nordhaus</a:t>
            </a:r>
            <a:r>
              <a:rPr lang="en-US" dirty="0" smtClean="0"/>
              <a:t>, have concluded that the need to act is not so urgent.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 and Ethics </a:t>
            </a:r>
            <a:endParaRPr lang="en-US" dirty="0"/>
          </a:p>
        </p:txBody>
      </p:sp>
      <p:sp>
        <p:nvSpPr>
          <p:cNvPr id="3" name="Content Placeholder 2"/>
          <p:cNvSpPr>
            <a:spLocks noGrp="1"/>
          </p:cNvSpPr>
          <p:nvPr>
            <p:ph idx="1"/>
          </p:nvPr>
        </p:nvSpPr>
        <p:spPr>
          <a:xfrm>
            <a:off x="0" y="1408176"/>
            <a:ext cx="8915400" cy="5449823"/>
          </a:xfrm>
        </p:spPr>
        <p:txBody>
          <a:bodyPr>
            <a:normAutofit fontScale="85000" lnSpcReduction="10000"/>
          </a:bodyPr>
          <a:lstStyle/>
          <a:p>
            <a:pPr>
              <a:buNone/>
            </a:pPr>
            <a:r>
              <a:rPr lang="en-US" dirty="0" smtClean="0"/>
              <a:t>Discount Rate: </a:t>
            </a:r>
          </a:p>
          <a:p>
            <a:r>
              <a:rPr lang="en-US" dirty="0" err="1" smtClean="0"/>
              <a:t>Nordhaus</a:t>
            </a:r>
            <a:r>
              <a:rPr lang="en-US" dirty="0" smtClean="0"/>
              <a:t> chooses a discount rate of roughly 6 </a:t>
            </a:r>
            <a:r>
              <a:rPr lang="en-US" dirty="0" smtClean="0"/>
              <a:t>percent</a:t>
            </a:r>
          </a:p>
          <a:p>
            <a:r>
              <a:rPr lang="en-US" dirty="0" smtClean="0"/>
              <a:t>Stern chooses a discount rate of 1.4 percent </a:t>
            </a:r>
          </a:p>
          <a:p>
            <a:pPr>
              <a:buNone/>
            </a:pPr>
            <a:r>
              <a:rPr lang="en-US" dirty="0" smtClean="0"/>
              <a:t> </a:t>
            </a:r>
          </a:p>
          <a:p>
            <a:pPr>
              <a:buNone/>
            </a:pPr>
            <a:r>
              <a:rPr lang="en-US" dirty="0" smtClean="0"/>
              <a:t>Two ethical theories</a:t>
            </a:r>
            <a:r>
              <a:rPr lang="en-US" dirty="0" smtClean="0"/>
              <a:t>:</a:t>
            </a:r>
          </a:p>
          <a:p>
            <a:pPr>
              <a:buNone/>
            </a:pPr>
            <a:endParaRPr lang="en-US" dirty="0" smtClean="0"/>
          </a:p>
          <a:p>
            <a:r>
              <a:rPr lang="en-US" dirty="0" smtClean="0"/>
              <a:t>Utilitarianism: benefits have the same social value whoever receives it. This justifies a lower discount rate</a:t>
            </a:r>
            <a:r>
              <a:rPr lang="en-US" dirty="0" smtClean="0"/>
              <a:t>.</a:t>
            </a:r>
          </a:p>
          <a:p>
            <a:pPr>
              <a:buNone/>
            </a:pPr>
            <a:r>
              <a:rPr lang="en-US" dirty="0" smtClean="0"/>
              <a:t> </a:t>
            </a:r>
          </a:p>
          <a:p>
            <a:r>
              <a:rPr lang="en-US" dirty="0" err="1" smtClean="0"/>
              <a:t>Prioritarianism</a:t>
            </a:r>
            <a:r>
              <a:rPr lang="en-US" dirty="0" smtClean="0"/>
              <a:t>: Give priority to the least well </a:t>
            </a:r>
            <a:r>
              <a:rPr lang="en-US" dirty="0" smtClean="0"/>
              <a:t>off.  $</a:t>
            </a:r>
            <a:r>
              <a:rPr lang="en-US" dirty="0" smtClean="0"/>
              <a:t>100 of benefit to a poor person should have greater social value (given priority in social decision making) than $100 of benefits to a rich person. This justifies a higher discount rate.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 and Discount Rates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Stern’s </a:t>
            </a:r>
            <a:r>
              <a:rPr lang="en-US" dirty="0" smtClean="0"/>
              <a:t>choice of discounts rates is based on the ethics.</a:t>
            </a:r>
            <a:endParaRPr lang="en-US" dirty="0" smtClean="0"/>
          </a:p>
          <a:p>
            <a:pPr>
              <a:buNone/>
            </a:pPr>
            <a:r>
              <a:rPr lang="en-US" dirty="0" smtClean="0"/>
              <a:t>	</a:t>
            </a:r>
          </a:p>
          <a:p>
            <a:pPr>
              <a:buNone/>
            </a:pPr>
            <a:r>
              <a:rPr lang="en-US" dirty="0" smtClean="0"/>
              <a:t>	</a:t>
            </a:r>
            <a:r>
              <a:rPr lang="en-US" dirty="0" smtClean="0"/>
              <a:t>Some </a:t>
            </a:r>
            <a:r>
              <a:rPr lang="en-US" dirty="0" smtClean="0"/>
              <a:t>market decisions are appropriately a matter of taste (apples and oranges). “But the value that should be attached to the well-being of future generations is not determined by tastes. It is a matter of ethical judgment.” </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Consumers </a:t>
            </a:r>
            <a:r>
              <a:rPr lang="en-US" dirty="0" smtClean="0"/>
              <a:t>and</a:t>
            </a:r>
            <a:r>
              <a:rPr lang="en-US" dirty="0" smtClean="0"/>
              <a:t> Citizens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dirty="0" smtClean="0"/>
              <a:t>The economists who criticize Stern claim the democratic high grown and accuse him of arrogantly trying to impose his own ethical beliefs on others. They misunderstand democracy. Democracy requires debate and deliberation as well as voting.” </a:t>
            </a:r>
          </a:p>
          <a:p>
            <a:pPr>
              <a:buNone/>
            </a:pPr>
            <a:r>
              <a:rPr lang="en-US" dirty="0" smtClean="0"/>
              <a:t> </a:t>
            </a:r>
            <a:endParaRPr lang="en-US" dirty="0" smtClean="0"/>
          </a:p>
          <a:p>
            <a:pPr>
              <a:buNone/>
            </a:pPr>
            <a:r>
              <a:rPr lang="en-US" dirty="0" smtClean="0"/>
              <a:t>	“</a:t>
            </a:r>
            <a:r>
              <a:rPr lang="en-US" dirty="0" smtClean="0"/>
              <a:t>Ethical considerations cannot be avoided in determining the discount rate.” </a:t>
            </a:r>
          </a:p>
          <a:p>
            <a:pPr>
              <a:buNone/>
            </a:pPr>
            <a:r>
              <a:rPr lang="en-US" dirty="0" smtClean="0"/>
              <a:t> </a:t>
            </a:r>
          </a:p>
          <a:p>
            <a:pPr>
              <a:buNone/>
            </a:pPr>
            <a:r>
              <a:rPr lang="en-US" dirty="0" smtClean="0"/>
              <a:t> </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REDD </a:t>
            </a:r>
            <a:endParaRPr lang="en-US" dirty="0"/>
          </a:p>
        </p:txBody>
      </p:sp>
      <p:pic>
        <p:nvPicPr>
          <p:cNvPr id="4" name="Content Placeholder 3" descr="REDD1.jpg">
            <a:hlinkClick r:id="rId2"/>
          </p:cNvPr>
          <p:cNvPicPr>
            <a:picLocks noGrp="1" noChangeAspect="1"/>
          </p:cNvPicPr>
          <p:nvPr>
            <p:ph idx="1"/>
          </p:nvPr>
        </p:nvPicPr>
        <p:blipFill>
          <a:blip r:embed="rId3"/>
          <a:stretch>
            <a:fillRect/>
          </a:stretch>
        </p:blipFill>
        <p:spPr>
          <a:xfrm>
            <a:off x="1524000" y="2362200"/>
            <a:ext cx="6477000" cy="3429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72</TotalTime>
  <Words>745</Words>
  <Application>Microsoft Macintosh PowerPoint</Application>
  <PresentationFormat>On-screen Show (4:3)</PresentationFormat>
  <Paragraphs>56</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Module</vt:lpstr>
      <vt:lpstr>John Broome, “The Ethics of Climate Change” </vt:lpstr>
      <vt:lpstr>Elementary moral principle: </vt:lpstr>
      <vt:lpstr>  Ethics of Costs and Benefits  </vt:lpstr>
      <vt:lpstr>The Stern Review</vt:lpstr>
      <vt:lpstr>  Strong Reactions:  </vt:lpstr>
      <vt:lpstr>Economics and Ethics </vt:lpstr>
      <vt:lpstr>Market and Discount Rates  </vt:lpstr>
      <vt:lpstr>Consumers and Citizens </vt:lpstr>
      <vt:lpstr>UN REDD </vt:lpstr>
      <vt:lpstr>Opposition </vt:lpstr>
      <vt:lpstr>A Few Ethical Issues Raised By REDD </vt:lpstr>
      <vt:lpstr>Short-term increase in deforestation</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Broome, “The Ethics of Climate Change” </dc:title>
  <dc:creator>Dane Scott</dc:creator>
  <cp:lastModifiedBy>Dane Scott</cp:lastModifiedBy>
  <cp:revision>8</cp:revision>
  <dcterms:created xsi:type="dcterms:W3CDTF">2009-11-04T21:17:45Z</dcterms:created>
  <dcterms:modified xsi:type="dcterms:W3CDTF">2009-11-04T22:30:07Z</dcterms:modified>
</cp:coreProperties>
</file>