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40"/>
  </p:notesMasterIdLst>
  <p:sldIdLst>
    <p:sldId id="256" r:id="rId3"/>
    <p:sldId id="292" r:id="rId4"/>
    <p:sldId id="293" r:id="rId5"/>
    <p:sldId id="263" r:id="rId6"/>
    <p:sldId id="265" r:id="rId7"/>
    <p:sldId id="295" r:id="rId8"/>
    <p:sldId id="284" r:id="rId9"/>
    <p:sldId id="289" r:id="rId10"/>
    <p:sldId id="264" r:id="rId11"/>
    <p:sldId id="281" r:id="rId12"/>
    <p:sldId id="271" r:id="rId13"/>
    <p:sldId id="283" r:id="rId14"/>
    <p:sldId id="266" r:id="rId15"/>
    <p:sldId id="262" r:id="rId16"/>
    <p:sldId id="267" r:id="rId17"/>
    <p:sldId id="261" r:id="rId18"/>
    <p:sldId id="272" r:id="rId19"/>
    <p:sldId id="291" r:id="rId20"/>
    <p:sldId id="269" r:id="rId21"/>
    <p:sldId id="273" r:id="rId22"/>
    <p:sldId id="287" r:id="rId23"/>
    <p:sldId id="286" r:id="rId24"/>
    <p:sldId id="288" r:id="rId25"/>
    <p:sldId id="268" r:id="rId26"/>
    <p:sldId id="290" r:id="rId27"/>
    <p:sldId id="274" r:id="rId28"/>
    <p:sldId id="270" r:id="rId29"/>
    <p:sldId id="276" r:id="rId30"/>
    <p:sldId id="294" r:id="rId31"/>
    <p:sldId id="285" r:id="rId32"/>
    <p:sldId id="258" r:id="rId33"/>
    <p:sldId id="280" r:id="rId34"/>
    <p:sldId id="296" r:id="rId35"/>
    <p:sldId id="297" r:id="rId36"/>
    <p:sldId id="298" r:id="rId37"/>
    <p:sldId id="299" r:id="rId38"/>
    <p:sldId id="30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CC00"/>
    <a:srgbClr val="00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271" autoAdjust="0"/>
  </p:normalViewPr>
  <p:slideViewPr>
    <p:cSldViewPr>
      <p:cViewPr varScale="1">
        <p:scale>
          <a:sx n="123" d="100"/>
          <a:sy n="123" d="100"/>
        </p:scale>
        <p:origin x="-1272" y="-90"/>
      </p:cViewPr>
      <p:guideLst>
        <p:guide orient="horz" pos="2160"/>
        <p:guide pos="2880"/>
      </p:guideLst>
    </p:cSldViewPr>
  </p:slideViewPr>
  <p:notesTextViewPr>
    <p:cViewPr>
      <p:scale>
        <a:sx n="1" d="1"/>
        <a:sy n="1" d="1"/>
      </p:scale>
      <p:origin x="0" y="0"/>
    </p:cViewPr>
  </p:notesTextViewPr>
  <p:sorterViewPr>
    <p:cViewPr>
      <p:scale>
        <a:sx n="100" d="100"/>
        <a:sy n="100" d="100"/>
      </p:scale>
      <p:origin x="0" y="19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A6B7D6-24FF-45FE-AC99-827C1F81810D}" type="datetimeFigureOut">
              <a:rPr lang="en-US" smtClean="0"/>
              <a:t>9/13/2011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008EF3-AC77-4BCF-9929-6DC90B7A1AF8}" type="slidenum">
              <a:rPr lang="en-US" smtClean="0"/>
              <a:t>‹#›</a:t>
            </a:fld>
            <a:endParaRPr lang="en-US"/>
          </a:p>
        </p:txBody>
      </p:sp>
    </p:spTree>
    <p:extLst>
      <p:ext uri="{BB962C8B-B14F-4D97-AF65-F5344CB8AC3E}">
        <p14:creationId xmlns:p14="http://schemas.microsoft.com/office/powerpoint/2010/main" val="164820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lecture is on the Cryosphere.  To</a:t>
            </a:r>
            <a:r>
              <a:rPr lang="en-US" baseline="0" dirty="0" smtClean="0"/>
              <a:t> give you an idea of where we will be heading </a:t>
            </a:r>
            <a:r>
              <a:rPr lang="en-US" dirty="0" smtClean="0"/>
              <a:t>first we will cover the main component of the Cryosphere, then we will talk about measurement</a:t>
            </a:r>
            <a:r>
              <a:rPr lang="en-US" baseline="0" dirty="0" smtClean="0"/>
              <a:t> technique, followed by a brief summary regarding the status of each of the components of the Cryosphere.  Finally we will talk about some of the mechanisms driving the observed changes in the Cryosphere.  </a:t>
            </a:r>
            <a:r>
              <a:rPr lang="en-US" dirty="0" smtClean="0"/>
              <a:t>To get us into lecture</a:t>
            </a:r>
            <a:r>
              <a:rPr lang="en-US" baseline="0" dirty="0" smtClean="0"/>
              <a:t> mode we will start off with a couple videos.</a:t>
            </a:r>
            <a:endParaRPr lang="en-US" dirty="0"/>
          </a:p>
        </p:txBody>
      </p:sp>
      <p:sp>
        <p:nvSpPr>
          <p:cNvPr id="4" name="Slide Number Placeholder 3"/>
          <p:cNvSpPr>
            <a:spLocks noGrp="1"/>
          </p:cNvSpPr>
          <p:nvPr>
            <p:ph type="sldNum" sz="quarter" idx="10"/>
          </p:nvPr>
        </p:nvSpPr>
        <p:spPr/>
        <p:txBody>
          <a:bodyPr/>
          <a:lstStyle/>
          <a:p>
            <a:fld id="{BC008EF3-AC77-4BCF-9929-6DC90B7A1AF8}" type="slidenum">
              <a:rPr lang="en-US" smtClean="0"/>
              <a:t>1</a:t>
            </a:fld>
            <a:endParaRPr lang="en-US"/>
          </a:p>
        </p:txBody>
      </p:sp>
    </p:spTree>
    <p:extLst>
      <p:ext uri="{BB962C8B-B14F-4D97-AF65-F5344CB8AC3E}">
        <p14:creationId xmlns:p14="http://schemas.microsoft.com/office/powerpoint/2010/main" val="48279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D0C98-9C84-4EB8-80B4-318F952CAE7F}"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965122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anyone tell me what process was captured in this video?</a:t>
            </a:r>
            <a:endParaRPr lang="en-US" dirty="0"/>
          </a:p>
        </p:txBody>
      </p:sp>
      <p:sp>
        <p:nvSpPr>
          <p:cNvPr id="4" name="Slide Number Placeholder 3"/>
          <p:cNvSpPr>
            <a:spLocks noGrp="1"/>
          </p:cNvSpPr>
          <p:nvPr>
            <p:ph type="sldNum" sz="quarter" idx="10"/>
          </p:nvPr>
        </p:nvSpPr>
        <p:spPr/>
        <p:txBody>
          <a:bodyPr/>
          <a:lstStyle/>
          <a:p>
            <a:fld id="{BC008EF3-AC77-4BCF-9929-6DC90B7A1AF8}" type="slidenum">
              <a:rPr lang="en-US" smtClean="0"/>
              <a:t>2</a:t>
            </a:fld>
            <a:endParaRPr lang="en-US"/>
          </a:p>
        </p:txBody>
      </p:sp>
    </p:spTree>
    <p:extLst>
      <p:ext uri="{BB962C8B-B14F-4D97-AF65-F5344CB8AC3E}">
        <p14:creationId xmlns:p14="http://schemas.microsoft.com/office/powerpoint/2010/main" val="2536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one more because most of these videos always cut the wave that result from</a:t>
            </a:r>
            <a:r>
              <a:rPr lang="en-US" baseline="0" dirty="0" smtClean="0"/>
              <a:t> an iceberg calving.  This is a small tsunami that resulted from an iceberg calving in Greenland in 1995.  Keep your eyes on these small boats.  Alright now here is a kind of trick question, is this process a result of climate change??  No, your right this process is not a result of climate change however the frequency with these processes occur can be impacted by climate change which we will discuss later in this lecture.</a:t>
            </a:r>
            <a:endParaRPr lang="en-US" dirty="0"/>
          </a:p>
        </p:txBody>
      </p:sp>
      <p:sp>
        <p:nvSpPr>
          <p:cNvPr id="4" name="Slide Number Placeholder 3"/>
          <p:cNvSpPr>
            <a:spLocks noGrp="1"/>
          </p:cNvSpPr>
          <p:nvPr>
            <p:ph type="sldNum" sz="quarter" idx="10"/>
          </p:nvPr>
        </p:nvSpPr>
        <p:spPr/>
        <p:txBody>
          <a:bodyPr/>
          <a:lstStyle/>
          <a:p>
            <a:fld id="{BC008EF3-AC77-4BCF-9929-6DC90B7A1AF8}" type="slidenum">
              <a:rPr lang="en-US" smtClean="0"/>
              <a:t>3</a:t>
            </a:fld>
            <a:endParaRPr lang="en-US"/>
          </a:p>
        </p:txBody>
      </p:sp>
    </p:spTree>
    <p:extLst>
      <p:ext uri="{BB962C8B-B14F-4D97-AF65-F5344CB8AC3E}">
        <p14:creationId xmlns:p14="http://schemas.microsoft.com/office/powerpoint/2010/main" val="82944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question we will try to address in this lecture is … Before we can do that however we need to know the components of the Cryosphere.</a:t>
            </a:r>
            <a:r>
              <a:rPr lang="en-US" baseline="0" dirty="0" smtClean="0"/>
              <a:t>  Does anyone know what the main components are?  On the left is the temperature record over the past 100 years and we all know by now that temperatures are rising.  However in this figure we can see that temps are actually increasing significantly more at northern latitudes.  I wanted to show this figure now so that while we </a:t>
            </a:r>
            <a:r>
              <a:rPr lang="en-US" baseline="0" dirty="0" err="1" smtClean="0"/>
              <a:t>dicuss</a:t>
            </a:r>
            <a:r>
              <a:rPr lang="en-US" baseline="0" dirty="0" smtClean="0"/>
              <a:t> the components we can keep in mind this increase and think about why we are seeing the trend.</a:t>
            </a:r>
            <a:endParaRPr lang="en-US" dirty="0"/>
          </a:p>
        </p:txBody>
      </p:sp>
      <p:sp>
        <p:nvSpPr>
          <p:cNvPr id="4" name="Slide Number Placeholder 3"/>
          <p:cNvSpPr>
            <a:spLocks noGrp="1"/>
          </p:cNvSpPr>
          <p:nvPr>
            <p:ph type="sldNum" sz="quarter" idx="10"/>
          </p:nvPr>
        </p:nvSpPr>
        <p:spPr/>
        <p:txBody>
          <a:bodyPr/>
          <a:lstStyle/>
          <a:p>
            <a:fld id="{BC008EF3-AC77-4BCF-9929-6DC90B7A1AF8}" type="slidenum">
              <a:rPr lang="en-US" smtClean="0"/>
              <a:t>4</a:t>
            </a:fld>
            <a:endParaRPr lang="en-US"/>
          </a:p>
        </p:txBody>
      </p:sp>
    </p:spTree>
    <p:extLst>
      <p:ext uri="{BB962C8B-B14F-4D97-AF65-F5344CB8AC3E}">
        <p14:creationId xmlns:p14="http://schemas.microsoft.com/office/powerpoint/2010/main" val="274595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know the main component of</a:t>
            </a:r>
            <a:r>
              <a:rPr lang="en-US" baseline="0" dirty="0" smtClean="0"/>
              <a:t> the Cryosphere lets talk about how we monitor the Cryosphere.  Since the 60’s we have had satellites monitoring the earths surface from space.  Since about the late 70’s we had an adequate method for monitoring the main components of the Cryosphere.  Therefore we have a satellite record of the Cryosphere that extends back over 30 yrs.  There are a few important distinctions to make regarding how satellites work.</a:t>
            </a:r>
            <a:endParaRPr lang="en-US" dirty="0"/>
          </a:p>
        </p:txBody>
      </p:sp>
      <p:sp>
        <p:nvSpPr>
          <p:cNvPr id="4" name="Slide Number Placeholder 3"/>
          <p:cNvSpPr>
            <a:spLocks noGrp="1"/>
          </p:cNvSpPr>
          <p:nvPr>
            <p:ph type="sldNum" sz="quarter" idx="10"/>
          </p:nvPr>
        </p:nvSpPr>
        <p:spPr/>
        <p:txBody>
          <a:bodyPr/>
          <a:lstStyle/>
          <a:p>
            <a:fld id="{BC008EF3-AC77-4BCF-9929-6DC90B7A1AF8}" type="slidenum">
              <a:rPr lang="en-US" smtClean="0"/>
              <a:t>5</a:t>
            </a:fld>
            <a:endParaRPr lang="en-US"/>
          </a:p>
        </p:txBody>
      </p:sp>
    </p:spTree>
    <p:extLst>
      <p:ext uri="{BB962C8B-B14F-4D97-AF65-F5344CB8AC3E}">
        <p14:creationId xmlns:p14="http://schemas.microsoft.com/office/powerpoint/2010/main" val="342832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C0897B-F98A-4665-9B80-B730C2D9B17A}" type="slidenum">
              <a:rPr lang="en-US" smtClean="0">
                <a:solidFill>
                  <a:srgbClr val="000000"/>
                </a:solidFill>
              </a:rPr>
              <a:pPr fontAlgn="base">
                <a:spcBef>
                  <a:spcPct val="0"/>
                </a:spcBef>
                <a:spcAft>
                  <a:spcPct val="0"/>
                </a:spcAft>
                <a:defRPr/>
              </a:pPr>
              <a:t>25</a:t>
            </a:fld>
            <a:endParaRPr lang="en-US" smtClean="0">
              <a:solidFill>
                <a:srgbClr val="000000"/>
              </a:solidFill>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D0C98-9C84-4EB8-80B4-318F952CAE7F}"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39065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D0C98-9C84-4EB8-80B4-318F952CAE7F}"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5484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D0C98-9C84-4EB8-80B4-318F952CAE7F}"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96941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002582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1318198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630918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710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322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273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417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487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144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631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84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75000"/>
                    <a:lumOff val="25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solidFill>
                  <a:schemeClr val="tx1">
                    <a:lumMod val="75000"/>
                    <a:lumOff val="25000"/>
                  </a:schemeClr>
                </a:solidFill>
                <a:effectLst>
                  <a:outerShdw blurRad="38100" dist="38100" dir="2700000" algn="tl">
                    <a:srgbClr val="000000">
                      <a:alpha val="43137"/>
                    </a:srgbClr>
                  </a:outerShdw>
                </a:effectLst>
              </a:defRPr>
            </a:lvl1pPr>
            <a:lvl2pPr>
              <a:defRPr b="1">
                <a:solidFill>
                  <a:schemeClr val="tx1">
                    <a:lumMod val="75000"/>
                    <a:lumOff val="25000"/>
                  </a:schemeClr>
                </a:solidFill>
                <a:effectLst>
                  <a:outerShdw blurRad="38100" dist="38100" dir="2700000" algn="tl">
                    <a:srgbClr val="000000">
                      <a:alpha val="43137"/>
                    </a:srgbClr>
                  </a:outerShdw>
                </a:effectLst>
              </a:defRPr>
            </a:lvl2pPr>
            <a:lvl3pPr>
              <a:defRPr b="1">
                <a:solidFill>
                  <a:schemeClr val="tx1">
                    <a:lumMod val="75000"/>
                    <a:lumOff val="25000"/>
                  </a:schemeClr>
                </a:solidFill>
                <a:effectLst>
                  <a:outerShdw blurRad="38100" dist="38100" dir="2700000" algn="tl">
                    <a:srgbClr val="000000">
                      <a:alpha val="43137"/>
                    </a:srgbClr>
                  </a:outerShdw>
                </a:effectLst>
              </a:defRPr>
            </a:lvl3pPr>
            <a:lvl4pPr>
              <a:defRPr b="1">
                <a:solidFill>
                  <a:schemeClr val="tx1">
                    <a:lumMod val="75000"/>
                    <a:lumOff val="25000"/>
                  </a:schemeClr>
                </a:solidFill>
                <a:effectLst>
                  <a:outerShdw blurRad="38100" dist="38100" dir="2700000" algn="tl">
                    <a:srgbClr val="000000">
                      <a:alpha val="43137"/>
                    </a:srgbClr>
                  </a:outerShdw>
                </a:effectLst>
              </a:defRPr>
            </a:lvl4pPr>
            <a:lvl5pPr>
              <a:defRPr b="1">
                <a:solidFill>
                  <a:schemeClr val="tx1">
                    <a:lumMod val="75000"/>
                    <a:lumOff val="25000"/>
                  </a:schemeClr>
                </a:solidFill>
                <a:effectLst>
                  <a:outerShdw blurRad="38100" dist="38100" dir="2700000" algn="tl">
                    <a:srgbClr val="000000">
                      <a:alpha val="43137"/>
                    </a:srgbClr>
                  </a:outerShdw>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042805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95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057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8AD7A-7C29-4388-9A0C-E0E7046E755F}" type="datetimeFigureOut">
              <a:rPr lang="en-US">
                <a:solidFill>
                  <a:prstClr val="black">
                    <a:tint val="75000"/>
                  </a:prstClr>
                </a:solidFill>
              </a:rPr>
              <a:pPr/>
              <a:t>9/13/2011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C2D45B-0CA9-404E-80A0-9D129955759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853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90954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211071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56230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5182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3022406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1002029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3134E3-5A96-405B-AE6C-CC1CB3B96743}" type="datetimeFigureOut">
              <a:rPr lang="en-US" smtClean="0"/>
              <a:t>9/13/2011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422461-6B78-4742-A166-DC09925D27AB}" type="slidenum">
              <a:rPr lang="en-US" smtClean="0"/>
              <a:t>‹#›</a:t>
            </a:fld>
            <a:endParaRPr lang="en-US" dirty="0"/>
          </a:p>
        </p:txBody>
      </p:sp>
    </p:spTree>
    <p:extLst>
      <p:ext uri="{BB962C8B-B14F-4D97-AF65-F5344CB8AC3E}">
        <p14:creationId xmlns:p14="http://schemas.microsoft.com/office/powerpoint/2010/main" val="918119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134E3-5A96-405B-AE6C-CC1CB3B96743}" type="datetimeFigureOut">
              <a:rPr lang="en-US" smtClean="0"/>
              <a:t>9/13/2011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22461-6B78-4742-A166-DC09925D27AB}" type="slidenum">
              <a:rPr lang="en-US" smtClean="0"/>
              <a:t>‹#›</a:t>
            </a:fld>
            <a:endParaRPr lang="en-US" dirty="0"/>
          </a:p>
        </p:txBody>
      </p:sp>
    </p:spTree>
    <p:extLst>
      <p:ext uri="{BB962C8B-B14F-4D97-AF65-F5344CB8AC3E}">
        <p14:creationId xmlns:p14="http://schemas.microsoft.com/office/powerpoint/2010/main" val="10233836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8AD7A-7C29-4388-9A0C-E0E7046E755F}" type="datetimeFigureOut">
              <a:rPr lang="en-US" smtClean="0">
                <a:solidFill>
                  <a:prstClr val="black">
                    <a:tint val="75000"/>
                  </a:prstClr>
                </a:solidFill>
              </a:rPr>
              <a:pPr/>
              <a:t>9/13/2011</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2D45B-0CA9-404E-80A0-9D1299557591}"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9666014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nsidc.org/sotc/sea_ice_animation.html"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hyperlink" Target="http://www.youtube.com/watch?v=bYH2Df-evNs"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www.youtube.com/watch?v=fJ999LIWvJk" TargetMode="Externa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hyperlink" Target="http://www.youtube.com/watch?v=r2RGQfmLl4E"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hyperlink" Target="http://www.youtube.com/watch?v=_2NvwlnKVtU"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nrmsc.usgs.gov/files/norock/research/glacier_animation.gi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94340"/>
            <a:ext cx="9144000" cy="838199"/>
          </a:xfrm>
          <a:noFill/>
          <a:ln>
            <a:noFill/>
          </a:ln>
          <a:effectLst>
            <a:outerShdw blurRad="40000" dir="5400000" rotWithShape="0">
              <a:srgbClr val="000000">
                <a:alpha val="38000"/>
              </a:srgbClr>
            </a:outerShdw>
            <a:reflection blurRad="635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a:noAutofit/>
          </a:bodyPr>
          <a:lstStyle/>
          <a:p>
            <a:r>
              <a:rPr lang="en-US" sz="6600" b="1" dirty="0" smtClean="0">
                <a:ln w="19050">
                  <a:noFill/>
                </a:ln>
                <a:solidFill>
                  <a:schemeClr val="tx1">
                    <a:lumMod val="75000"/>
                    <a:lumOff val="25000"/>
                  </a:schemeClr>
                </a:solidFill>
                <a:latin typeface="+mj-lt"/>
                <a:cs typeface="Arial" pitchFamily="34" charset="0"/>
              </a:rPr>
              <a:t>Climate Change</a:t>
            </a:r>
            <a:endParaRPr lang="en-US" sz="6600" b="1" dirty="0">
              <a:ln w="19050">
                <a:noFill/>
              </a:ln>
              <a:solidFill>
                <a:schemeClr val="tx1">
                  <a:lumMod val="75000"/>
                  <a:lumOff val="25000"/>
                </a:schemeClr>
              </a:solidFill>
              <a:latin typeface="+mj-lt"/>
              <a:cs typeface="Arial" pitchFamily="34" charset="0"/>
            </a:endParaRPr>
          </a:p>
        </p:txBody>
      </p:sp>
      <p:sp>
        <p:nvSpPr>
          <p:cNvPr id="3" name="TextBox 2"/>
          <p:cNvSpPr txBox="1"/>
          <p:nvPr/>
        </p:nvSpPr>
        <p:spPr>
          <a:xfrm>
            <a:off x="4648200" y="4648200"/>
            <a:ext cx="4389921" cy="1323439"/>
          </a:xfrm>
          <a:prstGeom prst="rect">
            <a:avLst/>
          </a:prstGeom>
          <a:noFill/>
          <a:effectLst>
            <a:reflection blurRad="63500" dir="5400000" sy="-100000" algn="bl" rotWithShape="0"/>
          </a:effectLst>
          <a:scene3d>
            <a:camera prst="perspectiveLeft">
              <a:rot lat="1200000" lon="900000" rev="0"/>
            </a:camera>
            <a:lightRig rig="threePt" dir="t"/>
          </a:scene3d>
        </p:spPr>
        <p:txBody>
          <a:bodyPr wrap="none" rtlCol="0">
            <a:spAutoFit/>
          </a:bodyPr>
          <a:lstStyle/>
          <a:p>
            <a:pPr algn="ctr"/>
            <a:r>
              <a:rPr lang="en-US" sz="4000" b="1" dirty="0">
                <a:ln w="19050">
                  <a:noFill/>
                </a:ln>
                <a:solidFill>
                  <a:schemeClr val="tx1">
                    <a:lumMod val="75000"/>
                    <a:lumOff val="25000"/>
                  </a:schemeClr>
                </a:solidFill>
                <a:latin typeface="+mj-lt"/>
                <a:cs typeface="Arial" pitchFamily="34" charset="0"/>
              </a:rPr>
              <a:t>Fall </a:t>
            </a:r>
            <a:r>
              <a:rPr lang="en-US" sz="4000" b="1" dirty="0" smtClean="0">
                <a:ln w="19050">
                  <a:noFill/>
                </a:ln>
                <a:solidFill>
                  <a:schemeClr val="tx1">
                    <a:lumMod val="75000"/>
                    <a:lumOff val="25000"/>
                  </a:schemeClr>
                </a:solidFill>
                <a:latin typeface="+mj-lt"/>
                <a:cs typeface="Arial" pitchFamily="34" charset="0"/>
              </a:rPr>
              <a:t>2010</a:t>
            </a:r>
            <a:r>
              <a:rPr lang="en-US" sz="4000" b="1" dirty="0">
                <a:ln w="19050">
                  <a:noFill/>
                </a:ln>
                <a:solidFill>
                  <a:schemeClr val="tx1">
                    <a:lumMod val="75000"/>
                    <a:lumOff val="25000"/>
                  </a:schemeClr>
                </a:solidFill>
                <a:latin typeface="+mj-lt"/>
                <a:cs typeface="Arial" pitchFamily="34" charset="0"/>
              </a:rPr>
              <a:t/>
            </a:r>
            <a:br>
              <a:rPr lang="en-US" sz="4000" b="1" dirty="0">
                <a:ln w="19050">
                  <a:noFill/>
                </a:ln>
                <a:solidFill>
                  <a:schemeClr val="tx1">
                    <a:lumMod val="75000"/>
                    <a:lumOff val="25000"/>
                  </a:schemeClr>
                </a:solidFill>
                <a:latin typeface="+mj-lt"/>
                <a:cs typeface="Arial" pitchFamily="34" charset="0"/>
              </a:rPr>
            </a:br>
            <a:r>
              <a:rPr lang="en-US" sz="4000" b="1" dirty="0">
                <a:ln w="19050">
                  <a:noFill/>
                </a:ln>
                <a:solidFill>
                  <a:schemeClr val="tx1">
                    <a:lumMod val="75000"/>
                    <a:lumOff val="25000"/>
                  </a:schemeClr>
                </a:solidFill>
                <a:latin typeface="+mj-lt"/>
                <a:cs typeface="Arial" pitchFamily="34" charset="0"/>
              </a:rPr>
              <a:t>Textbook pp.75-105</a:t>
            </a:r>
            <a:endParaRPr lang="en-US" sz="4000" dirty="0">
              <a:ln w="19050">
                <a:noFill/>
              </a:ln>
              <a:solidFill>
                <a:schemeClr val="tx1">
                  <a:lumMod val="75000"/>
                  <a:lumOff val="25000"/>
                </a:schemeClr>
              </a:solidFill>
              <a:latin typeface="+mj-lt"/>
            </a:endParaRPr>
          </a:p>
        </p:txBody>
      </p:sp>
      <p:sp>
        <p:nvSpPr>
          <p:cNvPr id="4" name="TextBox 3"/>
          <p:cNvSpPr txBox="1"/>
          <p:nvPr/>
        </p:nvSpPr>
        <p:spPr>
          <a:xfrm>
            <a:off x="4403226" y="1979940"/>
            <a:ext cx="4724400" cy="1107996"/>
          </a:xfrm>
          <a:prstGeom prst="rect">
            <a:avLst/>
          </a:prstGeom>
          <a:noFill/>
        </p:spPr>
        <p:txBody>
          <a:bodyPr wrap="square" rtlCol="0">
            <a:spAutoFit/>
          </a:bodyPr>
          <a:lstStyle/>
          <a:p>
            <a:r>
              <a:rPr lang="en-US" sz="6600" b="1" dirty="0" smtClean="0">
                <a:ln w="19050">
                  <a:noFill/>
                </a:ln>
                <a:solidFill>
                  <a:schemeClr val="tx1">
                    <a:lumMod val="75000"/>
                    <a:lumOff val="25000"/>
                  </a:schemeClr>
                </a:solidFill>
                <a:cs typeface="Arial" pitchFamily="34" charset="0"/>
              </a:rPr>
              <a:t>sphere </a:t>
            </a:r>
            <a:r>
              <a:rPr lang="en-US" sz="6600" b="1" dirty="0">
                <a:ln w="19050">
                  <a:noFill/>
                </a:ln>
                <a:solidFill>
                  <a:schemeClr val="tx1">
                    <a:lumMod val="75000"/>
                    <a:lumOff val="25000"/>
                  </a:schemeClr>
                </a:solidFill>
                <a:cs typeface="Arial" pitchFamily="34" charset="0"/>
              </a:rPr>
              <a:t>&amp;</a:t>
            </a:r>
            <a:endParaRPr lang="en-US" sz="6600" dirty="0"/>
          </a:p>
        </p:txBody>
      </p:sp>
      <p:sp>
        <p:nvSpPr>
          <p:cNvPr id="5" name="TextBox 4"/>
          <p:cNvSpPr txBox="1"/>
          <p:nvPr/>
        </p:nvSpPr>
        <p:spPr>
          <a:xfrm>
            <a:off x="48866" y="1981200"/>
            <a:ext cx="4568476" cy="1107996"/>
          </a:xfrm>
          <a:prstGeom prst="rect">
            <a:avLst/>
          </a:prstGeom>
          <a:noFill/>
          <a:effectLst>
            <a:reflection blurRad="63500" dist="1270000" dir="5400000" sy="-100000" algn="bl" rotWithShape="0"/>
          </a:effectLst>
        </p:spPr>
        <p:txBody>
          <a:bodyPr wrap="square" rtlCol="0">
            <a:spAutoFit/>
          </a:bodyPr>
          <a:lstStyle/>
          <a:p>
            <a:pPr algn="r"/>
            <a:r>
              <a:rPr lang="en-US" sz="6600" b="1" dirty="0">
                <a:ln w="19050">
                  <a:noFill/>
                </a:ln>
                <a:solidFill>
                  <a:schemeClr val="tx1">
                    <a:lumMod val="75000"/>
                    <a:lumOff val="25000"/>
                  </a:schemeClr>
                </a:solidFill>
                <a:cs typeface="Arial" pitchFamily="34" charset="0"/>
              </a:rPr>
              <a:t>The Cryo</a:t>
            </a:r>
            <a:endParaRPr lang="en-US" sz="6600" dirty="0"/>
          </a:p>
        </p:txBody>
      </p:sp>
      <p:sp>
        <p:nvSpPr>
          <p:cNvPr id="6" name="Rectangle 5"/>
          <p:cNvSpPr/>
          <p:nvPr/>
        </p:nvSpPr>
        <p:spPr>
          <a:xfrm>
            <a:off x="1295400" y="2133600"/>
            <a:ext cx="64770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103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Montana Snow Cover Anomaly</a:t>
            </a:r>
            <a:endParaRPr lang="en-US" b="1" dirty="0">
              <a:solidFill>
                <a:schemeClr val="tx1">
                  <a:lumMod val="75000"/>
                  <a:lumOff val="25000"/>
                </a:schemeClr>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985838"/>
            <a:ext cx="8235950"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562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04" y="990600"/>
            <a:ext cx="8232321"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336" y="5387844"/>
            <a:ext cx="9144000" cy="1569660"/>
          </a:xfrm>
          <a:prstGeom prst="rect">
            <a:avLst/>
          </a:prstGeom>
          <a:noFill/>
        </p:spPr>
        <p:txBody>
          <a:bodyPr wrap="square" rtlCol="0">
            <a:spAutoFit/>
          </a:bodyPr>
          <a:lstStyle/>
          <a:p>
            <a:pPr algn="ctr"/>
            <a:r>
              <a:rPr lang="en-US" sz="2400" b="1" dirty="0"/>
              <a:t>Spring duration of snow cover:</a:t>
            </a:r>
            <a:r>
              <a:rPr lang="en-US" sz="2400" dirty="0"/>
              <a:t> This map shows </a:t>
            </a:r>
            <a:r>
              <a:rPr lang="en-US" sz="2400" dirty="0" smtClean="0"/>
              <a:t>per decade trends </a:t>
            </a:r>
            <a:r>
              <a:rPr lang="en-US" sz="2400" dirty="0"/>
              <a:t>derived from visible </a:t>
            </a:r>
            <a:r>
              <a:rPr lang="en-US" sz="2400" dirty="0" smtClean="0"/>
              <a:t>and passive microwave satellite </a:t>
            </a:r>
            <a:r>
              <a:rPr lang="en-US" sz="2400" dirty="0"/>
              <a:t>data, </a:t>
            </a:r>
            <a:r>
              <a:rPr lang="en-US" sz="2400" dirty="0" smtClean="0"/>
              <a:t>1978-2006.</a:t>
            </a:r>
          </a:p>
          <a:p>
            <a:endParaRPr lang="en-US" sz="1600" dirty="0" smtClean="0"/>
          </a:p>
          <a:p>
            <a:r>
              <a:rPr lang="en-US" sz="1600" dirty="0" smtClean="0"/>
              <a:t>Image </a:t>
            </a:r>
            <a:r>
              <a:rPr lang="en-US" sz="1600" dirty="0"/>
              <a:t>by Richard Armstrong and Mary Jo </a:t>
            </a:r>
            <a:r>
              <a:rPr lang="en-US" sz="1600" dirty="0" err="1"/>
              <a:t>Brodzik</a:t>
            </a:r>
            <a:r>
              <a:rPr lang="en-US" sz="1600" dirty="0"/>
              <a:t>, National Snow and Ice Data Center, University of Colorado, Boulder.</a:t>
            </a:r>
          </a:p>
        </p:txBody>
      </p:sp>
      <p:sp>
        <p:nvSpPr>
          <p:cNvPr id="5" name="Title 1"/>
          <p:cNvSpPr>
            <a:spLocks noGrp="1"/>
          </p:cNvSpPr>
          <p:nvPr>
            <p:ph type="title"/>
          </p:nvPr>
        </p:nvSpPr>
        <p:spPr>
          <a:xfrm>
            <a:off x="0" y="0"/>
            <a:ext cx="9144000" cy="762000"/>
          </a:xfrm>
        </p:spPr>
        <p:txBody>
          <a:bodyPr/>
          <a:lstStyle/>
          <a:p>
            <a:r>
              <a:rPr lang="en-US" dirty="0" smtClean="0"/>
              <a:t>Global Snow Cover Anomaly</a:t>
            </a:r>
            <a:endParaRPr lang="en-US" dirty="0"/>
          </a:p>
        </p:txBody>
      </p:sp>
    </p:spTree>
    <p:extLst>
      <p:ext uri="{BB962C8B-B14F-4D97-AF65-F5344CB8AC3E}">
        <p14:creationId xmlns:p14="http://schemas.microsoft.com/office/powerpoint/2010/main" val="39081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Glacial Extent</a:t>
            </a:r>
            <a:endParaRPr lang="en-US" dirty="0"/>
          </a:p>
        </p:txBody>
      </p:sp>
      <p:sp>
        <p:nvSpPr>
          <p:cNvPr id="3" name="Content Placeholder 2"/>
          <p:cNvSpPr>
            <a:spLocks noGrp="1"/>
          </p:cNvSpPr>
          <p:nvPr>
            <p:ph idx="1"/>
          </p:nvPr>
        </p:nvSpPr>
        <p:spPr>
          <a:xfrm>
            <a:off x="457200" y="990600"/>
            <a:ext cx="5334000" cy="5135563"/>
          </a:xfrm>
        </p:spPr>
        <p:txBody>
          <a:bodyPr>
            <a:normAutofit fontScale="85000" lnSpcReduction="20000"/>
          </a:bodyPr>
          <a:lstStyle/>
          <a:p>
            <a:r>
              <a:rPr lang="en-US" dirty="0" smtClean="0"/>
              <a:t>Occur on all continents except Australia.</a:t>
            </a:r>
          </a:p>
          <a:p>
            <a:endParaRPr lang="en-US" dirty="0" smtClean="0"/>
          </a:p>
          <a:p>
            <a:r>
              <a:rPr lang="en-US" dirty="0" smtClean="0"/>
              <a:t>Total Area: 525,000 km</a:t>
            </a:r>
            <a:r>
              <a:rPr lang="en-US" baseline="30000" dirty="0" smtClean="0"/>
              <a:t>2</a:t>
            </a:r>
            <a:r>
              <a:rPr lang="en-US" dirty="0" smtClean="0"/>
              <a:t>.</a:t>
            </a:r>
            <a:endParaRPr lang="en-US" baseline="30000" dirty="0" smtClean="0"/>
          </a:p>
          <a:p>
            <a:endParaRPr lang="en-US" dirty="0" smtClean="0"/>
          </a:p>
          <a:p>
            <a:r>
              <a:rPr lang="en-US" dirty="0" smtClean="0"/>
              <a:t>Glaciers Continually Move:</a:t>
            </a:r>
          </a:p>
          <a:p>
            <a:pPr lvl="1"/>
            <a:r>
              <a:rPr lang="en-US" dirty="0" smtClean="0"/>
              <a:t>Carry mass downhill</a:t>
            </a:r>
          </a:p>
          <a:p>
            <a:pPr lvl="1"/>
            <a:r>
              <a:rPr lang="en-US" dirty="0"/>
              <a:t>A</a:t>
            </a:r>
            <a:r>
              <a:rPr lang="en-US" dirty="0" smtClean="0"/>
              <a:t>dvance/retreat</a:t>
            </a:r>
          </a:p>
          <a:p>
            <a:endParaRPr lang="en-US" dirty="0" smtClean="0"/>
          </a:p>
          <a:p>
            <a:r>
              <a:rPr lang="en-US" dirty="0" smtClean="0"/>
              <a:t>Mass Balance:</a:t>
            </a:r>
          </a:p>
          <a:p>
            <a:pPr lvl="1"/>
            <a:r>
              <a:rPr lang="en-US" dirty="0" smtClean="0"/>
              <a:t>Winter Accumulation</a:t>
            </a:r>
          </a:p>
          <a:p>
            <a:pPr lvl="1"/>
            <a:r>
              <a:rPr lang="en-US" dirty="0" smtClean="0"/>
              <a:t>Summer ablation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47800"/>
            <a:ext cx="3135051" cy="4127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67400" y="5638801"/>
            <a:ext cx="3135051" cy="1323439"/>
          </a:xfrm>
          <a:prstGeom prst="rect">
            <a:avLst/>
          </a:prstGeom>
          <a:noFill/>
        </p:spPr>
        <p:txBody>
          <a:bodyPr wrap="square" rtlCol="0">
            <a:spAutoFit/>
          </a:bodyPr>
          <a:lstStyle/>
          <a:p>
            <a:pPr algn="ctr"/>
            <a:r>
              <a:rPr lang="en-US" sz="1600" dirty="0"/>
              <a:t>Tyndall </a:t>
            </a:r>
            <a:r>
              <a:rPr lang="en-US" sz="1600" dirty="0" smtClean="0"/>
              <a:t>Glacier, </a:t>
            </a:r>
            <a:r>
              <a:rPr lang="en-US" sz="1600" dirty="0"/>
              <a:t>located in the Torres del Paine National Park in </a:t>
            </a:r>
            <a:r>
              <a:rPr lang="en-US" sz="1600" dirty="0" smtClean="0"/>
              <a:t>Chile, has </a:t>
            </a:r>
            <a:r>
              <a:rPr lang="en-US" sz="1600" dirty="0"/>
              <a:t>a total area of </a:t>
            </a:r>
            <a:r>
              <a:rPr lang="en-US" sz="1600" dirty="0" smtClean="0"/>
              <a:t>331km</a:t>
            </a:r>
            <a:r>
              <a:rPr lang="en-US" sz="1600" baseline="30000" dirty="0" smtClean="0"/>
              <a:t>2</a:t>
            </a:r>
            <a:r>
              <a:rPr lang="en-US" sz="1600" dirty="0" smtClean="0"/>
              <a:t> </a:t>
            </a:r>
            <a:r>
              <a:rPr lang="en-US" sz="1600" dirty="0"/>
              <a:t>and a length of </a:t>
            </a:r>
            <a:r>
              <a:rPr lang="en-US" sz="1600" dirty="0" smtClean="0"/>
              <a:t>32km.</a:t>
            </a:r>
            <a:endParaRPr lang="en-US" sz="1600" dirty="0"/>
          </a:p>
          <a:p>
            <a:pPr algn="ctr"/>
            <a:endParaRPr lang="en-US" sz="1600" dirty="0"/>
          </a:p>
        </p:txBody>
      </p:sp>
    </p:spTree>
    <p:extLst>
      <p:ext uri="{BB962C8B-B14F-4D97-AF65-F5344CB8AC3E}">
        <p14:creationId xmlns:p14="http://schemas.microsoft.com/office/powerpoint/2010/main" val="2267142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Global Glacial Mass Anomaly</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600200"/>
            <a:ext cx="4267200" cy="5257800"/>
          </a:xfrm>
        </p:spPr>
        <p:txBody>
          <a:bodyPr>
            <a:normAutofit/>
          </a:bodyPr>
          <a:lstStyle/>
          <a:p>
            <a:r>
              <a:rPr lang="en-US" sz="2400" dirty="0" smtClean="0"/>
              <a:t>Since 1946 more than 300 glaciers have been monitored via mass balance techniques.</a:t>
            </a:r>
          </a:p>
          <a:p>
            <a:endParaRPr lang="en-US" sz="2400" dirty="0"/>
          </a:p>
          <a:p>
            <a:r>
              <a:rPr lang="en-US" sz="2400" dirty="0" smtClean="0"/>
              <a:t>With few exceptions, glaciers have retreated at unprecedented rates.</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107" y="990600"/>
            <a:ext cx="4585291"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09108" y="5029200"/>
            <a:ext cx="4585290" cy="1323439"/>
          </a:xfrm>
          <a:prstGeom prst="rect">
            <a:avLst/>
          </a:prstGeom>
          <a:noFill/>
        </p:spPr>
        <p:txBody>
          <a:bodyPr wrap="square" rtlCol="0">
            <a:spAutoFit/>
          </a:bodyPr>
          <a:lstStyle/>
          <a:p>
            <a:r>
              <a:rPr lang="en-US" sz="1600" b="1" dirty="0"/>
              <a:t>Global Glacier Thickness Change:</a:t>
            </a:r>
            <a:r>
              <a:rPr lang="en-US" sz="1600" dirty="0"/>
              <a:t> This shows average annual and cumulative glacier thickness change, measured in vertical meters, for the period 1961 to 2005. </a:t>
            </a:r>
            <a:r>
              <a:rPr lang="en-US" sz="1600" dirty="0" smtClean="0"/>
              <a:t>Mark </a:t>
            </a:r>
            <a:r>
              <a:rPr lang="en-US" sz="1600" dirty="0" err="1"/>
              <a:t>Dyurgerov</a:t>
            </a:r>
            <a:r>
              <a:rPr lang="en-US" sz="1600" dirty="0"/>
              <a:t>, Institute of Arctic and Alpine Research, University of Colorado, Boulder</a:t>
            </a:r>
          </a:p>
        </p:txBody>
      </p:sp>
    </p:spTree>
    <p:extLst>
      <p:ext uri="{BB962C8B-B14F-4D97-AF65-F5344CB8AC3E}">
        <p14:creationId xmlns:p14="http://schemas.microsoft.com/office/powerpoint/2010/main" val="1766411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Montana Glaciers</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654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943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Sea Ice Extent</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90601"/>
            <a:ext cx="4648200" cy="4859718"/>
          </a:xfrm>
        </p:spPr>
        <p:txBody>
          <a:bodyPr>
            <a:normAutofit fontScale="77500" lnSpcReduction="20000"/>
          </a:bodyPr>
          <a:lstStyle/>
          <a:p>
            <a:r>
              <a:rPr lang="en-US" dirty="0" smtClean="0"/>
              <a:t>Sea Ice is the frozen sea water that floats on the ocean surface.</a:t>
            </a:r>
          </a:p>
          <a:p>
            <a:endParaRPr lang="en-US" sz="1400" dirty="0" smtClean="0"/>
          </a:p>
          <a:p>
            <a:r>
              <a:rPr lang="en-US" dirty="0"/>
              <a:t>F</a:t>
            </a:r>
            <a:r>
              <a:rPr lang="en-US" dirty="0" smtClean="0"/>
              <a:t>orms and melts with polar season, affecting both human activity and biological habitats.</a:t>
            </a:r>
          </a:p>
          <a:p>
            <a:endParaRPr lang="en-US" sz="1400" dirty="0" smtClean="0"/>
          </a:p>
          <a:p>
            <a:r>
              <a:rPr lang="en-US" dirty="0"/>
              <a:t>Arctic</a:t>
            </a:r>
          </a:p>
          <a:p>
            <a:pPr lvl="1"/>
            <a:r>
              <a:rPr lang="en-US" dirty="0"/>
              <a:t>Max: 14-16 million km</a:t>
            </a:r>
            <a:r>
              <a:rPr lang="en-US" baseline="30000" dirty="0"/>
              <a:t>2</a:t>
            </a:r>
          </a:p>
          <a:p>
            <a:pPr lvl="1"/>
            <a:r>
              <a:rPr lang="en-US" dirty="0"/>
              <a:t>Min: ~7million </a:t>
            </a:r>
            <a:r>
              <a:rPr lang="en-US" dirty="0" smtClean="0"/>
              <a:t>km</a:t>
            </a:r>
            <a:r>
              <a:rPr lang="en-US" baseline="30000" dirty="0" smtClean="0"/>
              <a:t>2</a:t>
            </a:r>
            <a:endParaRPr lang="en-US" dirty="0" smtClean="0"/>
          </a:p>
          <a:p>
            <a:endParaRPr lang="en-US" sz="1300" dirty="0"/>
          </a:p>
          <a:p>
            <a:r>
              <a:rPr lang="en-US" dirty="0" smtClean="0"/>
              <a:t>Antarctic</a:t>
            </a:r>
          </a:p>
          <a:p>
            <a:pPr lvl="1"/>
            <a:r>
              <a:rPr lang="en-US" dirty="0" smtClean="0"/>
              <a:t>Max: 17-20 million km</a:t>
            </a:r>
            <a:r>
              <a:rPr lang="en-US" baseline="30000" dirty="0" smtClean="0"/>
              <a:t>2</a:t>
            </a:r>
          </a:p>
          <a:p>
            <a:pPr lvl="1"/>
            <a:r>
              <a:rPr lang="en-US" dirty="0" smtClean="0"/>
              <a:t>Min: 3-4 million km</a:t>
            </a:r>
            <a:r>
              <a:rPr lang="en-US" baseline="30000" dirty="0" smtClean="0"/>
              <a:t>2</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066800"/>
            <a:ext cx="38671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43475" y="5527004"/>
            <a:ext cx="4191000" cy="1323439"/>
          </a:xfrm>
          <a:prstGeom prst="rect">
            <a:avLst/>
          </a:prstGeom>
        </p:spPr>
        <p:txBody>
          <a:bodyPr wrap="square">
            <a:spAutoFit/>
          </a:bodyPr>
          <a:lstStyle/>
          <a:p>
            <a:pPr algn="ctr"/>
            <a:r>
              <a:rPr lang="en-US" sz="1600" dirty="0" smtClean="0">
                <a:effectLst>
                  <a:outerShdw blurRad="38100" dist="38100" dir="2700000" algn="tl">
                    <a:srgbClr val="000000">
                      <a:alpha val="43137"/>
                    </a:srgbClr>
                  </a:outerShdw>
                </a:effectLst>
              </a:rPr>
              <a:t>Arctic </a:t>
            </a:r>
            <a:r>
              <a:rPr lang="en-US" sz="1600" dirty="0">
                <a:effectLst>
                  <a:outerShdw blurRad="38100" dist="38100" dir="2700000" algn="tl">
                    <a:srgbClr val="000000">
                      <a:alpha val="43137"/>
                    </a:srgbClr>
                  </a:outerShdw>
                </a:effectLst>
              </a:rPr>
              <a:t>and Antarctic sea ice concentration </a:t>
            </a:r>
            <a:r>
              <a:rPr lang="en-US" sz="1600" dirty="0" smtClean="0">
                <a:effectLst>
                  <a:outerShdw blurRad="38100" dist="38100" dir="2700000" algn="tl">
                    <a:srgbClr val="000000">
                      <a:alpha val="43137"/>
                    </a:srgbClr>
                  </a:outerShdw>
                </a:effectLst>
              </a:rPr>
              <a:t>at </a:t>
            </a:r>
            <a:r>
              <a:rPr lang="en-US" sz="1600" dirty="0">
                <a:effectLst>
                  <a:outerShdw blurRad="38100" dist="38100" dir="2700000" algn="tl">
                    <a:srgbClr val="000000">
                      <a:alpha val="43137"/>
                    </a:srgbClr>
                  </a:outerShdw>
                </a:effectLst>
              </a:rPr>
              <a:t>the approximate seasonal maximum and minimum levels based on passive microwave satellite data. Image provided by National Snow and Ice Data Center, University of Colorado, </a:t>
            </a:r>
            <a:r>
              <a:rPr lang="en-US" sz="1600" dirty="0" smtClean="0">
                <a:effectLst>
                  <a:outerShdw blurRad="38100" dist="38100" dir="2700000" algn="tl">
                    <a:srgbClr val="000000">
                      <a:alpha val="43137"/>
                    </a:srgbClr>
                  </a:outerShdw>
                </a:effectLst>
              </a:rPr>
              <a:t>Boulder.</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1396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571522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NH Sea Ice Seasonal Dynamic</a:t>
            </a:r>
            <a:endParaRPr lang="en-US" dirty="0"/>
          </a:p>
        </p:txBody>
      </p:sp>
      <p:sp>
        <p:nvSpPr>
          <p:cNvPr id="3" name="Rectangle 2"/>
          <p:cNvSpPr/>
          <p:nvPr/>
        </p:nvSpPr>
        <p:spPr>
          <a:xfrm>
            <a:off x="51640" y="5534561"/>
            <a:ext cx="9121329" cy="1323439"/>
          </a:xfrm>
          <a:prstGeom prst="rect">
            <a:avLst/>
          </a:prstGeom>
        </p:spPr>
        <p:txBody>
          <a:bodyPr wrap="square">
            <a:spAutoFit/>
          </a:bodyPr>
          <a:lstStyle/>
          <a:p>
            <a:r>
              <a:rPr lang="en-US" sz="2000" dirty="0">
                <a:solidFill>
                  <a:schemeClr val="tx1">
                    <a:lumMod val="75000"/>
                    <a:lumOff val="25000"/>
                  </a:schemeClr>
                </a:solidFill>
                <a:effectLst>
                  <a:outerShdw blurRad="38100" dist="38100" dir="2700000" algn="tl">
                    <a:srgbClr val="000000">
                      <a:alpha val="43137"/>
                    </a:srgbClr>
                  </a:outerShdw>
                </a:effectLst>
                <a:hlinkClick r:id="rId3"/>
              </a:rPr>
              <a:t>Extent comparisons</a:t>
            </a:r>
            <a:r>
              <a:rPr lang="en-US" sz="2000" dirty="0">
                <a:solidFill>
                  <a:schemeClr val="tx1">
                    <a:lumMod val="75000"/>
                    <a:lumOff val="25000"/>
                  </a:schemeClr>
                </a:solidFill>
                <a:effectLst>
                  <a:outerShdw blurRad="38100" dist="38100" dir="2700000" algn="tl">
                    <a:srgbClr val="000000">
                      <a:alpha val="43137"/>
                    </a:srgbClr>
                  </a:outerShdw>
                </a:effectLst>
              </a:rPr>
              <a:t>: This graph compares 5-day running means for Arctic sea ice extent (area of ocean with ice concentration of at least 15 percent) </a:t>
            </a:r>
            <a:r>
              <a:rPr lang="en-US" sz="2000" dirty="0" smtClean="0">
                <a:solidFill>
                  <a:schemeClr val="tx1">
                    <a:lumMod val="75000"/>
                    <a:lumOff val="25000"/>
                  </a:schemeClr>
                </a:solidFill>
                <a:effectLst>
                  <a:outerShdw blurRad="38100" dist="38100" dir="2700000" algn="tl">
                    <a:srgbClr val="000000">
                      <a:alpha val="43137"/>
                    </a:srgbClr>
                  </a:outerShdw>
                </a:effectLst>
              </a:rPr>
              <a:t>to </a:t>
            </a:r>
            <a:r>
              <a:rPr lang="en-US" sz="2000" dirty="0">
                <a:solidFill>
                  <a:schemeClr val="tx1">
                    <a:lumMod val="75000"/>
                    <a:lumOff val="25000"/>
                  </a:schemeClr>
                </a:solidFill>
                <a:effectLst>
                  <a:outerShdw blurRad="38100" dist="38100" dir="2700000" algn="tl">
                    <a:srgbClr val="000000">
                      <a:alpha val="43137"/>
                    </a:srgbClr>
                  </a:outerShdw>
                </a:effectLst>
              </a:rPr>
              <a:t>the long-term mean (1979-2000</a:t>
            </a:r>
            <a:r>
              <a:rPr lang="en-US" sz="2000" dirty="0" smtClean="0">
                <a:solidFill>
                  <a:schemeClr val="tx1">
                    <a:lumMod val="75000"/>
                    <a:lumOff val="25000"/>
                  </a:schemeClr>
                </a:solidFill>
                <a:effectLst>
                  <a:outerShdw blurRad="38100" dist="38100" dir="2700000" algn="tl">
                    <a:srgbClr val="000000">
                      <a:alpha val="43137"/>
                    </a:srgbClr>
                  </a:outerShdw>
                </a:effectLst>
              </a:rPr>
              <a:t>). </a:t>
            </a:r>
            <a:r>
              <a:rPr lang="en-US" sz="2000" dirty="0">
                <a:solidFill>
                  <a:schemeClr val="tx1">
                    <a:lumMod val="75000"/>
                    <a:lumOff val="25000"/>
                  </a:schemeClr>
                </a:solidFill>
                <a:effectLst>
                  <a:outerShdw blurRad="38100" dist="38100" dir="2700000" algn="tl">
                    <a:srgbClr val="000000">
                      <a:alpha val="43137"/>
                    </a:srgbClr>
                  </a:outerShdw>
                </a:effectLst>
              </a:rPr>
              <a:t>Image provided by National Snow and Ice Data Center, University of Colorado, Boulder</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1" y="915987"/>
            <a:ext cx="3733800" cy="445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207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Ice Area Anomaly</a:t>
            </a:r>
            <a:endParaRPr lang="en-US" dirty="0"/>
          </a:p>
        </p:txBody>
      </p:sp>
      <p:pic>
        <p:nvPicPr>
          <p:cNvPr id="409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21" t="5566" r="60201" b="4556"/>
          <a:stretch/>
        </p:blipFill>
        <p:spPr bwMode="auto">
          <a:xfrm>
            <a:off x="152400" y="914400"/>
            <a:ext cx="3125460" cy="426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355319" y="2338864"/>
            <a:ext cx="5715000" cy="4043065"/>
            <a:chOff x="3342724" y="2133600"/>
            <a:chExt cx="5715000" cy="404306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724" y="2133600"/>
              <a:ext cx="5715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33800" y="5715000"/>
              <a:ext cx="5257800" cy="461665"/>
            </a:xfrm>
            <a:prstGeom prst="rect">
              <a:avLst/>
            </a:prstGeom>
          </p:spPr>
          <p:txBody>
            <a:bodyPr wrap="square">
              <a:spAutoFit/>
            </a:bodyPr>
            <a:lstStyle/>
            <a:p>
              <a:pPr algn="ctr"/>
              <a:r>
                <a:rPr lang="en-US" sz="1200" b="1" i="1" dirty="0">
                  <a:solidFill>
                    <a:schemeClr val="tx1">
                      <a:lumMod val="75000"/>
                      <a:lumOff val="25000"/>
                    </a:schemeClr>
                  </a:solidFill>
                  <a:effectLst>
                    <a:outerShdw blurRad="38100" dist="38100" dir="2700000" algn="tl">
                      <a:srgbClr val="000000">
                        <a:alpha val="43137"/>
                      </a:srgbClr>
                    </a:outerShdw>
                  </a:effectLst>
                </a:rPr>
                <a:t>Image by Walt Meier and Julienne </a:t>
              </a:r>
              <a:r>
                <a:rPr lang="en-US" sz="1200" b="1" i="1" dirty="0" err="1">
                  <a:solidFill>
                    <a:schemeClr val="tx1">
                      <a:lumMod val="75000"/>
                      <a:lumOff val="25000"/>
                    </a:schemeClr>
                  </a:solidFill>
                  <a:effectLst>
                    <a:outerShdw blurRad="38100" dist="38100" dir="2700000" algn="tl">
                      <a:srgbClr val="000000">
                        <a:alpha val="43137"/>
                      </a:srgbClr>
                    </a:outerShdw>
                  </a:effectLst>
                </a:rPr>
                <a:t>Stroeve</a:t>
              </a:r>
              <a:r>
                <a:rPr lang="en-US" sz="1200" b="1" i="1" dirty="0">
                  <a:solidFill>
                    <a:schemeClr val="tx1">
                      <a:lumMod val="75000"/>
                      <a:lumOff val="25000"/>
                    </a:schemeClr>
                  </a:solidFill>
                  <a:effectLst>
                    <a:outerShdw blurRad="38100" dist="38100" dir="2700000" algn="tl">
                      <a:srgbClr val="000000">
                        <a:alpha val="43137"/>
                      </a:srgbClr>
                    </a:outerShdw>
                  </a:effectLst>
                </a:rPr>
                <a:t>, National Snow and Ice Data Center, University of Colorado, Boulder.</a:t>
              </a:r>
            </a:p>
          </p:txBody>
        </p:sp>
      </p:grpSp>
      <p:sp>
        <p:nvSpPr>
          <p:cNvPr id="6" name="TextBox 5"/>
          <p:cNvSpPr txBox="1"/>
          <p:nvPr/>
        </p:nvSpPr>
        <p:spPr>
          <a:xfrm>
            <a:off x="152400" y="5181600"/>
            <a:ext cx="3124200" cy="1200329"/>
          </a:xfrm>
          <a:prstGeom prst="rect">
            <a:avLst/>
          </a:prstGeom>
          <a:noFill/>
        </p:spPr>
        <p:txBody>
          <a:bodyPr wrap="square" rtlCol="0">
            <a:spAutoFit/>
          </a:bodyPr>
          <a:lstStyle/>
          <a:p>
            <a:pPr algn="ctr"/>
            <a:r>
              <a:rPr lang="en-US" b="1" dirty="0" smtClean="0">
                <a:solidFill>
                  <a:schemeClr val="tx1">
                    <a:lumMod val="75000"/>
                    <a:lumOff val="25000"/>
                  </a:schemeClr>
                </a:solidFill>
                <a:effectLst>
                  <a:outerShdw blurRad="38100" dist="38100" dir="2700000" algn="tl">
                    <a:srgbClr val="000000">
                      <a:alpha val="43137"/>
                    </a:srgbClr>
                  </a:outerShdw>
                </a:effectLst>
              </a:rPr>
              <a:t>The September minimum sea ice extent reached new record lows in 2002 (15.3%), 2005 (20.9%), and 2007 (39.2%).</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
        <p:nvSpPr>
          <p:cNvPr id="7" name="TextBox 6"/>
          <p:cNvSpPr txBox="1"/>
          <p:nvPr/>
        </p:nvSpPr>
        <p:spPr>
          <a:xfrm>
            <a:off x="3581400" y="762000"/>
            <a:ext cx="5476324" cy="1569660"/>
          </a:xfrm>
          <a:prstGeom prst="rect">
            <a:avLst/>
          </a:prstGeom>
          <a:noFill/>
        </p:spPr>
        <p:txBody>
          <a:bodyPr wrap="square" rtlCol="0">
            <a:spAutoFit/>
          </a:bodyPr>
          <a:lstStyle/>
          <a:p>
            <a:pPr algn="ctr"/>
            <a:r>
              <a:rPr lang="en-US" sz="2400" b="1" dirty="0" smtClean="0">
                <a:solidFill>
                  <a:schemeClr val="tx1">
                    <a:lumMod val="75000"/>
                    <a:lumOff val="25000"/>
                  </a:schemeClr>
                </a:solidFill>
                <a:effectLst>
                  <a:outerShdw blurRad="38100" dist="38100" dir="2700000" algn="tl">
                    <a:srgbClr val="000000">
                      <a:alpha val="43137"/>
                    </a:srgbClr>
                  </a:outerShdw>
                </a:effectLst>
              </a:rPr>
              <a:t>Since 1979 winter Arctic ice extent has decreased by about 4.2 % per decade.  Interestingly, Antarctic sea ice is increasing but the trend is small.</a:t>
            </a:r>
            <a:endParaRPr lang="en-US" sz="2400" b="1"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184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Ice Mass Anomaly</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0" y="758221"/>
            <a:ext cx="9144000" cy="609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027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Shelves</a:t>
            </a:r>
            <a:endParaRPr lang="en-US" dirty="0"/>
          </a:p>
        </p:txBody>
      </p:sp>
      <p:sp>
        <p:nvSpPr>
          <p:cNvPr id="3" name="Content Placeholder 2"/>
          <p:cNvSpPr>
            <a:spLocks noGrp="1"/>
          </p:cNvSpPr>
          <p:nvPr>
            <p:ph idx="1"/>
          </p:nvPr>
        </p:nvSpPr>
        <p:spPr>
          <a:xfrm>
            <a:off x="0" y="990600"/>
            <a:ext cx="4343400" cy="5410200"/>
          </a:xfrm>
        </p:spPr>
        <p:txBody>
          <a:bodyPr>
            <a:normAutofit lnSpcReduction="10000"/>
          </a:bodyPr>
          <a:lstStyle/>
          <a:p>
            <a:r>
              <a:rPr lang="en-US" dirty="0" smtClean="0"/>
              <a:t>Three Categories:</a:t>
            </a:r>
          </a:p>
          <a:p>
            <a:pPr lvl="1"/>
            <a:r>
              <a:rPr lang="en-US" dirty="0" smtClean="0"/>
              <a:t>Glacier Fed</a:t>
            </a:r>
          </a:p>
          <a:p>
            <a:pPr lvl="1"/>
            <a:r>
              <a:rPr lang="en-US" dirty="0" smtClean="0"/>
              <a:t>Created by Sea Ice</a:t>
            </a:r>
          </a:p>
          <a:p>
            <a:pPr lvl="1"/>
            <a:r>
              <a:rPr lang="en-US" dirty="0" smtClean="0"/>
              <a:t>Composite</a:t>
            </a:r>
            <a:endParaRPr lang="en-US" dirty="0"/>
          </a:p>
          <a:p>
            <a:r>
              <a:rPr lang="en-US" dirty="0"/>
              <a:t>Most of the world's ice </a:t>
            </a:r>
            <a:r>
              <a:rPr lang="en-US" dirty="0" smtClean="0"/>
              <a:t>shelves are </a:t>
            </a:r>
            <a:r>
              <a:rPr lang="en-US" dirty="0"/>
              <a:t>fed by </a:t>
            </a:r>
            <a:r>
              <a:rPr lang="en-US" dirty="0" smtClean="0"/>
              <a:t>glaciers.</a:t>
            </a:r>
          </a:p>
          <a:p>
            <a:r>
              <a:rPr lang="en-US" dirty="0" smtClean="0"/>
              <a:t>Two types of events occur on ice shelves:</a:t>
            </a:r>
          </a:p>
          <a:p>
            <a:pPr lvl="1"/>
            <a:r>
              <a:rPr lang="en-US" dirty="0" smtClean="0"/>
              <a:t>Calving</a:t>
            </a:r>
          </a:p>
          <a:p>
            <a:pPr lvl="1"/>
            <a:r>
              <a:rPr lang="en-US" dirty="0" smtClean="0"/>
              <a:t>Disintegration</a:t>
            </a:r>
            <a:endParaRPr lang="en-US" dirty="0"/>
          </a:p>
        </p:txBody>
      </p:sp>
      <p:sp>
        <p:nvSpPr>
          <p:cNvPr id="4" name="Rectangle 3"/>
          <p:cNvSpPr/>
          <p:nvPr/>
        </p:nvSpPr>
        <p:spPr>
          <a:xfrm>
            <a:off x="5309100" y="4470071"/>
            <a:ext cx="3622963" cy="1200329"/>
          </a:xfrm>
          <a:prstGeom prst="rect">
            <a:avLst/>
          </a:prstGeom>
        </p:spPr>
        <p:txBody>
          <a:bodyPr wrap="square">
            <a:spAutoFit/>
          </a:bodyPr>
          <a:lstStyle/>
          <a:p>
            <a:pPr algn="ctr"/>
            <a:r>
              <a:rPr lang="en-US" b="1" dirty="0"/>
              <a:t>Ward Hunt Ice </a:t>
            </a:r>
            <a:r>
              <a:rPr lang="en-US" b="1" dirty="0" smtClean="0"/>
              <a:t>Shelf, Ellesmere Island, Nunavut, Canada:</a:t>
            </a:r>
            <a:r>
              <a:rPr lang="en-US" dirty="0" smtClean="0"/>
              <a:t> </a:t>
            </a:r>
            <a:r>
              <a:rPr lang="en-US" dirty="0"/>
              <a:t>This ice shelf is an example of a shelf made from compressed sea </a:t>
            </a:r>
            <a:r>
              <a:rPr lang="en-US" dirty="0" smtClean="0"/>
              <a:t>ice. </a:t>
            </a:r>
            <a:endParaRPr lang="en-US" dirty="0"/>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582" y="0"/>
            <a:ext cx="2023417" cy="152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888" y="1524002"/>
            <a:ext cx="2382361" cy="2235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301" y="2346715"/>
            <a:ext cx="2347062"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descr="http://www.climatechange.umaine.edu/Research/projects/students/photos/Grnldglacier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666"/>
          <a:stretch/>
        </p:blipFill>
        <p:spPr bwMode="auto">
          <a:xfrm>
            <a:off x="3962400" y="4856162"/>
            <a:ext cx="1767413" cy="200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133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lacier_Calving.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20725" y="990600"/>
            <a:ext cx="7704138" cy="5135563"/>
          </a:xfrm>
        </p:spPr>
      </p:pic>
      <p:sp>
        <p:nvSpPr>
          <p:cNvPr id="2" name="TextBox 1"/>
          <p:cNvSpPr txBox="1"/>
          <p:nvPr/>
        </p:nvSpPr>
        <p:spPr>
          <a:xfrm>
            <a:off x="736364" y="545068"/>
            <a:ext cx="4809137" cy="369332"/>
          </a:xfrm>
          <a:prstGeom prst="rect">
            <a:avLst/>
          </a:prstGeom>
          <a:noFill/>
        </p:spPr>
        <p:txBody>
          <a:bodyPr wrap="none" rtlCol="0">
            <a:spAutoFit/>
          </a:bodyPr>
          <a:lstStyle/>
          <a:p>
            <a:r>
              <a:rPr lang="en-US" dirty="0">
                <a:hlinkClick r:id="rId6"/>
              </a:rPr>
              <a:t>http://www.youtube.com/watch?v=bYH2Df-evNs</a:t>
            </a:r>
            <a:endParaRPr lang="en-US" dirty="0"/>
          </a:p>
        </p:txBody>
      </p:sp>
    </p:spTree>
    <p:extLst>
      <p:ext uri="{BB962C8B-B14F-4D97-AF65-F5344CB8AC3E}">
        <p14:creationId xmlns:p14="http://schemas.microsoft.com/office/powerpoint/2010/main" val="2983567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3208">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Shelves Calving</a:t>
            </a:r>
            <a:endParaRPr lang="en-US" dirty="0"/>
          </a:p>
        </p:txBody>
      </p:sp>
      <p:sp>
        <p:nvSpPr>
          <p:cNvPr id="3" name="Content Placeholder 2"/>
          <p:cNvSpPr>
            <a:spLocks noGrp="1"/>
          </p:cNvSpPr>
          <p:nvPr>
            <p:ph idx="1"/>
          </p:nvPr>
        </p:nvSpPr>
        <p:spPr>
          <a:xfrm>
            <a:off x="0" y="990600"/>
            <a:ext cx="3962400" cy="5867400"/>
          </a:xfrm>
        </p:spPr>
        <p:txBody>
          <a:bodyPr>
            <a:normAutofit/>
          </a:bodyPr>
          <a:lstStyle/>
          <a:p>
            <a:r>
              <a:rPr lang="en-US" dirty="0" smtClean="0"/>
              <a:t>Rift Calving</a:t>
            </a:r>
          </a:p>
          <a:p>
            <a:pPr lvl="1"/>
            <a:r>
              <a:rPr lang="en-US" dirty="0" smtClean="0"/>
              <a:t>Huge tabular </a:t>
            </a:r>
            <a:r>
              <a:rPr lang="en-US" dirty="0"/>
              <a:t>i</a:t>
            </a:r>
            <a:r>
              <a:rPr lang="en-US" dirty="0" smtClean="0"/>
              <a:t>cebergs</a:t>
            </a:r>
          </a:p>
          <a:p>
            <a:pPr lvl="1"/>
            <a:r>
              <a:rPr lang="en-US" dirty="0" smtClean="0"/>
              <a:t>Decadal timescale</a:t>
            </a:r>
          </a:p>
          <a:p>
            <a:pPr lvl="1"/>
            <a:endParaRPr lang="en-US" dirty="0"/>
          </a:p>
          <a:p>
            <a:r>
              <a:rPr lang="en-US" dirty="0" smtClean="0"/>
              <a:t>Crevasse Calving</a:t>
            </a:r>
          </a:p>
          <a:p>
            <a:pPr lvl="1"/>
            <a:r>
              <a:rPr lang="en-US" dirty="0" smtClean="0"/>
              <a:t>Armadas of smaller icebergs</a:t>
            </a:r>
          </a:p>
          <a:p>
            <a:pPr lvl="1"/>
            <a:r>
              <a:rPr lang="en-US" dirty="0" smtClean="0"/>
              <a:t>Tracked by the National Ice Center</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937" y="0"/>
            <a:ext cx="202406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993827"/>
            <a:ext cx="2584174" cy="164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514" y="990600"/>
            <a:ext cx="2584174"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a:off x="7323688" y="533400"/>
            <a:ext cx="1439312" cy="45720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323688" y="533400"/>
            <a:ext cx="1439312" cy="320040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3" name="Picture 7" descr="http://www.climatechange.umaine.edu/Research/projects/students/photos/Grnldglacier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666"/>
          <a:stretch/>
        </p:blipFill>
        <p:spPr bwMode="auto">
          <a:xfrm>
            <a:off x="3962400" y="4856162"/>
            <a:ext cx="1767413" cy="200183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flipV="1">
            <a:off x="4411112" y="5643148"/>
            <a:ext cx="1989688" cy="376652"/>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487312" y="4008942"/>
            <a:ext cx="1913488" cy="2010858"/>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798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32051"/>
            <a:ext cx="6129337" cy="576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937" y="0"/>
            <a:ext cx="202406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H="1">
            <a:off x="7119938" y="228600"/>
            <a:ext cx="821530" cy="80345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7119938" y="228600"/>
            <a:ext cx="821530" cy="640080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618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30927"/>
          </a:xfrm>
        </p:spPr>
        <p:txBody>
          <a:bodyPr>
            <a:normAutofit/>
          </a:bodyPr>
          <a:lstStyle/>
          <a:p>
            <a:r>
              <a:rPr lang="en-US" dirty="0" smtClean="0"/>
              <a:t>Ice Shelve </a:t>
            </a:r>
            <a:br>
              <a:rPr lang="en-US" dirty="0" smtClean="0"/>
            </a:br>
            <a:r>
              <a:rPr lang="en-US" dirty="0" smtClean="0"/>
              <a:t>Disintegration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937" y="6927"/>
            <a:ext cx="202406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a:off x="6286500" y="533400"/>
            <a:ext cx="11811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467600" y="533399"/>
            <a:ext cx="1676400" cy="121920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4963706"/>
            <a:ext cx="5772150" cy="1477328"/>
          </a:xfrm>
          <a:prstGeom prst="rect">
            <a:avLst/>
          </a:prstGeom>
        </p:spPr>
        <p:txBody>
          <a:bodyPr wrap="square">
            <a:spAutoFit/>
          </a:bodyPr>
          <a:lstStyle/>
          <a:p>
            <a:pPr algn="ctr"/>
            <a:r>
              <a:rPr lang="en-US" b="1" dirty="0"/>
              <a:t>Wilkins Ice Shelf Disintegration, summer 2008:</a:t>
            </a:r>
            <a:r>
              <a:rPr lang="en-US" dirty="0"/>
              <a:t> The summertime breakup of the western Wilkins Ice Shelf occurred in a matter of days. NASA Moderate Resolution Imaging </a:t>
            </a:r>
            <a:r>
              <a:rPr lang="en-US" dirty="0" err="1"/>
              <a:t>Spectroradiometer</a:t>
            </a:r>
            <a:r>
              <a:rPr lang="en-US" dirty="0"/>
              <a:t> images courtesy NASA Earth </a:t>
            </a:r>
            <a:r>
              <a:rPr lang="en-US" dirty="0" smtClean="0"/>
              <a:t>Observatory.</a:t>
            </a:r>
            <a:endParaRPr lang="en-US"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75260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6286500" y="4610100"/>
            <a:ext cx="2857500" cy="2308324"/>
          </a:xfrm>
          <a:prstGeom prst="rect">
            <a:avLst/>
          </a:prstGeom>
        </p:spPr>
        <p:txBody>
          <a:bodyPr wrap="square">
            <a:spAutoFit/>
          </a:bodyPr>
          <a:lstStyle/>
          <a:p>
            <a:pPr algn="ctr"/>
            <a:r>
              <a:rPr lang="en-US" b="1" dirty="0"/>
              <a:t>Wilkins Ice Shelf:</a:t>
            </a:r>
            <a:r>
              <a:rPr lang="en-US" dirty="0"/>
              <a:t> </a:t>
            </a:r>
            <a:r>
              <a:rPr lang="en-US" dirty="0" smtClean="0"/>
              <a:t>Black </a:t>
            </a:r>
            <a:r>
              <a:rPr lang="en-US" dirty="0"/>
              <a:t>lines indicate the approximate ice shelf front at the beginning of 2008. Blue lines indicate new shelf fronts after retreat events in 2008. Image courtesy Antarctic Glaciological Data </a:t>
            </a:r>
            <a:r>
              <a:rPr lang="en-US" dirty="0" smtClean="0"/>
              <a:t>Center.</a:t>
            </a:r>
            <a:endParaRPr lang="en-US" dirty="0"/>
          </a:p>
        </p:txBody>
      </p:sp>
      <p:cxnSp>
        <p:nvCxnSpPr>
          <p:cNvPr id="23" name="Straight Connector 22"/>
          <p:cNvCxnSpPr/>
          <p:nvPr/>
        </p:nvCxnSpPr>
        <p:spPr>
          <a:xfrm flipH="1">
            <a:off x="11965" y="3048000"/>
            <a:ext cx="7116749"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784116" y="3048000"/>
            <a:ext cx="1344598" cy="685800"/>
          </a:xfrm>
          <a:prstGeom prst="line">
            <a:avLst/>
          </a:prstGeom>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5" y="3733800"/>
            <a:ext cx="577215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Straight Connector 33"/>
          <p:cNvCxnSpPr/>
          <p:nvPr/>
        </p:nvCxnSpPr>
        <p:spPr>
          <a:xfrm flipH="1">
            <a:off x="6287760" y="533400"/>
            <a:ext cx="1181100" cy="121920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3225" y="3048000"/>
            <a:ext cx="7116749" cy="68580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785376" y="3048000"/>
            <a:ext cx="1344598" cy="68580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6200" y="1752600"/>
            <a:ext cx="5943600" cy="1200329"/>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While calving is a natural event, disintegration has only been observed as a result of warming.</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9598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and Ice Shelves</a:t>
            </a:r>
            <a:endParaRPr lang="en-US" dirty="0"/>
          </a:p>
        </p:txBody>
      </p:sp>
      <p:sp>
        <p:nvSpPr>
          <p:cNvPr id="3" name="Content Placeholder 2"/>
          <p:cNvSpPr>
            <a:spLocks noGrp="1"/>
          </p:cNvSpPr>
          <p:nvPr>
            <p:ph idx="1"/>
          </p:nvPr>
        </p:nvSpPr>
        <p:spPr>
          <a:xfrm>
            <a:off x="0" y="990600"/>
            <a:ext cx="4419600" cy="5867400"/>
          </a:xfrm>
        </p:spPr>
        <p:txBody>
          <a:bodyPr/>
          <a:lstStyle/>
          <a:p>
            <a:r>
              <a:rPr lang="en-US" dirty="0" smtClean="0"/>
              <a:t>Calving Rate</a:t>
            </a:r>
          </a:p>
          <a:p>
            <a:pPr lvl="1"/>
            <a:r>
              <a:rPr lang="en-US" dirty="0" smtClean="0"/>
              <a:t>Warming ocean water</a:t>
            </a:r>
          </a:p>
          <a:p>
            <a:pPr lvl="1"/>
            <a:r>
              <a:rPr lang="en-US" dirty="0" smtClean="0"/>
              <a:t>Basal Melting</a:t>
            </a:r>
          </a:p>
          <a:p>
            <a:pPr lvl="1"/>
            <a:r>
              <a:rPr lang="en-US" dirty="0" smtClean="0"/>
              <a:t>Increased rifting</a:t>
            </a:r>
          </a:p>
          <a:p>
            <a:pPr lvl="1"/>
            <a:r>
              <a:rPr lang="en-US" dirty="0" smtClean="0"/>
              <a:t>0.1°C = 10 m/</a:t>
            </a:r>
            <a:r>
              <a:rPr lang="en-US" dirty="0" err="1" smtClean="0"/>
              <a:t>yr</a:t>
            </a:r>
            <a:endParaRPr lang="en-US" dirty="0" smtClean="0"/>
          </a:p>
          <a:p>
            <a:pPr lvl="1"/>
            <a:endParaRPr lang="en-US" sz="1000" dirty="0"/>
          </a:p>
          <a:p>
            <a:r>
              <a:rPr lang="en-US" dirty="0" smtClean="0"/>
              <a:t>Disintegration</a:t>
            </a:r>
          </a:p>
          <a:p>
            <a:pPr lvl="1"/>
            <a:r>
              <a:rPr lang="en-US" dirty="0" smtClean="0"/>
              <a:t>Melt Ponds</a:t>
            </a:r>
          </a:p>
          <a:p>
            <a:pPr lvl="1"/>
            <a:r>
              <a:rPr lang="en-US" dirty="0" smtClean="0"/>
              <a:t>6 m deep crevasses can crack through full shelf thickness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472" y="990600"/>
            <a:ext cx="451412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953" y="4038600"/>
            <a:ext cx="4111081" cy="269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517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Permafrost</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90600"/>
            <a:ext cx="4495800" cy="5135563"/>
          </a:xfrm>
        </p:spPr>
        <p:txBody>
          <a:bodyPr>
            <a:normAutofit fontScale="77500" lnSpcReduction="20000"/>
          </a:bodyPr>
          <a:lstStyle/>
          <a:p>
            <a:r>
              <a:rPr lang="en-US" dirty="0" smtClean="0"/>
              <a:t>Soil, sediment, or </a:t>
            </a:r>
            <a:r>
              <a:rPr lang="en-US" dirty="0"/>
              <a:t>r</a:t>
            </a:r>
            <a:r>
              <a:rPr lang="en-US" dirty="0" smtClean="0"/>
              <a:t>ock that remains at below 0°C &gt; 2 yrs.</a:t>
            </a:r>
          </a:p>
          <a:p>
            <a:pPr lvl="1"/>
            <a:r>
              <a:rPr lang="en-US" dirty="0" smtClean="0"/>
              <a:t>22.79 Mkm</a:t>
            </a:r>
            <a:r>
              <a:rPr lang="en-US" baseline="30000" dirty="0" smtClean="0"/>
              <a:t>2</a:t>
            </a:r>
            <a:r>
              <a:rPr lang="en-US" dirty="0" smtClean="0"/>
              <a:t> (24% NH)</a:t>
            </a:r>
          </a:p>
          <a:p>
            <a:pPr lvl="1"/>
            <a:r>
              <a:rPr lang="en-US" dirty="0" smtClean="0"/>
              <a:t>Exists close to its melting point!</a:t>
            </a:r>
          </a:p>
          <a:p>
            <a:pPr lvl="1"/>
            <a:endParaRPr lang="en-US" dirty="0" smtClean="0"/>
          </a:p>
          <a:p>
            <a:r>
              <a:rPr lang="en-US" dirty="0" smtClean="0"/>
              <a:t>In Summer, an upper layer of permafrost can thaw creating an active layer.</a:t>
            </a:r>
          </a:p>
          <a:p>
            <a:pPr lvl="1"/>
            <a:endParaRPr lang="en-US" dirty="0"/>
          </a:p>
          <a:p>
            <a:r>
              <a:rPr lang="en-US" dirty="0" smtClean="0"/>
              <a:t>Characterization</a:t>
            </a:r>
          </a:p>
          <a:p>
            <a:pPr lvl="1"/>
            <a:r>
              <a:rPr lang="en-US" dirty="0" smtClean="0"/>
              <a:t>Continuous</a:t>
            </a:r>
          </a:p>
          <a:p>
            <a:pPr lvl="1"/>
            <a:r>
              <a:rPr lang="en-US" dirty="0" smtClean="0"/>
              <a:t>Discontinuous</a:t>
            </a:r>
          </a:p>
          <a:p>
            <a:pPr lvl="1"/>
            <a:r>
              <a:rPr lang="en-US" dirty="0" smtClean="0"/>
              <a:t>Sporadic</a:t>
            </a:r>
          </a:p>
          <a:p>
            <a:pPr lvl="1"/>
            <a:r>
              <a:rPr lang="en-US" dirty="0"/>
              <a:t>I</a:t>
            </a:r>
            <a:r>
              <a:rPr lang="en-US" dirty="0" smtClean="0"/>
              <a:t>solated</a:t>
            </a:r>
          </a:p>
          <a:p>
            <a:pPr lvl="1"/>
            <a:endParaRPr lang="en-US" dirty="0" smtClean="0"/>
          </a:p>
          <a:p>
            <a:pPr lvl="1"/>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990599"/>
            <a:ext cx="4401846"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858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perm_hous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19600"/>
            <a:ext cx="4572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4" y="4419600"/>
            <a:ext cx="4572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43" y="990600"/>
            <a:ext cx="5608257"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4908" y="1005498"/>
            <a:ext cx="3126692" cy="318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0" y="0"/>
            <a:ext cx="9144000" cy="762000"/>
          </a:xfrm>
        </p:spPr>
        <p:txBody>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Permafrost Anomaly</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212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Permafrost and the Carbon Cycle</a:t>
            </a:r>
            <a:endParaRPr lang="en-US" dirty="0"/>
          </a:p>
        </p:txBody>
      </p:sp>
      <p:sp>
        <p:nvSpPr>
          <p:cNvPr id="3" name="Content Placeholder 2"/>
          <p:cNvSpPr>
            <a:spLocks noGrp="1"/>
          </p:cNvSpPr>
          <p:nvPr>
            <p:ph idx="1"/>
          </p:nvPr>
        </p:nvSpPr>
        <p:spPr>
          <a:xfrm>
            <a:off x="0" y="1295400"/>
            <a:ext cx="4876800" cy="5562600"/>
          </a:xfrm>
        </p:spPr>
        <p:txBody>
          <a:bodyPr>
            <a:normAutofit/>
          </a:bodyPr>
          <a:lstStyle/>
          <a:p>
            <a:r>
              <a:rPr lang="en-US" sz="2800" dirty="0" smtClean="0"/>
              <a:t>During the Pleistocene period (1.8 </a:t>
            </a:r>
            <a:r>
              <a:rPr lang="en-US" sz="2800" dirty="0" err="1" smtClean="0"/>
              <a:t>Mya</a:t>
            </a:r>
            <a:r>
              <a:rPr lang="en-US" sz="2800" dirty="0" smtClean="0"/>
              <a:t> – 10 </a:t>
            </a:r>
            <a:r>
              <a:rPr lang="en-US" sz="2800" dirty="0" err="1" smtClean="0"/>
              <a:t>Kya</a:t>
            </a:r>
            <a:r>
              <a:rPr lang="en-US" sz="2800" dirty="0" smtClean="0"/>
              <a:t>) carbon was trapped in permafrost (relict permafrost).</a:t>
            </a:r>
          </a:p>
          <a:p>
            <a:endParaRPr lang="en-US" sz="1400" dirty="0" smtClean="0"/>
          </a:p>
          <a:p>
            <a:r>
              <a:rPr lang="en-US" sz="2800" dirty="0" smtClean="0"/>
              <a:t>Positive Feedback</a:t>
            </a:r>
          </a:p>
          <a:p>
            <a:pPr lvl="1"/>
            <a:r>
              <a:rPr lang="en-US" sz="2400" dirty="0" smtClean="0"/>
              <a:t>Relict permafrost thaws and releases CO2 and methane to the atmosphere.</a:t>
            </a:r>
          </a:p>
          <a:p>
            <a:pPr lvl="1"/>
            <a:r>
              <a:rPr lang="en-US" sz="2400" dirty="0" smtClean="0"/>
              <a:t>Further driving warming</a:t>
            </a:r>
          </a:p>
          <a:p>
            <a:endParaRPr lang="en-US" sz="2400"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212" y="3733800"/>
            <a:ext cx="455326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543" y="838200"/>
            <a:ext cx="32766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963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Why is the Arctic Warming Faster than Lower Latitudes?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71600"/>
            <a:ext cx="2286000" cy="370985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521481"/>
            <a:ext cx="5425971" cy="3565638"/>
          </a:xfrm>
          <a:prstGeom prst="rect">
            <a:avLst/>
          </a:prstGeom>
        </p:spPr>
      </p:pic>
    </p:spTree>
    <p:extLst>
      <p:ext uri="{BB962C8B-B14F-4D97-AF65-F5344CB8AC3E}">
        <p14:creationId xmlns:p14="http://schemas.microsoft.com/office/powerpoint/2010/main" val="3128065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152" y="4114800"/>
            <a:ext cx="9123848" cy="2743200"/>
          </a:xfrm>
        </p:spPr>
        <p:txBody>
          <a:bodyPr>
            <a:normAutofit/>
          </a:bodyPr>
          <a:lstStyle/>
          <a:p>
            <a:pPr marL="0" indent="0">
              <a:buNone/>
            </a:pPr>
            <a:r>
              <a:rPr lang="en-US" b="1" dirty="0">
                <a:solidFill>
                  <a:schemeClr val="tx1">
                    <a:lumMod val="75000"/>
                    <a:lumOff val="25000"/>
                  </a:schemeClr>
                </a:solidFill>
                <a:effectLst>
                  <a:outerShdw blurRad="38100" dist="38100" dir="2700000" algn="tl">
                    <a:srgbClr val="000000">
                      <a:alpha val="43137"/>
                    </a:srgbClr>
                  </a:outerShdw>
                </a:effectLst>
              </a:rPr>
              <a:t> </a:t>
            </a:r>
            <a:r>
              <a:rPr lang="en-US" b="1" dirty="0" smtClean="0">
                <a:solidFill>
                  <a:schemeClr val="tx1">
                    <a:lumMod val="75000"/>
                    <a:lumOff val="25000"/>
                  </a:schemeClr>
                </a:solidFill>
                <a:effectLst>
                  <a:outerShdw blurRad="38100" dist="38100" dir="2700000" algn="tl">
                    <a:srgbClr val="000000">
                      <a:alpha val="43137"/>
                    </a:srgbClr>
                  </a:outerShdw>
                </a:effectLst>
              </a:rPr>
              <a:t>    Other processes driving Increased polar warming:</a:t>
            </a:r>
          </a:p>
          <a:p>
            <a:endParaRPr lang="en-US" sz="1000" b="1" dirty="0" smtClean="0">
              <a:solidFill>
                <a:schemeClr val="tx1">
                  <a:lumMod val="75000"/>
                  <a:lumOff val="25000"/>
                </a:schemeClr>
              </a:solidFill>
              <a:effectLst>
                <a:outerShdw blurRad="38100" dist="38100" dir="2700000" algn="tl">
                  <a:srgbClr val="000000">
                    <a:alpha val="43137"/>
                  </a:srgbClr>
                </a:outerShdw>
              </a:effectLst>
            </a:endParaRPr>
          </a:p>
          <a:p>
            <a:endParaRPr lang="en-US" sz="1000" b="1" dirty="0" smtClean="0">
              <a:solidFill>
                <a:schemeClr val="tx1">
                  <a:lumMod val="75000"/>
                  <a:lumOff val="25000"/>
                </a:schemeClr>
              </a:solidFill>
              <a:effectLst>
                <a:outerShdw blurRad="38100" dist="38100" dir="2700000" algn="tl">
                  <a:srgbClr val="000000">
                    <a:alpha val="43137"/>
                  </a:srgbClr>
                </a:outerShdw>
              </a:effectLst>
            </a:endParaRPr>
          </a:p>
          <a:p>
            <a:pPr lvl="1"/>
            <a:r>
              <a:rPr lang="en-US" b="1" dirty="0" smtClean="0">
                <a:solidFill>
                  <a:schemeClr val="tx1">
                    <a:lumMod val="75000"/>
                    <a:lumOff val="25000"/>
                  </a:schemeClr>
                </a:solidFill>
                <a:effectLst>
                  <a:outerShdw blurRad="38100" dist="38100" dir="2700000" algn="tl">
                    <a:srgbClr val="000000">
                      <a:alpha val="43137"/>
                    </a:srgbClr>
                  </a:outerShdw>
                </a:effectLst>
              </a:rPr>
              <a:t>Reduced </a:t>
            </a:r>
            <a:r>
              <a:rPr lang="en-US" b="1" dirty="0">
                <a:solidFill>
                  <a:schemeClr val="tx1">
                    <a:lumMod val="75000"/>
                    <a:lumOff val="25000"/>
                  </a:schemeClr>
                </a:solidFill>
                <a:effectLst>
                  <a:outerShdw blurRad="38100" dist="38100" dir="2700000" algn="tl">
                    <a:srgbClr val="000000">
                      <a:alpha val="43137"/>
                    </a:srgbClr>
                  </a:outerShdw>
                </a:effectLst>
              </a:rPr>
              <a:t>Polar Evaporation </a:t>
            </a:r>
            <a:r>
              <a:rPr lang="en-US" b="1" dirty="0" smtClean="0">
                <a:solidFill>
                  <a:schemeClr val="tx1">
                    <a:lumMod val="75000"/>
                    <a:lumOff val="25000"/>
                  </a:schemeClr>
                </a:solidFill>
                <a:effectLst>
                  <a:outerShdw blurRad="38100" dist="38100" dir="2700000" algn="tl">
                    <a:srgbClr val="000000">
                      <a:alpha val="43137"/>
                    </a:srgbClr>
                  </a:outerShdw>
                </a:effectLst>
              </a:rPr>
              <a:t>Rates</a:t>
            </a:r>
            <a:endParaRPr lang="en-US" b="1" dirty="0">
              <a:solidFill>
                <a:schemeClr val="tx1">
                  <a:lumMod val="75000"/>
                  <a:lumOff val="25000"/>
                </a:schemeClr>
              </a:solidFill>
              <a:effectLst>
                <a:outerShdw blurRad="38100" dist="38100" dir="2700000" algn="tl">
                  <a:srgbClr val="000000">
                    <a:alpha val="43137"/>
                  </a:srgbClr>
                </a:outerShdw>
              </a:effectLst>
            </a:endParaRPr>
          </a:p>
          <a:p>
            <a:pPr lvl="1"/>
            <a:r>
              <a:rPr lang="en-US" b="1" dirty="0">
                <a:solidFill>
                  <a:schemeClr val="tx1">
                    <a:lumMod val="75000"/>
                    <a:lumOff val="25000"/>
                  </a:schemeClr>
                </a:solidFill>
                <a:effectLst>
                  <a:outerShdw blurRad="38100" dist="38100" dir="2700000" algn="tl">
                    <a:srgbClr val="000000">
                      <a:alpha val="43137"/>
                    </a:srgbClr>
                  </a:outerShdw>
                </a:effectLst>
              </a:rPr>
              <a:t>Polar Atmospheric </a:t>
            </a:r>
            <a:r>
              <a:rPr lang="en-US" b="1" dirty="0" smtClean="0">
                <a:solidFill>
                  <a:schemeClr val="tx1">
                    <a:lumMod val="75000"/>
                    <a:lumOff val="25000"/>
                  </a:schemeClr>
                </a:solidFill>
                <a:effectLst>
                  <a:outerShdw blurRad="38100" dist="38100" dir="2700000" algn="tl">
                    <a:srgbClr val="000000">
                      <a:alpha val="43137"/>
                    </a:srgbClr>
                  </a:outerShdw>
                </a:effectLst>
              </a:rPr>
              <a:t>Depth</a:t>
            </a:r>
            <a:endParaRPr lang="en-US" b="1" dirty="0">
              <a:solidFill>
                <a:schemeClr val="tx1">
                  <a:lumMod val="75000"/>
                  <a:lumOff val="25000"/>
                </a:schemeClr>
              </a:solidFill>
              <a:effectLst>
                <a:outerShdw blurRad="38100" dist="38100" dir="2700000" algn="tl">
                  <a:srgbClr val="000000">
                    <a:alpha val="43137"/>
                  </a:srgbClr>
                </a:outerShdw>
              </a:effectLst>
            </a:endParaRPr>
          </a:p>
          <a:p>
            <a:pPr lvl="1"/>
            <a:r>
              <a:rPr lang="en-US" b="1" dirty="0">
                <a:solidFill>
                  <a:schemeClr val="tx1">
                    <a:lumMod val="75000"/>
                    <a:lumOff val="25000"/>
                  </a:schemeClr>
                </a:solidFill>
                <a:effectLst>
                  <a:outerShdw blurRad="38100" dist="38100" dir="2700000" algn="tl">
                    <a:srgbClr val="000000">
                      <a:alpha val="43137"/>
                    </a:srgbClr>
                  </a:outerShdw>
                </a:effectLst>
              </a:rPr>
              <a:t>Increased summertime energy </a:t>
            </a:r>
            <a:r>
              <a:rPr lang="en-US" b="1" dirty="0" smtClean="0">
                <a:solidFill>
                  <a:schemeClr val="tx1">
                    <a:lumMod val="75000"/>
                    <a:lumOff val="25000"/>
                  </a:schemeClr>
                </a:solidFill>
                <a:effectLst>
                  <a:outerShdw blurRad="38100" dist="38100" dir="2700000" algn="tl">
                    <a:srgbClr val="000000">
                      <a:alpha val="43137"/>
                    </a:srgbClr>
                  </a:outerShdw>
                </a:effectLst>
              </a:rPr>
              <a:t>storage</a:t>
            </a:r>
            <a:endParaRPr lang="en-US" b="1" dirty="0">
              <a:solidFill>
                <a:schemeClr val="tx1">
                  <a:lumMod val="75000"/>
                  <a:lumOff val="25000"/>
                </a:schemeClr>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769" t="9896" r="7686" b="12719"/>
          <a:stretch/>
        </p:blipFill>
        <p:spPr bwMode="auto">
          <a:xfrm>
            <a:off x="6248400" y="4674020"/>
            <a:ext cx="2576945" cy="218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Ice / Albedo Feedback</a:t>
            </a:r>
            <a:endParaRPr lang="en-US" b="1" dirty="0">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371600"/>
            <a:ext cx="3581400" cy="236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NASA__Ice_albedo_feedback_causes_the_loss_of_the_sea_ic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3324" y="1135591"/>
            <a:ext cx="4038600" cy="2692400"/>
          </a:xfrm>
          <a:prstGeom prst="rect">
            <a:avLst/>
          </a:prstGeom>
        </p:spPr>
      </p:pic>
      <p:sp>
        <p:nvSpPr>
          <p:cNvPr id="5" name="TextBox 4"/>
          <p:cNvSpPr txBox="1"/>
          <p:nvPr/>
        </p:nvSpPr>
        <p:spPr>
          <a:xfrm>
            <a:off x="228600" y="766259"/>
            <a:ext cx="5105400" cy="369332"/>
          </a:xfrm>
          <a:prstGeom prst="rect">
            <a:avLst/>
          </a:prstGeom>
          <a:noFill/>
        </p:spPr>
        <p:txBody>
          <a:bodyPr wrap="square" rtlCol="0">
            <a:spAutoFit/>
          </a:bodyPr>
          <a:lstStyle/>
          <a:p>
            <a:r>
              <a:rPr lang="en-US" b="1" dirty="0" smtClean="0">
                <a:solidFill>
                  <a:schemeClr val="tx1">
                    <a:lumMod val="75000"/>
                    <a:lumOff val="25000"/>
                  </a:schemeClr>
                </a:solidFill>
                <a:effectLst>
                  <a:outerShdw blurRad="38100" dist="38100" dir="2700000" algn="tl">
                    <a:srgbClr val="000000">
                      <a:alpha val="43137"/>
                    </a:srgbClr>
                  </a:outerShdw>
                </a:effectLst>
                <a:hlinkClick r:id="rId7"/>
              </a:rPr>
              <a:t>http://www.youtube.com/watch?v=fJ999LIWvJk</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629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ASA___Sea_Ice_2008.av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685800" y="990600"/>
            <a:ext cx="7772400" cy="5181600"/>
          </a:xfrm>
        </p:spPr>
      </p:pic>
      <p:sp>
        <p:nvSpPr>
          <p:cNvPr id="2" name="TextBox 1"/>
          <p:cNvSpPr txBox="1"/>
          <p:nvPr/>
        </p:nvSpPr>
        <p:spPr>
          <a:xfrm>
            <a:off x="685800" y="609600"/>
            <a:ext cx="4829014" cy="369332"/>
          </a:xfrm>
          <a:prstGeom prst="rect">
            <a:avLst/>
          </a:prstGeom>
          <a:noFill/>
        </p:spPr>
        <p:txBody>
          <a:bodyPr wrap="none" rtlCol="0">
            <a:spAutoFit/>
          </a:bodyPr>
          <a:lstStyle/>
          <a:p>
            <a:r>
              <a:rPr lang="en-US" dirty="0" smtClean="0">
                <a:hlinkClick r:id="rId5"/>
              </a:rPr>
              <a:t>http://www.youtube.com/watch?v=r2RGQfmLl4E</a:t>
            </a:r>
            <a:endParaRPr lang="en-US" dirty="0"/>
          </a:p>
        </p:txBody>
      </p:sp>
    </p:spTree>
    <p:extLst>
      <p:ext uri="{BB962C8B-B14F-4D97-AF65-F5344CB8AC3E}">
        <p14:creationId xmlns:p14="http://schemas.microsoft.com/office/powerpoint/2010/main" val="1497527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sunami_Greenland___Tsunami_Groel_ndia_1995.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20725" y="990600"/>
            <a:ext cx="7704138" cy="5135563"/>
          </a:xfrm>
        </p:spPr>
      </p:pic>
      <p:sp>
        <p:nvSpPr>
          <p:cNvPr id="2" name="TextBox 1"/>
          <p:cNvSpPr txBox="1"/>
          <p:nvPr/>
        </p:nvSpPr>
        <p:spPr>
          <a:xfrm>
            <a:off x="762000" y="577334"/>
            <a:ext cx="4875758" cy="369332"/>
          </a:xfrm>
          <a:prstGeom prst="rect">
            <a:avLst/>
          </a:prstGeom>
          <a:noFill/>
        </p:spPr>
        <p:txBody>
          <a:bodyPr wrap="none" rtlCol="0">
            <a:spAutoFit/>
          </a:bodyPr>
          <a:lstStyle/>
          <a:p>
            <a:r>
              <a:rPr lang="en-US" dirty="0" smtClean="0">
                <a:hlinkClick r:id="rId6"/>
              </a:rPr>
              <a:t>http://www.youtube.com/watch?v=_2NvwlnKVtU</a:t>
            </a:r>
            <a:endParaRPr lang="en-US" dirty="0"/>
          </a:p>
        </p:txBody>
      </p:sp>
    </p:spTree>
    <p:extLst>
      <p:ext uri="{BB962C8B-B14F-4D97-AF65-F5344CB8AC3E}">
        <p14:creationId xmlns:p14="http://schemas.microsoft.com/office/powerpoint/2010/main" val="157692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6981">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DV09 Nathalie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857" y="1524000"/>
            <a:ext cx="59817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488668"/>
            <a:ext cx="9144000" cy="369332"/>
          </a:xfrm>
          <a:prstGeom prst="rect">
            <a:avLst/>
          </a:prstGeom>
        </p:spPr>
        <p:txBody>
          <a:bodyPr wrap="square">
            <a:spAutoFit/>
          </a:bodyPr>
          <a:lstStyle/>
          <a:p>
            <a:pPr algn="ctr">
              <a:buFontTx/>
              <a:buNone/>
            </a:pPr>
            <a:r>
              <a:rPr lang="en-GB" i="1" dirty="0"/>
              <a:t>Plots courtesy of EPICA.  Data from </a:t>
            </a:r>
            <a:r>
              <a:rPr lang="en-US" i="1" dirty="0" err="1"/>
              <a:t>Luethi</a:t>
            </a:r>
            <a:r>
              <a:rPr lang="en-US" i="1" dirty="0"/>
              <a:t> et al 2008 (CO</a:t>
            </a:r>
            <a:r>
              <a:rPr lang="en-US" i="1" baseline="-25000" dirty="0"/>
              <a:t>2</a:t>
            </a:r>
            <a:r>
              <a:rPr lang="en-US" i="1" dirty="0"/>
              <a:t>) and </a:t>
            </a:r>
            <a:r>
              <a:rPr lang="en-US" i="1" dirty="0" err="1"/>
              <a:t>Jouzel</a:t>
            </a:r>
            <a:r>
              <a:rPr lang="en-US" i="1" dirty="0"/>
              <a:t> et al 2007 (temperatures</a:t>
            </a:r>
            <a:r>
              <a:rPr lang="en-US" i="1" dirty="0" smtClean="0"/>
              <a:t>).</a:t>
            </a:r>
            <a:endParaRPr lang="en-US" dirty="0"/>
          </a:p>
        </p:txBody>
      </p:sp>
      <p:sp>
        <p:nvSpPr>
          <p:cNvPr id="6" name="TextBox 4"/>
          <p:cNvSpPr txBox="1">
            <a:spLocks noChangeArrowheads="1"/>
          </p:cNvSpPr>
          <p:nvPr/>
        </p:nvSpPr>
        <p:spPr bwMode="auto">
          <a:xfrm>
            <a:off x="7246556" y="1524000"/>
            <a:ext cx="1627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en-US" b="1" dirty="0">
                <a:solidFill>
                  <a:srgbClr val="00B050"/>
                </a:solidFill>
                <a:effectLst>
                  <a:outerShdw blurRad="38100" dist="38100" dir="2700000" algn="tl">
                    <a:srgbClr val="000000">
                      <a:alpha val="43137"/>
                    </a:srgbClr>
                  </a:outerShdw>
                </a:effectLst>
              </a:rPr>
              <a:t>383 ppm in 2007</a:t>
            </a:r>
          </a:p>
        </p:txBody>
      </p:sp>
      <p:sp>
        <p:nvSpPr>
          <p:cNvPr id="7" name="TextBox 6"/>
          <p:cNvSpPr txBox="1"/>
          <p:nvPr/>
        </p:nvSpPr>
        <p:spPr>
          <a:xfrm>
            <a:off x="13225" y="0"/>
            <a:ext cx="9144000" cy="1323439"/>
          </a:xfrm>
          <a:prstGeom prst="rect">
            <a:avLst/>
          </a:prstGeom>
          <a:noFill/>
        </p:spPr>
        <p:txBody>
          <a:bodyPr wrap="square" rtlCol="0">
            <a:spAutoFit/>
          </a:bodyPr>
          <a:lstStyle/>
          <a:p>
            <a:pPr algn="ctr"/>
            <a:r>
              <a:rPr lang="en-US" sz="4000" b="1" dirty="0" smtClean="0">
                <a:solidFill>
                  <a:schemeClr val="tx1">
                    <a:lumMod val="75000"/>
                    <a:lumOff val="25000"/>
                  </a:schemeClr>
                </a:solidFill>
                <a:effectLst>
                  <a:outerShdw blurRad="38100" dist="38100" dir="2700000" algn="tl">
                    <a:srgbClr val="000000">
                      <a:alpha val="43137"/>
                    </a:srgbClr>
                  </a:outerShdw>
                </a:effectLst>
              </a:rPr>
              <a:t>Evidence of positive feedback in the long-term climate record</a:t>
            </a:r>
            <a:endParaRPr lang="en-US" sz="4000" b="1" dirty="0">
              <a:solidFill>
                <a:schemeClr val="tx1">
                  <a:lumMod val="75000"/>
                  <a:lumOff val="25000"/>
                </a:schemeClr>
              </a:solidFill>
              <a:effectLst>
                <a:outerShdw blurRad="38100" dist="38100" dir="2700000" algn="tl">
                  <a:srgbClr val="000000">
                    <a:alpha val="43137"/>
                  </a:srgbClr>
                </a:outerShdw>
              </a:effectLst>
            </a:endParaRPr>
          </a:p>
        </p:txBody>
      </p:sp>
      <p:sp>
        <p:nvSpPr>
          <p:cNvPr id="8" name="Oval 7"/>
          <p:cNvSpPr/>
          <p:nvPr/>
        </p:nvSpPr>
        <p:spPr>
          <a:xfrm>
            <a:off x="4115115" y="2590800"/>
            <a:ext cx="304800" cy="1066800"/>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00600" y="3852862"/>
            <a:ext cx="441141" cy="2014538"/>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96100" y="4005262"/>
            <a:ext cx="470110" cy="1938338"/>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37625" y="2514600"/>
            <a:ext cx="336917" cy="1143000"/>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96000" y="2590800"/>
            <a:ext cx="381000" cy="1066800"/>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51445" y="3929062"/>
            <a:ext cx="470110" cy="1938338"/>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67515" y="4005262"/>
            <a:ext cx="470110" cy="1938338"/>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858000" y="1600200"/>
            <a:ext cx="546310" cy="2166938"/>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Sea Ice Extent</a:t>
            </a:r>
            <a:endParaRPr lang="en-US" dirty="0"/>
          </a:p>
        </p:txBody>
      </p:sp>
      <p:pic>
        <p:nvPicPr>
          <p:cNvPr id="5" name="Picture 3" descr="figur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7466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Glacial Melt</a:t>
            </a:r>
            <a:endParaRPr lang="en-US" dirty="0"/>
          </a:p>
        </p:txBody>
      </p:sp>
      <p:pic>
        <p:nvPicPr>
          <p:cNvPr id="10242"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706085"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85800" y="990600"/>
            <a:ext cx="7696200" cy="369332"/>
          </a:xfrm>
          <a:prstGeom prst="rect">
            <a:avLst/>
          </a:prstGeom>
        </p:spPr>
        <p:txBody>
          <a:bodyPr wrap="square">
            <a:spAutoFit/>
          </a:bodyPr>
          <a:lstStyle/>
          <a:p>
            <a:r>
              <a:rPr lang="en-US" dirty="0">
                <a:hlinkClick r:id="rId2"/>
              </a:rPr>
              <a:t>http://www.nrmsc.usgs.gov/files/norock/research/glacier_animation.gif</a:t>
            </a:r>
            <a:endParaRPr lang="en-US" dirty="0"/>
          </a:p>
        </p:txBody>
      </p:sp>
    </p:spTree>
    <p:extLst>
      <p:ext uri="{BB962C8B-B14F-4D97-AF65-F5344CB8AC3E}">
        <p14:creationId xmlns:p14="http://schemas.microsoft.com/office/powerpoint/2010/main" val="2937188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Sea Level Rise</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917" y="1066800"/>
            <a:ext cx="698678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0" y="5918250"/>
            <a:ext cx="9144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Sea level rise contributors:</a:t>
            </a:r>
            <a:r>
              <a:rPr kumimoji="0" lang="en-US" sz="1800" b="0" i="0" u="none" strike="noStrike" cap="none" normalizeH="0" baseline="0" dirty="0" smtClean="0">
                <a:ln>
                  <a:noFill/>
                </a:ln>
                <a:solidFill>
                  <a:schemeClr val="tx1"/>
                </a:solidFill>
                <a:effectLst/>
                <a:latin typeface="Arial" pitchFamily="34" charset="0"/>
                <a:cs typeface="Arial" pitchFamily="34" charset="0"/>
              </a:rPr>
              <a:t> Comparison of volume (white), area (grey) and percent contribution to sea level rise (red) by small glaciers and ice caps, and the Greenland and Antarctic Ice Sheets. Image courtesy (Meier et al., 2007). </a:t>
            </a:r>
            <a:r>
              <a:rPr kumimoji="0" lang="en-US" sz="3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3" name="Picture 5" descr="http://nsidc.org/images/spac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66713"/>
            <a:ext cx="9525" cy="47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52716" y="3733800"/>
            <a:ext cx="583814" cy="369332"/>
          </a:xfrm>
          <a:prstGeom prst="rect">
            <a:avLst/>
          </a:prstGeom>
          <a:noFill/>
        </p:spPr>
        <p:txBody>
          <a:bodyPr wrap="none" rtlCol="0">
            <a:spAutoFit/>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30%</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
        <p:nvSpPr>
          <p:cNvPr id="11" name="TextBox 10"/>
          <p:cNvSpPr txBox="1"/>
          <p:nvPr/>
        </p:nvSpPr>
        <p:spPr>
          <a:xfrm>
            <a:off x="6400800" y="2971800"/>
            <a:ext cx="587020" cy="369332"/>
          </a:xfrm>
          <a:prstGeom prst="rect">
            <a:avLst/>
          </a:prstGeom>
          <a:noFill/>
        </p:spPr>
        <p:txBody>
          <a:bodyPr wrap="none" rtlCol="0">
            <a:spAutoFit/>
          </a:bodyPr>
          <a:lstStyle/>
          <a:p>
            <a:r>
              <a:rPr lang="en-US" b="1" dirty="0">
                <a:solidFill>
                  <a:schemeClr val="tx1">
                    <a:lumMod val="75000"/>
                    <a:lumOff val="25000"/>
                  </a:schemeClr>
                </a:solidFill>
                <a:effectLst>
                  <a:outerShdw blurRad="38100" dist="38100" dir="2700000" algn="tl">
                    <a:srgbClr val="000000">
                      <a:alpha val="43137"/>
                    </a:srgbClr>
                  </a:outerShdw>
                </a:effectLst>
              </a:rPr>
              <a:t>1</a:t>
            </a:r>
            <a:r>
              <a:rPr lang="en-US" b="1" dirty="0" smtClean="0">
                <a:solidFill>
                  <a:schemeClr val="tx1">
                    <a:lumMod val="75000"/>
                    <a:lumOff val="25000"/>
                  </a:schemeClr>
                </a:solidFill>
                <a:effectLst>
                  <a:outerShdw blurRad="38100" dist="38100" dir="2700000" algn="tl">
                    <a:srgbClr val="000000">
                      <a:alpha val="43137"/>
                    </a:srgbClr>
                  </a:outerShdw>
                </a:effectLst>
              </a:rPr>
              <a:t>0%</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
        <p:nvSpPr>
          <p:cNvPr id="12" name="TextBox 11"/>
          <p:cNvSpPr txBox="1"/>
          <p:nvPr/>
        </p:nvSpPr>
        <p:spPr>
          <a:xfrm>
            <a:off x="2286000" y="2286000"/>
            <a:ext cx="587020" cy="369332"/>
          </a:xfrm>
          <a:prstGeom prst="rect">
            <a:avLst/>
          </a:prstGeom>
          <a:noFill/>
        </p:spPr>
        <p:txBody>
          <a:bodyPr wrap="none" rtlCol="0">
            <a:spAutoFit/>
          </a:bodyPr>
          <a:lstStyle/>
          <a:p>
            <a:r>
              <a:rPr lang="en-US" b="1" dirty="0">
                <a:solidFill>
                  <a:schemeClr val="tx1">
                    <a:lumMod val="75000"/>
                    <a:lumOff val="25000"/>
                  </a:schemeClr>
                </a:solidFill>
                <a:effectLst>
                  <a:outerShdw blurRad="38100" dist="38100" dir="2700000" algn="tl">
                    <a:srgbClr val="000000">
                      <a:alpha val="43137"/>
                    </a:srgbClr>
                  </a:outerShdw>
                </a:effectLst>
              </a:rPr>
              <a:t>6</a:t>
            </a:r>
            <a:r>
              <a:rPr lang="en-US" b="1" dirty="0" smtClean="0">
                <a:solidFill>
                  <a:schemeClr val="tx1">
                    <a:lumMod val="75000"/>
                    <a:lumOff val="25000"/>
                  </a:schemeClr>
                </a:solidFill>
                <a:effectLst>
                  <a:outerShdw blurRad="38100" dist="38100" dir="2700000" algn="tl">
                    <a:srgbClr val="000000">
                      <a:alpha val="43137"/>
                    </a:srgbClr>
                  </a:outerShdw>
                </a:effectLst>
              </a:rPr>
              <a:t>0%</a:t>
            </a:r>
            <a:endParaRPr lang="en-US" b="1" dirty="0">
              <a:solidFill>
                <a:schemeClr val="tx1">
                  <a:lumMod val="75000"/>
                  <a:lumOff val="25000"/>
                </a:schemeClr>
              </a:solidFill>
              <a:effectLst>
                <a:outerShdw blurRad="38100" dist="38100" dir="2700000" algn="tl">
                  <a:srgbClr val="000000">
                    <a:alpha val="43137"/>
                  </a:srgbClr>
                </a:outerShdw>
              </a:effectLst>
            </a:endParaRPr>
          </a:p>
        </p:txBody>
      </p:sp>
      <p:cxnSp>
        <p:nvCxnSpPr>
          <p:cNvPr id="9" name="Straight Connector 8"/>
          <p:cNvCxnSpPr/>
          <p:nvPr/>
        </p:nvCxnSpPr>
        <p:spPr>
          <a:xfrm flipV="1">
            <a:off x="6400800" y="3276600"/>
            <a:ext cx="152400" cy="1676400"/>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6963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My Documents\ANTARCTICA\BEST\DSC0189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691" y="-25400"/>
            <a:ext cx="9113309" cy="706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4498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My Documents\ANTARCTICA\BEST\DSC0190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48431"/>
            <a:ext cx="9144000" cy="700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584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My Documents\ANTARCTICA\BEST\DSC018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753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My Documents\ANTARCTICA\BEST\DSC0186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1599" y="0"/>
            <a:ext cx="9418108" cy="706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31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Is the Cryosphere Sending Signals About Climate Change?</a:t>
            </a:r>
            <a:endParaRPr lang="en-US" b="1" dirty="0">
              <a:solidFill>
                <a:schemeClr val="tx1">
                  <a:lumMod val="75000"/>
                  <a:lumOff val="25000"/>
                </a:schemeClr>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7687"/>
          <a:stretch/>
        </p:blipFill>
        <p:spPr>
          <a:xfrm>
            <a:off x="6276109" y="1353967"/>
            <a:ext cx="2799877" cy="1750541"/>
          </a:xfrm>
          <a:ln w="31750">
            <a:solidFill>
              <a:schemeClr val="tx1">
                <a:lumMod val="75000"/>
                <a:lumOff val="25000"/>
              </a:schemeClr>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7686"/>
          <a:stretch/>
        </p:blipFill>
        <p:spPr>
          <a:xfrm>
            <a:off x="3657600" y="1353967"/>
            <a:ext cx="2618509" cy="1752600"/>
          </a:xfrm>
          <a:prstGeom prst="rect">
            <a:avLst/>
          </a:prstGeom>
          <a:ln w="31750">
            <a:solidFill>
              <a:schemeClr val="tx1">
                <a:lumMod val="75000"/>
                <a:lumOff val="25000"/>
              </a:schemeClr>
            </a:solidFill>
          </a:ln>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7640"/>
          <a:stretch/>
        </p:blipFill>
        <p:spPr>
          <a:xfrm>
            <a:off x="6276110" y="3126088"/>
            <a:ext cx="2799877" cy="1676051"/>
          </a:xfrm>
          <a:prstGeom prst="rect">
            <a:avLst/>
          </a:prstGeom>
          <a:ln w="31750">
            <a:solidFill>
              <a:schemeClr val="tx1">
                <a:lumMod val="75000"/>
                <a:lumOff val="25000"/>
              </a:schemeClr>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1" y="3126089"/>
            <a:ext cx="2618509" cy="1649600"/>
          </a:xfrm>
          <a:prstGeom prst="rect">
            <a:avLst/>
          </a:prstGeom>
          <a:ln w="31750">
            <a:solidFill>
              <a:schemeClr val="tx1">
                <a:lumMod val="75000"/>
                <a:lumOff val="25000"/>
              </a:schemeClr>
            </a:solid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1353967"/>
            <a:ext cx="3333750" cy="5427833"/>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373" t="3837" r="1043" b="2657"/>
          <a:stretch/>
        </p:blipFill>
        <p:spPr>
          <a:xfrm>
            <a:off x="3657601" y="4786746"/>
            <a:ext cx="5418387" cy="1995054"/>
          </a:xfrm>
          <a:prstGeom prst="rect">
            <a:avLst/>
          </a:prstGeom>
          <a:ln w="31750">
            <a:solidFill>
              <a:schemeClr val="tx1">
                <a:lumMod val="75000"/>
                <a:lumOff val="25000"/>
              </a:schemeClr>
            </a:solidFill>
          </a:ln>
        </p:spPr>
      </p:pic>
      <p:sp>
        <p:nvSpPr>
          <p:cNvPr id="4" name="TextBox 3"/>
          <p:cNvSpPr txBox="1"/>
          <p:nvPr/>
        </p:nvSpPr>
        <p:spPr>
          <a:xfrm>
            <a:off x="4389087" y="1869437"/>
            <a:ext cx="1006301"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Snow</a:t>
            </a:r>
            <a:endParaRPr lang="en-US" sz="2800" b="1" dirty="0">
              <a:solidFill>
                <a:srgbClr val="C00000"/>
              </a:solidFill>
              <a:effectLst>
                <a:outerShdw blurRad="38100" dist="38100" dir="2700000" algn="tl">
                  <a:srgbClr val="000000">
                    <a:alpha val="43137"/>
                  </a:srgbClr>
                </a:outerShdw>
              </a:effectLst>
            </a:endParaRPr>
          </a:p>
        </p:txBody>
      </p:sp>
      <p:sp>
        <p:nvSpPr>
          <p:cNvPr id="11" name="TextBox 10"/>
          <p:cNvSpPr txBox="1"/>
          <p:nvPr/>
        </p:nvSpPr>
        <p:spPr>
          <a:xfrm>
            <a:off x="7018788" y="1869437"/>
            <a:ext cx="1366528"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Glaciers</a:t>
            </a:r>
            <a:endParaRPr lang="en-US" sz="2800" b="1" dirty="0">
              <a:solidFill>
                <a:srgbClr val="C00000"/>
              </a:solidFill>
              <a:effectLst>
                <a:outerShdw blurRad="38100" dist="38100" dir="2700000" algn="tl">
                  <a:srgbClr val="000000">
                    <a:alpha val="43137"/>
                  </a:srgbClr>
                </a:outerShdw>
              </a:effectLst>
            </a:endParaRPr>
          </a:p>
        </p:txBody>
      </p:sp>
      <p:sp>
        <p:nvSpPr>
          <p:cNvPr id="12" name="TextBox 11"/>
          <p:cNvSpPr txBox="1"/>
          <p:nvPr/>
        </p:nvSpPr>
        <p:spPr>
          <a:xfrm>
            <a:off x="4303149" y="3689279"/>
            <a:ext cx="1223412"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Sea Ice</a:t>
            </a:r>
            <a:endParaRPr lang="en-US" sz="2800" b="1" dirty="0">
              <a:solidFill>
                <a:srgbClr val="C00000"/>
              </a:solidFill>
              <a:effectLst>
                <a:outerShdw blurRad="38100" dist="38100" dir="2700000" algn="tl">
                  <a:srgbClr val="000000">
                    <a:alpha val="43137"/>
                  </a:srgbClr>
                </a:outerShdw>
              </a:effectLst>
            </a:endParaRPr>
          </a:p>
        </p:txBody>
      </p:sp>
      <p:sp>
        <p:nvSpPr>
          <p:cNvPr id="13" name="TextBox 12"/>
          <p:cNvSpPr txBox="1"/>
          <p:nvPr/>
        </p:nvSpPr>
        <p:spPr>
          <a:xfrm>
            <a:off x="6781800" y="3696662"/>
            <a:ext cx="1840504"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Permafrost</a:t>
            </a:r>
            <a:endParaRPr lang="en-US" sz="2800" b="1"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5524672" y="5640060"/>
            <a:ext cx="1684244" cy="523220"/>
          </a:xfrm>
          <a:prstGeom prst="rect">
            <a:avLst/>
          </a:prstGeom>
          <a:noFill/>
        </p:spPr>
        <p:txBody>
          <a:bodyPr wrap="none" rtlCol="0">
            <a:spAutoFit/>
          </a:bodyPr>
          <a:lstStyle/>
          <a:p>
            <a:r>
              <a:rPr lang="en-US" sz="2800" b="1" dirty="0" smtClean="0">
                <a:solidFill>
                  <a:srgbClr val="C00000"/>
                </a:solidFill>
                <a:effectLst>
                  <a:outerShdw blurRad="38100" dist="38100" dir="2700000" algn="tl">
                    <a:srgbClr val="000000">
                      <a:alpha val="43137"/>
                    </a:srgbClr>
                  </a:outerShdw>
                </a:effectLst>
              </a:rPr>
              <a:t>Ice Sheets</a:t>
            </a:r>
            <a:endParaRPr lang="en-US"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442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872" y="1981200"/>
            <a:ext cx="2562576" cy="1981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409700"/>
            <a:ext cx="2384163" cy="1752600"/>
          </a:xfrm>
          <a:prstGeom prst="rect">
            <a:avLst/>
          </a:prstGeom>
        </p:spPr>
      </p:pic>
      <p:sp>
        <p:nvSpPr>
          <p:cNvPr id="2" name="Title 1"/>
          <p:cNvSpPr>
            <a:spLocks noGrp="1"/>
          </p:cNvSpPr>
          <p:nvPr>
            <p:ph type="title"/>
          </p:nvPr>
        </p:nvSpPr>
        <p:spPr/>
        <p:txBody>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Current Measurement Techniques</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90601"/>
            <a:ext cx="5895148" cy="4648200"/>
          </a:xfrm>
        </p:spPr>
        <p:txBody>
          <a:bodyPr>
            <a:normAutofit fontScale="85000" lnSpcReduction="20000"/>
          </a:bodyPr>
          <a:lstStyle/>
          <a:p>
            <a:r>
              <a:rPr lang="en-US" dirty="0" smtClean="0"/>
              <a:t>The dawn of the satellite era (1960’s).</a:t>
            </a:r>
          </a:p>
          <a:p>
            <a:pPr marL="914400" lvl="2" indent="0">
              <a:buNone/>
            </a:pPr>
            <a:endParaRPr lang="en-US" dirty="0" smtClean="0"/>
          </a:p>
          <a:p>
            <a:pPr lvl="1"/>
            <a:r>
              <a:rPr lang="en-US" dirty="0" smtClean="0"/>
              <a:t>Passive NIR (MODIS)</a:t>
            </a:r>
          </a:p>
          <a:p>
            <a:pPr lvl="2"/>
            <a:r>
              <a:rPr lang="en-US" dirty="0" smtClean="0"/>
              <a:t>Snow is relatively cold (</a:t>
            </a:r>
            <a:r>
              <a:rPr lang="en-US" dirty="0" smtClean="0">
                <a:solidFill>
                  <a:srgbClr val="00CC00"/>
                </a:solidFill>
              </a:rPr>
              <a:t>+</a:t>
            </a:r>
            <a:r>
              <a:rPr lang="en-US" dirty="0" smtClean="0"/>
              <a:t>)</a:t>
            </a:r>
          </a:p>
          <a:p>
            <a:pPr lvl="2"/>
            <a:r>
              <a:rPr lang="en-US" dirty="0" smtClean="0"/>
              <a:t>No cloud penetration (</a:t>
            </a:r>
            <a:r>
              <a:rPr lang="en-US" dirty="0" smtClean="0">
                <a:solidFill>
                  <a:srgbClr val="FF0000"/>
                </a:solidFill>
              </a:rPr>
              <a:t>-</a:t>
            </a:r>
            <a:r>
              <a:rPr lang="en-US" dirty="0" smtClean="0"/>
              <a:t>)</a:t>
            </a:r>
          </a:p>
          <a:p>
            <a:pPr lvl="2"/>
            <a:r>
              <a:rPr lang="en-US" dirty="0" smtClean="0"/>
              <a:t>No nighttime monitoring (</a:t>
            </a:r>
            <a:r>
              <a:rPr lang="en-US" dirty="0" smtClean="0">
                <a:solidFill>
                  <a:srgbClr val="FF0000"/>
                </a:solidFill>
              </a:rPr>
              <a:t>-</a:t>
            </a:r>
            <a:r>
              <a:rPr lang="en-US" dirty="0" smtClean="0"/>
              <a:t>)</a:t>
            </a:r>
          </a:p>
          <a:p>
            <a:pPr lvl="2"/>
            <a:endParaRPr lang="en-US" sz="1200" dirty="0" smtClean="0"/>
          </a:p>
          <a:p>
            <a:pPr lvl="1"/>
            <a:r>
              <a:rPr lang="en-US" dirty="0" smtClean="0"/>
              <a:t>Passive Microwave</a:t>
            </a:r>
          </a:p>
          <a:p>
            <a:pPr lvl="2"/>
            <a:r>
              <a:rPr lang="en-US" dirty="0" smtClean="0"/>
              <a:t>Cloud Penetration (</a:t>
            </a:r>
            <a:r>
              <a:rPr lang="en-US" dirty="0" smtClean="0">
                <a:solidFill>
                  <a:srgbClr val="00CC00"/>
                </a:solidFill>
              </a:rPr>
              <a:t>+</a:t>
            </a:r>
            <a:r>
              <a:rPr lang="en-US" dirty="0" smtClean="0"/>
              <a:t>)</a:t>
            </a:r>
          </a:p>
          <a:p>
            <a:pPr lvl="2"/>
            <a:r>
              <a:rPr lang="en-US" dirty="0" smtClean="0"/>
              <a:t> Nighttime Monitoring (</a:t>
            </a:r>
            <a:r>
              <a:rPr lang="en-US" dirty="0" smtClean="0">
                <a:solidFill>
                  <a:srgbClr val="00CC00"/>
                </a:solidFill>
              </a:rPr>
              <a:t>+</a:t>
            </a:r>
            <a:r>
              <a:rPr lang="en-US" dirty="0" smtClean="0"/>
              <a:t>)</a:t>
            </a:r>
          </a:p>
          <a:p>
            <a:pPr lvl="2"/>
            <a:r>
              <a:rPr lang="en-US" dirty="0" smtClean="0"/>
              <a:t>Microwave Energy level is low (</a:t>
            </a:r>
            <a:r>
              <a:rPr lang="en-US" dirty="0" smtClean="0">
                <a:solidFill>
                  <a:srgbClr val="FF0000"/>
                </a:solidFill>
              </a:rPr>
              <a:t>-</a:t>
            </a:r>
            <a:r>
              <a:rPr lang="en-US" dirty="0" smtClean="0"/>
              <a:t>)</a:t>
            </a:r>
          </a:p>
          <a:p>
            <a:pPr lvl="2"/>
            <a:endParaRPr lang="en-US" sz="1200" dirty="0" smtClean="0"/>
          </a:p>
          <a:p>
            <a:pPr lvl="1"/>
            <a:r>
              <a:rPr lang="en-US" dirty="0" smtClean="0"/>
              <a:t>Active Microwave (RADAR)</a:t>
            </a:r>
          </a:p>
          <a:p>
            <a:pPr lvl="2"/>
            <a:r>
              <a:rPr lang="en-US" dirty="0" smtClean="0"/>
              <a:t>Snow/Ice Depth </a:t>
            </a:r>
            <a:r>
              <a:rPr lang="en-US" dirty="0" smtClean="0">
                <a:solidFill>
                  <a:schemeClr val="tx1"/>
                </a:solidFill>
              </a:rPr>
              <a:t>(</a:t>
            </a:r>
            <a:r>
              <a:rPr lang="en-US" dirty="0" smtClean="0">
                <a:solidFill>
                  <a:srgbClr val="00CC00"/>
                </a:solidFill>
              </a:rPr>
              <a:t>+</a:t>
            </a:r>
            <a:r>
              <a:rPr lang="en-US" dirty="0" smtClean="0">
                <a:solidFill>
                  <a:schemeClr val="tx1"/>
                </a:solidFill>
              </a:rPr>
              <a:t>)</a:t>
            </a:r>
          </a:p>
          <a:p>
            <a:pPr lvl="2"/>
            <a:r>
              <a:rPr lang="en-US" dirty="0" smtClean="0"/>
              <a:t>Limited Range (</a:t>
            </a:r>
            <a:r>
              <a:rPr lang="en-US" dirty="0" smtClean="0">
                <a:solidFill>
                  <a:srgbClr val="FF0000"/>
                </a:solidFill>
              </a:rPr>
              <a:t>-</a:t>
            </a:r>
            <a:r>
              <a:rPr lang="en-US" dirty="0" smtClean="0"/>
              <a:t>)</a:t>
            </a:r>
            <a:endParaRPr lang="en-US" dirty="0"/>
          </a:p>
          <a:p>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3702942"/>
            <a:ext cx="2449972" cy="187088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23240" r="7742" b="55560"/>
          <a:stretch/>
        </p:blipFill>
        <p:spPr>
          <a:xfrm>
            <a:off x="1430679" y="5867400"/>
            <a:ext cx="6810336" cy="931664"/>
          </a:xfrm>
          <a:prstGeom prst="rect">
            <a:avLst/>
          </a:prstGeom>
        </p:spPr>
      </p:pic>
    </p:spTree>
    <p:extLst>
      <p:ext uri="{BB962C8B-B14F-4D97-AF65-F5344CB8AC3E}">
        <p14:creationId xmlns:p14="http://schemas.microsoft.com/office/powerpoint/2010/main" val="2566345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1" y="762000"/>
            <a:ext cx="9148751" cy="61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0" y="0"/>
            <a:ext cx="9144000" cy="762000"/>
          </a:xfrm>
        </p:spPr>
        <p:txBody>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Current Measurement Techniques</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8282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79006662"/>
              </p:ext>
            </p:extLst>
          </p:nvPr>
        </p:nvGraphicFramePr>
        <p:xfrm>
          <a:off x="5486400" y="2476500"/>
          <a:ext cx="3386265" cy="2514600"/>
        </p:xfrm>
        <a:graphic>
          <a:graphicData uri="http://schemas.openxmlformats.org/drawingml/2006/table">
            <a:tbl>
              <a:tblPr/>
              <a:tblGrid>
                <a:gridCol w="800483"/>
                <a:gridCol w="2585782"/>
              </a:tblGrid>
              <a:tr h="419100">
                <a:tc gridSpan="2">
                  <a:txBody>
                    <a:bodyPr/>
                    <a:lstStyle/>
                    <a:p>
                      <a:pPr algn="ctr"/>
                      <a:r>
                        <a:rPr lang="en-US" b="1" dirty="0" smtClean="0">
                          <a:solidFill>
                            <a:schemeClr val="tx1">
                              <a:lumMod val="75000"/>
                              <a:lumOff val="25000"/>
                            </a:schemeClr>
                          </a:solidFill>
                          <a:effectLst>
                            <a:outerShdw blurRad="38100" dist="38100" dir="2700000" algn="tl">
                              <a:srgbClr val="000000">
                                <a:alpha val="43137"/>
                              </a:srgbClr>
                            </a:outerShdw>
                          </a:effectLst>
                        </a:rPr>
                        <a:t>Image Color Legend</a:t>
                      </a:r>
                      <a:endParaRPr lang="en-US" b="1" dirty="0">
                        <a:solidFill>
                          <a:schemeClr val="tx1">
                            <a:lumMod val="75000"/>
                            <a:lumOff val="25000"/>
                          </a:schemeClr>
                        </a:solidFill>
                        <a:effectLst>
                          <a:outerShdw blurRad="38100" dist="38100" dir="2700000" algn="tl">
                            <a:srgbClr val="000000">
                              <a:alpha val="43137"/>
                            </a:srgbClr>
                          </a:outerShdw>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gn="ctr"/>
                      <a:endParaRPr lang="en-US" dirty="0"/>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9100">
                <a:tc>
                  <a:txBody>
                    <a:bodyPr/>
                    <a:lstStyle/>
                    <a:p>
                      <a:pPr algn="ctr"/>
                      <a:r>
                        <a:rPr lang="en-US" b="1" dirty="0">
                          <a:solidFill>
                            <a:schemeClr val="tx1">
                              <a:lumMod val="75000"/>
                              <a:lumOff val="25000"/>
                            </a:schemeClr>
                          </a:solidFill>
                        </a:rPr>
                        <a:t>white</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b="1" dirty="0">
                          <a:solidFill>
                            <a:schemeClr val="tx1">
                              <a:lumMod val="75000"/>
                              <a:lumOff val="25000"/>
                            </a:schemeClr>
                          </a:solidFill>
                        </a:rPr>
                        <a:t>snow </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9100">
                <a:tc>
                  <a:txBody>
                    <a:bodyPr/>
                    <a:lstStyle/>
                    <a:p>
                      <a:pPr algn="ctr"/>
                      <a:r>
                        <a:rPr lang="en-US" b="1" dirty="0">
                          <a:solidFill>
                            <a:schemeClr val="tx1">
                              <a:lumMod val="75000"/>
                              <a:lumOff val="25000"/>
                            </a:schemeClr>
                          </a:solidFill>
                        </a:rPr>
                        <a:t>pink</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b="1" dirty="0">
                          <a:solidFill>
                            <a:schemeClr val="tx1">
                              <a:lumMod val="75000"/>
                              <a:lumOff val="25000"/>
                            </a:schemeClr>
                          </a:solidFill>
                        </a:rPr>
                        <a:t>cloud </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9100">
                <a:tc>
                  <a:txBody>
                    <a:bodyPr/>
                    <a:lstStyle/>
                    <a:p>
                      <a:pPr algn="ctr"/>
                      <a:r>
                        <a:rPr lang="en-US" b="1">
                          <a:solidFill>
                            <a:schemeClr val="tx1">
                              <a:lumMod val="75000"/>
                              <a:lumOff val="25000"/>
                            </a:schemeClr>
                          </a:solidFill>
                        </a:rPr>
                        <a:t>grey</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b="1" dirty="0">
                          <a:solidFill>
                            <a:schemeClr val="tx1">
                              <a:lumMod val="75000"/>
                              <a:lumOff val="25000"/>
                            </a:schemeClr>
                          </a:solidFill>
                        </a:rPr>
                        <a:t>no data / night</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9100">
                <a:tc>
                  <a:txBody>
                    <a:bodyPr/>
                    <a:lstStyle/>
                    <a:p>
                      <a:pPr algn="ctr"/>
                      <a:r>
                        <a:rPr lang="en-US" b="1">
                          <a:solidFill>
                            <a:schemeClr val="tx1">
                              <a:lumMod val="75000"/>
                              <a:lumOff val="25000"/>
                            </a:schemeClr>
                          </a:solidFill>
                        </a:rPr>
                        <a:t>green</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b="1" dirty="0">
                          <a:solidFill>
                            <a:schemeClr val="tx1">
                              <a:lumMod val="75000"/>
                              <a:lumOff val="25000"/>
                            </a:schemeClr>
                          </a:solidFill>
                        </a:rPr>
                        <a:t>snow/cloud free land</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9100">
                <a:tc>
                  <a:txBody>
                    <a:bodyPr/>
                    <a:lstStyle/>
                    <a:p>
                      <a:pPr algn="ctr"/>
                      <a:r>
                        <a:rPr lang="en-US" b="1">
                          <a:solidFill>
                            <a:schemeClr val="tx1">
                              <a:lumMod val="75000"/>
                              <a:lumOff val="25000"/>
                            </a:schemeClr>
                          </a:solidFill>
                        </a:rPr>
                        <a:t>blue</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b="1" dirty="0">
                          <a:solidFill>
                            <a:schemeClr val="tx1">
                              <a:lumMod val="75000"/>
                              <a:lumOff val="25000"/>
                            </a:schemeClr>
                          </a:solidFill>
                        </a:rPr>
                        <a:t>water</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155" y="3276600"/>
            <a:ext cx="2804584" cy="4038600"/>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043626" y="990600"/>
            <a:ext cx="4051641" cy="2743200"/>
            <a:chOff x="776956" y="228600"/>
            <a:chExt cx="4343401" cy="2819400"/>
          </a:xfrm>
        </p:grpSpPr>
        <p:grpSp>
          <p:nvGrpSpPr>
            <p:cNvPr id="7" name="Group 6"/>
            <p:cNvGrpSpPr/>
            <p:nvPr/>
          </p:nvGrpSpPr>
          <p:grpSpPr>
            <a:xfrm>
              <a:off x="776956" y="228600"/>
              <a:ext cx="4343401" cy="2819400"/>
              <a:chOff x="205929" y="304799"/>
              <a:chExt cx="5600229" cy="424568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29" y="304800"/>
                <a:ext cx="2819400" cy="424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326" y="304799"/>
                <a:ext cx="2797832" cy="424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Straight Connector 8"/>
            <p:cNvCxnSpPr/>
            <p:nvPr/>
          </p:nvCxnSpPr>
          <p:spPr>
            <a:xfrm flipV="1">
              <a:off x="2946741" y="228601"/>
              <a:ext cx="0" cy="2819398"/>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1"/>
          <p:cNvSpPr>
            <a:spLocks noGrp="1"/>
          </p:cNvSpPr>
          <p:nvPr>
            <p:ph type="title"/>
          </p:nvPr>
        </p:nvSpPr>
        <p:spPr>
          <a:xfrm>
            <a:off x="0" y="0"/>
            <a:ext cx="9144000" cy="762000"/>
          </a:xfrm>
        </p:spPr>
        <p:txBody>
          <a:bodyPr/>
          <a:lstStyle/>
          <a:p>
            <a:r>
              <a:rPr lang="en-US" dirty="0" smtClean="0"/>
              <a:t>Passive Microwave Example</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0729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1000" y="914400"/>
            <a:ext cx="4038600" cy="5364163"/>
          </a:xfrm>
        </p:spPr>
        <p:txBody>
          <a:bodyPr>
            <a:normAutofit fontScale="92500" lnSpcReduction="10000"/>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Submarine Data</a:t>
            </a:r>
          </a:p>
          <a:p>
            <a:pPr lvl="1"/>
            <a:r>
              <a:rPr lang="en-US" b="1" dirty="0" smtClean="0">
                <a:solidFill>
                  <a:schemeClr val="tx1">
                    <a:lumMod val="75000"/>
                    <a:lumOff val="25000"/>
                  </a:schemeClr>
                </a:solidFill>
                <a:effectLst>
                  <a:outerShdw blurRad="38100" dist="38100" dir="2700000" algn="tl">
                    <a:srgbClr val="000000">
                      <a:alpha val="43137"/>
                    </a:srgbClr>
                  </a:outerShdw>
                </a:effectLst>
              </a:rPr>
              <a:t>Sea Ice</a:t>
            </a:r>
          </a:p>
          <a:p>
            <a:pPr lvl="1"/>
            <a:r>
              <a:rPr lang="en-US" b="1" dirty="0" smtClean="0">
                <a:solidFill>
                  <a:schemeClr val="tx1">
                    <a:lumMod val="75000"/>
                    <a:lumOff val="25000"/>
                  </a:schemeClr>
                </a:solidFill>
                <a:effectLst>
                  <a:outerShdw blurRad="38100" dist="38100" dir="2700000" algn="tl">
                    <a:srgbClr val="000000">
                      <a:alpha val="43137"/>
                    </a:srgbClr>
                  </a:outerShdw>
                </a:effectLst>
              </a:rPr>
              <a:t>1950’s</a:t>
            </a:r>
          </a:p>
          <a:p>
            <a:pPr marL="457200" lvl="1" indent="0">
              <a:buNone/>
            </a:pPr>
            <a:endParaRPr lang="en-US" b="1" dirty="0" smtClean="0">
              <a:solidFill>
                <a:schemeClr val="tx1">
                  <a:lumMod val="75000"/>
                  <a:lumOff val="25000"/>
                </a:schemeClr>
              </a:solidFill>
              <a:effectLst>
                <a:outerShdw blurRad="38100" dist="38100" dir="2700000" algn="tl">
                  <a:srgbClr val="000000">
                    <a:alpha val="43137"/>
                  </a:srgbClr>
                </a:outerShdw>
              </a:effectLst>
            </a:endParaRPr>
          </a:p>
          <a:p>
            <a:pPr marL="457200" lvl="1" indent="0">
              <a:buNone/>
            </a:pPr>
            <a:endParaRPr lang="en-US" b="1" dirty="0" smtClean="0">
              <a:solidFill>
                <a:schemeClr val="tx1">
                  <a:lumMod val="75000"/>
                  <a:lumOff val="25000"/>
                </a:schemeClr>
              </a:solidFill>
              <a:effectLst>
                <a:outerShdw blurRad="38100" dist="38100" dir="2700000" algn="tl">
                  <a:srgbClr val="000000">
                    <a:alpha val="43137"/>
                  </a:srgbClr>
                </a:outerShdw>
              </a:effectLst>
            </a:endParaRPr>
          </a:p>
          <a:p>
            <a:r>
              <a:rPr lang="en-US" b="1" dirty="0" err="1" smtClean="0">
                <a:solidFill>
                  <a:schemeClr val="tx1">
                    <a:lumMod val="75000"/>
                    <a:lumOff val="25000"/>
                  </a:schemeClr>
                </a:solidFill>
                <a:effectLst>
                  <a:outerShdw blurRad="38100" dist="38100" dir="2700000" algn="tl">
                    <a:srgbClr val="000000">
                      <a:alpha val="43137"/>
                    </a:srgbClr>
                  </a:outerShdw>
                </a:effectLst>
              </a:rPr>
              <a:t>Snowtel</a:t>
            </a:r>
            <a:r>
              <a:rPr lang="en-US" b="1" dirty="0" smtClean="0">
                <a:solidFill>
                  <a:schemeClr val="tx1">
                    <a:lumMod val="75000"/>
                    <a:lumOff val="25000"/>
                  </a:schemeClr>
                </a:solidFill>
                <a:effectLst>
                  <a:outerShdw blurRad="38100" dist="38100" dir="2700000" algn="tl">
                    <a:srgbClr val="000000">
                      <a:alpha val="43137"/>
                    </a:srgbClr>
                  </a:outerShdw>
                </a:effectLst>
              </a:rPr>
              <a:t> Data</a:t>
            </a:r>
          </a:p>
          <a:p>
            <a:pPr lvl="1"/>
            <a:r>
              <a:rPr lang="en-US" b="1" dirty="0" smtClean="0">
                <a:solidFill>
                  <a:schemeClr val="tx1">
                    <a:lumMod val="75000"/>
                    <a:lumOff val="25000"/>
                  </a:schemeClr>
                </a:solidFill>
                <a:effectLst>
                  <a:outerShdw blurRad="38100" dist="38100" dir="2700000" algn="tl">
                    <a:srgbClr val="000000">
                      <a:alpha val="43137"/>
                    </a:srgbClr>
                  </a:outerShdw>
                </a:effectLst>
              </a:rPr>
              <a:t>Snow Depth</a:t>
            </a:r>
          </a:p>
          <a:p>
            <a:pPr lvl="1"/>
            <a:r>
              <a:rPr lang="en-US" b="1" dirty="0" smtClean="0">
                <a:solidFill>
                  <a:schemeClr val="tx1">
                    <a:lumMod val="75000"/>
                    <a:lumOff val="25000"/>
                  </a:schemeClr>
                </a:solidFill>
                <a:effectLst>
                  <a:outerShdw blurRad="38100" dist="38100" dir="2700000" algn="tl">
                    <a:srgbClr val="000000">
                      <a:alpha val="43137"/>
                    </a:srgbClr>
                  </a:outerShdw>
                </a:effectLst>
              </a:rPr>
              <a:t>1940’s</a:t>
            </a:r>
          </a:p>
          <a:p>
            <a:endParaRPr lang="en-US" b="1" dirty="0" smtClean="0">
              <a:solidFill>
                <a:schemeClr val="tx1">
                  <a:lumMod val="75000"/>
                  <a:lumOff val="25000"/>
                </a:schemeClr>
              </a:solidFill>
              <a:effectLst>
                <a:outerShdw blurRad="38100" dist="38100" dir="2700000" algn="tl">
                  <a:srgbClr val="000000">
                    <a:alpha val="43137"/>
                  </a:srgbClr>
                </a:outerShdw>
              </a:effectLst>
            </a:endParaRPr>
          </a:p>
          <a:p>
            <a:endParaRPr lang="en-US" b="1" dirty="0">
              <a:solidFill>
                <a:schemeClr val="tx1">
                  <a:lumMod val="75000"/>
                  <a:lumOff val="25000"/>
                </a:schemeClr>
              </a:solidFill>
              <a:effectLst>
                <a:outerShdw blurRad="38100" dist="38100" dir="2700000" algn="tl">
                  <a:srgbClr val="000000">
                    <a:alpha val="43137"/>
                  </a:srgbClr>
                </a:outerShdw>
              </a:effectLst>
            </a:endParaRPr>
          </a:p>
          <a:p>
            <a:r>
              <a:rPr lang="en-US" b="1" dirty="0" smtClean="0">
                <a:solidFill>
                  <a:schemeClr val="tx1">
                    <a:lumMod val="75000"/>
                    <a:lumOff val="25000"/>
                  </a:schemeClr>
                </a:solidFill>
                <a:effectLst>
                  <a:outerShdw blurRad="38100" dist="38100" dir="2700000" algn="tl">
                    <a:srgbClr val="000000">
                      <a:alpha val="43137"/>
                    </a:srgbClr>
                  </a:outerShdw>
                </a:effectLst>
              </a:rPr>
              <a:t>Field Measurement</a:t>
            </a:r>
          </a:p>
          <a:p>
            <a:pPr lvl="1"/>
            <a:r>
              <a:rPr lang="en-US" b="1" dirty="0" smtClean="0">
                <a:solidFill>
                  <a:schemeClr val="tx1">
                    <a:lumMod val="75000"/>
                    <a:lumOff val="25000"/>
                  </a:schemeClr>
                </a:solidFill>
                <a:effectLst>
                  <a:outerShdw blurRad="38100" dist="38100" dir="2700000" algn="tl">
                    <a:srgbClr val="000000">
                      <a:alpha val="43137"/>
                    </a:srgbClr>
                  </a:outerShdw>
                </a:effectLst>
              </a:rPr>
              <a:t>Glacier Mass Balance</a:t>
            </a:r>
          </a:p>
          <a:p>
            <a:pPr lvl="1"/>
            <a:r>
              <a:rPr lang="en-US" b="1" dirty="0" smtClean="0">
                <a:solidFill>
                  <a:schemeClr val="tx1">
                    <a:lumMod val="75000"/>
                    <a:lumOff val="25000"/>
                  </a:schemeClr>
                </a:solidFill>
                <a:effectLst>
                  <a:outerShdw blurRad="38100" dist="38100" dir="2700000" algn="tl">
                    <a:srgbClr val="000000">
                      <a:alpha val="43137"/>
                    </a:srgbClr>
                  </a:outerShdw>
                </a:effectLst>
              </a:rPr>
              <a:t>1940’s</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Past Measurement Techniques</a:t>
            </a:r>
            <a:endParaRPr lang="en-US" b="1" dirty="0">
              <a:solidFill>
                <a:schemeClr val="tx1">
                  <a:lumMod val="75000"/>
                  <a:lumOff val="2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5679326" y="990600"/>
            <a:ext cx="3047999" cy="160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56"/>
          <a:stretch/>
        </p:blipFill>
        <p:spPr bwMode="auto">
          <a:xfrm>
            <a:off x="5736818" y="2874188"/>
            <a:ext cx="2859926" cy="164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800600"/>
            <a:ext cx="3047999" cy="197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10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Snow Cover Extent</a:t>
            </a:r>
            <a:endParaRPr lang="en-US" b="1" dirty="0">
              <a:solidFill>
                <a:schemeClr val="tx1">
                  <a:lumMod val="75000"/>
                  <a:lumOff val="25000"/>
                </a:schemeClr>
              </a:solidFill>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5668" y="1752600"/>
            <a:ext cx="4800599" cy="6019800"/>
          </a:xfrm>
        </p:spPr>
        <p:txBody>
          <a:bodyPr/>
          <a:lstStyle/>
          <a:p>
            <a:r>
              <a:rPr lang="en-US" b="1" dirty="0" smtClean="0">
                <a:solidFill>
                  <a:schemeClr val="tx1">
                    <a:lumMod val="75000"/>
                    <a:lumOff val="25000"/>
                  </a:schemeClr>
                </a:solidFill>
                <a:effectLst>
                  <a:outerShdw blurRad="38100" dist="38100" dir="2700000" algn="tl">
                    <a:srgbClr val="000000">
                      <a:alpha val="43137"/>
                    </a:srgbClr>
                  </a:outerShdw>
                </a:effectLst>
              </a:rPr>
              <a:t>Seasonal Snow cover is the largest single component of the </a:t>
            </a:r>
            <a:r>
              <a:rPr lang="en-US" b="1" dirty="0">
                <a:solidFill>
                  <a:schemeClr val="tx1">
                    <a:lumMod val="75000"/>
                    <a:lumOff val="25000"/>
                  </a:schemeClr>
                </a:solidFill>
                <a:effectLst>
                  <a:outerShdw blurRad="38100" dist="38100" dir="2700000" algn="tl">
                    <a:srgbClr val="000000">
                      <a:alpha val="43137"/>
                    </a:srgbClr>
                  </a:outerShdw>
                </a:effectLst>
              </a:rPr>
              <a:t>C</a:t>
            </a:r>
            <a:r>
              <a:rPr lang="en-US" b="1" dirty="0" smtClean="0">
                <a:solidFill>
                  <a:schemeClr val="tx1">
                    <a:lumMod val="75000"/>
                    <a:lumOff val="25000"/>
                  </a:schemeClr>
                </a:solidFill>
                <a:effectLst>
                  <a:outerShdw blurRad="38100" dist="38100" dir="2700000" algn="tl">
                    <a:srgbClr val="000000">
                      <a:alpha val="43137"/>
                    </a:srgbClr>
                  </a:outerShdw>
                </a:effectLst>
              </a:rPr>
              <a:t>ryosphere.</a:t>
            </a:r>
          </a:p>
          <a:p>
            <a:pPr lvl="1"/>
            <a:r>
              <a:rPr lang="en-US" b="1" dirty="0" smtClean="0">
                <a:solidFill>
                  <a:schemeClr val="tx1">
                    <a:lumMod val="75000"/>
                    <a:lumOff val="25000"/>
                  </a:schemeClr>
                </a:solidFill>
              </a:rPr>
              <a:t>Areal extent of 47 million km</a:t>
            </a:r>
            <a:r>
              <a:rPr lang="en-US" b="1" baseline="30000" dirty="0" smtClean="0">
                <a:solidFill>
                  <a:schemeClr val="tx1">
                    <a:lumMod val="75000"/>
                    <a:lumOff val="25000"/>
                  </a:schemeClr>
                </a:solidFill>
              </a:rPr>
              <a:t>2</a:t>
            </a:r>
            <a:r>
              <a:rPr lang="en-US" b="1" dirty="0" smtClean="0">
                <a:solidFill>
                  <a:schemeClr val="tx1">
                    <a:lumMod val="75000"/>
                    <a:lumOff val="25000"/>
                  </a:schemeClr>
                </a:solidFill>
              </a:rPr>
              <a:t>.</a:t>
            </a:r>
          </a:p>
          <a:p>
            <a:pPr lvl="1"/>
            <a:r>
              <a:rPr lang="en-US" b="1" dirty="0">
                <a:solidFill>
                  <a:schemeClr val="tx1">
                    <a:lumMod val="75000"/>
                    <a:lumOff val="25000"/>
                  </a:schemeClr>
                </a:solidFill>
              </a:rPr>
              <a:t>S</a:t>
            </a:r>
            <a:r>
              <a:rPr lang="en-US" b="1" dirty="0" smtClean="0">
                <a:solidFill>
                  <a:schemeClr val="tx1">
                    <a:lumMod val="75000"/>
                    <a:lumOff val="25000"/>
                  </a:schemeClr>
                </a:solidFill>
              </a:rPr>
              <a:t>now can cover &gt; 40% of the NH’s land surface.</a:t>
            </a:r>
          </a:p>
          <a:p>
            <a:pPr lvl="1"/>
            <a:r>
              <a:rPr lang="en-US" b="1" dirty="0" smtClean="0">
                <a:solidFill>
                  <a:schemeClr val="tx1">
                    <a:lumMod val="75000"/>
                    <a:lumOff val="25000"/>
                  </a:schemeClr>
                </a:solidFill>
              </a:rPr>
              <a:t>98% located in the Northern Hemisphere!</a:t>
            </a:r>
          </a:p>
          <a:p>
            <a:endParaRPr lang="en-US" b="1" dirty="0" smtClean="0">
              <a:solidFill>
                <a:schemeClr val="tx1">
                  <a:lumMod val="75000"/>
                  <a:lumOff val="25000"/>
                </a:schemeClr>
              </a:solidFill>
            </a:endParaRPr>
          </a:p>
          <a:p>
            <a:endParaRPr lang="en-US"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599" y="1676400"/>
            <a:ext cx="382012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98038" y="4800600"/>
            <a:ext cx="3660162" cy="1077218"/>
          </a:xfrm>
          <a:prstGeom prst="rect">
            <a:avLst/>
          </a:prstGeom>
          <a:noFill/>
        </p:spPr>
        <p:txBody>
          <a:bodyPr wrap="square" rtlCol="0">
            <a:spAutoFit/>
          </a:bodyPr>
          <a:lstStyle/>
          <a:p>
            <a:pPr algn="ctr"/>
            <a:r>
              <a:rPr lang="en-US" sz="1600" b="1" dirty="0"/>
              <a:t>Northern Hemisphere snow extent map:</a:t>
            </a:r>
            <a:r>
              <a:rPr lang="en-US" sz="1600" dirty="0"/>
              <a:t> </a:t>
            </a:r>
            <a:r>
              <a:rPr lang="en-US" sz="1600" dirty="0" smtClean="0"/>
              <a:t>Image </a:t>
            </a:r>
            <a:r>
              <a:rPr lang="en-US" sz="1600" dirty="0"/>
              <a:t>from Northern Hemisphere EASE-Grid Weekly Snow Cover and Sea Ice Extent Version 3 </a:t>
            </a:r>
            <a:r>
              <a:rPr lang="en-US" sz="1600" dirty="0" smtClean="0"/>
              <a:t>product.</a:t>
            </a:r>
            <a:endParaRPr lang="en-US" sz="1600" dirty="0"/>
          </a:p>
        </p:txBody>
      </p:sp>
    </p:spTree>
    <p:extLst>
      <p:ext uri="{BB962C8B-B14F-4D97-AF65-F5344CB8AC3E}">
        <p14:creationId xmlns:p14="http://schemas.microsoft.com/office/powerpoint/2010/main" val="3834484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2263</TotalTime>
  <Words>1441</Words>
  <Application>Microsoft Office PowerPoint</Application>
  <PresentationFormat>On-screen Show (4:3)</PresentationFormat>
  <Paragraphs>192</Paragraphs>
  <Slides>37</Slides>
  <Notes>10</Notes>
  <HiddenSlides>0</HiddenSlides>
  <MMClips>4</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1_Office Theme</vt:lpstr>
      <vt:lpstr>Climate Change</vt:lpstr>
      <vt:lpstr>PowerPoint Presentation</vt:lpstr>
      <vt:lpstr>PowerPoint Presentation</vt:lpstr>
      <vt:lpstr>Is the Cryosphere Sending Signals About Climate Change?</vt:lpstr>
      <vt:lpstr>Current Measurement Techniques</vt:lpstr>
      <vt:lpstr>Current Measurement Techniques</vt:lpstr>
      <vt:lpstr>Passive Microwave Example</vt:lpstr>
      <vt:lpstr>Past Measurement Techniques</vt:lpstr>
      <vt:lpstr>Snow Cover Extent</vt:lpstr>
      <vt:lpstr>Montana Snow Cover Anomaly</vt:lpstr>
      <vt:lpstr>Global Snow Cover Anomaly</vt:lpstr>
      <vt:lpstr>Glacial Extent</vt:lpstr>
      <vt:lpstr>Global Glacial Mass Anomaly</vt:lpstr>
      <vt:lpstr>Montana Glaciers</vt:lpstr>
      <vt:lpstr>Sea Ice Extent</vt:lpstr>
      <vt:lpstr>NH Sea Ice Seasonal Dynamic</vt:lpstr>
      <vt:lpstr>Sea Ice Area Anomaly</vt:lpstr>
      <vt:lpstr>Sea Ice Mass Anomaly</vt:lpstr>
      <vt:lpstr>Ice Shelves</vt:lpstr>
      <vt:lpstr>Ice Shelves Calving</vt:lpstr>
      <vt:lpstr>PowerPoint Presentation</vt:lpstr>
      <vt:lpstr>Ice Shelve  Disintegration</vt:lpstr>
      <vt:lpstr>Climate and Ice Shelves</vt:lpstr>
      <vt:lpstr>Permafrost</vt:lpstr>
      <vt:lpstr>Permafrost Anomaly</vt:lpstr>
      <vt:lpstr>Permafrost and the Carbon Cycle</vt:lpstr>
      <vt:lpstr>Why is the Arctic Warming Faster than Lower Latitudes?</vt:lpstr>
      <vt:lpstr>Ice / Albedo Feedback</vt:lpstr>
      <vt:lpstr>PowerPoint Presentation</vt:lpstr>
      <vt:lpstr>PowerPoint Presentation</vt:lpstr>
      <vt:lpstr>Projected Sea Ice Extent</vt:lpstr>
      <vt:lpstr>Projected Glacial Melt</vt:lpstr>
      <vt:lpstr>Sea Level Rise</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Cryosphere</dc:title>
  <dc:creator>William K Smith</dc:creator>
  <cp:lastModifiedBy>Steve W. Running</cp:lastModifiedBy>
  <cp:revision>150</cp:revision>
  <dcterms:created xsi:type="dcterms:W3CDTF">2010-08-25T20:32:04Z</dcterms:created>
  <dcterms:modified xsi:type="dcterms:W3CDTF">2011-09-13T19:12:28Z</dcterms:modified>
</cp:coreProperties>
</file>