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 id="2147483818" r:id="rId2"/>
    <p:sldMasterId id="2147483830" r:id="rId3"/>
    <p:sldMasterId id="2147484042" r:id="rId4"/>
    <p:sldMasterId id="2147484054" r:id="rId5"/>
    <p:sldMasterId id="2147484098" r:id="rId6"/>
    <p:sldMasterId id="2147484236" r:id="rId7"/>
    <p:sldMasterId id="2147484554" r:id="rId8"/>
    <p:sldMasterId id="2147484566" r:id="rId9"/>
    <p:sldMasterId id="2147484578" r:id="rId10"/>
    <p:sldMasterId id="2147484590" r:id="rId11"/>
    <p:sldMasterId id="2147484602" r:id="rId12"/>
    <p:sldMasterId id="2147484614" r:id="rId13"/>
  </p:sldMasterIdLst>
  <p:notesMasterIdLst>
    <p:notesMasterId r:id="rId64"/>
  </p:notesMasterIdLst>
  <p:sldIdLst>
    <p:sldId id="345" r:id="rId14"/>
    <p:sldId id="359" r:id="rId15"/>
    <p:sldId id="342" r:id="rId16"/>
    <p:sldId id="335" r:id="rId17"/>
    <p:sldId id="310" r:id="rId18"/>
    <p:sldId id="358" r:id="rId19"/>
    <p:sldId id="303" r:id="rId20"/>
    <p:sldId id="328" r:id="rId21"/>
    <p:sldId id="290" r:id="rId22"/>
    <p:sldId id="329" r:id="rId23"/>
    <p:sldId id="289" r:id="rId24"/>
    <p:sldId id="330" r:id="rId25"/>
    <p:sldId id="291" r:id="rId26"/>
    <p:sldId id="292" r:id="rId27"/>
    <p:sldId id="288" r:id="rId28"/>
    <p:sldId id="299" r:id="rId29"/>
    <p:sldId id="293" r:id="rId30"/>
    <p:sldId id="294" r:id="rId31"/>
    <p:sldId id="295" r:id="rId32"/>
    <p:sldId id="351" r:id="rId33"/>
    <p:sldId id="296" r:id="rId34"/>
    <p:sldId id="347" r:id="rId35"/>
    <p:sldId id="348" r:id="rId36"/>
    <p:sldId id="349" r:id="rId37"/>
    <p:sldId id="297" r:id="rId38"/>
    <p:sldId id="338" r:id="rId39"/>
    <p:sldId id="302" r:id="rId40"/>
    <p:sldId id="352" r:id="rId41"/>
    <p:sldId id="307" r:id="rId42"/>
    <p:sldId id="312" r:id="rId43"/>
    <p:sldId id="313" r:id="rId44"/>
    <p:sldId id="305" r:id="rId45"/>
    <p:sldId id="353" r:id="rId46"/>
    <p:sldId id="354" r:id="rId47"/>
    <p:sldId id="346" r:id="rId48"/>
    <p:sldId id="314" r:id="rId49"/>
    <p:sldId id="315" r:id="rId50"/>
    <p:sldId id="316" r:id="rId51"/>
    <p:sldId id="317" r:id="rId52"/>
    <p:sldId id="318" r:id="rId53"/>
    <p:sldId id="319" r:id="rId54"/>
    <p:sldId id="321" r:id="rId55"/>
    <p:sldId id="327" r:id="rId56"/>
    <p:sldId id="322" r:id="rId57"/>
    <p:sldId id="324" r:id="rId58"/>
    <p:sldId id="340" r:id="rId59"/>
    <p:sldId id="326" r:id="rId60"/>
    <p:sldId id="356" r:id="rId61"/>
    <p:sldId id="355" r:id="rId62"/>
    <p:sldId id="362" r:id="rId6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7978" autoAdjust="0"/>
  </p:normalViewPr>
  <p:slideViewPr>
    <p:cSldViewPr>
      <p:cViewPr varScale="1">
        <p:scale>
          <a:sx n="103" d="100"/>
          <a:sy n="103" d="100"/>
        </p:scale>
        <p:origin x="-185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4" d="100"/>
          <a:sy n="94" d="100"/>
        </p:scale>
        <p:origin x="-250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3038145" cy="464205"/>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lvl1pPr defTabSz="931887">
              <a:defRPr sz="1300">
                <a:latin typeface="Calibri" pitchFamily="34" charset="0"/>
              </a:defRPr>
            </a:lvl1pPr>
          </a:lstStyle>
          <a:p>
            <a:pPr>
              <a:defRPr/>
            </a:pPr>
            <a:endParaRPr lang="en-US"/>
          </a:p>
        </p:txBody>
      </p:sp>
      <p:sp>
        <p:nvSpPr>
          <p:cNvPr id="3" name="Date Placeholder 2"/>
          <p:cNvSpPr>
            <a:spLocks noGrp="1"/>
          </p:cNvSpPr>
          <p:nvPr>
            <p:ph type="dt" idx="1"/>
          </p:nvPr>
        </p:nvSpPr>
        <p:spPr bwMode="auto">
          <a:xfrm>
            <a:off x="3970734" y="1"/>
            <a:ext cx="3038145" cy="464205"/>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lvl1pPr algn="r" defTabSz="931887">
              <a:defRPr sz="1300">
                <a:latin typeface="Calibri" pitchFamily="34" charset="0"/>
              </a:defRPr>
            </a:lvl1pPr>
          </a:lstStyle>
          <a:p>
            <a:pPr>
              <a:defRPr/>
            </a:pPr>
            <a:fld id="{1EA5282E-ABD6-4314-835E-C97FA13D566B}" type="datetimeFigureOut">
              <a:rPr lang="en-US"/>
              <a:pPr>
                <a:defRPr/>
              </a:pPr>
              <a:t>9/23/2010</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39" tIns="44070" rIns="88139" bIns="44070" rtlCol="0" anchor="ctr"/>
          <a:lstStyle/>
          <a:p>
            <a:pPr lvl="0"/>
            <a:endParaRPr lang="en-US" noProof="0" smtClean="0"/>
          </a:p>
        </p:txBody>
      </p:sp>
      <p:sp>
        <p:nvSpPr>
          <p:cNvPr id="5" name="Notes Placeholder 4"/>
          <p:cNvSpPr>
            <a:spLocks noGrp="1"/>
          </p:cNvSpPr>
          <p:nvPr>
            <p:ph type="body" sz="quarter" idx="3"/>
          </p:nvPr>
        </p:nvSpPr>
        <p:spPr bwMode="auto">
          <a:xfrm>
            <a:off x="701345" y="4416099"/>
            <a:ext cx="5607711" cy="4182457"/>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8830659"/>
            <a:ext cx="3038145" cy="464205"/>
          </a:xfrm>
          <a:prstGeom prst="rect">
            <a:avLst/>
          </a:prstGeom>
          <a:noFill/>
          <a:ln w="9525">
            <a:noFill/>
            <a:miter lim="800000"/>
            <a:headEnd/>
            <a:tailEnd/>
          </a:ln>
        </p:spPr>
        <p:txBody>
          <a:bodyPr vert="horz" wrap="square" lIns="93172" tIns="46586" rIns="93172" bIns="46586" numCol="1" anchor="b" anchorCtr="0" compatLnSpc="1">
            <a:prstTxWarp prst="textNoShape">
              <a:avLst/>
            </a:prstTxWarp>
          </a:bodyPr>
          <a:lstStyle>
            <a:lvl1pPr defTabSz="931887">
              <a:defRPr sz="1300">
                <a:latin typeface="Calibri" pitchFamily="34" charset="0"/>
              </a:defRPr>
            </a:lvl1pPr>
          </a:lstStyle>
          <a:p>
            <a:pPr>
              <a:defRPr/>
            </a:pPr>
            <a:endParaRPr lang="en-US"/>
          </a:p>
        </p:txBody>
      </p:sp>
      <p:sp>
        <p:nvSpPr>
          <p:cNvPr id="7" name="Slide Number Placeholder 6"/>
          <p:cNvSpPr>
            <a:spLocks noGrp="1"/>
          </p:cNvSpPr>
          <p:nvPr>
            <p:ph type="sldNum" sz="quarter" idx="5"/>
          </p:nvPr>
        </p:nvSpPr>
        <p:spPr bwMode="auto">
          <a:xfrm>
            <a:off x="3970734" y="8830659"/>
            <a:ext cx="3038145" cy="464205"/>
          </a:xfrm>
          <a:prstGeom prst="rect">
            <a:avLst/>
          </a:prstGeom>
          <a:noFill/>
          <a:ln w="9525">
            <a:noFill/>
            <a:miter lim="800000"/>
            <a:headEnd/>
            <a:tailEnd/>
          </a:ln>
        </p:spPr>
        <p:txBody>
          <a:bodyPr vert="horz" wrap="square" lIns="93172" tIns="46586" rIns="93172" bIns="46586" numCol="1" anchor="b" anchorCtr="0" compatLnSpc="1">
            <a:prstTxWarp prst="textNoShape">
              <a:avLst/>
            </a:prstTxWarp>
          </a:bodyPr>
          <a:lstStyle>
            <a:lvl1pPr algn="r" defTabSz="931887">
              <a:defRPr sz="1300">
                <a:latin typeface="Calibri" pitchFamily="34" charset="0"/>
              </a:defRPr>
            </a:lvl1pPr>
          </a:lstStyle>
          <a:p>
            <a:pPr>
              <a:defRPr/>
            </a:pPr>
            <a:fld id="{9BE68236-92D1-4EA7-B726-9F426D035784}" type="slidenum">
              <a:rPr lang="en-US"/>
              <a:pPr>
                <a:defRPr/>
              </a:pPr>
              <a:t>‹#›</a:t>
            </a:fld>
            <a:endParaRPr lang="en-US"/>
          </a:p>
        </p:txBody>
      </p:sp>
    </p:spTree>
    <p:extLst>
      <p:ext uri="{BB962C8B-B14F-4D97-AF65-F5344CB8AC3E}">
        <p14:creationId xmlns:p14="http://schemas.microsoft.com/office/powerpoint/2010/main" val="3171389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grist.org/story/2006/12/13/22437/993"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earch.epnet.com/login.aspx?direct=true&amp;db=buh&amp;an=9707203314&amp;site=ehost" TargetMode="External"/><Relationship Id="rId4" Type="http://schemas.openxmlformats.org/officeDocument/2006/relationships/hyperlink" Target="http://www.collectionscanada.ca/2/16/h16-4223-e.html"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dx.doi.org/10.1029/2003GL017814" TargetMode="External"/><Relationship Id="rId13" Type="http://schemas.openxmlformats.org/officeDocument/2006/relationships/hyperlink" Target="http://en.wikipedia.org/wiki/Climatic_Research_Unit" TargetMode="External"/><Relationship Id="rId3" Type="http://schemas.openxmlformats.org/officeDocument/2006/relationships/hyperlink" Target="http://en.wikipedia.org/wiki/medieval_warm_period" TargetMode="External"/><Relationship Id="rId7" Type="http://schemas.openxmlformats.org/officeDocument/2006/relationships/hyperlink" Target="http://en.wikipedia.org/wiki/Digital_object_identifier" TargetMode="External"/><Relationship Id="rId12" Type="http://schemas.openxmlformats.org/officeDocument/2006/relationships/hyperlink" Target="http://dx.doi.org/10.1126/science.1107046" TargetMode="External"/><Relationship Id="rId17" Type="http://schemas.openxmlformats.org/officeDocument/2006/relationships/hyperlink" Target="http://en.wikipedia.org/wiki/User:Dragons_flight" TargetMode="External"/><Relationship Id="rId2" Type="http://schemas.openxmlformats.org/officeDocument/2006/relationships/slide" Target="../slides/slide12.xml"/><Relationship Id="rId16" Type="http://schemas.openxmlformats.org/officeDocument/2006/relationships/hyperlink" Target="http://www.cru.uea.ac.uk/cru/data/temperature/" TargetMode="External"/><Relationship Id="rId1" Type="http://schemas.openxmlformats.org/officeDocument/2006/relationships/notesMaster" Target="../notesMasters/notesMaster1.xml"/><Relationship Id="rId6" Type="http://schemas.openxmlformats.org/officeDocument/2006/relationships/hyperlink" Target="http://www.ngdc.noaa.gov/paleo/recons.html" TargetMode="External"/><Relationship Id="rId11" Type="http://schemas.openxmlformats.org/officeDocument/2006/relationships/hyperlink" Target="http://dx.doi.org/10.1038/nature03265" TargetMode="External"/><Relationship Id="rId5" Type="http://schemas.openxmlformats.org/officeDocument/2006/relationships/hyperlink" Target="http://upload.wikimedia.org/wikipedia/commons/c/c1/2000_Year_Temperature_Comparison.png" TargetMode="External"/><Relationship Id="rId15" Type="http://schemas.openxmlformats.org/officeDocument/2006/relationships/hyperlink" Target="http://en.wikipedia.org/wiki/Hadley_Centre" TargetMode="External"/><Relationship Id="rId10" Type="http://schemas.openxmlformats.org/officeDocument/2006/relationships/hyperlink" Target="http://dx.doi.org/10.1029/2004GL019781" TargetMode="External"/><Relationship Id="rId4" Type="http://schemas.openxmlformats.org/officeDocument/2006/relationships/hyperlink" Target="http://en.wikipedia.org/wiki/little_ice_age" TargetMode="External"/><Relationship Id="rId9" Type="http://schemas.openxmlformats.org/officeDocument/2006/relationships/hyperlink" Target="http://dx.doi.org/10.1029/2003RG000143" TargetMode="External"/><Relationship Id="rId14" Type="http://schemas.openxmlformats.org/officeDocument/2006/relationships/hyperlink" Target="http://en.wikipedia.org/wiki/Met_Offic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Medieval_climate_optimu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dx.doi.org/10.1029/2004GL019781" TargetMode="External"/><Relationship Id="rId13" Type="http://schemas.openxmlformats.org/officeDocument/2006/relationships/hyperlink" Target="http://en.wikipedia.org/wiki/Hadley_Centre" TargetMode="External"/><Relationship Id="rId3" Type="http://schemas.openxmlformats.org/officeDocument/2006/relationships/hyperlink" Target="http://upload.wikimedia.org/wikipedia/commons/c/c1/2000_Year_Temperature_Comparison.png" TargetMode="External"/><Relationship Id="rId7" Type="http://schemas.openxmlformats.org/officeDocument/2006/relationships/hyperlink" Target="http://dx.doi.org/10.1029/2003RG000143" TargetMode="External"/><Relationship Id="rId12" Type="http://schemas.openxmlformats.org/officeDocument/2006/relationships/hyperlink" Target="http://en.wikipedia.org/wiki/Met_Offic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dx.doi.org/10.1029/2003GL017814" TargetMode="External"/><Relationship Id="rId11" Type="http://schemas.openxmlformats.org/officeDocument/2006/relationships/hyperlink" Target="http://en.wikipedia.org/wiki/Climatic_Research_Unit" TargetMode="External"/><Relationship Id="rId5" Type="http://schemas.openxmlformats.org/officeDocument/2006/relationships/hyperlink" Target="http://en.wikipedia.org/wiki/Digital_object_identifier" TargetMode="External"/><Relationship Id="rId15" Type="http://schemas.openxmlformats.org/officeDocument/2006/relationships/hyperlink" Target="http://en.wikipedia.org/wiki/User:Dragons_flight" TargetMode="External"/><Relationship Id="rId10" Type="http://schemas.openxmlformats.org/officeDocument/2006/relationships/hyperlink" Target="http://dx.doi.org/10.1126/science.1107046" TargetMode="External"/><Relationship Id="rId4" Type="http://schemas.openxmlformats.org/officeDocument/2006/relationships/hyperlink" Target="http://www.ngdc.noaa.gov/paleo/recons.html" TargetMode="External"/><Relationship Id="rId9" Type="http://schemas.openxmlformats.org/officeDocument/2006/relationships/hyperlink" Target="http://dx.doi.org/10.1038/nature03265" TargetMode="External"/><Relationship Id="rId14" Type="http://schemas.openxmlformats.org/officeDocument/2006/relationships/hyperlink" Target="http://www.cru.uea.ac.uk/cru/data/temperatur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iac.ethz.ch/people/gilgen"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www.ldeo.columbia.edu/~liepert/biblio.html" TargetMode="External"/><Relationship Id="rId4" Type="http://schemas.openxmlformats.org/officeDocument/2006/relationships/hyperlink" Target="http://www.agri.gov.il/People/ShabtaiCohen.html"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ncdc.noaa.gov/temp-and-precip/us-climate-regions.php"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ncdc.noaa.gov/temp-and-precip/us-climate-regions.php"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dx.doi.org/10.1029/2003GL017814" TargetMode="External"/><Relationship Id="rId13" Type="http://schemas.openxmlformats.org/officeDocument/2006/relationships/hyperlink" Target="http://en.wikipedia.org/wiki/Climatic_Research_Unit" TargetMode="External"/><Relationship Id="rId3" Type="http://schemas.openxmlformats.org/officeDocument/2006/relationships/hyperlink" Target="http://en.wikipedia.org/wiki/medieval_warm_period" TargetMode="External"/><Relationship Id="rId7" Type="http://schemas.openxmlformats.org/officeDocument/2006/relationships/hyperlink" Target="http://en.wikipedia.org/wiki/Digital_object_identifier" TargetMode="External"/><Relationship Id="rId12" Type="http://schemas.openxmlformats.org/officeDocument/2006/relationships/hyperlink" Target="http://dx.doi.org/10.1126/science.1107046" TargetMode="External"/><Relationship Id="rId17" Type="http://schemas.openxmlformats.org/officeDocument/2006/relationships/hyperlink" Target="http://en.wikipedia.org/wiki/User:Dragons_flight" TargetMode="External"/><Relationship Id="rId2" Type="http://schemas.openxmlformats.org/officeDocument/2006/relationships/slide" Target="../slides/slide9.xml"/><Relationship Id="rId16" Type="http://schemas.openxmlformats.org/officeDocument/2006/relationships/hyperlink" Target="http://www.cru.uea.ac.uk/cru/data/temperature/" TargetMode="External"/><Relationship Id="rId1" Type="http://schemas.openxmlformats.org/officeDocument/2006/relationships/notesMaster" Target="../notesMasters/notesMaster1.xml"/><Relationship Id="rId6" Type="http://schemas.openxmlformats.org/officeDocument/2006/relationships/hyperlink" Target="http://www.ngdc.noaa.gov/paleo/recons.html" TargetMode="External"/><Relationship Id="rId11" Type="http://schemas.openxmlformats.org/officeDocument/2006/relationships/hyperlink" Target="http://dx.doi.org/10.1038/nature03265" TargetMode="External"/><Relationship Id="rId5" Type="http://schemas.openxmlformats.org/officeDocument/2006/relationships/hyperlink" Target="http://upload.wikimedia.org/wikipedia/commons/c/c1/2000_Year_Temperature_Comparison.png" TargetMode="External"/><Relationship Id="rId15" Type="http://schemas.openxmlformats.org/officeDocument/2006/relationships/hyperlink" Target="http://en.wikipedia.org/wiki/Hadley_Centre" TargetMode="External"/><Relationship Id="rId10" Type="http://schemas.openxmlformats.org/officeDocument/2006/relationships/hyperlink" Target="http://dx.doi.org/10.1029/2004GL019781" TargetMode="External"/><Relationship Id="rId4" Type="http://schemas.openxmlformats.org/officeDocument/2006/relationships/hyperlink" Target="http://en.wikipedia.org/wiki/little_ice_age" TargetMode="External"/><Relationship Id="rId9" Type="http://schemas.openxmlformats.org/officeDocument/2006/relationships/hyperlink" Target="http://dx.doi.org/10.1029/2003RG000143" TargetMode="External"/><Relationship Id="rId14" Type="http://schemas.openxmlformats.org/officeDocument/2006/relationships/hyperlink" Target="http://en.wikipedia.org/wiki/Met_Offic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86BCA46-7BFB-428C-B30D-7A3BC0263212}" type="slidenum">
              <a:rPr lang="en-US" smtClean="0">
                <a:solidFill>
                  <a:srgbClr val="1F497D"/>
                </a:solidFill>
              </a:rPr>
              <a:pPr/>
              <a:t>1</a:t>
            </a:fld>
            <a:endParaRPr lang="en-US" smtClean="0">
              <a:solidFill>
                <a:srgbClr val="1F497D"/>
              </a:solidFill>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a:noFill/>
          <a:ln/>
        </p:spPr>
        <p:txBody>
          <a:bodyPr/>
          <a:lstStyle/>
          <a:p>
            <a:endParaRPr lang="en-US" smtClean="0"/>
          </a:p>
        </p:txBody>
      </p:sp>
      <p:sp>
        <p:nvSpPr>
          <p:cNvPr id="64516" name="Slide Number Placeholder 3"/>
          <p:cNvSpPr>
            <a:spLocks noGrp="1"/>
          </p:cNvSpPr>
          <p:nvPr>
            <p:ph type="sldNum" sz="quarter" idx="5"/>
          </p:nvPr>
        </p:nvSpPr>
        <p:spPr>
          <a:noFill/>
        </p:spPr>
        <p:txBody>
          <a:bodyPr/>
          <a:lstStyle/>
          <a:p>
            <a:fld id="{E672153F-33DF-42D7-AEF7-DF17309FE117}"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a:xfrm>
            <a:off x="109538" y="4205514"/>
            <a:ext cx="6791325" cy="4795762"/>
          </a:xfrm>
          <a:noFill/>
          <a:ln/>
        </p:spPr>
        <p:txBody>
          <a:bodyPr/>
          <a:lstStyle/>
          <a:p>
            <a:pPr eaLnBrk="1" hangingPunct="1"/>
            <a:r>
              <a:rPr lang="en-US" sz="900" dirty="0" smtClean="0"/>
              <a:t>Pinot </a:t>
            </a:r>
            <a:r>
              <a:rPr lang="en-US" sz="900" dirty="0" err="1" smtClean="0"/>
              <a:t>blanc</a:t>
            </a:r>
            <a:r>
              <a:rPr lang="en-US" sz="900" dirty="0" smtClean="0"/>
              <a:t> - http://www.its.edu.mt/images/big_white_pinotblanc_grapes.jpg</a:t>
            </a:r>
          </a:p>
          <a:p>
            <a:pPr eaLnBrk="1" hangingPunct="1"/>
            <a:endParaRPr lang="en-US" sz="100" dirty="0" smtClean="0"/>
          </a:p>
          <a:p>
            <a:pPr eaLnBrk="1" hangingPunct="1"/>
            <a:r>
              <a:rPr lang="en-US" sz="900" b="1" dirty="0" smtClean="0"/>
              <a:t>Grapes in Vineland (http://www.grist.org/article/vineland-was-full-of-grapes/)</a:t>
            </a:r>
          </a:p>
          <a:p>
            <a:r>
              <a:rPr lang="en-US" sz="900" dirty="0" smtClean="0"/>
              <a:t>As with </a:t>
            </a:r>
            <a:r>
              <a:rPr lang="en-US" sz="900" dirty="0" smtClean="0">
                <a:hlinkClick r:id="rId3"/>
              </a:rPr>
              <a:t>the Greenland story</a:t>
            </a:r>
            <a:r>
              <a:rPr lang="en-US" sz="900" dirty="0" smtClean="0"/>
              <a:t>, Vineland's name was most likely a kind of marketing ploy. </a:t>
            </a:r>
            <a:r>
              <a:rPr lang="en-US" sz="900" dirty="0" smtClean="0">
                <a:hlinkClick r:id="rId4"/>
              </a:rPr>
              <a:t>This 1988 article</a:t>
            </a:r>
            <a:r>
              <a:rPr lang="en-US" sz="900" dirty="0" smtClean="0"/>
              <a:t> by Robert McGhee for </a:t>
            </a:r>
            <a:r>
              <a:rPr lang="en-US" sz="900" i="1" dirty="0" smtClean="0"/>
              <a:t>Canadian Geographic</a:t>
            </a:r>
            <a:r>
              <a:rPr lang="en-US" sz="900" dirty="0" smtClean="0"/>
              <a:t> had this to say:</a:t>
            </a:r>
          </a:p>
          <a:p>
            <a:r>
              <a:rPr lang="en-US" sz="900" dirty="0" smtClean="0"/>
              <a:t>There has been much argument over the location of Vinland, with scholars and local enthusiasts placing it anywhere between Labrador and Florida, and even in the Great Lakes or the Mississippi Valley. The geographical descriptions in the Norse sagas are too vague to allow certain placement on a modern map, but there is growing consensus that they best fit Newfoundland and Labrador (formerly Newfoundland). The main problem with a Newfoundland and Labrador (formerly Newfoundland) site is the absence of wild grapes. Still, there is a strong suspicion that what Leif found were only berries, and that he followed the practice of his father in "giving a land a good name so that men would want to go there".</a:t>
            </a:r>
          </a:p>
          <a:p>
            <a:pPr eaLnBrk="1" hangingPunct="1"/>
            <a:endParaRPr lang="en-US" sz="100" dirty="0" smtClean="0"/>
          </a:p>
          <a:p>
            <a:pPr eaLnBrk="1" hangingPunct="1"/>
            <a:r>
              <a:rPr lang="en-US" sz="900" b="1" dirty="0" smtClean="0"/>
              <a:t>Grapes England (http://www.realclimate.org/index.php/archives/2006/07/medieval-warmth-and-english-wine/)</a:t>
            </a:r>
          </a:p>
          <a:p>
            <a:r>
              <a:rPr lang="en-US" sz="900" dirty="0" smtClean="0"/>
              <a:t>…much early winemaking in England was conducted in Benedictine monasteries for religious purposes – changing rites and the treatment of the monasteries by the crown (Henry VIII in particular [dissolution]) clearly impacted wine production there. Societal factors range from the devastating (the Black Death) to the trivial (working class preferences for beer over wine). The wider trade environment is also a big factor i.e. how easy was it to get better, cheaper wine from the continent? The marriage of Eleanor of Aquitaine and the English King in 1152 apparently allowed better access to the vineyards of Bordeaux, and however good medieval English wine was, it probably wasn’t a match for that! </a:t>
            </a:r>
          </a:p>
          <a:p>
            <a:r>
              <a:rPr lang="en-US" sz="900" dirty="0" smtClean="0"/>
              <a:t>…what does the history of English vineyards show? The earliest documentation that is better than anecdotal is from the </a:t>
            </a:r>
            <a:r>
              <a:rPr lang="en-US" sz="900" dirty="0" err="1" smtClean="0"/>
              <a:t>Domesday</a:t>
            </a:r>
            <a:r>
              <a:rPr lang="en-US" sz="900" dirty="0" smtClean="0"/>
              <a:t> Book (1087) – an early census that the new Norman king commissioned to assess his new English dominions, including the size of farms, population etc. Being relatively ‘</a:t>
            </a:r>
            <a:r>
              <a:rPr lang="en-US" sz="900" dirty="0" err="1" smtClean="0"/>
              <a:t>frenchified</a:t>
            </a:r>
            <a:r>
              <a:rPr lang="en-US" sz="900" dirty="0" smtClean="0"/>
              <a:t>’, the Normans (who had originally come from Viking stock) were quite keen on wine drinking (rather than mead or ale) and so made special note of existing vineyards and where the many new vines were being planted. Sources differ a little on how many vineyards are included in the book: </a:t>
            </a:r>
            <a:r>
              <a:rPr lang="en-US" sz="900" dirty="0" err="1" smtClean="0"/>
              <a:t>Selley</a:t>
            </a:r>
            <a:r>
              <a:rPr lang="en-US" sz="900" dirty="0" smtClean="0"/>
              <a:t> quotes </a:t>
            </a:r>
            <a:r>
              <a:rPr lang="en-US" sz="900" dirty="0" err="1" smtClean="0"/>
              <a:t>Unwin</a:t>
            </a:r>
            <a:r>
              <a:rPr lang="en-US" sz="900" dirty="0" smtClean="0"/>
              <a:t> (</a:t>
            </a:r>
            <a:r>
              <a:rPr lang="en-US" sz="900" i="1" dirty="0" smtClean="0">
                <a:hlinkClick r:id="rId5"/>
              </a:rPr>
              <a:t>J. Wine Research,</a:t>
            </a:r>
            <a:r>
              <a:rPr lang="en-US" sz="900" dirty="0" smtClean="0">
                <a:hlinkClick r:id="rId5"/>
              </a:rPr>
              <a:t> 1990</a:t>
            </a:r>
            <a:r>
              <a:rPr lang="en-US" sz="900" dirty="0" smtClean="0"/>
              <a:t> (subscription)) who records 46 vineyards across Southern England (42 unambiguous sites, 4 less direct), but other claims (</a:t>
            </a:r>
            <a:r>
              <a:rPr lang="en-US" sz="900" dirty="0" err="1" smtClean="0"/>
              <a:t>unsourced</a:t>
            </a:r>
            <a:r>
              <a:rPr lang="en-US" sz="900" dirty="0" smtClean="0"/>
              <a:t>) range up to 52. Lamb’s 1977 book has a few more from other various sources and anecdotally there are more still, and so clearly this is a minimum number.</a:t>
            </a:r>
          </a:p>
          <a:p>
            <a:r>
              <a:rPr lang="en-US" sz="900" dirty="0" smtClean="0"/>
              <a:t>Of the </a:t>
            </a:r>
            <a:r>
              <a:rPr lang="en-US" sz="900" dirty="0" err="1" smtClean="0"/>
              <a:t>Domesday</a:t>
            </a:r>
            <a:r>
              <a:rPr lang="en-US" sz="900" dirty="0" smtClean="0"/>
              <a:t> vineyards, all appear to lie below a line from Ely (</a:t>
            </a:r>
            <a:r>
              <a:rPr lang="en-US" sz="900" dirty="0" err="1" smtClean="0"/>
              <a:t>Cambridgeshire</a:t>
            </a:r>
            <a:r>
              <a:rPr lang="en-US" sz="900" dirty="0" smtClean="0"/>
              <a:t>) to Gloucestershire. Since the Book covers all of England up to the river Tees (north of Yorkshire), there is therefore reason to think that there weren’t many vineyards north of that line. Lamb reports two vineyards to the north (Lincoln and Leeds, Yorkshire) at some point between 1000 and 1300 AD, and </a:t>
            </a:r>
            <a:r>
              <a:rPr lang="en-US" sz="900" dirty="0" err="1" smtClean="0"/>
              <a:t>Selley</a:t>
            </a:r>
            <a:r>
              <a:rPr lang="en-US" sz="900" dirty="0" smtClean="0"/>
              <a:t> even reports a </a:t>
            </a:r>
            <a:r>
              <a:rPr lang="en-US" sz="900" i="1" dirty="0" smtClean="0"/>
              <a:t>Scottish</a:t>
            </a:r>
            <a:r>
              <a:rPr lang="en-US" sz="900" dirty="0" smtClean="0"/>
              <a:t> vineyard operating in the 12th Century. However, it’s probably not sensible to rely too much on these single reports since they don’t necessarily come with evidence for successful or sustained wine production. Indeed, there is one lone vineyard reported in Derbyshire (further north than any </a:t>
            </a:r>
            <a:r>
              <a:rPr lang="en-US" sz="900" dirty="0" err="1" smtClean="0"/>
              <a:t>Domesday</a:t>
            </a:r>
            <a:r>
              <a:rPr lang="en-US" sz="900" dirty="0" smtClean="0"/>
              <a:t> vineyard) in the 16th Century when all other reports were restricted to the South-east of England. </a:t>
            </a:r>
          </a:p>
          <a:p>
            <a:endParaRPr lang="en-US" sz="100" dirty="0" smtClean="0"/>
          </a:p>
          <a:p>
            <a:r>
              <a:rPr lang="en-US" sz="900" dirty="0" smtClean="0"/>
              <a:t>Wine making never completely died out in England, there were always a few die-hard viticulturists willing to give it a go, but production clearly declined after the 13th Century, had a brief resurgence in the 17th and 18th Centuries, only to decline to historic lows in the 19th Century when only 8 vineyards are recorded. Contemporary popular sentiment towards English (and Welsh) wine can be well judged by a comment in ‘Punch’ (a satirical magazine) that the wine would require 4 people to drink it – one victim, two to hold him down, and one other to pour the wine down his throat. </a:t>
            </a:r>
          </a:p>
          <a:p>
            <a:pPr eaLnBrk="1" hangingPunct="1"/>
            <a:endParaRPr lang="en-US" sz="900" dirty="0" smtClean="0"/>
          </a:p>
        </p:txBody>
      </p:sp>
      <p:sp>
        <p:nvSpPr>
          <p:cNvPr id="65540" name="Slide Number Placeholder 3"/>
          <p:cNvSpPr>
            <a:spLocks noGrp="1"/>
          </p:cNvSpPr>
          <p:nvPr>
            <p:ph type="sldNum" sz="quarter" idx="5"/>
          </p:nvPr>
        </p:nvSpPr>
        <p:spPr>
          <a:noFill/>
        </p:spPr>
        <p:txBody>
          <a:bodyPr/>
          <a:lstStyle/>
          <a:p>
            <a:fld id="{57A14634-4DC6-4D67-848D-9492F37EAD61}"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a:xfrm>
            <a:off x="311878" y="4260850"/>
            <a:ext cx="6386645" cy="4648200"/>
          </a:xfrm>
          <a:noFill/>
          <a:ln/>
        </p:spPr>
        <p:txBody>
          <a:bodyPr/>
          <a:lstStyle/>
          <a:p>
            <a:pPr eaLnBrk="1" hangingPunct="1"/>
            <a:r>
              <a:rPr lang="en-US" sz="800" dirty="0" smtClean="0"/>
              <a:t>The </a:t>
            </a:r>
            <a:r>
              <a:rPr lang="en-US" sz="800" dirty="0" smtClean="0">
                <a:hlinkClick r:id="rId3" tooltip="w:medieval_warm_period"/>
              </a:rPr>
              <a:t>medieval warm period</a:t>
            </a:r>
            <a:r>
              <a:rPr lang="en-US" sz="800" dirty="0" smtClean="0"/>
              <a:t> and </a:t>
            </a:r>
            <a:r>
              <a:rPr lang="en-US" sz="800" dirty="0" smtClean="0">
                <a:hlinkClick r:id="rId4" tooltip="w:little_ice_age"/>
              </a:rPr>
              <a:t>little ice age</a:t>
            </a:r>
            <a:r>
              <a:rPr lang="en-US" sz="800" dirty="0" smtClean="0"/>
              <a:t> are labeled at roughly the times when they are historically believed to occur, though it is still disputed whether these were truly global or only regional events.</a:t>
            </a:r>
          </a:p>
          <a:p>
            <a:pPr eaLnBrk="1" hangingPunct="1"/>
            <a:endParaRPr lang="en-US" sz="700" dirty="0" smtClean="0">
              <a:hlinkClick r:id="rId5"/>
            </a:endParaRPr>
          </a:p>
          <a:p>
            <a:pPr eaLnBrk="1" hangingPunct="1"/>
            <a:r>
              <a:rPr lang="en-US" sz="700" dirty="0" smtClean="0">
                <a:hlinkClick r:id="rId5"/>
              </a:rPr>
              <a:t>http://upload.wikimedia.org/wikipedia/commons/c/c1/2000_Year_Temperature_Comparison.png</a:t>
            </a:r>
            <a:endParaRPr lang="en-US" sz="700" dirty="0" smtClean="0"/>
          </a:p>
          <a:p>
            <a:pPr eaLnBrk="1" hangingPunct="1"/>
            <a:r>
              <a:rPr lang="en-US" sz="900" dirty="0" smtClean="0"/>
              <a:t>Temperature variations during the preceding 12000 years. Note that present day is placed at the left hand side</a:t>
            </a:r>
          </a:p>
          <a:p>
            <a:pPr eaLnBrk="1" hangingPunct="1"/>
            <a:r>
              <a:rPr lang="en-US" sz="900" dirty="0" smtClean="0"/>
              <a:t>This image is a comparison of 10 different published reconstructions of mean temperature changes during the last 2000 years. More recent reconstructions are plotted towards the front and in redder colors, older reconstructions appear towards the back and in bluer colors. An instrumental history of temperature is also shown in black. The single, unsmoothed annual value for 2004 is also shown for comparison. </a:t>
            </a:r>
            <a:endParaRPr lang="en-US" sz="700" dirty="0" smtClean="0"/>
          </a:p>
          <a:p>
            <a:pPr eaLnBrk="1" hangingPunct="1"/>
            <a:r>
              <a:rPr lang="en-US" sz="700" dirty="0" smtClean="0"/>
              <a:t>For the purposes of this comparison, the author is agnostic as to which, if any, of the reconstructions of global mean temperature is an accurate reflection of temperature fluctuations during the last 2000 years. This plot is a fair representation of the range of reconstructions appearing in the published scientific literature. For each reconstruction, the raw data has been </a:t>
            </a:r>
            <a:r>
              <a:rPr lang="en-US" sz="700" dirty="0" err="1" smtClean="0"/>
              <a:t>decadally</a:t>
            </a:r>
            <a:r>
              <a:rPr lang="en-US" sz="700" dirty="0" smtClean="0"/>
              <a:t> smoothed with a σ = 5 yr Gaussian weighted moving average. Also, each reconstruction was adjusted so that its mean matched the mean of the instrumental record during the period of overlap. The variance (i.e. the scale of fluctuations) was not adjusted (except in one case noted below).</a:t>
            </a:r>
          </a:p>
          <a:p>
            <a:pPr eaLnBrk="1" hangingPunct="1"/>
            <a:r>
              <a:rPr lang="en-US" sz="700" dirty="0" smtClean="0"/>
              <a:t>Except as noted below, all original data for this comparison comes from </a:t>
            </a:r>
            <a:r>
              <a:rPr lang="en-US" sz="700" dirty="0" smtClean="0">
                <a:hlinkClick r:id="rId6" tooltip="http://www.ngdc.noaa.gov/paleo/recons.html"/>
              </a:rPr>
              <a:t>[1]</a:t>
            </a:r>
            <a:r>
              <a:rPr lang="en-US" sz="700" dirty="0" smtClean="0"/>
              <a:t> and links therein. It should also be noted that many reconstructions of past climate report substantial error bars, which are not represented on this figure.</a:t>
            </a:r>
          </a:p>
          <a:p>
            <a:pPr eaLnBrk="1" hangingPunct="1"/>
            <a:r>
              <a:rPr lang="en-US" sz="700" b="1" dirty="0" smtClean="0"/>
              <a:t>Reconstructions</a:t>
            </a:r>
          </a:p>
          <a:p>
            <a:pPr eaLnBrk="1" hangingPunct="1"/>
            <a:r>
              <a:rPr lang="en-US" sz="700" dirty="0" smtClean="0"/>
              <a:t>The reconstructions used, in order from oldest to most recent publication are:</a:t>
            </a:r>
          </a:p>
          <a:p>
            <a:pPr eaLnBrk="1" hangingPunct="1"/>
            <a:r>
              <a:rPr lang="en-US" sz="600" b="1" dirty="0" smtClean="0"/>
              <a:t>(dark blue 1000-1991):</a:t>
            </a:r>
            <a:r>
              <a:rPr lang="en-US" sz="600" dirty="0" smtClean="0"/>
              <a:t> P.D. Jones, K.R. </a:t>
            </a:r>
            <a:r>
              <a:rPr lang="en-US" sz="600" dirty="0" err="1" smtClean="0"/>
              <a:t>Briffa</a:t>
            </a:r>
            <a:r>
              <a:rPr lang="en-US" sz="600" dirty="0" smtClean="0"/>
              <a:t>, T.P. Barnett, and S.F.B. </a:t>
            </a:r>
            <a:r>
              <a:rPr lang="en-US" sz="600" dirty="0" err="1" smtClean="0"/>
              <a:t>Tett</a:t>
            </a:r>
            <a:r>
              <a:rPr lang="en-US" sz="600" dirty="0" smtClean="0"/>
              <a:t> (1998). High-resolution </a:t>
            </a:r>
            <a:r>
              <a:rPr lang="en-US" sz="600" dirty="0" err="1" smtClean="0"/>
              <a:t>Palaeoclimatic</a:t>
            </a:r>
            <a:r>
              <a:rPr lang="en-US" sz="600" dirty="0" smtClean="0"/>
              <a:t> Records for the last Millennium: Interpretation, Integration and Comparison with General Circulation Model Control-run Temperatures, </a:t>
            </a:r>
            <a:r>
              <a:rPr lang="en-US" sz="600" i="1" dirty="0" smtClean="0"/>
              <a:t>The Holocene</a:t>
            </a:r>
            <a:r>
              <a:rPr lang="en-US" sz="600" dirty="0" smtClean="0"/>
              <a:t>, 8: 455-471.</a:t>
            </a:r>
          </a:p>
          <a:p>
            <a:pPr eaLnBrk="1" hangingPunct="1"/>
            <a:r>
              <a:rPr lang="en-US" sz="600" b="1" dirty="0" smtClean="0"/>
              <a:t>(blue 1000-1980):</a:t>
            </a:r>
            <a:r>
              <a:rPr lang="en-US" sz="600" dirty="0" smtClean="0"/>
              <a:t> M.E. Mann, R.S. Bradley, and M.K. Hughes (1999). Northern Hemisphere Temperatures During the Past Millennium: Inferences, Uncertainties, and Limitations, </a:t>
            </a:r>
            <a:r>
              <a:rPr lang="en-US" sz="600" i="1" dirty="0" smtClean="0"/>
              <a:t>Geophysical Research Letters</a:t>
            </a:r>
            <a:r>
              <a:rPr lang="en-US" sz="600" dirty="0" smtClean="0"/>
              <a:t>, 26(6): 759-762.</a:t>
            </a:r>
          </a:p>
          <a:p>
            <a:pPr eaLnBrk="1" hangingPunct="1"/>
            <a:r>
              <a:rPr lang="en-US" sz="600" b="1" dirty="0" smtClean="0"/>
              <a:t>(light blue 1000-1965):</a:t>
            </a:r>
            <a:r>
              <a:rPr lang="en-US" sz="600" dirty="0" smtClean="0"/>
              <a:t> Crowley and Lowery (2000). Northern Hemisphere Temperature Reconstruction, </a:t>
            </a:r>
            <a:r>
              <a:rPr lang="en-US" sz="600" i="1" dirty="0" err="1" smtClean="0"/>
              <a:t>Ambio</a:t>
            </a:r>
            <a:r>
              <a:rPr lang="en-US" sz="600" dirty="0" smtClean="0"/>
              <a:t>, 29: 51-54. Modified as published in Crowley (2000). Causes of Climate Change Over the Past 1000 Years, </a:t>
            </a:r>
            <a:r>
              <a:rPr lang="en-US" sz="600" i="1" dirty="0" smtClean="0"/>
              <a:t>Science</a:t>
            </a:r>
            <a:r>
              <a:rPr lang="en-US" sz="600" dirty="0" smtClean="0"/>
              <a:t>, 289: 270-277.</a:t>
            </a:r>
          </a:p>
          <a:p>
            <a:pPr eaLnBrk="1" hangingPunct="1"/>
            <a:r>
              <a:rPr lang="en-US" sz="600" b="1" dirty="0" smtClean="0"/>
              <a:t>(lightest blue 1402-1960):</a:t>
            </a:r>
            <a:r>
              <a:rPr lang="en-US" sz="600" dirty="0" smtClean="0"/>
              <a:t> K.R. </a:t>
            </a:r>
            <a:r>
              <a:rPr lang="en-US" sz="600" dirty="0" err="1" smtClean="0"/>
              <a:t>Briffa</a:t>
            </a:r>
            <a:r>
              <a:rPr lang="en-US" sz="600" dirty="0" smtClean="0"/>
              <a:t>, T.J. Osborn, F.H. </a:t>
            </a:r>
            <a:r>
              <a:rPr lang="en-US" sz="600" dirty="0" err="1" smtClean="0"/>
              <a:t>Schweingruber</a:t>
            </a:r>
            <a:r>
              <a:rPr lang="en-US" sz="600" dirty="0" smtClean="0"/>
              <a:t>, I.C. Harris, P.D. Jones, S.G. </a:t>
            </a:r>
            <a:r>
              <a:rPr lang="en-US" sz="600" dirty="0" err="1" smtClean="0"/>
              <a:t>Shiyatov</a:t>
            </a:r>
            <a:r>
              <a:rPr lang="en-US" sz="600" dirty="0" smtClean="0"/>
              <a:t>, S.G. and E.A. </a:t>
            </a:r>
            <a:r>
              <a:rPr lang="en-US" sz="600" dirty="0" err="1" smtClean="0"/>
              <a:t>Vaganov</a:t>
            </a:r>
            <a:r>
              <a:rPr lang="en-US" sz="600" dirty="0" smtClean="0"/>
              <a:t> (2001). Low-frequency temperature variations from a northern tree-ring density network, </a:t>
            </a:r>
            <a:r>
              <a:rPr lang="en-US" sz="600" i="1" dirty="0" smtClean="0"/>
              <a:t>J. </a:t>
            </a:r>
            <a:r>
              <a:rPr lang="en-US" sz="600" i="1" dirty="0" err="1" smtClean="0"/>
              <a:t>Geophys</a:t>
            </a:r>
            <a:r>
              <a:rPr lang="en-US" sz="600" i="1" dirty="0" smtClean="0"/>
              <a:t>. Res.</a:t>
            </a:r>
            <a:r>
              <a:rPr lang="en-US" sz="600" dirty="0" smtClean="0"/>
              <a:t>, 106: 2929-2941.</a:t>
            </a:r>
          </a:p>
          <a:p>
            <a:pPr eaLnBrk="1" hangingPunct="1"/>
            <a:r>
              <a:rPr lang="en-US" sz="600" b="1" dirty="0" smtClean="0"/>
              <a:t>(light green 831-1992):</a:t>
            </a:r>
            <a:r>
              <a:rPr lang="en-US" sz="600" dirty="0" smtClean="0"/>
              <a:t> J. </a:t>
            </a:r>
            <a:r>
              <a:rPr lang="en-US" sz="600" dirty="0" err="1" smtClean="0"/>
              <a:t>Esper</a:t>
            </a:r>
            <a:r>
              <a:rPr lang="en-US" sz="600" dirty="0" smtClean="0"/>
              <a:t>, E.R. Cook, and F.H. </a:t>
            </a:r>
            <a:r>
              <a:rPr lang="en-US" sz="600" dirty="0" err="1" smtClean="0"/>
              <a:t>Schweingruber</a:t>
            </a:r>
            <a:r>
              <a:rPr lang="en-US" sz="600" dirty="0" smtClean="0"/>
              <a:t> (2002). Low-Frequency Signals in Long Tree-Ring Chronologies for Reconstructing Past Temperature Variability, </a:t>
            </a:r>
            <a:r>
              <a:rPr lang="en-US" sz="600" i="1" dirty="0" smtClean="0"/>
              <a:t>Science</a:t>
            </a:r>
            <a:r>
              <a:rPr lang="en-US" sz="600" dirty="0" smtClean="0"/>
              <a:t>, 295(5563): 2250-2253.</a:t>
            </a:r>
          </a:p>
          <a:p>
            <a:pPr eaLnBrk="1" hangingPunct="1"/>
            <a:r>
              <a:rPr lang="en-US" sz="600" b="1" dirty="0" smtClean="0"/>
              <a:t>(yellow 200-1980):</a:t>
            </a:r>
            <a:r>
              <a:rPr lang="en-US" sz="600" dirty="0" smtClean="0"/>
              <a:t> M.E. Mann and P.D. Jones (2003). Global Surface Temperatures over the Past Two Millennia, </a:t>
            </a:r>
            <a:r>
              <a:rPr lang="en-US" sz="600" i="1" dirty="0" smtClean="0"/>
              <a:t>Geophysical Research Letters</a:t>
            </a:r>
            <a:r>
              <a:rPr lang="en-US" sz="600" dirty="0" smtClean="0"/>
              <a:t>, 30(15): 1820. </a:t>
            </a:r>
            <a:r>
              <a:rPr lang="en-US" sz="600" dirty="0" smtClean="0">
                <a:hlinkClick r:id="rId7" tooltip="en:Digital_object_identifier"/>
              </a:rPr>
              <a:t>DOI</a:t>
            </a:r>
            <a:r>
              <a:rPr lang="en-US" sz="600" dirty="0" smtClean="0"/>
              <a:t>:</a:t>
            </a:r>
            <a:r>
              <a:rPr lang="en-US" sz="600" dirty="0" smtClean="0">
                <a:hlinkClick r:id="rId8" tooltip="http://dx.doi.org/10.1029/2003GL017814"/>
              </a:rPr>
              <a:t>10.1029/2003GL017814</a:t>
            </a:r>
            <a:r>
              <a:rPr lang="en-US" sz="600" dirty="0" smtClean="0"/>
              <a:t>.</a:t>
            </a:r>
          </a:p>
          <a:p>
            <a:pPr eaLnBrk="1" hangingPunct="1"/>
            <a:r>
              <a:rPr lang="en-US" sz="600" b="1" dirty="0" smtClean="0"/>
              <a:t>(orange 200-1995):</a:t>
            </a:r>
            <a:r>
              <a:rPr lang="en-US" sz="600" dirty="0" smtClean="0"/>
              <a:t> P.D. Jones and M.E. Mann (2004). Climate Over Past Millennia, </a:t>
            </a:r>
            <a:r>
              <a:rPr lang="en-US" sz="600" i="1" dirty="0" smtClean="0"/>
              <a:t>Reviews of Geophysics</a:t>
            </a:r>
            <a:r>
              <a:rPr lang="en-US" sz="600" dirty="0" smtClean="0"/>
              <a:t>, 42: RG2002. </a:t>
            </a:r>
            <a:r>
              <a:rPr lang="en-US" sz="600" dirty="0" smtClean="0">
                <a:hlinkClick r:id="rId7" tooltip="en:Digital_object_identifier"/>
              </a:rPr>
              <a:t>DOI</a:t>
            </a:r>
            <a:r>
              <a:rPr lang="en-US" sz="600" dirty="0" smtClean="0"/>
              <a:t>:</a:t>
            </a:r>
            <a:r>
              <a:rPr lang="en-US" sz="600" dirty="0" smtClean="0">
                <a:hlinkClick r:id="rId9" tooltip="http://dx.doi.org/10.1029/2003RG000143"/>
              </a:rPr>
              <a:t>10.1029/2003RG000143</a:t>
            </a:r>
            <a:endParaRPr lang="en-US" sz="600" dirty="0" smtClean="0"/>
          </a:p>
          <a:p>
            <a:pPr eaLnBrk="1" hangingPunct="1"/>
            <a:r>
              <a:rPr lang="en-US" sz="600" b="1" dirty="0" smtClean="0"/>
              <a:t>(red-orange 1500-1980):</a:t>
            </a:r>
            <a:r>
              <a:rPr lang="en-US" sz="600" dirty="0" smtClean="0"/>
              <a:t> S. Huang (2004). Merging Information from Different Resources for New Insights into Climate Change in the Past and Future, </a:t>
            </a:r>
            <a:r>
              <a:rPr lang="en-US" sz="600" i="1" dirty="0" err="1" smtClean="0"/>
              <a:t>Geophys</a:t>
            </a:r>
            <a:r>
              <a:rPr lang="en-US" sz="600" i="1" dirty="0" smtClean="0"/>
              <a:t>. Res </a:t>
            </a:r>
            <a:r>
              <a:rPr lang="en-US" sz="600" i="1" dirty="0" err="1" smtClean="0"/>
              <a:t>Lett</a:t>
            </a:r>
            <a:r>
              <a:rPr lang="en-US" sz="600" i="1" dirty="0" smtClean="0"/>
              <a:t>.</a:t>
            </a:r>
            <a:r>
              <a:rPr lang="en-US" sz="600" dirty="0" smtClean="0"/>
              <a:t>, 31: L13205. </a:t>
            </a:r>
            <a:r>
              <a:rPr lang="en-US" sz="600" dirty="0" smtClean="0">
                <a:hlinkClick r:id="rId7" tooltip="en:Digital_object_identifier"/>
              </a:rPr>
              <a:t>DOI</a:t>
            </a:r>
            <a:r>
              <a:rPr lang="en-US" sz="600" dirty="0" smtClean="0"/>
              <a:t>:</a:t>
            </a:r>
            <a:r>
              <a:rPr lang="en-US" sz="600" dirty="0" smtClean="0">
                <a:hlinkClick r:id="rId10" tooltip="http://dx.doi.org/10.1029/2004GL019781"/>
              </a:rPr>
              <a:t>10.1029/2004GL019781</a:t>
            </a:r>
            <a:endParaRPr lang="en-US" sz="600" dirty="0" smtClean="0"/>
          </a:p>
          <a:p>
            <a:pPr eaLnBrk="1" hangingPunct="1"/>
            <a:r>
              <a:rPr lang="en-US" sz="600" b="1" dirty="0" smtClean="0"/>
              <a:t>(red 1-1979):</a:t>
            </a:r>
            <a:r>
              <a:rPr lang="en-US" sz="600" dirty="0" smtClean="0"/>
              <a:t> A. </a:t>
            </a:r>
            <a:r>
              <a:rPr lang="en-US" sz="600" dirty="0" err="1" smtClean="0"/>
              <a:t>Moberg</a:t>
            </a:r>
            <a:r>
              <a:rPr lang="en-US" sz="600" dirty="0" smtClean="0"/>
              <a:t>, D.M. </a:t>
            </a:r>
            <a:r>
              <a:rPr lang="en-US" sz="600" dirty="0" err="1" smtClean="0"/>
              <a:t>Sonechkin</a:t>
            </a:r>
            <a:r>
              <a:rPr lang="en-US" sz="600" dirty="0" smtClean="0"/>
              <a:t>, K. Holmgren, N.M. </a:t>
            </a:r>
            <a:r>
              <a:rPr lang="en-US" sz="600" dirty="0" err="1" smtClean="0"/>
              <a:t>Datsenko</a:t>
            </a:r>
            <a:r>
              <a:rPr lang="en-US" sz="600" dirty="0" smtClean="0"/>
              <a:t> and W. </a:t>
            </a:r>
            <a:r>
              <a:rPr lang="en-US" sz="600" dirty="0" err="1" smtClean="0"/>
              <a:t>Karlén</a:t>
            </a:r>
            <a:r>
              <a:rPr lang="en-US" sz="600" dirty="0" smtClean="0"/>
              <a:t> (2005). Highly variable Northern Hemisphere temperatures reconstructed from low- and high-resolution proxy data, </a:t>
            </a:r>
            <a:r>
              <a:rPr lang="en-US" sz="600" i="1" dirty="0" smtClean="0"/>
              <a:t>Nature</a:t>
            </a:r>
            <a:r>
              <a:rPr lang="en-US" sz="600" dirty="0" smtClean="0"/>
              <a:t>, 443: 613-617. </a:t>
            </a:r>
            <a:r>
              <a:rPr lang="en-US" sz="600" dirty="0" smtClean="0">
                <a:hlinkClick r:id="rId7" tooltip="en:Digital_object_identifier"/>
              </a:rPr>
              <a:t>DOI</a:t>
            </a:r>
            <a:r>
              <a:rPr lang="en-US" sz="600" dirty="0" smtClean="0"/>
              <a:t>:</a:t>
            </a:r>
            <a:r>
              <a:rPr lang="en-US" sz="600" dirty="0" smtClean="0">
                <a:hlinkClick r:id="rId11" tooltip="http://dx.doi.org/10.1038/nature03265"/>
              </a:rPr>
              <a:t>10.1038/nature03265</a:t>
            </a:r>
            <a:endParaRPr lang="en-US" sz="600" dirty="0" smtClean="0"/>
          </a:p>
          <a:p>
            <a:pPr eaLnBrk="1" hangingPunct="1"/>
            <a:r>
              <a:rPr lang="en-US" sz="600" b="1" dirty="0" smtClean="0"/>
              <a:t>(dark red 1600-1990):</a:t>
            </a:r>
            <a:r>
              <a:rPr lang="en-US" sz="600" dirty="0" smtClean="0"/>
              <a:t> J.H. </a:t>
            </a:r>
            <a:r>
              <a:rPr lang="en-US" sz="600" dirty="0" err="1" smtClean="0"/>
              <a:t>Oerlemans</a:t>
            </a:r>
            <a:r>
              <a:rPr lang="en-US" sz="600" dirty="0" smtClean="0"/>
              <a:t> (2005). Extracting a Climate Signal from 169 Glacier Records, </a:t>
            </a:r>
            <a:r>
              <a:rPr lang="en-US" sz="600" i="1" dirty="0" smtClean="0"/>
              <a:t>Science</a:t>
            </a:r>
            <a:r>
              <a:rPr lang="en-US" sz="600" dirty="0" smtClean="0"/>
              <a:t>, 308: 675-677. </a:t>
            </a:r>
            <a:r>
              <a:rPr lang="en-US" sz="600" dirty="0" smtClean="0">
                <a:hlinkClick r:id="rId7" tooltip="en:Digital_object_identifier"/>
              </a:rPr>
              <a:t>DOI</a:t>
            </a:r>
            <a:r>
              <a:rPr lang="en-US" sz="600" dirty="0" smtClean="0"/>
              <a:t>:</a:t>
            </a:r>
            <a:r>
              <a:rPr lang="en-US" sz="600" dirty="0" smtClean="0">
                <a:hlinkClick r:id="rId12" tooltip="http://dx.doi.org/10.1126/science.1107046"/>
              </a:rPr>
              <a:t>10.1126/science.1107046</a:t>
            </a:r>
            <a:endParaRPr lang="en-US" sz="600" dirty="0" smtClean="0"/>
          </a:p>
          <a:p>
            <a:pPr eaLnBrk="1" hangingPunct="1"/>
            <a:r>
              <a:rPr lang="en-US" sz="600" b="1" dirty="0" smtClean="0"/>
              <a:t>(black 1856-2004):</a:t>
            </a:r>
            <a:r>
              <a:rPr lang="en-US" sz="600" dirty="0" smtClean="0"/>
              <a:t> Instrumental data was jointly compiled by the </a:t>
            </a:r>
            <a:r>
              <a:rPr lang="en-US" sz="600" dirty="0" smtClean="0">
                <a:hlinkClick r:id="rId13" tooltip="w:Climatic_Research_Unit"/>
              </a:rPr>
              <a:t>w:Climatic Research Unit</a:t>
            </a:r>
            <a:r>
              <a:rPr lang="en-US" sz="600" dirty="0" smtClean="0"/>
              <a:t> and the </a:t>
            </a:r>
            <a:r>
              <a:rPr lang="en-US" sz="600" dirty="0" smtClean="0">
                <a:hlinkClick r:id="rId14" tooltip="w:Met_Office"/>
              </a:rPr>
              <a:t>UK Meteorological Office</a:t>
            </a:r>
            <a:r>
              <a:rPr lang="en-US" sz="600" dirty="0" smtClean="0"/>
              <a:t> </a:t>
            </a:r>
            <a:r>
              <a:rPr lang="en-US" sz="600" dirty="0" smtClean="0">
                <a:hlinkClick r:id="rId15" tooltip="w:Hadley_Centre"/>
              </a:rPr>
              <a:t>Hadley Centre</a:t>
            </a:r>
            <a:r>
              <a:rPr lang="en-US" sz="600" dirty="0" smtClean="0"/>
              <a:t>. Global Annual Average data set TaveGL2v </a:t>
            </a:r>
            <a:r>
              <a:rPr lang="en-US" sz="600" dirty="0" smtClean="0">
                <a:hlinkClick r:id="rId16" tooltip="http://www.cru.uea.ac.uk/cru/data/temperature/"/>
              </a:rPr>
              <a:t>[2]</a:t>
            </a:r>
            <a:r>
              <a:rPr lang="en-US" sz="600" dirty="0" smtClean="0"/>
              <a:t> was used.</a:t>
            </a:r>
            <a:endParaRPr lang="en-US" sz="700" dirty="0" smtClean="0"/>
          </a:p>
          <a:p>
            <a:pPr eaLnBrk="1" hangingPunct="1"/>
            <a:r>
              <a:rPr lang="en-US" sz="700" dirty="0" smtClean="0"/>
              <a:t>Documentation for the most recent update of the CRU/Hadley instrumental data set appears in: P.D. Jones and A. </a:t>
            </a:r>
            <a:r>
              <a:rPr lang="en-US" sz="700" dirty="0" err="1" smtClean="0"/>
              <a:t>Moberg</a:t>
            </a:r>
            <a:r>
              <a:rPr lang="en-US" sz="700" dirty="0" smtClean="0"/>
              <a:t> (2003). Hemispheric and large-scale surface air temperature variations: An extensive revision and an update to 2001, </a:t>
            </a:r>
            <a:r>
              <a:rPr lang="en-US" sz="700" i="1" dirty="0" smtClean="0"/>
              <a:t>Journal of Climate</a:t>
            </a:r>
            <a:r>
              <a:rPr lang="en-US" sz="700" dirty="0" smtClean="0"/>
              <a:t>, 16: 206-223.</a:t>
            </a:r>
          </a:p>
          <a:p>
            <a:pPr eaLnBrk="1" hangingPunct="1"/>
            <a:r>
              <a:rPr lang="en-US" sz="700" b="1" dirty="0" smtClean="0"/>
              <a:t>Copyright</a:t>
            </a:r>
          </a:p>
          <a:p>
            <a:pPr eaLnBrk="1" hangingPunct="1"/>
            <a:r>
              <a:rPr lang="en-US" sz="700" dirty="0" smtClean="0"/>
              <a:t>The original version of this figure was prepared by </a:t>
            </a:r>
            <a:r>
              <a:rPr lang="en-US" sz="700" dirty="0" smtClean="0">
                <a:hlinkClick r:id="rId17" tooltip="w:User:Dragons_flight"/>
              </a:rPr>
              <a:t>Robert A. Rohde</a:t>
            </a:r>
            <a:r>
              <a:rPr lang="en-US" sz="700" dirty="0" smtClean="0"/>
              <a:t> from publicly available data, and is incorporated into the Global Warming Art project.</a:t>
            </a:r>
          </a:p>
          <a:p>
            <a:pPr eaLnBrk="1" hangingPunct="1"/>
            <a:endParaRPr lang="en-US" sz="700" dirty="0" smtClean="0"/>
          </a:p>
        </p:txBody>
      </p:sp>
      <p:sp>
        <p:nvSpPr>
          <p:cNvPr id="66564" name="Slide Number Placeholder 3"/>
          <p:cNvSpPr>
            <a:spLocks noGrp="1"/>
          </p:cNvSpPr>
          <p:nvPr>
            <p:ph type="sldNum" sz="quarter" idx="5"/>
          </p:nvPr>
        </p:nvSpPr>
        <p:spPr>
          <a:noFill/>
        </p:spPr>
        <p:txBody>
          <a:bodyPr/>
          <a:lstStyle/>
          <a:p>
            <a:fld id="{6AD96E1C-186D-4E1C-95CB-D8CD5936AB1D}"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a:xfrm>
            <a:off x="311878" y="4260850"/>
            <a:ext cx="6231467" cy="4648200"/>
          </a:xfrm>
          <a:noFill/>
          <a:ln/>
        </p:spPr>
        <p:txBody>
          <a:bodyPr/>
          <a:lstStyle/>
          <a:p>
            <a:pPr eaLnBrk="1" hangingPunct="1"/>
            <a:endParaRPr lang="en-US" sz="700" dirty="0" smtClean="0"/>
          </a:p>
        </p:txBody>
      </p:sp>
      <p:sp>
        <p:nvSpPr>
          <p:cNvPr id="67588" name="Slide Number Placeholder 3"/>
          <p:cNvSpPr>
            <a:spLocks noGrp="1"/>
          </p:cNvSpPr>
          <p:nvPr>
            <p:ph type="sldNum" sz="quarter" idx="5"/>
          </p:nvPr>
        </p:nvSpPr>
        <p:spPr>
          <a:noFill/>
        </p:spPr>
        <p:txBody>
          <a:bodyPr/>
          <a:lstStyle/>
          <a:p>
            <a:fld id="{069E9E3E-AFF5-483B-9E6C-2B4070130F3B}"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a:xfrm>
            <a:off x="311878" y="4260850"/>
            <a:ext cx="6231467" cy="4648200"/>
          </a:xfrm>
          <a:noFill/>
          <a:ln/>
        </p:spPr>
        <p:txBody>
          <a:bodyPr/>
          <a:lstStyle/>
          <a:p>
            <a:pPr eaLnBrk="1" hangingPunct="1"/>
            <a:endParaRPr lang="en-US" sz="700" dirty="0" smtClean="0"/>
          </a:p>
        </p:txBody>
      </p:sp>
      <p:sp>
        <p:nvSpPr>
          <p:cNvPr id="68612" name="Slide Number Placeholder 3"/>
          <p:cNvSpPr>
            <a:spLocks noGrp="1"/>
          </p:cNvSpPr>
          <p:nvPr>
            <p:ph type="sldNum" sz="quarter" idx="5"/>
          </p:nvPr>
        </p:nvSpPr>
        <p:spPr>
          <a:noFill/>
        </p:spPr>
        <p:txBody>
          <a:bodyPr/>
          <a:lstStyle/>
          <a:p>
            <a:fld id="{BF90F22C-FD85-409A-94E1-61FBAD1FD800}"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a:noFill/>
          <a:ln/>
        </p:spPr>
        <p:txBody>
          <a:bodyPr/>
          <a:lstStyle/>
          <a:p>
            <a:pPr eaLnBrk="1" hangingPunct="1"/>
            <a:r>
              <a:rPr lang="en-US" smtClean="0"/>
              <a:t>The </a:t>
            </a:r>
            <a:r>
              <a:rPr lang="en-US" b="1" smtClean="0"/>
              <a:t>Little Ice Age</a:t>
            </a:r>
            <a:r>
              <a:rPr lang="en-US" smtClean="0"/>
              <a:t> (LIA) was a period of cooling occurring after a warmer era known as the </a:t>
            </a:r>
            <a:r>
              <a:rPr lang="en-US" smtClean="0">
                <a:hlinkClick r:id="rId3" tooltip="Medieval climate optimum"/>
              </a:rPr>
              <a:t>Medieval climate optimum</a:t>
            </a:r>
            <a:r>
              <a:rPr lang="en-US" smtClean="0"/>
              <a:t>. Climatologists and historians find it difficult to agree on either the start or end dates of this period. Some confine the Little Ice Age to approximately the 16th century to the mid 19th century.</a:t>
            </a:r>
          </a:p>
          <a:p>
            <a:pPr eaLnBrk="1" hangingPunct="1"/>
            <a:endParaRPr lang="en-US" smtClean="0"/>
          </a:p>
          <a:p>
            <a:pPr eaLnBrk="1" hangingPunct="1"/>
            <a:r>
              <a:rPr lang="en-US" smtClean="0"/>
              <a:t>Evidence – lichen die-offs – burial beneath snow fields that blocked sunlight (they can take extreme cold). </a:t>
            </a:r>
          </a:p>
          <a:p>
            <a:pPr eaLnBrk="1" hangingPunct="1"/>
            <a:endParaRPr lang="en-US" smtClean="0"/>
          </a:p>
          <a:p>
            <a:pPr eaLnBrk="1" hangingPunct="1"/>
            <a:r>
              <a:rPr lang="en-US" smtClean="0"/>
              <a:t>Lichen image from http://www.arcticimages.com/extra_images_for_the_arctic_book.htm</a:t>
            </a:r>
          </a:p>
        </p:txBody>
      </p:sp>
      <p:sp>
        <p:nvSpPr>
          <p:cNvPr id="69636" name="Slide Number Placeholder 3"/>
          <p:cNvSpPr>
            <a:spLocks noGrp="1"/>
          </p:cNvSpPr>
          <p:nvPr>
            <p:ph type="sldNum" sz="quarter" idx="5"/>
          </p:nvPr>
        </p:nvSpPr>
        <p:spPr>
          <a:noFill/>
        </p:spPr>
        <p:txBody>
          <a:bodyPr/>
          <a:lstStyle/>
          <a:p>
            <a:fld id="{60767C01-BDD0-4611-A980-1AE8754B88A9}"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a:xfrm>
            <a:off x="311878" y="4260850"/>
            <a:ext cx="6231467" cy="4648200"/>
          </a:xfrm>
          <a:noFill/>
          <a:ln/>
        </p:spPr>
        <p:txBody>
          <a:bodyPr/>
          <a:lstStyle/>
          <a:p>
            <a:pPr eaLnBrk="1" hangingPunct="1"/>
            <a:r>
              <a:rPr lang="en-US" sz="700" dirty="0" smtClean="0">
                <a:hlinkClick r:id="rId3"/>
              </a:rPr>
              <a:t>http://upload.wikimedia.org/wikipedia/commons/c/c1/2000_Year_Temperature_Comparison.png</a:t>
            </a:r>
            <a:endParaRPr lang="en-US" sz="700" dirty="0" smtClean="0"/>
          </a:p>
          <a:p>
            <a:pPr eaLnBrk="1" hangingPunct="1"/>
            <a:r>
              <a:rPr lang="en-US" sz="900" dirty="0" smtClean="0"/>
              <a:t>Temperature variations during the preceding 12000 years. Note that present day is placed at the left hand side</a:t>
            </a:r>
          </a:p>
          <a:p>
            <a:pPr eaLnBrk="1" hangingPunct="1"/>
            <a:r>
              <a:rPr lang="en-US" sz="900" dirty="0" smtClean="0"/>
              <a:t>This image is a comparison of 10 different published reconstructions of mean temperature changes during the last 2000 years. More recent reconstructions are plotted towards the front and in redder colors, older reconstructions appear towards the back and in bluer colors. An instrumental history of temperature is also shown in black. The single, unsmoothed annual value for 2004 is also shown for comparison. </a:t>
            </a:r>
            <a:endParaRPr lang="en-US" sz="700" dirty="0" smtClean="0"/>
          </a:p>
          <a:p>
            <a:pPr eaLnBrk="1" hangingPunct="1"/>
            <a:r>
              <a:rPr lang="en-US" sz="700" dirty="0" smtClean="0"/>
              <a:t>For the purposes of this comparison, the author is agnostic as to which, if any, of the reconstructions of global mean temperature is an accurate reflection of temperature fluctuations during the last 2000 years. This plot is a fair representation of the range of reconstructions appearing in the published scientific literature. For each reconstruction, the raw data has been </a:t>
            </a:r>
            <a:r>
              <a:rPr lang="en-US" sz="700" dirty="0" err="1" smtClean="0"/>
              <a:t>decadally</a:t>
            </a:r>
            <a:r>
              <a:rPr lang="en-US" sz="700" dirty="0" smtClean="0"/>
              <a:t> smoothed with a σ = 5 yr Gaussian weighted moving average. Also, each reconstruction was adjusted so that its mean matched the mean of the instrumental record during the period of overlap. The variance (i.e. the scale of fluctuations) was not adjusted (except in one case noted below).</a:t>
            </a:r>
          </a:p>
          <a:p>
            <a:pPr eaLnBrk="1" hangingPunct="1"/>
            <a:r>
              <a:rPr lang="en-US" sz="700" dirty="0" smtClean="0"/>
              <a:t>Except as noted below, all original data for this comparison comes from </a:t>
            </a:r>
            <a:r>
              <a:rPr lang="en-US" sz="700" dirty="0" smtClean="0">
                <a:hlinkClick r:id="rId4" tooltip="http://www.ngdc.noaa.gov/paleo/recons.html"/>
              </a:rPr>
              <a:t>[1]</a:t>
            </a:r>
            <a:r>
              <a:rPr lang="en-US" sz="700" dirty="0" smtClean="0"/>
              <a:t> and links therein. It should also be noted that many reconstructions of past climate report substantial error bars, which are not represented on this figure.</a:t>
            </a:r>
          </a:p>
          <a:p>
            <a:pPr eaLnBrk="1" hangingPunct="1"/>
            <a:r>
              <a:rPr lang="en-US" sz="700" b="1" dirty="0" smtClean="0"/>
              <a:t>Reconstructions</a:t>
            </a:r>
          </a:p>
          <a:p>
            <a:pPr eaLnBrk="1" hangingPunct="1"/>
            <a:r>
              <a:rPr lang="en-US" sz="700" dirty="0" smtClean="0"/>
              <a:t>The reconstructions used, in order from oldest to most recent publication are:</a:t>
            </a:r>
          </a:p>
          <a:p>
            <a:pPr eaLnBrk="1" hangingPunct="1"/>
            <a:r>
              <a:rPr lang="en-US" sz="600" b="1" dirty="0" smtClean="0"/>
              <a:t>(dark blue 1000-1991):</a:t>
            </a:r>
            <a:r>
              <a:rPr lang="en-US" sz="600" dirty="0" smtClean="0"/>
              <a:t> P.D. Jones, K.R. </a:t>
            </a:r>
            <a:r>
              <a:rPr lang="en-US" sz="600" dirty="0" err="1" smtClean="0"/>
              <a:t>Briffa</a:t>
            </a:r>
            <a:r>
              <a:rPr lang="en-US" sz="600" dirty="0" smtClean="0"/>
              <a:t>, T.P. Barnett, and S.F.B. </a:t>
            </a:r>
            <a:r>
              <a:rPr lang="en-US" sz="600" dirty="0" err="1" smtClean="0"/>
              <a:t>Tett</a:t>
            </a:r>
            <a:r>
              <a:rPr lang="en-US" sz="600" dirty="0" smtClean="0"/>
              <a:t> (1998). High-resolution </a:t>
            </a:r>
            <a:r>
              <a:rPr lang="en-US" sz="600" dirty="0" err="1" smtClean="0"/>
              <a:t>Palaeoclimatic</a:t>
            </a:r>
            <a:r>
              <a:rPr lang="en-US" sz="600" dirty="0" smtClean="0"/>
              <a:t> Records for the last Millennium: Interpretation, Integration and Comparison with General Circulation Model Control-run Temperatures, </a:t>
            </a:r>
            <a:r>
              <a:rPr lang="en-US" sz="600" i="1" dirty="0" smtClean="0"/>
              <a:t>The Holocene</a:t>
            </a:r>
            <a:r>
              <a:rPr lang="en-US" sz="600" dirty="0" smtClean="0"/>
              <a:t>, 8: 455-471.</a:t>
            </a:r>
          </a:p>
          <a:p>
            <a:pPr eaLnBrk="1" hangingPunct="1"/>
            <a:r>
              <a:rPr lang="en-US" sz="600" b="1" dirty="0" smtClean="0"/>
              <a:t>(blue 1000-1980):</a:t>
            </a:r>
            <a:r>
              <a:rPr lang="en-US" sz="600" dirty="0" smtClean="0"/>
              <a:t> M.E. Mann, R.S. Bradley, and M.K. Hughes (1999). Northern Hemisphere Temperatures During the Past Millennium: Inferences, Uncertainties, and Limitations, </a:t>
            </a:r>
            <a:r>
              <a:rPr lang="en-US" sz="600" i="1" dirty="0" smtClean="0"/>
              <a:t>Geophysical Research Letters</a:t>
            </a:r>
            <a:r>
              <a:rPr lang="en-US" sz="600" dirty="0" smtClean="0"/>
              <a:t>, 26(6): 759-762.</a:t>
            </a:r>
          </a:p>
          <a:p>
            <a:pPr eaLnBrk="1" hangingPunct="1"/>
            <a:r>
              <a:rPr lang="en-US" sz="600" b="1" dirty="0" smtClean="0"/>
              <a:t>(light blue 1000-1965):</a:t>
            </a:r>
            <a:r>
              <a:rPr lang="en-US" sz="600" dirty="0" smtClean="0"/>
              <a:t> Crowley and Lowery (2000). Northern Hemisphere Temperature Reconstruction, </a:t>
            </a:r>
            <a:r>
              <a:rPr lang="en-US" sz="600" i="1" dirty="0" err="1" smtClean="0"/>
              <a:t>Ambio</a:t>
            </a:r>
            <a:r>
              <a:rPr lang="en-US" sz="600" dirty="0" smtClean="0"/>
              <a:t>, 29: 51-54. Modified as published in Crowley (2000). Causes of Climate Change Over the Past 1000 Years, </a:t>
            </a:r>
            <a:r>
              <a:rPr lang="en-US" sz="600" i="1" dirty="0" smtClean="0"/>
              <a:t>Science</a:t>
            </a:r>
            <a:r>
              <a:rPr lang="en-US" sz="600" dirty="0" smtClean="0"/>
              <a:t>, 289: 270-277.</a:t>
            </a:r>
          </a:p>
          <a:p>
            <a:pPr eaLnBrk="1" hangingPunct="1"/>
            <a:r>
              <a:rPr lang="en-US" sz="600" b="1" dirty="0" smtClean="0"/>
              <a:t>(lightest blue 1402-1960):</a:t>
            </a:r>
            <a:r>
              <a:rPr lang="en-US" sz="600" dirty="0" smtClean="0"/>
              <a:t> K.R. </a:t>
            </a:r>
            <a:r>
              <a:rPr lang="en-US" sz="600" dirty="0" err="1" smtClean="0"/>
              <a:t>Briffa</a:t>
            </a:r>
            <a:r>
              <a:rPr lang="en-US" sz="600" dirty="0" smtClean="0"/>
              <a:t>, T.J. Osborn, F.H. </a:t>
            </a:r>
            <a:r>
              <a:rPr lang="en-US" sz="600" dirty="0" err="1" smtClean="0"/>
              <a:t>Schweingruber</a:t>
            </a:r>
            <a:r>
              <a:rPr lang="en-US" sz="600" dirty="0" smtClean="0"/>
              <a:t>, I.C. Harris, P.D. Jones, S.G. </a:t>
            </a:r>
            <a:r>
              <a:rPr lang="en-US" sz="600" dirty="0" err="1" smtClean="0"/>
              <a:t>Shiyatov</a:t>
            </a:r>
            <a:r>
              <a:rPr lang="en-US" sz="600" dirty="0" smtClean="0"/>
              <a:t>, S.G. and E.A. </a:t>
            </a:r>
            <a:r>
              <a:rPr lang="en-US" sz="600" dirty="0" err="1" smtClean="0"/>
              <a:t>Vaganov</a:t>
            </a:r>
            <a:r>
              <a:rPr lang="en-US" sz="600" dirty="0" smtClean="0"/>
              <a:t> (2001). Low-frequency temperature variations from a northern tree-ring density network, </a:t>
            </a:r>
            <a:r>
              <a:rPr lang="en-US" sz="600" i="1" dirty="0" smtClean="0"/>
              <a:t>J. </a:t>
            </a:r>
            <a:r>
              <a:rPr lang="en-US" sz="600" i="1" dirty="0" err="1" smtClean="0"/>
              <a:t>Geophys</a:t>
            </a:r>
            <a:r>
              <a:rPr lang="en-US" sz="600" i="1" dirty="0" smtClean="0"/>
              <a:t>. Res.</a:t>
            </a:r>
            <a:r>
              <a:rPr lang="en-US" sz="600" dirty="0" smtClean="0"/>
              <a:t>, 106: 2929-2941.</a:t>
            </a:r>
          </a:p>
          <a:p>
            <a:pPr eaLnBrk="1" hangingPunct="1"/>
            <a:r>
              <a:rPr lang="en-US" sz="600" b="1" dirty="0" smtClean="0"/>
              <a:t>(light green 831-1992):</a:t>
            </a:r>
            <a:r>
              <a:rPr lang="en-US" sz="600" dirty="0" smtClean="0"/>
              <a:t> J. </a:t>
            </a:r>
            <a:r>
              <a:rPr lang="en-US" sz="600" dirty="0" err="1" smtClean="0"/>
              <a:t>Esper</a:t>
            </a:r>
            <a:r>
              <a:rPr lang="en-US" sz="600" dirty="0" smtClean="0"/>
              <a:t>, E.R. Cook, and F.H. </a:t>
            </a:r>
            <a:r>
              <a:rPr lang="en-US" sz="600" dirty="0" err="1" smtClean="0"/>
              <a:t>Schweingruber</a:t>
            </a:r>
            <a:r>
              <a:rPr lang="en-US" sz="600" dirty="0" smtClean="0"/>
              <a:t> (2002). Low-Frequency Signals in Long Tree-Ring Chronologies for Reconstructing Past Temperature Variability, </a:t>
            </a:r>
            <a:r>
              <a:rPr lang="en-US" sz="600" i="1" dirty="0" smtClean="0"/>
              <a:t>Science</a:t>
            </a:r>
            <a:r>
              <a:rPr lang="en-US" sz="600" dirty="0" smtClean="0"/>
              <a:t>, 295(5563): 2250-2253.</a:t>
            </a:r>
          </a:p>
          <a:p>
            <a:pPr eaLnBrk="1" hangingPunct="1"/>
            <a:r>
              <a:rPr lang="en-US" sz="600" b="1" dirty="0" smtClean="0"/>
              <a:t>(yellow 200-1980):</a:t>
            </a:r>
            <a:r>
              <a:rPr lang="en-US" sz="600" dirty="0" smtClean="0"/>
              <a:t> M.E. Mann and P.D. Jones (2003). Global Surface Temperatures over the Past Two Millennia, </a:t>
            </a:r>
            <a:r>
              <a:rPr lang="en-US" sz="600" i="1" dirty="0" smtClean="0"/>
              <a:t>Geophysical Research Letters</a:t>
            </a:r>
            <a:r>
              <a:rPr lang="en-US" sz="600" dirty="0" smtClean="0"/>
              <a:t>, 30(15): 1820. </a:t>
            </a:r>
            <a:r>
              <a:rPr lang="en-US" sz="600" dirty="0" smtClean="0">
                <a:hlinkClick r:id="rId5" tooltip="en:Digital_object_identifier"/>
              </a:rPr>
              <a:t>DOI</a:t>
            </a:r>
            <a:r>
              <a:rPr lang="en-US" sz="600" dirty="0" smtClean="0"/>
              <a:t>:</a:t>
            </a:r>
            <a:r>
              <a:rPr lang="en-US" sz="600" dirty="0" smtClean="0">
                <a:hlinkClick r:id="rId6" tooltip="http://dx.doi.org/10.1029/2003GL017814"/>
              </a:rPr>
              <a:t>10.1029/2003GL017814</a:t>
            </a:r>
            <a:r>
              <a:rPr lang="en-US" sz="600" dirty="0" smtClean="0"/>
              <a:t>.</a:t>
            </a:r>
          </a:p>
          <a:p>
            <a:pPr eaLnBrk="1" hangingPunct="1"/>
            <a:r>
              <a:rPr lang="en-US" sz="600" b="1" dirty="0" smtClean="0"/>
              <a:t>(orange 200-1995):</a:t>
            </a:r>
            <a:r>
              <a:rPr lang="en-US" sz="600" dirty="0" smtClean="0"/>
              <a:t> P.D. Jones and M.E. Mann (2004). Climate Over Past Millennia, </a:t>
            </a:r>
            <a:r>
              <a:rPr lang="en-US" sz="600" i="1" dirty="0" smtClean="0"/>
              <a:t>Reviews of Geophysics</a:t>
            </a:r>
            <a:r>
              <a:rPr lang="en-US" sz="600" dirty="0" smtClean="0"/>
              <a:t>, 42: RG2002. </a:t>
            </a:r>
            <a:r>
              <a:rPr lang="en-US" sz="600" dirty="0" smtClean="0">
                <a:hlinkClick r:id="rId5" tooltip="en:Digital_object_identifier"/>
              </a:rPr>
              <a:t>DOI</a:t>
            </a:r>
            <a:r>
              <a:rPr lang="en-US" sz="600" dirty="0" smtClean="0"/>
              <a:t>:</a:t>
            </a:r>
            <a:r>
              <a:rPr lang="en-US" sz="600" dirty="0" smtClean="0">
                <a:hlinkClick r:id="rId7" tooltip="http://dx.doi.org/10.1029/2003RG000143"/>
              </a:rPr>
              <a:t>10.1029/2003RG000143</a:t>
            </a:r>
            <a:endParaRPr lang="en-US" sz="600" dirty="0" smtClean="0"/>
          </a:p>
          <a:p>
            <a:pPr eaLnBrk="1" hangingPunct="1"/>
            <a:r>
              <a:rPr lang="en-US" sz="600" b="1" dirty="0" smtClean="0"/>
              <a:t>(red-orange 1500-1980):</a:t>
            </a:r>
            <a:r>
              <a:rPr lang="en-US" sz="600" dirty="0" smtClean="0"/>
              <a:t> S. Huang (2004). Merging Information from Different Resources for New Insights into Climate Change in the Past and Future, </a:t>
            </a:r>
            <a:r>
              <a:rPr lang="en-US" sz="600" i="1" dirty="0" err="1" smtClean="0"/>
              <a:t>Geophys</a:t>
            </a:r>
            <a:r>
              <a:rPr lang="en-US" sz="600" i="1" dirty="0" smtClean="0"/>
              <a:t>. Res </a:t>
            </a:r>
            <a:r>
              <a:rPr lang="en-US" sz="600" i="1" dirty="0" err="1" smtClean="0"/>
              <a:t>Lett</a:t>
            </a:r>
            <a:r>
              <a:rPr lang="en-US" sz="600" i="1" dirty="0" smtClean="0"/>
              <a:t>.</a:t>
            </a:r>
            <a:r>
              <a:rPr lang="en-US" sz="600" dirty="0" smtClean="0"/>
              <a:t>, 31: L13205. </a:t>
            </a:r>
            <a:r>
              <a:rPr lang="en-US" sz="600" dirty="0" smtClean="0">
                <a:hlinkClick r:id="rId5" tooltip="en:Digital_object_identifier"/>
              </a:rPr>
              <a:t>DOI</a:t>
            </a:r>
            <a:r>
              <a:rPr lang="en-US" sz="600" dirty="0" smtClean="0"/>
              <a:t>:</a:t>
            </a:r>
            <a:r>
              <a:rPr lang="en-US" sz="600" dirty="0" smtClean="0">
                <a:hlinkClick r:id="rId8" tooltip="http://dx.doi.org/10.1029/2004GL019781"/>
              </a:rPr>
              <a:t>10.1029/2004GL019781</a:t>
            </a:r>
            <a:endParaRPr lang="en-US" sz="600" dirty="0" smtClean="0"/>
          </a:p>
          <a:p>
            <a:pPr eaLnBrk="1" hangingPunct="1"/>
            <a:r>
              <a:rPr lang="en-US" sz="600" b="1" dirty="0" smtClean="0"/>
              <a:t>(red 1-1979):</a:t>
            </a:r>
            <a:r>
              <a:rPr lang="en-US" sz="600" dirty="0" smtClean="0"/>
              <a:t> A. </a:t>
            </a:r>
            <a:r>
              <a:rPr lang="en-US" sz="600" dirty="0" err="1" smtClean="0"/>
              <a:t>Moberg</a:t>
            </a:r>
            <a:r>
              <a:rPr lang="en-US" sz="600" dirty="0" smtClean="0"/>
              <a:t>, D.M. </a:t>
            </a:r>
            <a:r>
              <a:rPr lang="en-US" sz="600" dirty="0" err="1" smtClean="0"/>
              <a:t>Sonechkin</a:t>
            </a:r>
            <a:r>
              <a:rPr lang="en-US" sz="600" dirty="0" smtClean="0"/>
              <a:t>, K. Holmgren, N.M. </a:t>
            </a:r>
            <a:r>
              <a:rPr lang="en-US" sz="600" dirty="0" err="1" smtClean="0"/>
              <a:t>Datsenko</a:t>
            </a:r>
            <a:r>
              <a:rPr lang="en-US" sz="600" dirty="0" smtClean="0"/>
              <a:t> and W. </a:t>
            </a:r>
            <a:r>
              <a:rPr lang="en-US" sz="600" dirty="0" err="1" smtClean="0"/>
              <a:t>Karlén</a:t>
            </a:r>
            <a:r>
              <a:rPr lang="en-US" sz="600" dirty="0" smtClean="0"/>
              <a:t> (2005). Highly variable Northern Hemisphere temperatures reconstructed from low- and high-resolution proxy data, </a:t>
            </a:r>
            <a:r>
              <a:rPr lang="en-US" sz="600" i="1" dirty="0" smtClean="0"/>
              <a:t>Nature</a:t>
            </a:r>
            <a:r>
              <a:rPr lang="en-US" sz="600" dirty="0" smtClean="0"/>
              <a:t>, 443: 613-617. </a:t>
            </a:r>
            <a:r>
              <a:rPr lang="en-US" sz="600" dirty="0" smtClean="0">
                <a:hlinkClick r:id="rId5" tooltip="en:Digital_object_identifier"/>
              </a:rPr>
              <a:t>DOI</a:t>
            </a:r>
            <a:r>
              <a:rPr lang="en-US" sz="600" dirty="0" smtClean="0"/>
              <a:t>:</a:t>
            </a:r>
            <a:r>
              <a:rPr lang="en-US" sz="600" dirty="0" smtClean="0">
                <a:hlinkClick r:id="rId9" tooltip="http://dx.doi.org/10.1038/nature03265"/>
              </a:rPr>
              <a:t>10.1038/nature03265</a:t>
            </a:r>
            <a:endParaRPr lang="en-US" sz="600" dirty="0" smtClean="0"/>
          </a:p>
          <a:p>
            <a:pPr eaLnBrk="1" hangingPunct="1"/>
            <a:r>
              <a:rPr lang="en-US" sz="600" b="1" dirty="0" smtClean="0"/>
              <a:t>(dark red 1600-1990):</a:t>
            </a:r>
            <a:r>
              <a:rPr lang="en-US" sz="600" dirty="0" smtClean="0"/>
              <a:t> J.H. </a:t>
            </a:r>
            <a:r>
              <a:rPr lang="en-US" sz="600" dirty="0" err="1" smtClean="0"/>
              <a:t>Oerlemans</a:t>
            </a:r>
            <a:r>
              <a:rPr lang="en-US" sz="600" dirty="0" smtClean="0"/>
              <a:t> (2005). Extracting a Climate Signal from 169 Glacier Records, </a:t>
            </a:r>
            <a:r>
              <a:rPr lang="en-US" sz="600" i="1" dirty="0" smtClean="0"/>
              <a:t>Science</a:t>
            </a:r>
            <a:r>
              <a:rPr lang="en-US" sz="600" dirty="0" smtClean="0"/>
              <a:t>, 308: 675-677. </a:t>
            </a:r>
            <a:r>
              <a:rPr lang="en-US" sz="600" dirty="0" smtClean="0">
                <a:hlinkClick r:id="rId5" tooltip="en:Digital_object_identifier"/>
              </a:rPr>
              <a:t>DOI</a:t>
            </a:r>
            <a:r>
              <a:rPr lang="en-US" sz="600" dirty="0" smtClean="0"/>
              <a:t>:</a:t>
            </a:r>
            <a:r>
              <a:rPr lang="en-US" sz="600" dirty="0" smtClean="0">
                <a:hlinkClick r:id="rId10" tooltip="http://dx.doi.org/10.1126/science.1107046"/>
              </a:rPr>
              <a:t>10.1126/science.1107046</a:t>
            </a:r>
            <a:endParaRPr lang="en-US" sz="600" dirty="0" smtClean="0"/>
          </a:p>
          <a:p>
            <a:pPr eaLnBrk="1" hangingPunct="1"/>
            <a:r>
              <a:rPr lang="en-US" sz="600" b="1" dirty="0" smtClean="0"/>
              <a:t>(black 1856-2004):</a:t>
            </a:r>
            <a:r>
              <a:rPr lang="en-US" sz="600" dirty="0" smtClean="0"/>
              <a:t> Instrumental data was jointly compiled by the </a:t>
            </a:r>
            <a:r>
              <a:rPr lang="en-US" sz="600" dirty="0" smtClean="0">
                <a:hlinkClick r:id="rId11" tooltip="w:Climatic_Research_Unit"/>
              </a:rPr>
              <a:t>w:Climatic Research Unit</a:t>
            </a:r>
            <a:r>
              <a:rPr lang="en-US" sz="600" dirty="0" smtClean="0"/>
              <a:t> and the </a:t>
            </a:r>
            <a:r>
              <a:rPr lang="en-US" sz="600" dirty="0" smtClean="0">
                <a:hlinkClick r:id="rId12" tooltip="w:Met_Office"/>
              </a:rPr>
              <a:t>UK Meteorological Office</a:t>
            </a:r>
            <a:r>
              <a:rPr lang="en-US" sz="600" dirty="0" smtClean="0"/>
              <a:t> </a:t>
            </a:r>
            <a:r>
              <a:rPr lang="en-US" sz="600" dirty="0" smtClean="0">
                <a:hlinkClick r:id="rId13" tooltip="w:Hadley_Centre"/>
              </a:rPr>
              <a:t>Hadley Centre</a:t>
            </a:r>
            <a:r>
              <a:rPr lang="en-US" sz="600" dirty="0" smtClean="0"/>
              <a:t>. Global Annual Average data set TaveGL2v </a:t>
            </a:r>
            <a:r>
              <a:rPr lang="en-US" sz="600" dirty="0" smtClean="0">
                <a:hlinkClick r:id="rId14" tooltip="http://www.cru.uea.ac.uk/cru/data/temperature/"/>
              </a:rPr>
              <a:t>[2]</a:t>
            </a:r>
            <a:r>
              <a:rPr lang="en-US" sz="600" dirty="0" smtClean="0"/>
              <a:t> was used.</a:t>
            </a:r>
            <a:endParaRPr lang="en-US" sz="700" dirty="0" smtClean="0"/>
          </a:p>
          <a:p>
            <a:pPr eaLnBrk="1" hangingPunct="1"/>
            <a:r>
              <a:rPr lang="en-US" sz="700" dirty="0" smtClean="0"/>
              <a:t>Documentation for the most recent update of the CRU/Hadley instrumental data set appears in: P.D. Jones and A. </a:t>
            </a:r>
            <a:r>
              <a:rPr lang="en-US" sz="700" dirty="0" err="1" smtClean="0"/>
              <a:t>Moberg</a:t>
            </a:r>
            <a:r>
              <a:rPr lang="en-US" sz="700" dirty="0" smtClean="0"/>
              <a:t> (2003). Hemispheric and large-scale surface air temperature variations: An extensive revision and an update to 2001, </a:t>
            </a:r>
            <a:r>
              <a:rPr lang="en-US" sz="700" i="1" dirty="0" smtClean="0"/>
              <a:t>Journal of Climate</a:t>
            </a:r>
            <a:r>
              <a:rPr lang="en-US" sz="700" dirty="0" smtClean="0"/>
              <a:t>, 16: 206-223.</a:t>
            </a:r>
          </a:p>
          <a:p>
            <a:pPr eaLnBrk="1" hangingPunct="1"/>
            <a:r>
              <a:rPr lang="en-US" sz="700" b="1" dirty="0" smtClean="0"/>
              <a:t>Copyright</a:t>
            </a:r>
          </a:p>
          <a:p>
            <a:pPr eaLnBrk="1" hangingPunct="1"/>
            <a:r>
              <a:rPr lang="en-US" sz="700" dirty="0" smtClean="0"/>
              <a:t>The original version of this figure was prepared by </a:t>
            </a:r>
            <a:r>
              <a:rPr lang="en-US" sz="700" dirty="0" smtClean="0">
                <a:hlinkClick r:id="rId15" tooltip="w:User:Dragons_flight"/>
              </a:rPr>
              <a:t>Robert A. Rohde</a:t>
            </a:r>
            <a:r>
              <a:rPr lang="en-US" sz="700" dirty="0" smtClean="0"/>
              <a:t> from publicly available data, and is incorporated into the Global Warming Art project.</a:t>
            </a:r>
          </a:p>
          <a:p>
            <a:pPr eaLnBrk="1" hangingPunct="1"/>
            <a:endParaRPr lang="en-US" sz="700" dirty="0" smtClean="0"/>
          </a:p>
        </p:txBody>
      </p:sp>
      <p:sp>
        <p:nvSpPr>
          <p:cNvPr id="70660" name="Slide Number Placeholder 3"/>
          <p:cNvSpPr>
            <a:spLocks noGrp="1"/>
          </p:cNvSpPr>
          <p:nvPr>
            <p:ph type="sldNum" sz="quarter" idx="5"/>
          </p:nvPr>
        </p:nvSpPr>
        <p:spPr>
          <a:noFill/>
        </p:spPr>
        <p:txBody>
          <a:bodyPr/>
          <a:lstStyle/>
          <a:p>
            <a:fld id="{804C9307-F2AB-4F9D-8153-7F23B4679CB2}"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a:xfrm>
            <a:off x="311878" y="4260850"/>
            <a:ext cx="6231467" cy="4648200"/>
          </a:xfrm>
          <a:noFill/>
          <a:ln/>
        </p:spPr>
        <p:txBody>
          <a:bodyPr/>
          <a:lstStyle/>
          <a:p>
            <a:pPr eaLnBrk="1" hangingPunct="1"/>
            <a:endParaRPr lang="en-US" sz="700" dirty="0" smtClean="0"/>
          </a:p>
        </p:txBody>
      </p:sp>
      <p:sp>
        <p:nvSpPr>
          <p:cNvPr id="71684" name="Slide Number Placeholder 3"/>
          <p:cNvSpPr>
            <a:spLocks noGrp="1"/>
          </p:cNvSpPr>
          <p:nvPr>
            <p:ph type="sldNum" sz="quarter" idx="5"/>
          </p:nvPr>
        </p:nvSpPr>
        <p:spPr>
          <a:noFill/>
        </p:spPr>
        <p:txBody>
          <a:bodyPr/>
          <a:lstStyle/>
          <a:p>
            <a:fld id="{DD20C898-531C-49D8-B8DE-BE151455C7EE}"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a:xfrm>
            <a:off x="311878" y="4260850"/>
            <a:ext cx="6231467" cy="4648200"/>
          </a:xfrm>
          <a:noFill/>
          <a:ln/>
        </p:spPr>
        <p:txBody>
          <a:bodyPr/>
          <a:lstStyle/>
          <a:p>
            <a:pPr eaLnBrk="1" hangingPunct="1"/>
            <a:endParaRPr lang="en-US" sz="700" dirty="0" smtClean="0"/>
          </a:p>
        </p:txBody>
      </p:sp>
      <p:sp>
        <p:nvSpPr>
          <p:cNvPr id="72708" name="Slide Number Placeholder 3"/>
          <p:cNvSpPr>
            <a:spLocks noGrp="1"/>
          </p:cNvSpPr>
          <p:nvPr>
            <p:ph type="sldNum" sz="quarter" idx="5"/>
          </p:nvPr>
        </p:nvSpPr>
        <p:spPr>
          <a:noFill/>
        </p:spPr>
        <p:txBody>
          <a:bodyPr/>
          <a:lstStyle/>
          <a:p>
            <a:fld id="{5043D11C-51A6-426D-B35A-7C580F6C5B10}"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a:noFill/>
          <a:ln/>
        </p:spPr>
        <p:txBody>
          <a:bodyPr/>
          <a:lstStyle/>
          <a:p>
            <a:pPr marL="0" lvl="2" eaLnBrk="1" hangingPunct="1"/>
            <a:r>
              <a:rPr lang="en-US" dirty="0" smtClean="0"/>
              <a:t>Millennial bipolar seesaw</a:t>
            </a:r>
          </a:p>
          <a:p>
            <a:pPr marL="0" lvl="2" eaLnBrk="1" hangingPunct="1"/>
            <a:r>
              <a:rPr lang="en-US" dirty="0" smtClean="0"/>
              <a:t>	Longer-term evidence during current </a:t>
            </a:r>
            <a:r>
              <a:rPr lang="en-US" dirty="0" err="1" smtClean="0"/>
              <a:t>interglaciation</a:t>
            </a:r>
            <a:r>
              <a:rPr lang="en-US" dirty="0" smtClean="0"/>
              <a:t> generally suggests that climatic trends have been highly irregular and local in scope.</a:t>
            </a:r>
          </a:p>
          <a:p>
            <a:pPr marL="0" lvl="2" eaLnBrk="1" hangingPunct="1"/>
            <a:r>
              <a:rPr lang="en-US" dirty="0" smtClean="0"/>
              <a:t>	If north polar cooling into LIA was part of a small oscillation linked to the bipolar seesaw, it should have been accompanied by an even smaller warming in the Antarctic region.</a:t>
            </a:r>
          </a:p>
        </p:txBody>
      </p:sp>
      <p:sp>
        <p:nvSpPr>
          <p:cNvPr id="73732" name="Slide Number Placeholder 3"/>
          <p:cNvSpPr>
            <a:spLocks noGrp="1"/>
          </p:cNvSpPr>
          <p:nvPr>
            <p:ph type="sldNum" sz="quarter" idx="5"/>
          </p:nvPr>
        </p:nvSpPr>
        <p:spPr>
          <a:noFill/>
        </p:spPr>
        <p:txBody>
          <a:bodyPr/>
          <a:lstStyle/>
          <a:p>
            <a:fld id="{A634BEEB-3B77-4735-86CE-A6A8F12C43F5}"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E68236-92D1-4EA7-B726-9F426D03578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7A20C9B-87DB-4EB5-8527-BB438708B628}" type="slidenum">
              <a:rPr lang="en-US" smtClean="0"/>
              <a:pPr/>
              <a:t>20</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35039" y="4414519"/>
            <a:ext cx="5140325" cy="4184016"/>
          </a:xfrm>
          <a:noFill/>
          <a:ln/>
        </p:spPr>
        <p:txBody>
          <a:bodyPr lIns="93158" tIns="46580" rIns="93158" bIns="46580"/>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a:noFill/>
          <a:ln/>
        </p:spPr>
        <p:txBody>
          <a:bodyPr/>
          <a:lstStyle/>
          <a:p>
            <a:r>
              <a:rPr lang="en-US" smtClean="0"/>
              <a:t>Picture credits</a:t>
            </a:r>
          </a:p>
          <a:p>
            <a:r>
              <a:rPr lang="en-US" smtClean="0"/>
              <a:t>Volcanic Eruption: http://www.pbs.org/wgbh/nova/sun/dimm-nf.html</a:t>
            </a:r>
          </a:p>
          <a:p>
            <a:r>
              <a:rPr lang="en-US" smtClean="0"/>
              <a:t>CO2 Molecule: http://en.wikipedia.org/wiki/File:Carbon-dioxide-3D-vdW.svg</a:t>
            </a:r>
          </a:p>
        </p:txBody>
      </p:sp>
      <p:sp>
        <p:nvSpPr>
          <p:cNvPr id="75780" name="Slide Number Placeholder 3"/>
          <p:cNvSpPr>
            <a:spLocks noGrp="1"/>
          </p:cNvSpPr>
          <p:nvPr>
            <p:ph type="sldNum" sz="quarter" idx="5"/>
          </p:nvPr>
        </p:nvSpPr>
        <p:spPr>
          <a:noFill/>
        </p:spPr>
        <p:txBody>
          <a:bodyPr/>
          <a:lstStyle/>
          <a:p>
            <a:fld id="{47A19182-E91E-4BBC-840D-7DA910D31DB4}"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NAO: largely atmospheric oscillation (unlike ENSO) caused by pressure difference between Icelandic low and Azores high; affects North Atlantic/European sector, mostly in winter; controls strength</a:t>
            </a:r>
            <a:r>
              <a:rPr lang="en-US" baseline="0" dirty="0" smtClean="0"/>
              <a:t> and direction of westerly winds and storm tracks across the North Atlantic; highly correlated with Arctic Oscillation.</a:t>
            </a:r>
          </a:p>
          <a:p>
            <a:endParaRPr lang="en-US" baseline="0" dirty="0" smtClean="0"/>
          </a:p>
          <a:p>
            <a:r>
              <a:rPr lang="en-US" baseline="0" dirty="0" smtClean="0"/>
              <a:t>Positive phase (increased difference in pressure): increased </a:t>
            </a:r>
            <a:r>
              <a:rPr lang="en-US" baseline="0" dirty="0" err="1" smtClean="0"/>
              <a:t>westerlies</a:t>
            </a:r>
            <a:r>
              <a:rPr lang="en-US" baseline="0" dirty="0" smtClean="0"/>
              <a:t> -&gt; cool summers, mild and wet winters; eastern US has mild wet winter conditions</a:t>
            </a:r>
          </a:p>
          <a:p>
            <a:r>
              <a:rPr lang="en-US" dirty="0" smtClean="0"/>
              <a:t>Negative phase (decreased difference</a:t>
            </a:r>
            <a:r>
              <a:rPr lang="en-US" baseline="0" dirty="0" smtClean="0"/>
              <a:t> in pressure): suppressed </a:t>
            </a:r>
            <a:r>
              <a:rPr lang="en-US" baseline="0" dirty="0" err="1" smtClean="0"/>
              <a:t>westerlies</a:t>
            </a:r>
            <a:r>
              <a:rPr lang="en-US" baseline="0" dirty="0" smtClean="0"/>
              <a:t> -&gt; northern areas suffer cold winters; storms track southerly toward Mediterranean Sea; US east coast has more cold air </a:t>
            </a:r>
            <a:r>
              <a:rPr lang="en-US" baseline="0" dirty="0" err="1" smtClean="0"/>
              <a:t>outberaks</a:t>
            </a:r>
            <a:r>
              <a:rPr lang="en-US" baseline="0" dirty="0" smtClean="0"/>
              <a:t> and snowy weather conditions</a:t>
            </a:r>
            <a:endParaRPr lang="en-US" dirty="0" smtClean="0"/>
          </a:p>
          <a:p>
            <a:endParaRPr lang="en-US" dirty="0" smtClean="0"/>
          </a:p>
          <a:p>
            <a:r>
              <a:rPr lang="en-US" dirty="0" smtClean="0"/>
              <a:t>Used 2 stations</a:t>
            </a:r>
          </a:p>
          <a:p>
            <a:r>
              <a:rPr lang="en-US" baseline="0" dirty="0" smtClean="0"/>
              <a:t>    tree rings from Morocco (1049-2002)</a:t>
            </a:r>
          </a:p>
          <a:p>
            <a:r>
              <a:rPr lang="en-US" baseline="0" dirty="0" smtClean="0"/>
              <a:t>    </a:t>
            </a:r>
            <a:r>
              <a:rPr lang="en-US" baseline="0" dirty="0" err="1" smtClean="0"/>
              <a:t>speleothems</a:t>
            </a:r>
            <a:r>
              <a:rPr lang="en-US" baseline="0" dirty="0" smtClean="0"/>
              <a:t> from Scotland (900-1993)</a:t>
            </a:r>
          </a:p>
          <a:p>
            <a:endParaRPr lang="en-US" baseline="0" dirty="0" smtClean="0"/>
          </a:p>
          <a:p>
            <a:r>
              <a:rPr lang="en-US" b="1" dirty="0" smtClean="0"/>
              <a:t>Persistent Positive North Atlantic Oscillation Mode Dominated the Medieval Climate Anomaly</a:t>
            </a:r>
          </a:p>
          <a:p>
            <a:r>
              <a:rPr lang="en-US" b="0" dirty="0" err="1" smtClean="0"/>
              <a:t>Valérie</a:t>
            </a:r>
            <a:r>
              <a:rPr lang="en-US" b="0" dirty="0" smtClean="0"/>
              <a:t> </a:t>
            </a:r>
            <a:r>
              <a:rPr lang="en-US" b="0" dirty="0" err="1" smtClean="0"/>
              <a:t>Trouet</a:t>
            </a:r>
            <a:r>
              <a:rPr lang="en-US" b="0" dirty="0" smtClean="0"/>
              <a:t>, Jan </a:t>
            </a:r>
            <a:r>
              <a:rPr lang="en-US" b="0" dirty="0" err="1" smtClean="0"/>
              <a:t>Esper</a:t>
            </a:r>
            <a:r>
              <a:rPr lang="en-US" b="0" dirty="0" smtClean="0"/>
              <a:t>, Nicholas E. Graham, Andy Baker, James D. </a:t>
            </a:r>
            <a:r>
              <a:rPr lang="en-US" b="0" dirty="0" err="1" smtClean="0"/>
              <a:t>Scourse</a:t>
            </a:r>
            <a:r>
              <a:rPr lang="en-US" b="0" dirty="0" smtClean="0"/>
              <a:t> and David C. Frank</a:t>
            </a:r>
          </a:p>
          <a:p>
            <a:r>
              <a:rPr lang="en-US" b="0" i="1" dirty="0" smtClean="0"/>
              <a:t>Science</a:t>
            </a:r>
            <a:r>
              <a:rPr lang="en-US" b="0" dirty="0" smtClean="0"/>
              <a:t> 3 April 2009: Vol. 324. no. 5923, pp. 78 - 80, DOI: 10.1126/science.1166349</a:t>
            </a:r>
            <a:endParaRPr lang="en-US" b="0" dirty="0"/>
          </a:p>
        </p:txBody>
      </p:sp>
      <p:sp>
        <p:nvSpPr>
          <p:cNvPr id="4" name="Slide Number Placeholder 3"/>
          <p:cNvSpPr>
            <a:spLocks noGrp="1"/>
          </p:cNvSpPr>
          <p:nvPr>
            <p:ph type="sldNum" sz="quarter" idx="10"/>
          </p:nvPr>
        </p:nvSpPr>
        <p:spPr/>
        <p:txBody>
          <a:bodyPr/>
          <a:lstStyle/>
          <a:p>
            <a:pPr>
              <a:defRPr/>
            </a:pPr>
            <a:fld id="{9BE68236-92D1-4EA7-B726-9F426D035784}"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NAO: largely atmospheric oscillation (unlike ENSO) caused by pressure difference between Icelandic low and Azores high; affects North Atlantic/European sector, mostly in winter; controls strength</a:t>
            </a:r>
            <a:r>
              <a:rPr lang="en-US" baseline="0" dirty="0" smtClean="0"/>
              <a:t> and direction of westerly winds and storm tracks across the North Atlantic; highly correlated with Arctic Oscillation.</a:t>
            </a:r>
          </a:p>
          <a:p>
            <a:endParaRPr lang="en-US" baseline="0" dirty="0" smtClean="0"/>
          </a:p>
          <a:p>
            <a:r>
              <a:rPr lang="en-US" baseline="0" dirty="0" smtClean="0"/>
              <a:t>Positive phase (increased difference in pressure): increased </a:t>
            </a:r>
            <a:r>
              <a:rPr lang="en-US" baseline="0" dirty="0" err="1" smtClean="0"/>
              <a:t>westerlies</a:t>
            </a:r>
            <a:r>
              <a:rPr lang="en-US" baseline="0" dirty="0" smtClean="0"/>
              <a:t> -&gt; cool summers, mild and wet winters; eastern US has mild wet winter conditions</a:t>
            </a:r>
          </a:p>
          <a:p>
            <a:r>
              <a:rPr lang="en-US" dirty="0" smtClean="0"/>
              <a:t>Negative phase (decreased difference</a:t>
            </a:r>
            <a:r>
              <a:rPr lang="en-US" baseline="0" dirty="0" smtClean="0"/>
              <a:t> in pressure): suppressed </a:t>
            </a:r>
            <a:r>
              <a:rPr lang="en-US" baseline="0" dirty="0" err="1" smtClean="0"/>
              <a:t>westerlies</a:t>
            </a:r>
            <a:r>
              <a:rPr lang="en-US" baseline="0" dirty="0" smtClean="0"/>
              <a:t> -&gt; northern areas suffer cold winters; storms track southerly toward Mediterranean Sea; US east coast has more cold air </a:t>
            </a:r>
            <a:r>
              <a:rPr lang="en-US" baseline="0" dirty="0" err="1" smtClean="0"/>
              <a:t>outberaks</a:t>
            </a:r>
            <a:r>
              <a:rPr lang="en-US" baseline="0" dirty="0" smtClean="0"/>
              <a:t> and snowy weather conditions</a:t>
            </a:r>
            <a:endParaRPr lang="en-US" dirty="0" smtClean="0"/>
          </a:p>
          <a:p>
            <a:endParaRPr lang="en-US" dirty="0" smtClean="0"/>
          </a:p>
          <a:p>
            <a:r>
              <a:rPr lang="en-US" dirty="0" smtClean="0"/>
              <a:t>Used 2 stations</a:t>
            </a:r>
          </a:p>
          <a:p>
            <a:r>
              <a:rPr lang="en-US" baseline="0" dirty="0" smtClean="0"/>
              <a:t>    tree rings from Morocco (1049-2002)</a:t>
            </a:r>
          </a:p>
          <a:p>
            <a:r>
              <a:rPr lang="en-US" baseline="0" dirty="0" smtClean="0"/>
              <a:t>    </a:t>
            </a:r>
            <a:r>
              <a:rPr lang="en-US" baseline="0" dirty="0" err="1" smtClean="0"/>
              <a:t>speleothems</a:t>
            </a:r>
            <a:r>
              <a:rPr lang="en-US" baseline="0" dirty="0" smtClean="0"/>
              <a:t> from Scotland (900-1993)</a:t>
            </a:r>
          </a:p>
          <a:p>
            <a:endParaRPr lang="en-US" baseline="0" dirty="0" smtClean="0"/>
          </a:p>
          <a:p>
            <a:r>
              <a:rPr lang="en-US" b="1" dirty="0" smtClean="0"/>
              <a:t>Persistent Positive North Atlantic Oscillation Mode Dominated the Medieval Climate Anomaly</a:t>
            </a:r>
          </a:p>
          <a:p>
            <a:r>
              <a:rPr lang="en-US" b="0" dirty="0" err="1" smtClean="0"/>
              <a:t>Valérie</a:t>
            </a:r>
            <a:r>
              <a:rPr lang="en-US" b="0" dirty="0" smtClean="0"/>
              <a:t> </a:t>
            </a:r>
            <a:r>
              <a:rPr lang="en-US" b="0" dirty="0" err="1" smtClean="0"/>
              <a:t>Trouet</a:t>
            </a:r>
            <a:r>
              <a:rPr lang="en-US" b="0" dirty="0" smtClean="0"/>
              <a:t>, Jan </a:t>
            </a:r>
            <a:r>
              <a:rPr lang="en-US" b="0" dirty="0" err="1" smtClean="0"/>
              <a:t>Esper</a:t>
            </a:r>
            <a:r>
              <a:rPr lang="en-US" b="0" dirty="0" smtClean="0"/>
              <a:t>, Nicholas E. Graham, Andy Baker, James D. </a:t>
            </a:r>
            <a:r>
              <a:rPr lang="en-US" b="0" dirty="0" err="1" smtClean="0"/>
              <a:t>Scourse</a:t>
            </a:r>
            <a:r>
              <a:rPr lang="en-US" b="0" dirty="0" smtClean="0"/>
              <a:t> and David C. Frank</a:t>
            </a:r>
          </a:p>
          <a:p>
            <a:r>
              <a:rPr lang="en-US" b="0" i="1" dirty="0" smtClean="0"/>
              <a:t>Science</a:t>
            </a:r>
            <a:r>
              <a:rPr lang="en-US" b="0" dirty="0" smtClean="0"/>
              <a:t> 3 April 2009: Vol. 324. no. 5923, pp. 78 - 80, DOI: 10.1126/science.1166349</a:t>
            </a:r>
            <a:endParaRPr lang="en-US" b="0" dirty="0"/>
          </a:p>
        </p:txBody>
      </p:sp>
      <p:sp>
        <p:nvSpPr>
          <p:cNvPr id="4" name="Slide Number Placeholder 3"/>
          <p:cNvSpPr>
            <a:spLocks noGrp="1"/>
          </p:cNvSpPr>
          <p:nvPr>
            <p:ph type="sldNum" sz="quarter" idx="10"/>
          </p:nvPr>
        </p:nvSpPr>
        <p:spPr/>
        <p:txBody>
          <a:bodyPr/>
          <a:lstStyle/>
          <a:p>
            <a:pPr>
              <a:defRPr/>
            </a:pPr>
            <a:fld id="{9BE68236-92D1-4EA7-B726-9F426D035784}"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NAO: largely atmospheric oscillation (unlike ENSO) caused by pressure difference between Icelandic low and Azores high; affects North Atlantic/European sector, mostly in winter; controls strength</a:t>
            </a:r>
            <a:r>
              <a:rPr lang="en-US" baseline="0" dirty="0" smtClean="0"/>
              <a:t> and direction of westerly winds and storm tracks across the North Atlantic; highly correlated with Arctic Oscillation.</a:t>
            </a:r>
          </a:p>
          <a:p>
            <a:endParaRPr lang="en-US" baseline="0" dirty="0" smtClean="0"/>
          </a:p>
          <a:p>
            <a:r>
              <a:rPr lang="en-US" baseline="0" dirty="0" smtClean="0"/>
              <a:t>Positive phase (increased difference in pressure): increased </a:t>
            </a:r>
            <a:r>
              <a:rPr lang="en-US" baseline="0" dirty="0" err="1" smtClean="0"/>
              <a:t>westerlies</a:t>
            </a:r>
            <a:r>
              <a:rPr lang="en-US" baseline="0" dirty="0" smtClean="0"/>
              <a:t> -&gt; cool summers, mild and wet winters; eastern US has mild wet winter conditions</a:t>
            </a:r>
          </a:p>
          <a:p>
            <a:r>
              <a:rPr lang="en-US" dirty="0" smtClean="0"/>
              <a:t>Negative phase (decreased difference</a:t>
            </a:r>
            <a:r>
              <a:rPr lang="en-US" baseline="0" dirty="0" smtClean="0"/>
              <a:t> in pressure): suppressed </a:t>
            </a:r>
            <a:r>
              <a:rPr lang="en-US" baseline="0" dirty="0" err="1" smtClean="0"/>
              <a:t>westerlies</a:t>
            </a:r>
            <a:r>
              <a:rPr lang="en-US" baseline="0" dirty="0" smtClean="0"/>
              <a:t> -&gt; northern areas suffer cold winters; storms track southerly toward Mediterranean Sea; US east coast has more cold air </a:t>
            </a:r>
            <a:r>
              <a:rPr lang="en-US" baseline="0" dirty="0" err="1" smtClean="0"/>
              <a:t>outberaks</a:t>
            </a:r>
            <a:r>
              <a:rPr lang="en-US" baseline="0" dirty="0" smtClean="0"/>
              <a:t> and snowy weather conditions</a:t>
            </a:r>
            <a:endParaRPr lang="en-US" dirty="0" smtClean="0"/>
          </a:p>
          <a:p>
            <a:endParaRPr lang="en-US" dirty="0" smtClean="0"/>
          </a:p>
          <a:p>
            <a:r>
              <a:rPr lang="en-US" dirty="0" smtClean="0"/>
              <a:t>Used 2 stations</a:t>
            </a:r>
          </a:p>
          <a:p>
            <a:r>
              <a:rPr lang="en-US" baseline="0" dirty="0" smtClean="0"/>
              <a:t>    tree rings from Morocco (1049-2002)</a:t>
            </a:r>
          </a:p>
          <a:p>
            <a:r>
              <a:rPr lang="en-US" baseline="0" dirty="0" smtClean="0"/>
              <a:t>    </a:t>
            </a:r>
            <a:r>
              <a:rPr lang="en-US" baseline="0" dirty="0" err="1" smtClean="0"/>
              <a:t>speleothems</a:t>
            </a:r>
            <a:r>
              <a:rPr lang="en-US" baseline="0" dirty="0" smtClean="0"/>
              <a:t> from Scotland (900-1993)</a:t>
            </a:r>
          </a:p>
          <a:p>
            <a:endParaRPr lang="en-US" baseline="0" dirty="0" smtClean="0"/>
          </a:p>
          <a:p>
            <a:r>
              <a:rPr lang="en-US" b="1" dirty="0" smtClean="0"/>
              <a:t>Persistent Positive North Atlantic Oscillation Mode Dominated the Medieval Climate Anomaly</a:t>
            </a:r>
          </a:p>
          <a:p>
            <a:r>
              <a:rPr lang="en-US" b="0" dirty="0" err="1" smtClean="0"/>
              <a:t>Valérie</a:t>
            </a:r>
            <a:r>
              <a:rPr lang="en-US" b="0" dirty="0" smtClean="0"/>
              <a:t> </a:t>
            </a:r>
            <a:r>
              <a:rPr lang="en-US" b="0" dirty="0" err="1" smtClean="0"/>
              <a:t>Trouet</a:t>
            </a:r>
            <a:r>
              <a:rPr lang="en-US" b="0" dirty="0" smtClean="0"/>
              <a:t>, Jan </a:t>
            </a:r>
            <a:r>
              <a:rPr lang="en-US" b="0" dirty="0" err="1" smtClean="0"/>
              <a:t>Esper</a:t>
            </a:r>
            <a:r>
              <a:rPr lang="en-US" b="0" dirty="0" smtClean="0"/>
              <a:t>, Nicholas E. Graham, Andy Baker, James D. </a:t>
            </a:r>
            <a:r>
              <a:rPr lang="en-US" b="0" dirty="0" err="1" smtClean="0"/>
              <a:t>Scourse</a:t>
            </a:r>
            <a:r>
              <a:rPr lang="en-US" b="0" dirty="0" smtClean="0"/>
              <a:t> and David C. Frank</a:t>
            </a:r>
          </a:p>
          <a:p>
            <a:r>
              <a:rPr lang="en-US" b="0" i="1" dirty="0" smtClean="0"/>
              <a:t>Science</a:t>
            </a:r>
            <a:r>
              <a:rPr lang="en-US" b="0" dirty="0" smtClean="0"/>
              <a:t> 3 April 2009: Vol. 324. no. 5923, pp. 78 - 80, DOI: 10.1126/science.1166349</a:t>
            </a:r>
            <a:endParaRPr lang="en-US" b="0" dirty="0"/>
          </a:p>
        </p:txBody>
      </p:sp>
      <p:sp>
        <p:nvSpPr>
          <p:cNvPr id="4" name="Slide Number Placeholder 3"/>
          <p:cNvSpPr>
            <a:spLocks noGrp="1"/>
          </p:cNvSpPr>
          <p:nvPr>
            <p:ph type="sldNum" sz="quarter" idx="10"/>
          </p:nvPr>
        </p:nvSpPr>
        <p:spPr/>
        <p:txBody>
          <a:bodyPr/>
          <a:lstStyle/>
          <a:p>
            <a:pPr>
              <a:defRPr/>
            </a:pPr>
            <a:fld id="{9BE68236-92D1-4EA7-B726-9F426D035784}"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a:noFill/>
        </p:spPr>
        <p:txBody>
          <a:bodyPr/>
          <a:lstStyle/>
          <a:p>
            <a:fld id="{283822DF-A33C-42F8-9C23-8F5F1753B986}"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a:noFill/>
          <a:ln/>
        </p:spPr>
        <p:txBody>
          <a:bodyPr/>
          <a:lstStyle/>
          <a:p>
            <a:endParaRPr lang="en-US" smtClean="0"/>
          </a:p>
        </p:txBody>
      </p:sp>
      <p:sp>
        <p:nvSpPr>
          <p:cNvPr id="77828" name="Slide Number Placeholder 3"/>
          <p:cNvSpPr>
            <a:spLocks noGrp="1"/>
          </p:cNvSpPr>
          <p:nvPr>
            <p:ph type="sldNum" sz="quarter" idx="5"/>
          </p:nvPr>
        </p:nvSpPr>
        <p:spPr>
          <a:noFill/>
        </p:spPr>
        <p:txBody>
          <a:bodyPr/>
          <a:lstStyle/>
          <a:p>
            <a:fld id="{D3A2B548-356D-4F21-BE57-31668E0AB6D9}"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F6C3E48-67B7-4F74-A4DA-C27BD0683207}" type="slidenum">
              <a:rPr lang="en-US" smtClean="0"/>
              <a:pPr/>
              <a:t>27</a:t>
            </a:fld>
            <a:endParaRPr lang="en-US" smtClean="0"/>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a:noFill/>
          <a:ln/>
        </p:spPr>
        <p:txBody>
          <a:bodyPr/>
          <a:lstStyle/>
          <a:p>
            <a:pPr eaLnBrk="1" hangingPunct="1"/>
            <a:r>
              <a:rPr lang="en-US" smtClean="0"/>
              <a:t>Note tightening of the error bars because of increased confidence in the data.</a:t>
            </a:r>
          </a:p>
          <a:p>
            <a:pPr eaLnBrk="1" hangingPunct="1"/>
            <a:endParaRPr lang="en-US" smtClean="0"/>
          </a:p>
          <a:p>
            <a:pPr eaLnBrk="1" hangingPunct="1"/>
            <a:r>
              <a:rPr lang="en-US" smtClean="0"/>
              <a:t>Proxies – tree rings, boreholes, ice cores</a:t>
            </a:r>
          </a:p>
          <a:p>
            <a:pPr eaLnBrk="1" hangingPunct="1"/>
            <a:endParaRPr lang="en-US" smtClean="0"/>
          </a:p>
          <a:p>
            <a:pPr eaLnBrk="1" hangingPunct="1"/>
            <a:r>
              <a:rPr lang="en-US" smtClean="0"/>
              <a:t>There is a new ice core from Antarctica that goes back 800,000 years!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E68236-92D1-4EA7-B726-9F426D035784}"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a:noFill/>
          <a:ln/>
        </p:spPr>
        <p:txBody>
          <a:bodyPr/>
          <a:lstStyle/>
          <a:p>
            <a:endParaRPr lang="en-US" smtClean="0"/>
          </a:p>
        </p:txBody>
      </p:sp>
      <p:sp>
        <p:nvSpPr>
          <p:cNvPr id="79876" name="Slide Number Placeholder 3"/>
          <p:cNvSpPr>
            <a:spLocks noGrp="1"/>
          </p:cNvSpPr>
          <p:nvPr>
            <p:ph type="sldNum" sz="quarter" idx="5"/>
          </p:nvPr>
        </p:nvSpPr>
        <p:spPr>
          <a:noFill/>
        </p:spPr>
        <p:txBody>
          <a:bodyPr/>
          <a:lstStyle/>
          <a:p>
            <a:fld id="{8763FF85-F177-4BF2-B3DC-FFBC6F45A9C9}"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a:noFill/>
          <a:ln/>
        </p:spPr>
        <p:txBody>
          <a:bodyPr/>
          <a:lstStyle/>
          <a:p>
            <a:endParaRPr lang="en-US" smtClean="0"/>
          </a:p>
        </p:txBody>
      </p:sp>
      <p:sp>
        <p:nvSpPr>
          <p:cNvPr id="58372" name="Slide Number Placeholder 3"/>
          <p:cNvSpPr>
            <a:spLocks noGrp="1"/>
          </p:cNvSpPr>
          <p:nvPr>
            <p:ph type="sldNum" sz="quarter" idx="5"/>
          </p:nvPr>
        </p:nvSpPr>
        <p:spPr>
          <a:noFill/>
        </p:spPr>
        <p:txBody>
          <a:bodyPr/>
          <a:lstStyle/>
          <a:p>
            <a:fld id="{98D5DBBD-DB73-43C3-9D4F-60C4AC4F37D3}"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Pattern of expected changes:</a:t>
            </a:r>
          </a:p>
          <a:p>
            <a:pPr marL="220348" indent="-220348">
              <a:buFontTx/>
              <a:buAutoNum type="arabicParenR"/>
              <a:defRPr/>
            </a:pPr>
            <a:r>
              <a:rPr lang="en-US" dirty="0" smtClean="0"/>
              <a:t>Increased solar output is predicted to </a:t>
            </a:r>
            <a:r>
              <a:rPr lang="en-US" b="1" dirty="0" smtClean="0"/>
              <a:t>warm</a:t>
            </a:r>
            <a:r>
              <a:rPr lang="en-US" dirty="0" smtClean="0"/>
              <a:t> essentially the whole </a:t>
            </a:r>
            <a:r>
              <a:rPr lang="en-US" dirty="0" err="1" smtClean="0"/>
              <a:t>atmosphree</a:t>
            </a:r>
            <a:endParaRPr lang="en-US" dirty="0" smtClean="0"/>
          </a:p>
          <a:p>
            <a:pPr marL="220348" indent="-220348">
              <a:buFontTx/>
              <a:buAutoNum type="arabicParenR"/>
              <a:defRPr/>
            </a:pPr>
            <a:r>
              <a:rPr lang="en-US" dirty="0" smtClean="0"/>
              <a:t>Volcanoes are expected to slightly </a:t>
            </a:r>
            <a:r>
              <a:rPr lang="en-US" b="1" dirty="0" smtClean="0"/>
              <a:t>cool</a:t>
            </a:r>
            <a:r>
              <a:rPr lang="en-US" dirty="0" smtClean="0"/>
              <a:t> the lower atmosphere and slightly </a:t>
            </a:r>
            <a:r>
              <a:rPr lang="en-US" b="1" dirty="0" smtClean="0"/>
              <a:t>warm</a:t>
            </a:r>
            <a:r>
              <a:rPr lang="en-US" dirty="0" smtClean="0"/>
              <a:t> the mid-level atmosphere</a:t>
            </a:r>
          </a:p>
          <a:p>
            <a:pPr marL="220348" indent="-220348">
              <a:buFontTx/>
              <a:buAutoNum type="arabicParenR"/>
              <a:defRPr/>
            </a:pPr>
            <a:r>
              <a:rPr lang="en-US" dirty="0" smtClean="0"/>
              <a:t>Human-generated GHGs </a:t>
            </a:r>
            <a:r>
              <a:rPr lang="en-US" b="1" dirty="0" smtClean="0"/>
              <a:t>warm</a:t>
            </a:r>
            <a:r>
              <a:rPr lang="en-US" dirty="0" smtClean="0"/>
              <a:t> the lower atmosphere at the expense of cooling the stratosphere and above.</a:t>
            </a:r>
          </a:p>
          <a:p>
            <a:pPr marL="220348" indent="-220348">
              <a:defRPr/>
            </a:pPr>
            <a:endParaRPr lang="en-US" dirty="0" smtClean="0"/>
          </a:p>
          <a:p>
            <a:pPr marL="220348" indent="-220348">
              <a:defRPr/>
            </a:pPr>
            <a:r>
              <a:rPr lang="en-US" dirty="0" smtClean="0"/>
              <a:t>Combining all of the effects together (far right) looks a lot like the impacts of human activity and matches the pattern of change we’ve seen in recent decades.</a:t>
            </a:r>
          </a:p>
        </p:txBody>
      </p:sp>
      <p:sp>
        <p:nvSpPr>
          <p:cNvPr id="80900" name="Slide Number Placeholder 3"/>
          <p:cNvSpPr>
            <a:spLocks noGrp="1"/>
          </p:cNvSpPr>
          <p:nvPr>
            <p:ph type="sldNum" sz="quarter" idx="5"/>
          </p:nvPr>
        </p:nvSpPr>
        <p:spPr>
          <a:noFill/>
        </p:spPr>
        <p:txBody>
          <a:bodyPr/>
          <a:lstStyle/>
          <a:p>
            <a:fld id="{81F5C37C-3DF8-4082-8E4F-EF15730DD0B8}"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a:noFill/>
          <a:ln/>
        </p:spPr>
        <p:txBody>
          <a:bodyPr/>
          <a:lstStyle/>
          <a:p>
            <a:r>
              <a:rPr lang="en-US" smtClean="0"/>
              <a:t>The pattern of warming (bottom panel) is not reflected in models that only take into account the impacts of natural forces alone (top).</a:t>
            </a:r>
          </a:p>
          <a:p>
            <a:endParaRPr lang="en-US" smtClean="0"/>
          </a:p>
          <a:p>
            <a:r>
              <a:rPr lang="en-US" smtClean="0"/>
              <a:t>It corresponds closely (but not exactly) to a map of combined human and natural impacts. Why is it not perfect match?</a:t>
            </a:r>
          </a:p>
          <a:p>
            <a:endParaRPr lang="en-US" smtClean="0"/>
          </a:p>
          <a:p>
            <a:endParaRPr lang="en-US" smtClean="0"/>
          </a:p>
        </p:txBody>
      </p:sp>
      <p:sp>
        <p:nvSpPr>
          <p:cNvPr id="81924" name="Slide Number Placeholder 3"/>
          <p:cNvSpPr>
            <a:spLocks noGrp="1"/>
          </p:cNvSpPr>
          <p:nvPr>
            <p:ph type="sldNum" sz="quarter" idx="5"/>
          </p:nvPr>
        </p:nvSpPr>
        <p:spPr>
          <a:noFill/>
        </p:spPr>
        <p:txBody>
          <a:bodyPr/>
          <a:lstStyle/>
          <a:p>
            <a:fld id="{9394FDCE-3080-4B90-A926-F7636D01BEA1}"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eaLnBrk="0" hangingPunct="0"/>
            <a:fld id="{F5E74639-5F5D-4710-9E96-2AB5C3BD6CA9}" type="slidenum">
              <a:rPr lang="en-US" smtClean="0">
                <a:solidFill>
                  <a:srgbClr val="000000"/>
                </a:solidFill>
                <a:latin typeface="Arial Black" pitchFamily="34" charset="0"/>
              </a:rPr>
              <a:pPr eaLnBrk="0" hangingPunct="0"/>
              <a:t>32</a:t>
            </a:fld>
            <a:endParaRPr lang="en-US" smtClean="0">
              <a:solidFill>
                <a:srgbClr val="000000"/>
              </a:solidFill>
              <a:latin typeface="Arial Black" pitchFamily="34"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txBox="1">
            <a:spLocks noGrp="1" noChangeArrowheads="1"/>
          </p:cNvSpPr>
          <p:nvPr/>
        </p:nvSpPr>
        <p:spPr bwMode="auto">
          <a:xfrm>
            <a:off x="3971926" y="8832217"/>
            <a:ext cx="3038475" cy="464184"/>
          </a:xfrm>
          <a:prstGeom prst="rect">
            <a:avLst/>
          </a:prstGeom>
          <a:noFill/>
          <a:ln w="9525">
            <a:noFill/>
            <a:miter lim="800000"/>
            <a:headEnd/>
            <a:tailEnd/>
          </a:ln>
        </p:spPr>
        <p:txBody>
          <a:bodyPr lIns="93162" tIns="46581" rIns="93162" bIns="46581" anchor="b"/>
          <a:lstStyle/>
          <a:p>
            <a:pPr algn="r" defTabSz="930856" eaLnBrk="0" hangingPunct="0"/>
            <a:fld id="{68B79F2D-1DD2-4656-BB9F-A6751CC684D2}" type="slidenum">
              <a:rPr lang="en-US" sz="1200">
                <a:solidFill>
                  <a:prstClr val="black"/>
                </a:solidFill>
                <a:latin typeface="Times New Roman" pitchFamily="18" charset="0"/>
              </a:rPr>
              <a:pPr algn="r" defTabSz="930856" eaLnBrk="0" hangingPunct="0"/>
              <a:t>33</a:t>
            </a:fld>
            <a:endParaRPr lang="en-US" sz="1200" dirty="0">
              <a:solidFill>
                <a:prstClr val="black"/>
              </a:solidFill>
              <a:latin typeface="Times New Roman" pitchFamily="18" charset="0"/>
            </a:endParaRPr>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E68236-92D1-4EA7-B726-9F426D035784}"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A6829D0-6946-4326-AADB-D35FE49AE46C}" type="slidenum">
              <a:rPr lang="en-US" smtClean="0"/>
              <a:pPr/>
              <a:t>35</a:t>
            </a:fld>
            <a:endParaRPr lang="en-US"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a:noFill/>
          <a:ln/>
        </p:spPr>
        <p:txBody>
          <a:bodyPr/>
          <a:lstStyle/>
          <a:p>
            <a:pPr eaLnBrk="1" hangingPunct="1"/>
            <a:r>
              <a:rPr lang="en-US" smtClean="0"/>
              <a:t>Note tightening of the error bars because of increased confidence in the data.</a:t>
            </a:r>
          </a:p>
          <a:p>
            <a:pPr eaLnBrk="1" hangingPunct="1"/>
            <a:endParaRPr lang="en-US" smtClean="0"/>
          </a:p>
          <a:p>
            <a:pPr eaLnBrk="1" hangingPunct="1"/>
            <a:r>
              <a:rPr lang="en-US" smtClean="0"/>
              <a:t>Proxies – tree rings, boreholes, ice cores</a:t>
            </a:r>
          </a:p>
          <a:p>
            <a:pPr eaLnBrk="1" hangingPunct="1"/>
            <a:endParaRPr lang="en-US" smtClean="0"/>
          </a:p>
          <a:p>
            <a:pPr eaLnBrk="1" hangingPunct="1"/>
            <a:r>
              <a:rPr lang="en-US" smtClean="0"/>
              <a:t>There is a new ice core from Antarctica that goes back 800,000 years!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a:noFill/>
          <a:ln/>
        </p:spPr>
        <p:txBody>
          <a:bodyPr/>
          <a:lstStyle/>
          <a:p>
            <a:endParaRPr lang="en-US" smtClean="0"/>
          </a:p>
        </p:txBody>
      </p:sp>
      <p:sp>
        <p:nvSpPr>
          <p:cNvPr id="87044" name="Slide Number Placeholder 3"/>
          <p:cNvSpPr>
            <a:spLocks noGrp="1"/>
          </p:cNvSpPr>
          <p:nvPr>
            <p:ph type="sldNum" sz="quarter" idx="5"/>
          </p:nvPr>
        </p:nvSpPr>
        <p:spPr>
          <a:noFill/>
        </p:spPr>
        <p:txBody>
          <a:bodyPr/>
          <a:lstStyle/>
          <a:p>
            <a:fld id="{691B6CB2-503D-42F0-B3E4-2B33C2D56E15}"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eaLnBrk="0" hangingPunct="0"/>
            <a:fld id="{DFAF0924-48E4-45BF-89B8-0A426FCFA1B7}" type="slidenum">
              <a:rPr lang="en-US" smtClean="0">
                <a:solidFill>
                  <a:srgbClr val="000000"/>
                </a:solidFill>
                <a:latin typeface="Times New Roman" pitchFamily="18" charset="0"/>
              </a:rPr>
              <a:pPr eaLnBrk="0" hangingPunct="0"/>
              <a:t>37</a:t>
            </a:fld>
            <a:endParaRPr lang="en-US" smtClean="0">
              <a:solidFill>
                <a:srgbClr val="000000"/>
              </a:solidFill>
              <a:latin typeface="Times New Roman" pitchFamily="18"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a:noFill/>
          <a:ln/>
        </p:spPr>
        <p:txBody>
          <a:bodyPr/>
          <a:lstStyle/>
          <a:p>
            <a:r>
              <a:rPr lang="en-US" smtClean="0"/>
              <a:t>Independent research in Israel and the Netherlands in the late 1980s showed an apparent reduction in the amount of sunlight, despite widespread evidence that the climate was actually becoming hotter (see global warming). The rate of dimming varies around the world but is on average estimated at around 2–3% per decade, with the possibility that the trend reversed in the early 1990s. It is difficult to make a precise measurement, due to the difficulty in accurately calibrating the instruments used, and the problem of spatial coverage. Nonetheless, the effect is almost certainly present. </a:t>
            </a:r>
          </a:p>
          <a:p>
            <a:endParaRPr lang="en-US" smtClean="0"/>
          </a:p>
          <a:p>
            <a:r>
              <a:rPr lang="en-US" smtClean="0"/>
              <a:t>A reduction in downward solar radiation of about 4% or about 7W/m2 from 1961 to 1990 was found at stations worldwide by </a:t>
            </a:r>
            <a:r>
              <a:rPr lang="en-US" smtClean="0">
                <a:hlinkClick r:id="rId3"/>
              </a:rPr>
              <a:t>Gilgen et al., (1998)</a:t>
            </a:r>
            <a:r>
              <a:rPr lang="en-US" smtClean="0"/>
              <a:t>. Gilgen et al. did a quick analysis and used all the available data with increasingly shorter records for their trend statistics. </a:t>
            </a:r>
            <a:r>
              <a:rPr lang="en-US" smtClean="0">
                <a:hlinkClick r:id="rId4"/>
              </a:rPr>
              <a:t>Stanhill and Cohen (2001)</a:t>
            </a:r>
            <a:r>
              <a:rPr lang="en-US" smtClean="0"/>
              <a:t> calculated a stronger reduction of about 8% per decade. The reason for the discrepancy might be that only 30 records were used in the latter study and it seems only the ones with the declining trend. My own analysis was based on 110 continuously recording stations worldwide from 1961 to 1990 </a:t>
            </a:r>
            <a:r>
              <a:rPr lang="en-US" smtClean="0">
                <a:hlinkClick r:id="rId5"/>
              </a:rPr>
              <a:t>(Liepert 2002)</a:t>
            </a:r>
            <a:r>
              <a:rPr lang="en-US" smtClean="0"/>
              <a:t>. I confirmed Gilgen et al.'s estimate of a reduction of about 4% in three decades. Since the late 1980s a recovery seems to be occurring but the studies demonstrating this are not yet published. (Liepart, http://www.realclimate.org/index.php?p=110)</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eaLnBrk="0" hangingPunct="0"/>
            <a:fld id="{D834D3F2-A751-4804-A13E-3426BACDA5E6}" type="slidenum">
              <a:rPr lang="en-US" smtClean="0">
                <a:solidFill>
                  <a:srgbClr val="000000"/>
                </a:solidFill>
                <a:latin typeface="Times New Roman" pitchFamily="18" charset="0"/>
              </a:rPr>
              <a:pPr eaLnBrk="0" hangingPunct="0"/>
              <a:t>38</a:t>
            </a:fld>
            <a:endParaRPr lang="en-US" smtClean="0">
              <a:solidFill>
                <a:srgbClr val="000000"/>
              </a:solidFill>
              <a:latin typeface="Times New Roman" pitchFamily="18"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a:noFill/>
          <a:ln/>
        </p:spPr>
        <p:txBody>
          <a:bodyPr/>
          <a:lstStyle/>
          <a:p>
            <a:r>
              <a:rPr lang="en-US" i="1" smtClean="0"/>
              <a:t>Fifty years of global radiation measurements in Israel, 1954–2003. Based on 233 mean</a:t>
            </a:r>
          </a:p>
          <a:p>
            <a:r>
              <a:rPr lang="en-US" i="1" smtClean="0"/>
              <a:t>annual values of Eg</a:t>
            </a:r>
            <a:r>
              <a:rPr lang="en-US" smtClean="0"/>
              <a:t>↓ </a:t>
            </a:r>
            <a:r>
              <a:rPr lang="en-US" i="1" smtClean="0"/>
              <a:t>measured with calibrated thermopile pyranometers at 20 sites, the spatial</a:t>
            </a:r>
          </a:p>
          <a:p>
            <a:r>
              <a:rPr lang="en-US" i="1" smtClean="0"/>
              <a:t>variation around the mean annual values is indicated by vertical bars representing ±1 standard</a:t>
            </a:r>
          </a:p>
          <a:p>
            <a:r>
              <a:rPr lang="en-US" i="1" smtClean="0"/>
              <a:t>deviation, W m-2.</a:t>
            </a: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eaLnBrk="0" hangingPunct="0"/>
            <a:fld id="{DAA847C5-20C8-488A-8079-DE65A2FC5C72}" type="slidenum">
              <a:rPr lang="en-US" smtClean="0">
                <a:solidFill>
                  <a:srgbClr val="000000"/>
                </a:solidFill>
                <a:latin typeface="Times New Roman" pitchFamily="18" charset="0"/>
              </a:rPr>
              <a:pPr eaLnBrk="0" hangingPunct="0"/>
              <a:t>39</a:t>
            </a:fld>
            <a:endParaRPr lang="en-US" smtClean="0">
              <a:solidFill>
                <a:srgbClr val="000000"/>
              </a:solidFill>
              <a:latin typeface="Times New Roman" pitchFamily="18"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a:noFill/>
          <a:ln/>
        </p:spPr>
        <p:txBody>
          <a:bodyPr/>
          <a:lstStyle/>
          <a:p>
            <a:r>
              <a:rPr lang="en-US" i="1" smtClean="0"/>
              <a:t>Eleven-year running mean of normalized anomalies of annual means of Eg</a:t>
            </a:r>
            <a:r>
              <a:rPr lang="en-US" smtClean="0"/>
              <a:t>↓</a:t>
            </a:r>
          </a:p>
          <a:p>
            <a:r>
              <a:rPr lang="en-US" i="1" smtClean="0"/>
              <a:t>measured with calibrated thermopile pyranometers at Israel, 1954–2003; Uccle, Belgium, 1951–2000;</a:t>
            </a:r>
          </a:p>
          <a:p>
            <a:r>
              <a:rPr lang="en-US" i="1" smtClean="0"/>
              <a:t>Valentia, Ireland, 1955–2002; Hong Kong, China, 1958–2000; Cape Grim, Australia, 1980–2001; and</a:t>
            </a:r>
          </a:p>
          <a:p>
            <a:r>
              <a:rPr lang="en-US" i="1" smtClean="0"/>
              <a:t>Lerwick, United Kingdom, 1952–2002</a:t>
            </a: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a:noFill/>
          <a:ln/>
        </p:spPr>
        <p:txBody>
          <a:bodyPr/>
          <a:lstStyle/>
          <a:p>
            <a:endParaRPr lang="en-US" smtClean="0"/>
          </a:p>
        </p:txBody>
      </p:sp>
      <p:sp>
        <p:nvSpPr>
          <p:cNvPr id="59396" name="Slide Number Placeholder 3"/>
          <p:cNvSpPr>
            <a:spLocks noGrp="1"/>
          </p:cNvSpPr>
          <p:nvPr>
            <p:ph type="sldNum" sz="quarter" idx="5"/>
          </p:nvPr>
        </p:nvSpPr>
        <p:spPr>
          <a:noFill/>
        </p:spPr>
        <p:txBody>
          <a:bodyPr/>
          <a:lstStyle/>
          <a:p>
            <a:fld id="{592EB68C-690B-4E42-9A31-685BD90ED76D}"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a:noFill/>
          <a:ln/>
        </p:spPr>
        <p:txBody>
          <a:bodyPr/>
          <a:lstStyle/>
          <a:p>
            <a:endParaRPr lang="en-US" smtClean="0"/>
          </a:p>
        </p:txBody>
      </p:sp>
      <p:sp>
        <p:nvSpPr>
          <p:cNvPr id="91140" name="Slide Number Placeholder 3"/>
          <p:cNvSpPr>
            <a:spLocks noGrp="1"/>
          </p:cNvSpPr>
          <p:nvPr>
            <p:ph type="sldNum" sz="quarter" idx="5"/>
          </p:nvPr>
        </p:nvSpPr>
        <p:spPr>
          <a:noFill/>
        </p:spPr>
        <p:txBody>
          <a:bodyPr/>
          <a:lstStyle/>
          <a:p>
            <a:fld id="{196FF4C9-8A3A-44D0-93E4-D4EEDE0BBD0A}"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a:noFill/>
          <a:ln/>
        </p:spPr>
        <p:txBody>
          <a:bodyPr/>
          <a:lstStyle/>
          <a:p>
            <a:endParaRPr lang="en-US" smtClean="0"/>
          </a:p>
        </p:txBody>
      </p:sp>
      <p:sp>
        <p:nvSpPr>
          <p:cNvPr id="92164" name="Slide Number Placeholder 3"/>
          <p:cNvSpPr>
            <a:spLocks noGrp="1"/>
          </p:cNvSpPr>
          <p:nvPr>
            <p:ph type="sldNum" sz="quarter" idx="5"/>
          </p:nvPr>
        </p:nvSpPr>
        <p:spPr>
          <a:noFill/>
        </p:spPr>
        <p:txBody>
          <a:bodyPr/>
          <a:lstStyle/>
          <a:p>
            <a:fld id="{06AF8FBE-8D83-49A6-BCB5-1AC3E6C0FEB2}"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pPr>
              <a:lnSpc>
                <a:spcPct val="90000"/>
              </a:lnSpc>
            </a:pPr>
            <a:r>
              <a:rPr lang="en-US" sz="1700" dirty="0" smtClean="0"/>
              <a:t>Aircraft contrails</a:t>
            </a:r>
          </a:p>
          <a:p>
            <a:pPr lvl="1">
              <a:lnSpc>
                <a:spcPct val="90000"/>
              </a:lnSpc>
            </a:pPr>
            <a:r>
              <a:rPr lang="en-US" sz="1700" dirty="0" smtClean="0"/>
              <a:t>constant air traffic meant that this could not be tested. </a:t>
            </a:r>
          </a:p>
          <a:p>
            <a:pPr>
              <a:lnSpc>
                <a:spcPct val="90000"/>
              </a:lnSpc>
            </a:pPr>
            <a:r>
              <a:rPr lang="en-US" sz="1700" b="1" dirty="0" smtClean="0">
                <a:solidFill>
                  <a:schemeClr val="hlink"/>
                </a:solidFill>
              </a:rPr>
              <a:t>Sept. 11, 2001</a:t>
            </a:r>
            <a:r>
              <a:rPr lang="en-US" sz="1700" dirty="0" smtClean="0"/>
              <a:t> </a:t>
            </a:r>
          </a:p>
          <a:p>
            <a:pPr lvl="1">
              <a:lnSpc>
                <a:spcPct val="90000"/>
              </a:lnSpc>
            </a:pPr>
            <a:r>
              <a:rPr lang="en-US" sz="1700" dirty="0" smtClean="0"/>
              <a:t>near-total shutdown of </a:t>
            </a:r>
            <a:r>
              <a:rPr lang="en-US" sz="1700" u="sng" dirty="0" smtClean="0">
                <a:solidFill>
                  <a:schemeClr val="hlink"/>
                </a:solidFill>
              </a:rPr>
              <a:t>civil air traffic</a:t>
            </a:r>
            <a:r>
              <a:rPr lang="en-US" sz="1700" dirty="0" smtClean="0"/>
              <a:t> for three days </a:t>
            </a:r>
          </a:p>
          <a:p>
            <a:pPr lvl="1">
              <a:lnSpc>
                <a:spcPct val="90000"/>
              </a:lnSpc>
            </a:pPr>
            <a:r>
              <a:rPr lang="en-US" sz="1700" dirty="0" smtClean="0"/>
              <a:t>rare opportunity in which to observe the climate of the US absent from the effect of contrails. </a:t>
            </a:r>
          </a:p>
          <a:p>
            <a:pPr lvl="1">
              <a:lnSpc>
                <a:spcPct val="90000"/>
              </a:lnSpc>
            </a:pPr>
            <a:r>
              <a:rPr lang="en-US" sz="1700" dirty="0" smtClean="0"/>
              <a:t>An increase in </a:t>
            </a:r>
            <a:r>
              <a:rPr lang="en-US" sz="1700" u="sng" dirty="0" smtClean="0">
                <a:solidFill>
                  <a:schemeClr val="hlink"/>
                </a:solidFill>
              </a:rPr>
              <a:t>diurnal temperature variation</a:t>
            </a:r>
            <a:r>
              <a:rPr lang="en-US" sz="1700" dirty="0" smtClean="0"/>
              <a:t> of </a:t>
            </a:r>
            <a:r>
              <a:rPr lang="en-US" sz="1700" b="1" dirty="0" smtClean="0">
                <a:solidFill>
                  <a:schemeClr val="hlink"/>
                </a:solidFill>
              </a:rPr>
              <a:t>&gt;1 °C</a:t>
            </a:r>
            <a:r>
              <a:rPr lang="en-US" sz="1700" dirty="0" smtClean="0"/>
              <a:t> was observed in some parts of the U.S.</a:t>
            </a:r>
          </a:p>
          <a:p>
            <a:pPr>
              <a:lnSpc>
                <a:spcPct val="90000"/>
              </a:lnSpc>
            </a:pPr>
            <a:r>
              <a:rPr lang="en-US" sz="1700" dirty="0" smtClean="0"/>
              <a:t>Aircraft contrails may have been raising nighttime temperatures and/or lowering daytime temperatures by much more than previously thought </a:t>
            </a:r>
          </a:p>
        </p:txBody>
      </p:sp>
      <p:sp>
        <p:nvSpPr>
          <p:cNvPr id="93188" name="Slide Number Placeholder 3"/>
          <p:cNvSpPr>
            <a:spLocks noGrp="1"/>
          </p:cNvSpPr>
          <p:nvPr>
            <p:ph type="sldNum" sz="quarter" idx="5"/>
          </p:nvPr>
        </p:nvSpPr>
        <p:spPr>
          <a:noFill/>
        </p:spPr>
        <p:txBody>
          <a:bodyPr/>
          <a:lstStyle/>
          <a:p>
            <a:fld id="{6489D2AE-5457-428F-967B-3B5F35F1EFFE}"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r>
              <a:rPr lang="en-US" smtClean="0"/>
              <a:t>Look at difference between land/ocean…</a:t>
            </a:r>
          </a:p>
        </p:txBody>
      </p:sp>
      <p:sp>
        <p:nvSpPr>
          <p:cNvPr id="94212" name="Slide Number Placeholder 3"/>
          <p:cNvSpPr>
            <a:spLocks noGrp="1"/>
          </p:cNvSpPr>
          <p:nvPr>
            <p:ph type="sldNum" sz="quarter" idx="5"/>
          </p:nvPr>
        </p:nvSpPr>
        <p:spPr>
          <a:noFill/>
        </p:spPr>
        <p:txBody>
          <a:bodyPr/>
          <a:lstStyle/>
          <a:p>
            <a:fld id="{AE0E9401-129C-456F-B777-1276B297CFDE}"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a:xfrm>
            <a:off x="219075" y="4416099"/>
            <a:ext cx="6572250" cy="4182457"/>
          </a:xfrm>
          <a:noFill/>
          <a:ln/>
        </p:spPr>
        <p:txBody>
          <a:bodyPr/>
          <a:lstStyle/>
          <a:p>
            <a:r>
              <a:rPr lang="en-US" sz="1100" b="1" dirty="0" smtClean="0"/>
              <a:t>Maldives: </a:t>
            </a:r>
            <a:r>
              <a:rPr lang="en-US" sz="1100" dirty="0" smtClean="0"/>
              <a:t>The Maldives, a nation of a thousand tiny islands in the middle of the Indian Ocean: it was here that </a:t>
            </a:r>
            <a:r>
              <a:rPr lang="en-US" sz="1100" dirty="0" err="1" smtClean="0"/>
              <a:t>Veerabhadran</a:t>
            </a:r>
            <a:r>
              <a:rPr lang="en-US" sz="1100" dirty="0" smtClean="0"/>
              <a:t> </a:t>
            </a:r>
            <a:r>
              <a:rPr lang="en-US" sz="1100" dirty="0" err="1" smtClean="0"/>
              <a:t>Ramanathan</a:t>
            </a:r>
            <a:r>
              <a:rPr lang="en-US" sz="1100" dirty="0" smtClean="0"/>
              <a:t>, one of the world's leading climate scientists, began to unravel the mystery of what's causing global dimming. He had first noticed declining sunlight over large areas of the Pacific Ocean in the mid-1990s. The Maldives seem unpolluted, but in fact the northern islands sit in a stream of dirty air descending from India. Only the southern tip of the long island chain enjoys clean air, coming all the way from Antarctica.</a:t>
            </a:r>
          </a:p>
          <a:p>
            <a:r>
              <a:rPr lang="en-US" sz="1100" dirty="0" smtClean="0"/>
              <a:t>So, by comparing the northern islands with the southern ones, </a:t>
            </a:r>
            <a:r>
              <a:rPr lang="en-US" sz="1100" dirty="0" err="1" smtClean="0"/>
              <a:t>Ramanathan</a:t>
            </a:r>
            <a:r>
              <a:rPr lang="en-US" sz="1100" dirty="0" smtClean="0"/>
              <a:t> and his colleagues would be able to see exactly what difference the pollution made to the atmosphere and the sunlight.</a:t>
            </a:r>
          </a:p>
          <a:p>
            <a:endParaRPr lang="en-US" sz="200" dirty="0" smtClean="0"/>
          </a:p>
          <a:p>
            <a:r>
              <a:rPr lang="en-US" sz="1100" b="1" dirty="0" smtClean="0"/>
              <a:t>Sahel: </a:t>
            </a:r>
            <a:r>
              <a:rPr lang="en-US" sz="1100" dirty="0" smtClean="0"/>
              <a:t>The Sahel is the transition zone between the Sahara desert and the more humid tropical regions of Africa. Sahel comes from the Arabian "</a:t>
            </a:r>
            <a:r>
              <a:rPr lang="en-US" sz="1100" dirty="0" err="1" smtClean="0"/>
              <a:t>sahil</a:t>
            </a:r>
            <a:r>
              <a:rPr lang="en-US" sz="1100" dirty="0" smtClean="0"/>
              <a:t>", meaning "edge" or "coastline". The Sahel is the northern part of the transitional climatic zone with a precipitation of 150 to 450 mm and 8 to 10 months without any rainfall. As regards vegetation, the Sahel consists of semi-desert in the north and the Sahel savanna in the south. In this area the plant life is predominantly briars, shrubs and single trees, mostly Acacia </a:t>
            </a:r>
            <a:r>
              <a:rPr lang="en-US" sz="1100" dirty="0" err="1" smtClean="0"/>
              <a:t>albida</a:t>
            </a:r>
            <a:r>
              <a:rPr lang="en-US" sz="1100" dirty="0" smtClean="0"/>
              <a:t> and Acacia </a:t>
            </a:r>
            <a:r>
              <a:rPr lang="en-US" sz="1100" dirty="0" err="1" smtClean="0"/>
              <a:t>senegal</a:t>
            </a:r>
            <a:r>
              <a:rPr lang="en-US" sz="1100" dirty="0" smtClean="0"/>
              <a:t>. More vegetation grows after rainfall, but the plants very soon wither in the desiccated soil. The biggest problem of the Sahel region is desertification.</a:t>
            </a:r>
          </a:p>
          <a:p>
            <a:pPr>
              <a:lnSpc>
                <a:spcPct val="80000"/>
              </a:lnSpc>
            </a:pPr>
            <a:endParaRPr lang="en-US" sz="400" dirty="0" smtClean="0"/>
          </a:p>
          <a:p>
            <a:pPr>
              <a:lnSpc>
                <a:spcPct val="80000"/>
              </a:lnSpc>
            </a:pPr>
            <a:r>
              <a:rPr lang="en-US" sz="1100" dirty="0" smtClean="0"/>
              <a:t>Modeling Exercise:</a:t>
            </a:r>
          </a:p>
          <a:p>
            <a:pPr lvl="1">
              <a:lnSpc>
                <a:spcPct val="80000"/>
              </a:lnSpc>
            </a:pPr>
            <a:r>
              <a:rPr lang="en-US" sz="1100" dirty="0" smtClean="0"/>
              <a:t>Pollution from Europe &amp; NA affects cloud properties in the NH</a:t>
            </a:r>
          </a:p>
          <a:p>
            <a:pPr lvl="2">
              <a:lnSpc>
                <a:spcPct val="80000"/>
              </a:lnSpc>
            </a:pPr>
            <a:r>
              <a:rPr lang="en-US" sz="1100" dirty="0" smtClean="0"/>
              <a:t>the clouds reflected more sunlight back to space cooling the oceans of the northern hemisphere</a:t>
            </a:r>
          </a:p>
          <a:p>
            <a:pPr marL="0" lvl="1">
              <a:lnSpc>
                <a:spcPct val="80000"/>
              </a:lnSpc>
            </a:pPr>
            <a:r>
              <a:rPr lang="en-US" sz="1100" dirty="0" smtClean="0"/>
              <a:t>The result?  Tropical rain bands moved southward</a:t>
            </a:r>
            <a:br>
              <a:rPr lang="en-US" sz="1100" dirty="0" smtClean="0"/>
            </a:br>
            <a:endParaRPr lang="en-US" sz="400" dirty="0" smtClean="0"/>
          </a:p>
          <a:p>
            <a:pPr>
              <a:lnSpc>
                <a:spcPct val="80000"/>
              </a:lnSpc>
            </a:pPr>
            <a:r>
              <a:rPr lang="en-US" sz="1100" b="1" dirty="0" smtClean="0"/>
              <a:t>A</a:t>
            </a:r>
            <a:r>
              <a:rPr lang="en-US" sz="1100" dirty="0" smtClean="0"/>
              <a:t> cause of droughts in the Sahel, in the 1970s and 1980s</a:t>
            </a:r>
            <a:r>
              <a:rPr lang="en-US" sz="1100" b="1" dirty="0" smtClean="0"/>
              <a:t>?</a:t>
            </a:r>
          </a:p>
          <a:p>
            <a:pPr lvl="1">
              <a:lnSpc>
                <a:spcPct val="80000"/>
              </a:lnSpc>
            </a:pPr>
            <a:r>
              <a:rPr lang="en-US" sz="1100" dirty="0" smtClean="0"/>
              <a:t>Disrupted the monsoon cycle</a:t>
            </a:r>
          </a:p>
          <a:p>
            <a:pPr lvl="2">
              <a:lnSpc>
                <a:spcPct val="80000"/>
              </a:lnSpc>
            </a:pPr>
            <a:r>
              <a:rPr lang="en-US" sz="1100" dirty="0" smtClean="0"/>
              <a:t>Potential for air pollution to have far reaching effects on rainfall</a:t>
            </a:r>
          </a:p>
          <a:p>
            <a:pPr lvl="1">
              <a:lnSpc>
                <a:spcPct val="80000"/>
              </a:lnSpc>
            </a:pPr>
            <a:r>
              <a:rPr lang="en-US" sz="1100" dirty="0" smtClean="0"/>
              <a:t>50 million people affected</a:t>
            </a:r>
            <a:endParaRPr lang="en-US" sz="1100" b="1" dirty="0" smtClean="0"/>
          </a:p>
          <a:p>
            <a:pPr marL="0" lvl="4">
              <a:lnSpc>
                <a:spcPct val="80000"/>
              </a:lnSpc>
            </a:pPr>
            <a:endParaRPr lang="en-US" sz="400" b="1" dirty="0" smtClean="0"/>
          </a:p>
          <a:p>
            <a:pPr>
              <a:lnSpc>
                <a:spcPct val="80000"/>
              </a:lnSpc>
            </a:pPr>
            <a:r>
              <a:rPr lang="en-US" sz="1100" dirty="0" smtClean="0"/>
              <a:t>Asia also has a monsoon cycle</a:t>
            </a:r>
          </a:p>
          <a:p>
            <a:pPr lvl="1">
              <a:lnSpc>
                <a:spcPct val="80000"/>
              </a:lnSpc>
            </a:pPr>
            <a:r>
              <a:rPr lang="en-US" sz="1100" dirty="0" smtClean="0"/>
              <a:t>What if it had a similar impact on the Asian monsoons?</a:t>
            </a:r>
          </a:p>
          <a:p>
            <a:pPr lvl="1">
              <a:lnSpc>
                <a:spcPct val="80000"/>
              </a:lnSpc>
            </a:pPr>
            <a:r>
              <a:rPr lang="en-US" sz="1100" dirty="0" smtClean="0"/>
              <a:t>3.6 billion people or roughly half the world's population</a:t>
            </a:r>
          </a:p>
          <a:p>
            <a:endParaRPr lang="en-US" sz="1100" dirty="0" smtClean="0"/>
          </a:p>
        </p:txBody>
      </p:sp>
      <p:sp>
        <p:nvSpPr>
          <p:cNvPr id="95236" name="Slide Number Placeholder 3"/>
          <p:cNvSpPr>
            <a:spLocks noGrp="1"/>
          </p:cNvSpPr>
          <p:nvPr>
            <p:ph type="sldNum" sz="quarter" idx="5"/>
          </p:nvPr>
        </p:nvSpPr>
        <p:spPr>
          <a:noFill/>
        </p:spPr>
        <p:txBody>
          <a:bodyPr/>
          <a:lstStyle/>
          <a:p>
            <a:fld id="{6CC461FE-864E-4120-9520-E43CDA9AE71A}"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eaLnBrk="0" hangingPunct="0"/>
            <a:fld id="{57EDF6C2-F64A-4A32-A4E1-4BADDBA2E32F}" type="slidenum">
              <a:rPr lang="en-US" smtClean="0">
                <a:solidFill>
                  <a:srgbClr val="000000"/>
                </a:solidFill>
                <a:latin typeface="Times New Roman" pitchFamily="18" charset="0"/>
              </a:rPr>
              <a:pPr eaLnBrk="0" hangingPunct="0"/>
              <a:t>45</a:t>
            </a:fld>
            <a:endParaRPr lang="en-US" smtClean="0">
              <a:solidFill>
                <a:srgbClr val="000000"/>
              </a:solidFill>
              <a:latin typeface="Times New Roman" pitchFamily="18"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a:noFill/>
          <a:ln/>
        </p:spPr>
        <p:txBody>
          <a:bodyPr/>
          <a:lstStyle/>
          <a:p>
            <a:r>
              <a:rPr lang="en-US" smtClean="0"/>
              <a:t>It may be suggested that increasing aerosol might be a possible solution to global warming. However, aerosol has negative effects (acid rain) which is why nations have made efforts to reduce it. Also, the aerosol has a very short lifetime (weeks).</a:t>
            </a:r>
          </a:p>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p:spPr>
      </p:sp>
      <p:sp>
        <p:nvSpPr>
          <p:cNvPr id="97283" name="Rectangle 3"/>
          <p:cNvSpPr>
            <a:spLocks noGrp="1"/>
          </p:cNvSpPr>
          <p:nvPr>
            <p:ph type="body" idx="1"/>
          </p:nvPr>
        </p:nvSpPr>
        <p:spPr>
          <a:xfrm>
            <a:off x="934112" y="4414561"/>
            <a:ext cx="5142177" cy="4183995"/>
          </a:xfrm>
          <a:noFill/>
          <a:ln/>
        </p:spPr>
        <p:txBody>
          <a:bodyPr lIns="93155" tIns="46579" rIns="93155" bIns="46579"/>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a:noFill/>
          <a:ln/>
        </p:spPr>
        <p:txBody>
          <a:bodyPr/>
          <a:lstStyle/>
          <a:p>
            <a:r>
              <a:rPr lang="en-US" smtClean="0"/>
              <a:t>Some scientists now consider that the effects of global dimming have masked the effect of global warming to some extent </a:t>
            </a:r>
          </a:p>
          <a:p>
            <a:pPr lvl="1"/>
            <a:r>
              <a:rPr lang="en-US" smtClean="0"/>
              <a:t> resolving global dimming may lead to increases in predictions of future temperature rise</a:t>
            </a:r>
          </a:p>
          <a:p>
            <a:endParaRPr lang="en-US" smtClean="0"/>
          </a:p>
          <a:p>
            <a:r>
              <a:rPr lang="en-US" smtClean="0"/>
              <a:t>Image (copyright expired) from http://en.wikipedia.org/wiki/Image:1904_tug_of_war.jpg.</a:t>
            </a:r>
          </a:p>
        </p:txBody>
      </p:sp>
      <p:sp>
        <p:nvSpPr>
          <p:cNvPr id="98308" name="Slide Number Placeholder 3"/>
          <p:cNvSpPr>
            <a:spLocks noGrp="1"/>
          </p:cNvSpPr>
          <p:nvPr>
            <p:ph type="sldNum" sz="quarter" idx="5"/>
          </p:nvPr>
        </p:nvSpPr>
        <p:spPr>
          <a:noFill/>
        </p:spPr>
        <p:txBody>
          <a:bodyPr/>
          <a:lstStyle/>
          <a:p>
            <a:fld id="{79C4F92D-2F08-475D-A921-F7F0FA6826D1}"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a:noFill/>
          <a:ln/>
        </p:spPr>
        <p:txBody>
          <a:bodyPr/>
          <a:lstStyle/>
          <a:p>
            <a:r>
              <a:rPr lang="en-US" dirty="0" smtClean="0"/>
              <a:t>It was the fourth warmest summer on record in the United States. Three </a:t>
            </a:r>
            <a:r>
              <a:rPr lang="en-US" dirty="0" smtClean="0">
                <a:hlinkClick r:id="rId3"/>
              </a:rPr>
              <a:t>climate regions</a:t>
            </a:r>
            <a:r>
              <a:rPr lang="en-US" dirty="0" smtClean="0"/>
              <a:t> had temperatures in the top five: the Southeast (warmest), the Central (third warmest) and the Northeast (fourth warmest). Abnormal warmth dominated much of the east, where a record warm summer occurred in Rhode Island, New Jersey, Delaware, Maryland, Virginia, North Carolina, Tennessee, South Carolina, Georgia and Alabama. Nineteen other states experienced “much above normal” average temperatures. Several cities broke summer temperature records, including New York (Central Park); Philadelphia; Trenton, N.J.; Wilmington, Del.; Tampa, Fla. (tied); and Asheville, N.C.</a:t>
            </a:r>
          </a:p>
          <a:p>
            <a:endParaRPr lang="en-US" dirty="0" smtClean="0"/>
          </a:p>
          <a:p>
            <a:endParaRPr lang="en-US" dirty="0" smtClean="0"/>
          </a:p>
        </p:txBody>
      </p:sp>
      <p:sp>
        <p:nvSpPr>
          <p:cNvPr id="58372" name="Slide Number Placeholder 3"/>
          <p:cNvSpPr>
            <a:spLocks noGrp="1"/>
          </p:cNvSpPr>
          <p:nvPr>
            <p:ph type="sldNum" sz="quarter" idx="5"/>
          </p:nvPr>
        </p:nvSpPr>
        <p:spPr>
          <a:noFill/>
        </p:spPr>
        <p:txBody>
          <a:bodyPr/>
          <a:lstStyle/>
          <a:p>
            <a:fld id="{98D5DBBD-DB73-43C3-9D4F-60C4AC4F37D3}" type="slidenum">
              <a:rPr lang="en-US">
                <a:solidFill>
                  <a:prstClr val="black"/>
                </a:solidFill>
              </a:rPr>
              <a:pPr/>
              <a:t>48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F39B945-6B5E-4CB6-B45B-BFD903B78765}" type="slidenum">
              <a:rPr lang="en-US" smtClean="0">
                <a:solidFill>
                  <a:prstClr val="black"/>
                </a:solidFill>
              </a:rPr>
              <a:pPr/>
              <a:t>49</a:t>
            </a:fld>
            <a:endParaRPr lang="en-US" smtClean="0">
              <a:solidFill>
                <a:prstClr val="black"/>
              </a:solidFill>
            </a:endParaRPr>
          </a:p>
        </p:txBody>
      </p:sp>
      <p:sp>
        <p:nvSpPr>
          <p:cNvPr id="86019" name="Rectangle 2"/>
          <p:cNvSpPr>
            <a:spLocks noGrp="1" noRot="1" noChangeAspect="1" noChangeArrowheads="1" noTextEdit="1"/>
          </p:cNvSpPr>
          <p:nvPr>
            <p:ph type="sldImg"/>
          </p:nvPr>
        </p:nvSpPr>
        <p:spPr>
          <a:xfrm>
            <a:off x="1181100" y="696913"/>
            <a:ext cx="4649788" cy="3487737"/>
          </a:xfrm>
          <a:ln/>
        </p:spPr>
      </p:sp>
      <p:sp>
        <p:nvSpPr>
          <p:cNvPr id="86020" name="Rectangle 3"/>
          <p:cNvSpPr>
            <a:spLocks noGrp="1" noChangeArrowheads="1"/>
          </p:cNvSpPr>
          <p:nvPr>
            <p:ph type="body" idx="1"/>
          </p:nvPr>
        </p:nvSpPr>
        <p:spPr>
          <a:xfrm>
            <a:off x="701676" y="4416108"/>
            <a:ext cx="5607050" cy="4184016"/>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a:noFill/>
          <a:ln/>
        </p:spPr>
        <p:txBody>
          <a:bodyPr/>
          <a:lstStyle/>
          <a:p>
            <a:r>
              <a:rPr lang="en-US" smtClean="0"/>
              <a:t>Looking at the long view of 160,000 years ago, there were times of glacial and interglacial cycles.</a:t>
            </a:r>
          </a:p>
          <a:p>
            <a:r>
              <a:rPr lang="en-US" smtClean="0"/>
              <a:t>Since the last glacial maximum (about 21,000 years ago), we have been in an overall warming trend. However, climate has been remarkably stable during the last 10,000 years or so.</a:t>
            </a:r>
          </a:p>
          <a:p>
            <a:r>
              <a:rPr lang="en-US" smtClean="0"/>
              <a:t>If we look at just the last 2000 years, however, we can see that even in an overall cooling trend, there are warmer and cooler periods.</a:t>
            </a:r>
          </a:p>
          <a:p>
            <a:r>
              <a:rPr lang="en-US" smtClean="0"/>
              <a:t>So, how do we know the current trend is anthropogenic? And, what about those peaks and valleys? We’ll talk about them in more detail in a few minutes.</a:t>
            </a:r>
          </a:p>
        </p:txBody>
      </p:sp>
      <p:sp>
        <p:nvSpPr>
          <p:cNvPr id="60420" name="Slide Number Placeholder 3"/>
          <p:cNvSpPr>
            <a:spLocks noGrp="1"/>
          </p:cNvSpPr>
          <p:nvPr>
            <p:ph type="sldNum" sz="quarter" idx="5"/>
          </p:nvPr>
        </p:nvSpPr>
        <p:spPr>
          <a:noFill/>
        </p:spPr>
        <p:txBody>
          <a:bodyPr/>
          <a:lstStyle/>
          <a:p>
            <a:fld id="{DBF91230-C7E4-47C5-A621-A65B6DCCE409}"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a:noFill/>
          <a:ln/>
        </p:spPr>
        <p:txBody>
          <a:bodyPr/>
          <a:lstStyle/>
          <a:p>
            <a:r>
              <a:rPr lang="en-US" dirty="0" smtClean="0"/>
              <a:t>It was the fourth warmest summer on record in the United States. Three </a:t>
            </a:r>
            <a:r>
              <a:rPr lang="en-US" dirty="0" smtClean="0">
                <a:hlinkClick r:id="rId3"/>
              </a:rPr>
              <a:t>climate regions</a:t>
            </a:r>
            <a:r>
              <a:rPr lang="en-US" dirty="0" smtClean="0"/>
              <a:t> had temperatures in the top five: the Southeast (warmest), the Central (third warmest) and the Northeast (fourth warmest). Abnormal warmth dominated much of the east, where a record warm summer occurred in Rhode Island, New Jersey, Delaware, Maryland, Virginia, North Carolina, Tennessee, South Carolina, Georgia and Alabama. Nineteen other states experienced “much above normal” average temperatures. Several cities broke summer temperature records, including New York (Central Park); Philadelphia; Trenton, N.J.; Wilmington, Del.; Tampa, Fla. (tied); and Asheville, N.C.</a:t>
            </a:r>
          </a:p>
          <a:p>
            <a:endParaRPr lang="en-US" dirty="0" smtClean="0"/>
          </a:p>
          <a:p>
            <a:endParaRPr lang="en-US" dirty="0" smtClean="0"/>
          </a:p>
        </p:txBody>
      </p:sp>
      <p:sp>
        <p:nvSpPr>
          <p:cNvPr id="58372" name="Slide Number Placeholder 3"/>
          <p:cNvSpPr>
            <a:spLocks noGrp="1"/>
          </p:cNvSpPr>
          <p:nvPr>
            <p:ph type="sldNum" sz="quarter" idx="5"/>
          </p:nvPr>
        </p:nvSpPr>
        <p:spPr>
          <a:noFill/>
        </p:spPr>
        <p:txBody>
          <a:bodyPr/>
          <a:lstStyle/>
          <a:p>
            <a:fld id="{98D5DBBD-DB73-43C3-9D4F-60C4AC4F37D3}" type="slidenum">
              <a:rPr lang="en-US">
                <a:solidFill>
                  <a:prstClr val="black"/>
                </a:solidFill>
              </a:rPr>
              <a:pPr/>
              <a:t>50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A825ECB-FFE0-40B5-94C8-4136CE2AC499}" type="slidenum">
              <a:rPr lang="en-US" smtClean="0">
                <a:solidFill>
                  <a:srgbClr val="000000"/>
                </a:solidFill>
                <a:latin typeface="Arial Black" pitchFamily="34" charset="0"/>
              </a:rPr>
              <a:pPr/>
              <a:t>6</a:t>
            </a:fld>
            <a:endParaRPr lang="en-US" smtClean="0">
              <a:solidFill>
                <a:srgbClr val="000000"/>
              </a:solidFill>
              <a:latin typeface="Arial Black"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35039" y="4414519"/>
            <a:ext cx="5140325" cy="4184016"/>
          </a:xfrm>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9A80FB8C-8C10-4432-B3D9-F0384A4E6406}" type="slidenum">
              <a:rPr lang="en-US" smtClean="0"/>
              <a:pPr/>
              <a:t>7</a:t>
            </a:fld>
            <a:endParaRPr lang="en-US" smtClean="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a:noFill/>
          <a:ln/>
        </p:spPr>
        <p:txBody>
          <a:bodyPr/>
          <a:lstStyle/>
          <a:p>
            <a:pPr eaLnBrk="1" hangingPunct="1"/>
            <a:r>
              <a:rPr lang="en-US" smtClean="0"/>
              <a:t>Note tightening of the error bars because of increased confidence in the data.</a:t>
            </a:r>
          </a:p>
          <a:p>
            <a:pPr eaLnBrk="1" hangingPunct="1"/>
            <a:endParaRPr lang="en-US" smtClean="0"/>
          </a:p>
          <a:p>
            <a:pPr eaLnBrk="1" hangingPunct="1"/>
            <a:r>
              <a:rPr lang="en-US" smtClean="0"/>
              <a:t>Proxies – tree rings, boreholes, ice cores</a:t>
            </a:r>
          </a:p>
          <a:p>
            <a:pPr eaLnBrk="1" hangingPunct="1"/>
            <a:endParaRPr lang="en-US" smtClean="0"/>
          </a:p>
          <a:p>
            <a:pPr eaLnBrk="1" hangingPunct="1"/>
            <a:r>
              <a:rPr lang="en-US" smtClean="0"/>
              <a:t>There is a new ice core from Antarctica that goes back 800,000+ years!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a:noFill/>
          <a:ln/>
        </p:spPr>
        <p:txBody>
          <a:bodyPr/>
          <a:lstStyle/>
          <a:p>
            <a:r>
              <a:rPr lang="en-US" dirty="0" smtClean="0"/>
              <a:t>The heterogeneous nature of climate during the ‘Medieval Warm Period’ is illustrated by the wide spread of values exhibited by the individual records that have been used to reconstruct NH mean temperature. These consist of individual, or small regional averages of, proxy records collated from those used by Mann and Jones (2003), </a:t>
            </a:r>
            <a:r>
              <a:rPr lang="en-US" dirty="0" err="1" smtClean="0"/>
              <a:t>Esper</a:t>
            </a:r>
            <a:r>
              <a:rPr lang="en-US" dirty="0" smtClean="0"/>
              <a:t> et al. (2002) and </a:t>
            </a:r>
            <a:r>
              <a:rPr lang="en-US" dirty="0" err="1" smtClean="0"/>
              <a:t>Luckman</a:t>
            </a:r>
            <a:r>
              <a:rPr lang="en-US" dirty="0" smtClean="0"/>
              <a:t> and Wilson (2005), but exclude shorter series or those with no evidence of sensitivity to local temperature. These records have not been calibrated here, but each has been smoothed with a 20-year filter and scaled to have zero mean and unit standard deviation over the period 1001 to 1980.</a:t>
            </a:r>
          </a:p>
        </p:txBody>
      </p:sp>
      <p:sp>
        <p:nvSpPr>
          <p:cNvPr id="62468" name="Slide Number Placeholder 3"/>
          <p:cNvSpPr>
            <a:spLocks noGrp="1"/>
          </p:cNvSpPr>
          <p:nvPr>
            <p:ph type="sldNum" sz="quarter" idx="5"/>
          </p:nvPr>
        </p:nvSpPr>
        <p:spPr>
          <a:noFill/>
        </p:spPr>
        <p:txBody>
          <a:bodyPr/>
          <a:lstStyle/>
          <a:p>
            <a:fld id="{50271D5A-8A04-473B-8155-65E2AA0B0EA4}"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a:xfrm>
            <a:off x="311878" y="4260850"/>
            <a:ext cx="6386645" cy="4648200"/>
          </a:xfrm>
          <a:noFill/>
          <a:ln/>
        </p:spPr>
        <p:txBody>
          <a:bodyPr/>
          <a:lstStyle/>
          <a:p>
            <a:pPr eaLnBrk="1" hangingPunct="1">
              <a:lnSpc>
                <a:spcPct val="90000"/>
              </a:lnSpc>
            </a:pPr>
            <a:r>
              <a:rPr lang="en-US" sz="800" dirty="0" smtClean="0"/>
              <a:t>The </a:t>
            </a:r>
            <a:r>
              <a:rPr lang="en-US" sz="800" dirty="0" smtClean="0">
                <a:hlinkClick r:id="rId3" tooltip="w:medieval_warm_period"/>
              </a:rPr>
              <a:t>medieval warm period</a:t>
            </a:r>
            <a:r>
              <a:rPr lang="en-US" sz="800" dirty="0" smtClean="0"/>
              <a:t> and </a:t>
            </a:r>
            <a:r>
              <a:rPr lang="en-US" sz="800" dirty="0" smtClean="0">
                <a:hlinkClick r:id="rId4" tooltip="w:little_ice_age"/>
              </a:rPr>
              <a:t>little ice age</a:t>
            </a:r>
            <a:r>
              <a:rPr lang="en-US" sz="800" dirty="0" smtClean="0"/>
              <a:t> are labeled at roughly the times when they are historically believed to occur, though it is still disputed whether these were truly global or only regional events.</a:t>
            </a:r>
          </a:p>
          <a:p>
            <a:pPr eaLnBrk="1" hangingPunct="1">
              <a:lnSpc>
                <a:spcPct val="90000"/>
              </a:lnSpc>
            </a:pPr>
            <a:endParaRPr lang="en-US" sz="700" dirty="0" smtClean="0">
              <a:hlinkClick r:id="rId5"/>
            </a:endParaRPr>
          </a:p>
          <a:p>
            <a:pPr eaLnBrk="1" hangingPunct="1">
              <a:lnSpc>
                <a:spcPct val="90000"/>
              </a:lnSpc>
            </a:pPr>
            <a:r>
              <a:rPr lang="en-US" sz="700" dirty="0" smtClean="0">
                <a:hlinkClick r:id="rId5"/>
              </a:rPr>
              <a:t>http://upload.wikimedia.org/wikipedia/commons/c/c1/2000_Year_Temperature_Comparison.png</a:t>
            </a:r>
            <a:endParaRPr lang="en-US" sz="700" dirty="0" smtClean="0"/>
          </a:p>
          <a:p>
            <a:pPr eaLnBrk="1" hangingPunct="1">
              <a:lnSpc>
                <a:spcPct val="90000"/>
              </a:lnSpc>
            </a:pPr>
            <a:r>
              <a:rPr lang="en-US" sz="900" dirty="0" smtClean="0"/>
              <a:t>Temperature variations during the preceding 12000 years. Note that present day is placed at the left hand side</a:t>
            </a:r>
          </a:p>
          <a:p>
            <a:pPr eaLnBrk="1" hangingPunct="1">
              <a:lnSpc>
                <a:spcPct val="90000"/>
              </a:lnSpc>
            </a:pPr>
            <a:r>
              <a:rPr lang="en-US" sz="900" dirty="0" smtClean="0"/>
              <a:t>This image is a comparison of 10 different published reconstructions of mean temperature changes during the last 2000 years. </a:t>
            </a:r>
            <a:r>
              <a:rPr lang="en-US" sz="900" b="1" dirty="0" smtClean="0"/>
              <a:t>More recent reconstructions are plotted towards the front and in redder colors, older reconstructions appear towards the back and in bluer colors. An instrumental history of temperature is also shown in black.</a:t>
            </a:r>
            <a:r>
              <a:rPr lang="en-US" sz="900" dirty="0" smtClean="0"/>
              <a:t> The single, unsmoothed annual value for 2004 is also shown for comparison. </a:t>
            </a:r>
            <a:endParaRPr lang="en-US" sz="700" dirty="0" smtClean="0"/>
          </a:p>
          <a:p>
            <a:pPr eaLnBrk="1" hangingPunct="1">
              <a:lnSpc>
                <a:spcPct val="90000"/>
              </a:lnSpc>
            </a:pPr>
            <a:r>
              <a:rPr lang="en-US" sz="700" dirty="0" smtClean="0"/>
              <a:t>For the purposes of this comparison, the author is agnostic as to which, if any, of the reconstructions of global mean temperature is an accurate reflection of temperature fluctuations during the last 2000 years. This plot is a fair representation of the range of reconstructions appearing in the published scientific literature. For each reconstruction, the raw data has been </a:t>
            </a:r>
            <a:r>
              <a:rPr lang="en-US" sz="700" dirty="0" err="1" smtClean="0"/>
              <a:t>decadally</a:t>
            </a:r>
            <a:r>
              <a:rPr lang="en-US" sz="700" dirty="0" smtClean="0"/>
              <a:t> smoothed with a σ = 5 yr Gaussian weighted moving average. Also, each reconstruction was adjusted so that its mean matched the mean of the instrumental record during the period of overlap. The variance (i.e. the scale of fluctuations) was not adjusted (except in one case noted below).</a:t>
            </a:r>
          </a:p>
          <a:p>
            <a:pPr eaLnBrk="1" hangingPunct="1">
              <a:lnSpc>
                <a:spcPct val="90000"/>
              </a:lnSpc>
            </a:pPr>
            <a:r>
              <a:rPr lang="en-US" sz="700" dirty="0" smtClean="0"/>
              <a:t>Except as noted below, all original data for this comparison comes from </a:t>
            </a:r>
            <a:r>
              <a:rPr lang="en-US" sz="700" dirty="0" smtClean="0">
                <a:hlinkClick r:id="rId6" tooltip="http://www.ngdc.noaa.gov/paleo/recons.html"/>
              </a:rPr>
              <a:t>[1]</a:t>
            </a:r>
            <a:r>
              <a:rPr lang="en-US" sz="700" dirty="0" smtClean="0"/>
              <a:t> and links therein. It should also be noted that many reconstructions of past climate report substantial error bars, which are not represented on this figure.</a:t>
            </a:r>
          </a:p>
          <a:p>
            <a:pPr eaLnBrk="1" hangingPunct="1">
              <a:lnSpc>
                <a:spcPct val="90000"/>
              </a:lnSpc>
            </a:pPr>
            <a:r>
              <a:rPr lang="en-US" sz="700" b="1" dirty="0" smtClean="0"/>
              <a:t>Reconstructions</a:t>
            </a:r>
          </a:p>
          <a:p>
            <a:pPr eaLnBrk="1" hangingPunct="1">
              <a:lnSpc>
                <a:spcPct val="90000"/>
              </a:lnSpc>
            </a:pPr>
            <a:r>
              <a:rPr lang="en-US" sz="700" dirty="0" smtClean="0"/>
              <a:t>The reconstructions used, in order from oldest to most recent publication are:</a:t>
            </a:r>
          </a:p>
          <a:p>
            <a:pPr eaLnBrk="1" hangingPunct="1">
              <a:lnSpc>
                <a:spcPct val="90000"/>
              </a:lnSpc>
            </a:pPr>
            <a:r>
              <a:rPr lang="en-US" sz="600" b="1" dirty="0" smtClean="0"/>
              <a:t>(dark blue 1000-1991):</a:t>
            </a:r>
            <a:r>
              <a:rPr lang="en-US" sz="600" dirty="0" smtClean="0"/>
              <a:t> P.D. Jones, K.R. </a:t>
            </a:r>
            <a:r>
              <a:rPr lang="en-US" sz="600" dirty="0" err="1" smtClean="0"/>
              <a:t>Briffa</a:t>
            </a:r>
            <a:r>
              <a:rPr lang="en-US" sz="600" dirty="0" smtClean="0"/>
              <a:t>, T.P. Barnett, and S.F.B. </a:t>
            </a:r>
            <a:r>
              <a:rPr lang="en-US" sz="600" dirty="0" err="1" smtClean="0"/>
              <a:t>Tett</a:t>
            </a:r>
            <a:r>
              <a:rPr lang="en-US" sz="600" dirty="0" smtClean="0"/>
              <a:t> (1998). High-resolution </a:t>
            </a:r>
            <a:r>
              <a:rPr lang="en-US" sz="600" dirty="0" err="1" smtClean="0"/>
              <a:t>Palaeoclimatic</a:t>
            </a:r>
            <a:r>
              <a:rPr lang="en-US" sz="600" dirty="0" smtClean="0"/>
              <a:t> Records for the last Millennium: Interpretation, Integration and Comparison with General Circulation Model Control-run Temperatures, </a:t>
            </a:r>
            <a:r>
              <a:rPr lang="en-US" sz="600" i="1" dirty="0" smtClean="0"/>
              <a:t>The Holocene</a:t>
            </a:r>
            <a:r>
              <a:rPr lang="en-US" sz="600" dirty="0" smtClean="0"/>
              <a:t>, 8: 455-471.</a:t>
            </a:r>
          </a:p>
          <a:p>
            <a:pPr eaLnBrk="1" hangingPunct="1">
              <a:lnSpc>
                <a:spcPct val="90000"/>
              </a:lnSpc>
            </a:pPr>
            <a:r>
              <a:rPr lang="en-US" sz="600" b="1" dirty="0" smtClean="0"/>
              <a:t>(blue 1000-1980):</a:t>
            </a:r>
            <a:r>
              <a:rPr lang="en-US" sz="600" dirty="0" smtClean="0"/>
              <a:t> M.E. Mann, R.S. Bradley, and M.K. Hughes (1999). Northern Hemisphere Temperatures During the Past Millennium: Inferences, Uncertainties, and Limitations, </a:t>
            </a:r>
            <a:r>
              <a:rPr lang="en-US" sz="600" i="1" dirty="0" smtClean="0"/>
              <a:t>Geophysical Research Letters</a:t>
            </a:r>
            <a:r>
              <a:rPr lang="en-US" sz="600" dirty="0" smtClean="0"/>
              <a:t>, 26(6): 759-762.</a:t>
            </a:r>
          </a:p>
          <a:p>
            <a:pPr eaLnBrk="1" hangingPunct="1">
              <a:lnSpc>
                <a:spcPct val="90000"/>
              </a:lnSpc>
            </a:pPr>
            <a:r>
              <a:rPr lang="en-US" sz="600" b="1" dirty="0" smtClean="0"/>
              <a:t>(light blue 1000-1965):</a:t>
            </a:r>
            <a:r>
              <a:rPr lang="en-US" sz="600" dirty="0" smtClean="0"/>
              <a:t> Crowley and Lowery (2000). Northern Hemisphere Temperature Reconstruction, </a:t>
            </a:r>
            <a:r>
              <a:rPr lang="en-US" sz="600" i="1" dirty="0" err="1" smtClean="0"/>
              <a:t>Ambio</a:t>
            </a:r>
            <a:r>
              <a:rPr lang="en-US" sz="600" dirty="0" smtClean="0"/>
              <a:t>, 29: 51-54. Modified as published in Crowley (2000). Causes of Climate Change Over the Past 1000 Years, </a:t>
            </a:r>
            <a:r>
              <a:rPr lang="en-US" sz="600" i="1" dirty="0" smtClean="0"/>
              <a:t>Science</a:t>
            </a:r>
            <a:r>
              <a:rPr lang="en-US" sz="600" dirty="0" smtClean="0"/>
              <a:t>, 289: 270-277.</a:t>
            </a:r>
          </a:p>
          <a:p>
            <a:pPr eaLnBrk="1" hangingPunct="1">
              <a:lnSpc>
                <a:spcPct val="90000"/>
              </a:lnSpc>
            </a:pPr>
            <a:r>
              <a:rPr lang="en-US" sz="600" b="1" dirty="0" smtClean="0"/>
              <a:t>(lightest blue 1402-1960):</a:t>
            </a:r>
            <a:r>
              <a:rPr lang="en-US" sz="600" dirty="0" smtClean="0"/>
              <a:t> K.R. </a:t>
            </a:r>
            <a:r>
              <a:rPr lang="en-US" sz="600" dirty="0" err="1" smtClean="0"/>
              <a:t>Briffa</a:t>
            </a:r>
            <a:r>
              <a:rPr lang="en-US" sz="600" dirty="0" smtClean="0"/>
              <a:t>, T.J. Osborn, F.H. </a:t>
            </a:r>
            <a:r>
              <a:rPr lang="en-US" sz="600" dirty="0" err="1" smtClean="0"/>
              <a:t>Schweingruber</a:t>
            </a:r>
            <a:r>
              <a:rPr lang="en-US" sz="600" dirty="0" smtClean="0"/>
              <a:t>, I.C. Harris, P.D. Jones, S.G. </a:t>
            </a:r>
            <a:r>
              <a:rPr lang="en-US" sz="600" dirty="0" err="1" smtClean="0"/>
              <a:t>Shiyatov</a:t>
            </a:r>
            <a:r>
              <a:rPr lang="en-US" sz="600" dirty="0" smtClean="0"/>
              <a:t>, S.G. and E.A. </a:t>
            </a:r>
            <a:r>
              <a:rPr lang="en-US" sz="600" dirty="0" err="1" smtClean="0"/>
              <a:t>Vaganov</a:t>
            </a:r>
            <a:r>
              <a:rPr lang="en-US" sz="600" dirty="0" smtClean="0"/>
              <a:t> (2001). Low-frequency temperature variations from a northern tree-ring density network, </a:t>
            </a:r>
            <a:r>
              <a:rPr lang="en-US" sz="600" i="1" dirty="0" smtClean="0"/>
              <a:t>J. </a:t>
            </a:r>
            <a:r>
              <a:rPr lang="en-US" sz="600" i="1" dirty="0" err="1" smtClean="0"/>
              <a:t>Geophys</a:t>
            </a:r>
            <a:r>
              <a:rPr lang="en-US" sz="600" i="1" dirty="0" smtClean="0"/>
              <a:t>. Res.</a:t>
            </a:r>
            <a:r>
              <a:rPr lang="en-US" sz="600" dirty="0" smtClean="0"/>
              <a:t>, 106: 2929-2941.</a:t>
            </a:r>
          </a:p>
          <a:p>
            <a:pPr eaLnBrk="1" hangingPunct="1">
              <a:lnSpc>
                <a:spcPct val="90000"/>
              </a:lnSpc>
            </a:pPr>
            <a:r>
              <a:rPr lang="en-US" sz="600" b="1" dirty="0" smtClean="0"/>
              <a:t>(light green 831-1992):</a:t>
            </a:r>
            <a:r>
              <a:rPr lang="en-US" sz="600" dirty="0" smtClean="0"/>
              <a:t> J. </a:t>
            </a:r>
            <a:r>
              <a:rPr lang="en-US" sz="600" dirty="0" err="1" smtClean="0"/>
              <a:t>Esper</a:t>
            </a:r>
            <a:r>
              <a:rPr lang="en-US" sz="600" dirty="0" smtClean="0"/>
              <a:t>, E.R. Cook, and F.H. </a:t>
            </a:r>
            <a:r>
              <a:rPr lang="en-US" sz="600" dirty="0" err="1" smtClean="0"/>
              <a:t>Schweingruber</a:t>
            </a:r>
            <a:r>
              <a:rPr lang="en-US" sz="600" dirty="0" smtClean="0"/>
              <a:t> (2002). Low-Frequency Signals in Long Tree-Ring Chronologies for Reconstructing Past Temperature Variability, </a:t>
            </a:r>
            <a:r>
              <a:rPr lang="en-US" sz="600" i="1" dirty="0" smtClean="0"/>
              <a:t>Science</a:t>
            </a:r>
            <a:r>
              <a:rPr lang="en-US" sz="600" dirty="0" smtClean="0"/>
              <a:t>, 295(5563): 2250-2253.</a:t>
            </a:r>
          </a:p>
          <a:p>
            <a:pPr eaLnBrk="1" hangingPunct="1">
              <a:lnSpc>
                <a:spcPct val="90000"/>
              </a:lnSpc>
            </a:pPr>
            <a:r>
              <a:rPr lang="en-US" sz="600" b="1" dirty="0" smtClean="0"/>
              <a:t>(yellow 200-1980):</a:t>
            </a:r>
            <a:r>
              <a:rPr lang="en-US" sz="600" dirty="0" smtClean="0"/>
              <a:t> M.E. Mann and P.D. Jones (2003). Global Surface Temperatures over the Past Two Millennia, </a:t>
            </a:r>
            <a:r>
              <a:rPr lang="en-US" sz="600" i="1" dirty="0" smtClean="0"/>
              <a:t>Geophysical Research Letters</a:t>
            </a:r>
            <a:r>
              <a:rPr lang="en-US" sz="600" dirty="0" smtClean="0"/>
              <a:t>, 30(15): 1820. </a:t>
            </a:r>
            <a:r>
              <a:rPr lang="en-US" sz="600" dirty="0" smtClean="0">
                <a:hlinkClick r:id="rId7" tooltip="en:Digital_object_identifier"/>
              </a:rPr>
              <a:t>DOI</a:t>
            </a:r>
            <a:r>
              <a:rPr lang="en-US" sz="600" dirty="0" smtClean="0"/>
              <a:t>:</a:t>
            </a:r>
            <a:r>
              <a:rPr lang="en-US" sz="600" dirty="0" smtClean="0">
                <a:hlinkClick r:id="rId8" tooltip="http://dx.doi.org/10.1029/2003GL017814"/>
              </a:rPr>
              <a:t>10.1029/2003GL017814</a:t>
            </a:r>
            <a:r>
              <a:rPr lang="en-US" sz="600" dirty="0" smtClean="0"/>
              <a:t>.</a:t>
            </a:r>
          </a:p>
          <a:p>
            <a:pPr eaLnBrk="1" hangingPunct="1">
              <a:lnSpc>
                <a:spcPct val="90000"/>
              </a:lnSpc>
            </a:pPr>
            <a:r>
              <a:rPr lang="en-US" sz="600" b="1" dirty="0" smtClean="0"/>
              <a:t>(orange 200-1995):</a:t>
            </a:r>
            <a:r>
              <a:rPr lang="en-US" sz="600" dirty="0" smtClean="0"/>
              <a:t> P.D. Jones and M.E. Mann (2004). Climate Over Past Millennia, </a:t>
            </a:r>
            <a:r>
              <a:rPr lang="en-US" sz="600" i="1" dirty="0" smtClean="0"/>
              <a:t>Reviews of Geophysics</a:t>
            </a:r>
            <a:r>
              <a:rPr lang="en-US" sz="600" dirty="0" smtClean="0"/>
              <a:t>, 42: RG2002. </a:t>
            </a:r>
            <a:r>
              <a:rPr lang="en-US" sz="600" dirty="0" smtClean="0">
                <a:hlinkClick r:id="rId7" tooltip="en:Digital_object_identifier"/>
              </a:rPr>
              <a:t>DOI</a:t>
            </a:r>
            <a:r>
              <a:rPr lang="en-US" sz="600" dirty="0" smtClean="0"/>
              <a:t>:</a:t>
            </a:r>
            <a:r>
              <a:rPr lang="en-US" sz="600" dirty="0" smtClean="0">
                <a:hlinkClick r:id="rId9" tooltip="http://dx.doi.org/10.1029/2003RG000143"/>
              </a:rPr>
              <a:t>10.1029/2003RG000143</a:t>
            </a:r>
            <a:endParaRPr lang="en-US" sz="600" dirty="0" smtClean="0"/>
          </a:p>
          <a:p>
            <a:pPr eaLnBrk="1" hangingPunct="1">
              <a:lnSpc>
                <a:spcPct val="90000"/>
              </a:lnSpc>
            </a:pPr>
            <a:r>
              <a:rPr lang="en-US" sz="600" b="1" dirty="0" smtClean="0"/>
              <a:t>(red-orange 1500-1980):</a:t>
            </a:r>
            <a:r>
              <a:rPr lang="en-US" sz="600" dirty="0" smtClean="0"/>
              <a:t> S. Huang (2004). Merging Information from Different Resources for New Insights into Climate Change in the Past and Future, </a:t>
            </a:r>
            <a:r>
              <a:rPr lang="en-US" sz="600" i="1" dirty="0" err="1" smtClean="0"/>
              <a:t>Geophys</a:t>
            </a:r>
            <a:r>
              <a:rPr lang="en-US" sz="600" i="1" dirty="0" smtClean="0"/>
              <a:t>. Res </a:t>
            </a:r>
            <a:r>
              <a:rPr lang="en-US" sz="600" i="1" dirty="0" err="1" smtClean="0"/>
              <a:t>Lett</a:t>
            </a:r>
            <a:r>
              <a:rPr lang="en-US" sz="600" i="1" dirty="0" smtClean="0"/>
              <a:t>.</a:t>
            </a:r>
            <a:r>
              <a:rPr lang="en-US" sz="600" dirty="0" smtClean="0"/>
              <a:t>, 31: L13205. </a:t>
            </a:r>
            <a:r>
              <a:rPr lang="en-US" sz="600" dirty="0" smtClean="0">
                <a:hlinkClick r:id="rId7" tooltip="en:Digital_object_identifier"/>
              </a:rPr>
              <a:t>DOI</a:t>
            </a:r>
            <a:r>
              <a:rPr lang="en-US" sz="600" dirty="0" smtClean="0"/>
              <a:t>:</a:t>
            </a:r>
            <a:r>
              <a:rPr lang="en-US" sz="600" dirty="0" smtClean="0">
                <a:hlinkClick r:id="rId10" tooltip="http://dx.doi.org/10.1029/2004GL019781"/>
              </a:rPr>
              <a:t>10.1029/2004GL019781</a:t>
            </a:r>
            <a:endParaRPr lang="en-US" sz="600" dirty="0" smtClean="0"/>
          </a:p>
          <a:p>
            <a:pPr eaLnBrk="1" hangingPunct="1">
              <a:lnSpc>
                <a:spcPct val="90000"/>
              </a:lnSpc>
            </a:pPr>
            <a:r>
              <a:rPr lang="en-US" sz="600" b="1" dirty="0" smtClean="0"/>
              <a:t>(red 1-1979):</a:t>
            </a:r>
            <a:r>
              <a:rPr lang="en-US" sz="600" dirty="0" smtClean="0"/>
              <a:t> A. </a:t>
            </a:r>
            <a:r>
              <a:rPr lang="en-US" sz="600" dirty="0" err="1" smtClean="0"/>
              <a:t>Moberg</a:t>
            </a:r>
            <a:r>
              <a:rPr lang="en-US" sz="600" dirty="0" smtClean="0"/>
              <a:t>, D.M. </a:t>
            </a:r>
            <a:r>
              <a:rPr lang="en-US" sz="600" dirty="0" err="1" smtClean="0"/>
              <a:t>Sonechkin</a:t>
            </a:r>
            <a:r>
              <a:rPr lang="en-US" sz="600" dirty="0" smtClean="0"/>
              <a:t>, K. Holmgren, N.M. </a:t>
            </a:r>
            <a:r>
              <a:rPr lang="en-US" sz="600" dirty="0" err="1" smtClean="0"/>
              <a:t>Datsenko</a:t>
            </a:r>
            <a:r>
              <a:rPr lang="en-US" sz="600" dirty="0" smtClean="0"/>
              <a:t> and W. </a:t>
            </a:r>
            <a:r>
              <a:rPr lang="en-US" sz="600" dirty="0" err="1" smtClean="0"/>
              <a:t>Karlén</a:t>
            </a:r>
            <a:r>
              <a:rPr lang="en-US" sz="600" dirty="0" smtClean="0"/>
              <a:t> (2005). Highly variable Northern Hemisphere temperatures reconstructed from low- and high-resolution proxy data, </a:t>
            </a:r>
            <a:r>
              <a:rPr lang="en-US" sz="600" i="1" dirty="0" smtClean="0"/>
              <a:t>Nature</a:t>
            </a:r>
            <a:r>
              <a:rPr lang="en-US" sz="600" dirty="0" smtClean="0"/>
              <a:t>, 443: 613-617. </a:t>
            </a:r>
            <a:r>
              <a:rPr lang="en-US" sz="600" dirty="0" smtClean="0">
                <a:hlinkClick r:id="rId7" tooltip="en:Digital_object_identifier"/>
              </a:rPr>
              <a:t>DOI</a:t>
            </a:r>
            <a:r>
              <a:rPr lang="en-US" sz="600" dirty="0" smtClean="0"/>
              <a:t>:</a:t>
            </a:r>
            <a:r>
              <a:rPr lang="en-US" sz="600" dirty="0" smtClean="0">
                <a:hlinkClick r:id="rId11" tooltip="http://dx.doi.org/10.1038/nature03265"/>
              </a:rPr>
              <a:t>10.1038/nature03265</a:t>
            </a:r>
            <a:endParaRPr lang="en-US" sz="600" dirty="0" smtClean="0"/>
          </a:p>
          <a:p>
            <a:pPr eaLnBrk="1" hangingPunct="1">
              <a:lnSpc>
                <a:spcPct val="90000"/>
              </a:lnSpc>
            </a:pPr>
            <a:r>
              <a:rPr lang="en-US" sz="600" b="1" dirty="0" smtClean="0"/>
              <a:t>(dark red 1600-1990):</a:t>
            </a:r>
            <a:r>
              <a:rPr lang="en-US" sz="600" dirty="0" smtClean="0"/>
              <a:t> J.H. </a:t>
            </a:r>
            <a:r>
              <a:rPr lang="en-US" sz="600" dirty="0" err="1" smtClean="0"/>
              <a:t>Oerlemans</a:t>
            </a:r>
            <a:r>
              <a:rPr lang="en-US" sz="600" dirty="0" smtClean="0"/>
              <a:t> (2005). Extracting a Climate Signal from 169 Glacier Records, </a:t>
            </a:r>
            <a:r>
              <a:rPr lang="en-US" sz="600" i="1" dirty="0" smtClean="0"/>
              <a:t>Science</a:t>
            </a:r>
            <a:r>
              <a:rPr lang="en-US" sz="600" dirty="0" smtClean="0"/>
              <a:t>, 308: 675-677. </a:t>
            </a:r>
            <a:r>
              <a:rPr lang="en-US" sz="600" dirty="0" smtClean="0">
                <a:hlinkClick r:id="rId7" tooltip="en:Digital_object_identifier"/>
              </a:rPr>
              <a:t>DOI</a:t>
            </a:r>
            <a:r>
              <a:rPr lang="en-US" sz="600" dirty="0" smtClean="0"/>
              <a:t>:</a:t>
            </a:r>
            <a:r>
              <a:rPr lang="en-US" sz="600" dirty="0" smtClean="0">
                <a:hlinkClick r:id="rId12" tooltip="http://dx.doi.org/10.1126/science.1107046"/>
              </a:rPr>
              <a:t>10.1126/science.1107046</a:t>
            </a:r>
            <a:endParaRPr lang="en-US" sz="600" dirty="0" smtClean="0"/>
          </a:p>
          <a:p>
            <a:pPr eaLnBrk="1" hangingPunct="1">
              <a:lnSpc>
                <a:spcPct val="90000"/>
              </a:lnSpc>
            </a:pPr>
            <a:r>
              <a:rPr lang="en-US" sz="600" b="1" dirty="0" smtClean="0"/>
              <a:t>(black 1856-2004):</a:t>
            </a:r>
            <a:r>
              <a:rPr lang="en-US" sz="600" dirty="0" smtClean="0"/>
              <a:t> Instrumental data was jointly compiled by the </a:t>
            </a:r>
            <a:r>
              <a:rPr lang="en-US" sz="600" dirty="0" smtClean="0">
                <a:hlinkClick r:id="rId13" tooltip="w:Climatic_Research_Unit"/>
              </a:rPr>
              <a:t>w:Climatic Research Unit</a:t>
            </a:r>
            <a:r>
              <a:rPr lang="en-US" sz="600" dirty="0" smtClean="0"/>
              <a:t> and the </a:t>
            </a:r>
            <a:r>
              <a:rPr lang="en-US" sz="600" dirty="0" smtClean="0">
                <a:hlinkClick r:id="rId14" tooltip="w:Met_Office"/>
              </a:rPr>
              <a:t>UK Meteorological Office</a:t>
            </a:r>
            <a:r>
              <a:rPr lang="en-US" sz="600" dirty="0" smtClean="0"/>
              <a:t> </a:t>
            </a:r>
            <a:r>
              <a:rPr lang="en-US" sz="600" dirty="0" smtClean="0">
                <a:hlinkClick r:id="rId15" tooltip="w:Hadley_Centre"/>
              </a:rPr>
              <a:t>Hadley Centre</a:t>
            </a:r>
            <a:r>
              <a:rPr lang="en-US" sz="600" dirty="0" smtClean="0"/>
              <a:t>. Global Annual Average data set TaveGL2v </a:t>
            </a:r>
            <a:r>
              <a:rPr lang="en-US" sz="600" dirty="0" smtClean="0">
                <a:hlinkClick r:id="rId16" tooltip="http://www.cru.uea.ac.uk/cru/data/temperature/"/>
              </a:rPr>
              <a:t>[2]</a:t>
            </a:r>
            <a:r>
              <a:rPr lang="en-US" sz="600" dirty="0" smtClean="0"/>
              <a:t> was used.</a:t>
            </a:r>
            <a:endParaRPr lang="en-US" sz="700" dirty="0" smtClean="0"/>
          </a:p>
          <a:p>
            <a:pPr eaLnBrk="1" hangingPunct="1">
              <a:lnSpc>
                <a:spcPct val="90000"/>
              </a:lnSpc>
            </a:pPr>
            <a:r>
              <a:rPr lang="en-US" sz="700" dirty="0" smtClean="0"/>
              <a:t>Documentation for the most recent update of the CRU/Hadley instrumental data set appears in: P.D. Jones and A. </a:t>
            </a:r>
            <a:r>
              <a:rPr lang="en-US" sz="700" dirty="0" err="1" smtClean="0"/>
              <a:t>Moberg</a:t>
            </a:r>
            <a:r>
              <a:rPr lang="en-US" sz="700" dirty="0" smtClean="0"/>
              <a:t> (2003). Hemispheric and large-scale surface air temperature variations: An extensive revision and an update to 2001, </a:t>
            </a:r>
            <a:r>
              <a:rPr lang="en-US" sz="700" i="1" dirty="0" smtClean="0"/>
              <a:t>Journal of Climate</a:t>
            </a:r>
            <a:r>
              <a:rPr lang="en-US" sz="700" dirty="0" smtClean="0"/>
              <a:t>, 16: 206-223.</a:t>
            </a:r>
          </a:p>
          <a:p>
            <a:pPr eaLnBrk="1" hangingPunct="1">
              <a:lnSpc>
                <a:spcPct val="90000"/>
              </a:lnSpc>
            </a:pPr>
            <a:r>
              <a:rPr lang="en-US" sz="700" b="1" dirty="0" smtClean="0"/>
              <a:t>Copyright</a:t>
            </a:r>
          </a:p>
          <a:p>
            <a:pPr eaLnBrk="1" hangingPunct="1">
              <a:lnSpc>
                <a:spcPct val="90000"/>
              </a:lnSpc>
            </a:pPr>
            <a:r>
              <a:rPr lang="en-US" sz="700" dirty="0" smtClean="0"/>
              <a:t>The original version of this figure was prepared by </a:t>
            </a:r>
            <a:r>
              <a:rPr lang="en-US" sz="700" dirty="0" smtClean="0">
                <a:hlinkClick r:id="rId17" tooltip="w:User:Dragons_flight"/>
              </a:rPr>
              <a:t>Robert A. Rohde</a:t>
            </a:r>
            <a:r>
              <a:rPr lang="en-US" sz="700" dirty="0" smtClean="0"/>
              <a:t> from publicly available data, and is incorporated into the Global Warming Art project.</a:t>
            </a:r>
          </a:p>
          <a:p>
            <a:pPr eaLnBrk="1" hangingPunct="1">
              <a:lnSpc>
                <a:spcPct val="90000"/>
              </a:lnSpc>
            </a:pPr>
            <a:endParaRPr lang="en-US" sz="700" dirty="0" smtClean="0"/>
          </a:p>
        </p:txBody>
      </p:sp>
      <p:sp>
        <p:nvSpPr>
          <p:cNvPr id="63492" name="Slide Number Placeholder 3"/>
          <p:cNvSpPr>
            <a:spLocks noGrp="1"/>
          </p:cNvSpPr>
          <p:nvPr>
            <p:ph type="sldNum" sz="quarter" idx="5"/>
          </p:nvPr>
        </p:nvSpPr>
        <p:spPr>
          <a:noFill/>
        </p:spPr>
        <p:txBody>
          <a:bodyPr/>
          <a:lstStyle/>
          <a:p>
            <a:fld id="{474653BE-6159-4BCC-8772-7B086B44BCDF}"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5.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027"/>
          <p:cNvSpPr>
            <a:spLocks noChangeArrowheads="1"/>
          </p:cNvSpPr>
          <p:nvPr/>
        </p:nvSpPr>
        <p:spPr bwMode="auto">
          <a:xfrm>
            <a:off x="0" y="1676400"/>
            <a:ext cx="9148763" cy="1320800"/>
          </a:xfrm>
          <a:prstGeom prst="rect">
            <a:avLst/>
          </a:prstGeom>
          <a:noFill/>
          <a:ln w="9525">
            <a:noFill/>
            <a:miter lim="800000"/>
            <a:headEnd/>
            <a:tailEnd/>
          </a:ln>
          <a:effectLst/>
        </p:spPr>
        <p:txBody>
          <a:bodyPr/>
          <a:lstStyle/>
          <a:p>
            <a:pPr>
              <a:defRPr/>
            </a:pPr>
            <a:endParaRPr lang="en-US"/>
          </a:p>
        </p:txBody>
      </p:sp>
      <p:sp>
        <p:nvSpPr>
          <p:cNvPr id="16386" name="Rectangle 1026"/>
          <p:cNvSpPr>
            <a:spLocks noGrp="1" noChangeArrowheads="1"/>
          </p:cNvSpPr>
          <p:nvPr>
            <p:ph type="subTitle" sz="quarter" idx="1"/>
          </p:nvPr>
        </p:nvSpPr>
        <p:spPr>
          <a:xfrm>
            <a:off x="3657600" y="2362200"/>
            <a:ext cx="5181600" cy="403225"/>
          </a:xfrm>
        </p:spPr>
        <p:txBody>
          <a:bodyPr>
            <a:spAutoFit/>
          </a:bodyPr>
          <a:lstStyle>
            <a:lvl1pPr marL="0" indent="0">
              <a:lnSpc>
                <a:spcPct val="85000"/>
              </a:lnSpc>
              <a:buFontTx/>
              <a:buNone/>
              <a:defRPr sz="2400"/>
            </a:lvl1pPr>
          </a:lstStyle>
          <a:p>
            <a:r>
              <a:rPr lang="en-US" smtClean="0"/>
              <a:t>Click to edit Master subtitle style</a:t>
            </a:r>
            <a:endParaRPr lang="en-US"/>
          </a:p>
        </p:txBody>
      </p:sp>
      <p:sp>
        <p:nvSpPr>
          <p:cNvPr id="16388" name="Rectangle 1028"/>
          <p:cNvSpPr>
            <a:spLocks noGrp="1" noChangeArrowheads="1"/>
          </p:cNvSpPr>
          <p:nvPr>
            <p:ph type="ctrTitle" sz="quarter"/>
          </p:nvPr>
        </p:nvSpPr>
        <p:spPr>
          <a:xfrm>
            <a:off x="3657600" y="1524000"/>
            <a:ext cx="5181600" cy="506413"/>
          </a:xfrm>
        </p:spPr>
        <p:txBody>
          <a:bodyPr anchor="b"/>
          <a:lstStyle>
            <a:lvl1pPr>
              <a:defRPr/>
            </a:lvl1pPr>
          </a:lstStyle>
          <a:p>
            <a:r>
              <a:rPr lang="en-US" smtClean="0"/>
              <a:t>Click to edit Master title style</a:t>
            </a:r>
            <a:endParaRPr lang="en-US"/>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727443-F36A-43B5-A6A0-1AA8A93F889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A97CC1-5C35-47AA-8838-40FD3916D5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B11C66-3FCF-4FA8-B69A-D2310DA105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6A5BBF-40FB-44EA-9440-BDE11DD2132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F7FB9-255A-40FC-AE9C-EB25D241753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851BA1-CC19-4B1A-97B9-F22EF73BFC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A5F425-1F4A-4B2F-81DA-3DB249935A1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C95162-61A7-407E-BE19-06B95936E50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EEE0E3-9EE3-449C-8F36-E6D178E770C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2A154EF-83C6-4318-B5F1-97687C98EF5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685800"/>
            <a:ext cx="17526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85800"/>
            <a:ext cx="51054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C98057-BB4A-43DF-9FFD-21342DDA8C9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D717FB-270E-4106-B822-CFED14F32E2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4AC857-BAEF-4206-874D-91778C4633E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0E1195-0E1F-44A3-90D0-FB4247E462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41F013-1A7D-487B-8C08-0F0B480D218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437475-FD0D-4A90-950C-050C5084AD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CD9B26-43AB-44BE-9C57-85BC70143A3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1DD7CA-04F7-4860-89F8-66FA011AE25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16083D-2545-4F3B-A713-4A4080DB60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1A89D-12F9-4CE6-8F5A-A79E4461B6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00200" y="685800"/>
            <a:ext cx="7010400" cy="50641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676400" y="1981200"/>
            <a:ext cx="6781800" cy="4495800"/>
          </a:xfrm>
        </p:spPr>
        <p:txBody>
          <a:bodyPr/>
          <a:lstStyle/>
          <a:p>
            <a:pPr lvl="0"/>
            <a:r>
              <a:rPr lang="en-US" noProof="0" smtClean="0"/>
              <a:t>Click icon to add chart</a:t>
            </a:r>
          </a:p>
        </p:txBody>
      </p:sp>
    </p:spTree>
  </p:cSld>
  <p:clrMapOvr>
    <a:masterClrMapping/>
  </p:clrMapOvr>
  <p:transition spd="med">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3B9869-6AFC-48FC-AF0E-81C218B03B0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80C1B4-0543-4101-BBA0-F5DB0427D0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7C717F-2880-45FB-ABCC-D0579A8D737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503E4-87A9-4987-A66A-7F2F6CC28C1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637B3F-CD9D-4D46-A261-36F931B0DF6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AB669-BDC6-4D18-8F35-9684211395B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6FE67B-0DFF-4C1E-B2DE-01977B1C32D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CD9B26-43AB-44BE-9C57-85BC70143A3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1DD7CA-04F7-4860-89F8-66FA011AE25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16083D-2545-4F3B-A713-4A4080DB60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79463"/>
            <a:ext cx="7772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47813"/>
            <a:ext cx="3810000" cy="4646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47813"/>
            <a:ext cx="3810000" cy="4646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1C8BBCBA-A82E-414A-858C-371CDA06D9FF}"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1A89D-12F9-4CE6-8F5A-A79E4461B6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C3B9869-6AFC-48FC-AF0E-81C218B03B0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80C1B4-0543-4101-BBA0-F5DB0427D0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7C717F-2880-45FB-ABCC-D0579A8D737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503E4-87A9-4987-A66A-7F2F6CC28C1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637B3F-CD9D-4D46-A261-36F931B0DF6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AB669-BDC6-4D18-8F35-9684211395B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6FE67B-0DFF-4C1E-B2DE-01977B1C32D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28220-FC02-487B-BF20-3091CADDE6F2}"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DC1B74-135C-4A80-8ACF-F75C1754BC2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B"/>
          <p:cNvPicPr>
            <a:picLocks noChangeAspect="1" noChangeArrowheads="1"/>
          </p:cNvPicPr>
          <p:nvPr/>
        </p:nvPicPr>
        <p:blipFill>
          <a:blip r:embed="rId2" cstate="print"/>
          <a:srcRect/>
          <a:stretch>
            <a:fillRect/>
          </a:stretch>
        </p:blipFill>
        <p:spPr bwMode="auto">
          <a:xfrm>
            <a:off x="0" y="6515100"/>
            <a:ext cx="9144000" cy="152400"/>
          </a:xfrm>
          <a:prstGeom prst="rect">
            <a:avLst/>
          </a:prstGeom>
          <a:noFill/>
          <a:ln w="9525">
            <a:noFill/>
            <a:miter lim="800000"/>
            <a:headEnd/>
            <a:tailEnd/>
          </a:ln>
        </p:spPr>
      </p:pic>
      <p:sp>
        <p:nvSpPr>
          <p:cNvPr id="557058" name="Rectangle 2"/>
          <p:cNvSpPr>
            <a:spLocks noGrp="1" noChangeArrowheads="1"/>
          </p:cNvSpPr>
          <p:nvPr>
            <p:ph type="ctrTitle"/>
          </p:nvPr>
        </p:nvSpPr>
        <p:spPr>
          <a:xfrm>
            <a:off x="685800" y="1801813"/>
            <a:ext cx="7772400" cy="1143000"/>
          </a:xfrm>
        </p:spPr>
        <p:txBody>
          <a:bodyPr/>
          <a:lstStyle>
            <a:lvl1pPr>
              <a:defRPr/>
            </a:lvl1pPr>
          </a:lstStyle>
          <a:p>
            <a:r>
              <a:rPr lang="en-US"/>
              <a:t>Click to edit Master title style</a:t>
            </a:r>
          </a:p>
        </p:txBody>
      </p:sp>
      <p:sp>
        <p:nvSpPr>
          <p:cNvPr id="557059" name="Rectangle 3"/>
          <p:cNvSpPr>
            <a:spLocks noGrp="1" noChangeArrowheads="1"/>
          </p:cNvSpPr>
          <p:nvPr>
            <p:ph type="subTitle" idx="1"/>
          </p:nvPr>
        </p:nvSpPr>
        <p:spPr>
          <a:xfrm>
            <a:off x="1362075" y="3473450"/>
            <a:ext cx="6400800" cy="1752600"/>
          </a:xfrm>
        </p:spPr>
        <p:txBody>
          <a:bodyPr/>
          <a:lstStyle>
            <a:lvl1pPr marL="0" indent="0" algn="ctr">
              <a:buFont typeface="Times" pitchFamily="18" charset="0"/>
              <a:buNone/>
              <a:defRPr/>
            </a:lvl1pPr>
          </a:lstStyle>
          <a:p>
            <a:r>
              <a:rPr lang="en-US"/>
              <a:t>Click to edit Master subtitle style</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3FD6C2-0D67-4631-9E02-FF2A0241E62C}"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47813"/>
            <a:ext cx="3810000" cy="4646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47813"/>
            <a:ext cx="3810000" cy="4646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F3D483-0B3A-4A9D-BA93-3A3605AE000E}"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3F7A51-6AF9-4002-9295-CE87DF9FD4F4}"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F33971-9690-449C-B6EF-959241FF2B23}"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654DEC-33B1-4C9C-AB55-59E1133CEA83}"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6565DE-8083-4CE4-946E-8457ABCCCBA8}"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623F21-5DED-4A0A-ABA7-DEAC9AFE42B0}"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D7CBC6-F7DE-4D63-AB4D-30A3960010FA}"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79463"/>
            <a:ext cx="1943100" cy="5414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79463"/>
            <a:ext cx="5676900" cy="5414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F32FC7-69CE-4AE1-BDA7-D7C84D257AB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1988" y="1536700"/>
            <a:ext cx="3810000" cy="480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388" y="1536700"/>
            <a:ext cx="3810000" cy="480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268288"/>
            <a:ext cx="1947863" cy="6076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1988" y="268288"/>
            <a:ext cx="5691187" cy="6076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0E555A-B103-4303-81FD-E62D394CA7A6}"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B4753A-8597-4279-AD31-37165A08557B}"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773DD7-B75C-438E-8644-B282FB31DFF9}"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3600CB-8A66-4A51-9218-9FF07FEB9FA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C0499A-46B6-40E0-8799-20B61405826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1DF105-4193-4C81-988F-8894EA1FF5A2}"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BA80D3-D7CB-4C06-AE06-E0C350EF0E8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8EE8D-3034-46F0-B2EB-2898CBD599C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0BF88B-5C1F-4047-875A-2FC5DD0C6EF1}"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E51442-C269-435B-94EC-FFF3AE6711C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9C5C2D-AD03-485F-99B4-B2E6A42B1F8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699B71-B1EE-40D9-A5E2-2F5538224FB2}"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1F2B55-11E9-4A4F-B688-7B17F2EB73E6}"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EF215F-3730-4405-8E82-A0744EE155E7}"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FF89580-212A-49C3-92A5-C2FB68F2EEAF}" type="datetimeFigureOut">
              <a:rPr lang="en-US"/>
              <a:pPr>
                <a:defRPr/>
              </a:pPr>
              <a:t>9/23/2010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7BC2DD-A96F-404E-9955-B7EDCB9FAA2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981200"/>
            <a:ext cx="3314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3500" y="1981200"/>
            <a:ext cx="3314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0AEEAC6-1BB2-446A-99A4-F7680E1BB3E4}" type="datetimeFigureOut">
              <a:rPr lang="en-US"/>
              <a:pPr>
                <a:defRPr/>
              </a:pPr>
              <a:t>9/23/2010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2D5EF6-3A0D-4B81-B575-1D180D63F4C0}"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4F2CFC-C8E0-4E19-A4EF-31D57E119844}" type="datetimeFigureOut">
              <a:rPr lang="en-US"/>
              <a:pPr>
                <a:defRPr/>
              </a:pPr>
              <a:t>9/23/2010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412C58-504B-4E78-913E-04D14430338D}"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3D328C1-F83B-4D08-BEEE-687D73BA7704}" type="datetimeFigureOut">
              <a:rPr lang="en-US"/>
              <a:pPr>
                <a:defRPr/>
              </a:pPr>
              <a:t>9/23/2010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041C42-68A9-4E26-96C0-577D0FB0EE96}"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AD0E15E-449B-4AAA-86A0-238A25D49E9E}" type="datetimeFigureOut">
              <a:rPr lang="en-US"/>
              <a:pPr>
                <a:defRPr/>
              </a:pPr>
              <a:t>9/23/2010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F0560E-05D7-4309-8E53-D2A286B0B61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B587516-97F1-4591-93DE-7C98ECFCD221}" type="datetimeFigureOut">
              <a:rPr lang="en-US"/>
              <a:pPr>
                <a:defRPr/>
              </a:pPr>
              <a:t>9/23/2010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B17CBB4-2DA3-4D65-9C16-7FA8EB919367}"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7DB7F32-2516-48F1-9E27-17E6B4ECBC57}" type="datetimeFigureOut">
              <a:rPr lang="en-US"/>
              <a:pPr>
                <a:defRPr/>
              </a:pPr>
              <a:t>9/23/2010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E12513F-6C4A-432E-9912-6DCC88A54CEA}"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C80973F-C139-41DC-9263-4BCBF6E09DF0}" type="datetimeFigureOut">
              <a:rPr lang="en-US"/>
              <a:pPr>
                <a:defRPr/>
              </a:pPr>
              <a:t>9/23/2010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E2D3A0-C7B2-4E64-9E2F-49624AD67DD5}"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93CCE1-7890-442E-B002-1BF99E74CF8F}" type="datetimeFigureOut">
              <a:rPr lang="en-US"/>
              <a:pPr>
                <a:defRPr/>
              </a:pPr>
              <a:t>9/23/2010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959E03-D9FC-4EF5-93AE-AD49EE2F615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495510-2C94-46F2-86FD-19CD57D87A1A}" type="datetimeFigureOut">
              <a:rPr lang="en-US"/>
              <a:pPr>
                <a:defRPr/>
              </a:pPr>
              <a:t>9/23/2010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9A68B4-1933-41FE-83FA-CF489FE1A655}"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96F5D7-5369-4379-84CA-AD5DE4042EFC}" type="datetimeFigureOut">
              <a:rPr lang="en-US"/>
              <a:pPr>
                <a:defRPr/>
              </a:pPr>
              <a:t>9/23/2010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2486A6-5851-4435-BC37-CBE8B660827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5"/>
          <p:cNvSpPr>
            <a:spLocks/>
          </p:cNvSpPr>
          <p:nvPr/>
        </p:nvSpPr>
        <p:spPr bwMode="auto">
          <a:xfrm>
            <a:off x="3024188" y="46038"/>
            <a:ext cx="3144837" cy="1046162"/>
          </a:xfrm>
          <a:custGeom>
            <a:avLst/>
            <a:gdLst/>
            <a:ahLst/>
            <a:cxnLst>
              <a:cxn ang="0">
                <a:pos x="26" y="107"/>
              </a:cxn>
              <a:cxn ang="0">
                <a:pos x="42" y="100"/>
              </a:cxn>
              <a:cxn ang="0">
                <a:pos x="717" y="100"/>
              </a:cxn>
              <a:cxn ang="0">
                <a:pos x="767" y="64"/>
              </a:cxn>
              <a:cxn ang="0">
                <a:pos x="801" y="44"/>
              </a:cxn>
              <a:cxn ang="0">
                <a:pos x="835" y="28"/>
              </a:cxn>
              <a:cxn ang="0">
                <a:pos x="877" y="18"/>
              </a:cxn>
              <a:cxn ang="0">
                <a:pos x="917" y="9"/>
              </a:cxn>
              <a:cxn ang="0">
                <a:pos x="960" y="4"/>
              </a:cxn>
              <a:cxn ang="0">
                <a:pos x="1014" y="0"/>
              </a:cxn>
              <a:cxn ang="0">
                <a:pos x="1076" y="9"/>
              </a:cxn>
              <a:cxn ang="0">
                <a:pos x="1133" y="24"/>
              </a:cxn>
              <a:cxn ang="0">
                <a:pos x="1174" y="44"/>
              </a:cxn>
              <a:cxn ang="0">
                <a:pos x="1219" y="64"/>
              </a:cxn>
              <a:cxn ang="0">
                <a:pos x="1247" y="82"/>
              </a:cxn>
              <a:cxn ang="0">
                <a:pos x="1273" y="103"/>
              </a:cxn>
              <a:cxn ang="0">
                <a:pos x="1919" y="100"/>
              </a:cxn>
              <a:cxn ang="0">
                <a:pos x="1941" y="105"/>
              </a:cxn>
              <a:cxn ang="0">
                <a:pos x="1956" y="116"/>
              </a:cxn>
              <a:cxn ang="0">
                <a:pos x="1970" y="146"/>
              </a:cxn>
              <a:cxn ang="0">
                <a:pos x="1978" y="180"/>
              </a:cxn>
              <a:cxn ang="0">
                <a:pos x="1980" y="220"/>
              </a:cxn>
              <a:cxn ang="0">
                <a:pos x="1980" y="559"/>
              </a:cxn>
              <a:cxn ang="0">
                <a:pos x="1284" y="560"/>
              </a:cxn>
              <a:cxn ang="0">
                <a:pos x="1112" y="656"/>
              </a:cxn>
              <a:cxn ang="0">
                <a:pos x="829" y="658"/>
              </a:cxn>
              <a:cxn ang="0">
                <a:pos x="694" y="554"/>
              </a:cxn>
              <a:cxn ang="0">
                <a:pos x="74" y="559"/>
              </a:cxn>
              <a:cxn ang="0">
                <a:pos x="0" y="559"/>
              </a:cxn>
              <a:cxn ang="0">
                <a:pos x="0" y="243"/>
              </a:cxn>
              <a:cxn ang="0">
                <a:pos x="0" y="196"/>
              </a:cxn>
              <a:cxn ang="0">
                <a:pos x="8" y="151"/>
              </a:cxn>
              <a:cxn ang="0">
                <a:pos x="15" y="128"/>
              </a:cxn>
              <a:cxn ang="0">
                <a:pos x="26" y="10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5" name="Oval 6"/>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w="9525">
            <a:noFill/>
            <a:round/>
            <a:headEnd/>
            <a:tailEnd/>
          </a:ln>
          <a:effectLst/>
        </p:spPr>
        <p:txBody>
          <a:bodyPr/>
          <a:lstStyle/>
          <a:p>
            <a:pPr eaLnBrk="0" hangingPunct="0">
              <a:defRPr/>
            </a:pPr>
            <a:endParaRPr lang="en-US">
              <a:solidFill>
                <a:srgbClr val="FFFFCC"/>
              </a:solidFill>
              <a:latin typeface="Times New Roman" pitchFamily="18" charset="0"/>
            </a:endParaRPr>
          </a:p>
        </p:txBody>
      </p:sp>
      <p:sp>
        <p:nvSpPr>
          <p:cNvPr id="6" name="Freeform 7"/>
          <p:cNvSpPr>
            <a:spLocks/>
          </p:cNvSpPr>
          <p:nvPr/>
        </p:nvSpPr>
        <p:spPr bwMode="auto">
          <a:xfrm>
            <a:off x="3022600" y="684213"/>
            <a:ext cx="3146425" cy="485775"/>
          </a:xfrm>
          <a:custGeom>
            <a:avLst/>
            <a:gdLst/>
            <a:ahLst/>
            <a:cxnLst>
              <a:cxn ang="0">
                <a:pos x="96" y="68"/>
              </a:cxn>
              <a:cxn ang="0">
                <a:pos x="156" y="68"/>
              </a:cxn>
              <a:cxn ang="0">
                <a:pos x="203" y="101"/>
              </a:cxn>
              <a:cxn ang="0">
                <a:pos x="279" y="82"/>
              </a:cxn>
              <a:cxn ang="0">
                <a:pos x="366" y="71"/>
              </a:cxn>
              <a:cxn ang="0">
                <a:pos x="427" y="92"/>
              </a:cxn>
              <a:cxn ang="0">
                <a:pos x="493" y="82"/>
              </a:cxn>
              <a:cxn ang="0">
                <a:pos x="599" y="87"/>
              </a:cxn>
              <a:cxn ang="0">
                <a:pos x="667" y="101"/>
              </a:cxn>
              <a:cxn ang="0">
                <a:pos x="766" y="128"/>
              </a:cxn>
              <a:cxn ang="0">
                <a:pos x="814" y="158"/>
              </a:cxn>
              <a:cxn ang="0">
                <a:pos x="850" y="208"/>
              </a:cxn>
              <a:cxn ang="0">
                <a:pos x="917" y="206"/>
              </a:cxn>
              <a:cxn ang="0">
                <a:pos x="979" y="222"/>
              </a:cxn>
              <a:cxn ang="0">
                <a:pos x="1033" y="210"/>
              </a:cxn>
              <a:cxn ang="0">
                <a:pos x="1091" y="194"/>
              </a:cxn>
              <a:cxn ang="0">
                <a:pos x="1156" y="162"/>
              </a:cxn>
              <a:cxn ang="0">
                <a:pos x="1220" y="109"/>
              </a:cxn>
              <a:cxn ang="0">
                <a:pos x="1291" y="83"/>
              </a:cxn>
              <a:cxn ang="0">
                <a:pos x="1339" y="90"/>
              </a:cxn>
              <a:cxn ang="0">
                <a:pos x="1398" y="91"/>
              </a:cxn>
              <a:cxn ang="0">
                <a:pos x="1480" y="111"/>
              </a:cxn>
              <a:cxn ang="0">
                <a:pos x="1527" y="82"/>
              </a:cxn>
              <a:cxn ang="0">
                <a:pos x="1569" y="88"/>
              </a:cxn>
              <a:cxn ang="0">
                <a:pos x="1642" y="53"/>
              </a:cxn>
              <a:cxn ang="0">
                <a:pos x="1687" y="57"/>
              </a:cxn>
              <a:cxn ang="0">
                <a:pos x="1739" y="11"/>
              </a:cxn>
              <a:cxn ang="0">
                <a:pos x="1792" y="51"/>
              </a:cxn>
              <a:cxn ang="0">
                <a:pos x="1847" y="0"/>
              </a:cxn>
              <a:cxn ang="0">
                <a:pos x="1896" y="61"/>
              </a:cxn>
              <a:cxn ang="0">
                <a:pos x="1946" y="26"/>
              </a:cxn>
              <a:cxn ang="0">
                <a:pos x="1981" y="46"/>
              </a:cxn>
              <a:cxn ang="0">
                <a:pos x="1304" y="230"/>
              </a:cxn>
              <a:cxn ang="0">
                <a:pos x="893" y="305"/>
              </a:cxn>
              <a:cxn ang="0">
                <a:pos x="699" y="157"/>
              </a:cxn>
              <a:cxn ang="0">
                <a:pos x="0" y="31"/>
              </a:cxn>
              <a:cxn ang="0">
                <a:pos x="29" y="53"/>
              </a:cxn>
              <a:cxn ang="0">
                <a:pos x="68" y="61"/>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7" name="Freeform 8"/>
          <p:cNvSpPr>
            <a:spLocks/>
          </p:cNvSpPr>
          <p:nvPr/>
        </p:nvSpPr>
        <p:spPr bwMode="auto">
          <a:xfrm>
            <a:off x="3022600" y="771525"/>
            <a:ext cx="3146425" cy="490538"/>
          </a:xfrm>
          <a:custGeom>
            <a:avLst/>
            <a:gdLst/>
            <a:ahLst/>
            <a:cxnLst>
              <a:cxn ang="0">
                <a:pos x="42" y="200"/>
              </a:cxn>
              <a:cxn ang="0">
                <a:pos x="714" y="201"/>
              </a:cxn>
              <a:cxn ang="0">
                <a:pos x="772" y="249"/>
              </a:cxn>
              <a:cxn ang="0">
                <a:pos x="844" y="281"/>
              </a:cxn>
              <a:cxn ang="0">
                <a:pos x="932" y="301"/>
              </a:cxn>
              <a:cxn ang="0">
                <a:pos x="1065" y="301"/>
              </a:cxn>
              <a:cxn ang="0">
                <a:pos x="1221" y="253"/>
              </a:cxn>
              <a:cxn ang="0">
                <a:pos x="1287" y="200"/>
              </a:cxn>
              <a:cxn ang="0">
                <a:pos x="1942" y="199"/>
              </a:cxn>
              <a:cxn ang="0">
                <a:pos x="1971" y="184"/>
              </a:cxn>
              <a:cxn ang="0">
                <a:pos x="1981" y="155"/>
              </a:cxn>
              <a:cxn ang="0">
                <a:pos x="1964" y="0"/>
              </a:cxn>
              <a:cxn ang="0">
                <a:pos x="1946" y="29"/>
              </a:cxn>
              <a:cxn ang="0">
                <a:pos x="1931" y="53"/>
              </a:cxn>
              <a:cxn ang="0">
                <a:pos x="1897" y="38"/>
              </a:cxn>
              <a:cxn ang="0">
                <a:pos x="1856" y="23"/>
              </a:cxn>
              <a:cxn ang="0">
                <a:pos x="1805" y="53"/>
              </a:cxn>
              <a:cxn ang="0">
                <a:pos x="1771" y="38"/>
              </a:cxn>
              <a:cxn ang="0">
                <a:pos x="1727" y="31"/>
              </a:cxn>
              <a:cxn ang="0">
                <a:pos x="1705" y="61"/>
              </a:cxn>
              <a:cxn ang="0">
                <a:pos x="1660" y="53"/>
              </a:cxn>
              <a:cxn ang="0">
                <a:pos x="1597" y="61"/>
              </a:cxn>
              <a:cxn ang="0">
                <a:pos x="1538" y="53"/>
              </a:cxn>
              <a:cxn ang="0">
                <a:pos x="1479" y="76"/>
              </a:cxn>
              <a:cxn ang="0">
                <a:pos x="1429" y="55"/>
              </a:cxn>
              <a:cxn ang="0">
                <a:pos x="1344" y="72"/>
              </a:cxn>
              <a:cxn ang="0">
                <a:pos x="1281" y="69"/>
              </a:cxn>
              <a:cxn ang="0">
                <a:pos x="1242" y="130"/>
              </a:cxn>
              <a:cxn ang="0">
                <a:pos x="1214" y="178"/>
              </a:cxn>
              <a:cxn ang="0">
                <a:pos x="1156" y="196"/>
              </a:cxn>
              <a:cxn ang="0">
                <a:pos x="1106" y="213"/>
              </a:cxn>
              <a:cxn ang="0">
                <a:pos x="1005" y="221"/>
              </a:cxn>
              <a:cxn ang="0">
                <a:pos x="883" y="233"/>
              </a:cxn>
              <a:cxn ang="0">
                <a:pos x="792" y="186"/>
              </a:cxn>
              <a:cxn ang="0">
                <a:pos x="721" y="91"/>
              </a:cxn>
              <a:cxn ang="0">
                <a:pos x="634" y="76"/>
              </a:cxn>
              <a:cxn ang="0">
                <a:pos x="526" y="53"/>
              </a:cxn>
              <a:cxn ang="0">
                <a:pos x="415" y="38"/>
              </a:cxn>
              <a:cxn ang="0">
                <a:pos x="339" y="57"/>
              </a:cxn>
              <a:cxn ang="0">
                <a:pos x="295" y="51"/>
              </a:cxn>
              <a:cxn ang="0">
                <a:pos x="231" y="59"/>
              </a:cxn>
              <a:cxn ang="0">
                <a:pos x="162" y="57"/>
              </a:cxn>
              <a:cxn ang="0">
                <a:pos x="90" y="70"/>
              </a:cxn>
              <a:cxn ang="0">
                <a:pos x="18" y="61"/>
              </a:cxn>
              <a:cxn ang="0">
                <a:pos x="2" y="120"/>
              </a:cxn>
              <a:cxn ang="0">
                <a:pos x="14" y="190"/>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 name="Freeform 9"/>
          <p:cNvSpPr>
            <a:spLocks/>
          </p:cNvSpPr>
          <p:nvPr/>
        </p:nvSpPr>
        <p:spPr bwMode="auto">
          <a:xfrm>
            <a:off x="3044825" y="850900"/>
            <a:ext cx="3086100" cy="365125"/>
          </a:xfrm>
          <a:custGeom>
            <a:avLst/>
            <a:gdLst/>
            <a:ahLst/>
            <a:cxnLst>
              <a:cxn ang="0">
                <a:pos x="477" y="72"/>
              </a:cxn>
              <a:cxn ang="0">
                <a:pos x="348" y="81"/>
              </a:cxn>
              <a:cxn ang="0">
                <a:pos x="154" y="81"/>
              </a:cxn>
              <a:cxn ang="0">
                <a:pos x="64" y="79"/>
              </a:cxn>
              <a:cxn ang="0">
                <a:pos x="12" y="58"/>
              </a:cxn>
              <a:cxn ang="0">
                <a:pos x="0" y="74"/>
              </a:cxn>
              <a:cxn ang="0">
                <a:pos x="73" y="103"/>
              </a:cxn>
              <a:cxn ang="0">
                <a:pos x="163" y="101"/>
              </a:cxn>
              <a:cxn ang="0">
                <a:pos x="212" y="105"/>
              </a:cxn>
              <a:cxn ang="0">
                <a:pos x="324" y="109"/>
              </a:cxn>
              <a:cxn ang="0">
                <a:pos x="541" y="101"/>
              </a:cxn>
              <a:cxn ang="0">
                <a:pos x="698" y="103"/>
              </a:cxn>
              <a:cxn ang="0">
                <a:pos x="769" y="168"/>
              </a:cxn>
              <a:cxn ang="0">
                <a:pos x="885" y="218"/>
              </a:cxn>
              <a:cxn ang="0">
                <a:pos x="1018" y="229"/>
              </a:cxn>
              <a:cxn ang="0">
                <a:pos x="1154" y="194"/>
              </a:cxn>
              <a:cxn ang="0">
                <a:pos x="1246" y="131"/>
              </a:cxn>
              <a:cxn ang="0">
                <a:pos x="1311" y="107"/>
              </a:cxn>
              <a:cxn ang="0">
                <a:pos x="1485" y="109"/>
              </a:cxn>
              <a:cxn ang="0">
                <a:pos x="1618" y="107"/>
              </a:cxn>
              <a:cxn ang="0">
                <a:pos x="1773" y="107"/>
              </a:cxn>
              <a:cxn ang="0">
                <a:pos x="1919" y="111"/>
              </a:cxn>
              <a:cxn ang="0">
                <a:pos x="1943" y="54"/>
              </a:cxn>
              <a:cxn ang="0">
                <a:pos x="1919" y="60"/>
              </a:cxn>
              <a:cxn ang="0">
                <a:pos x="1857" y="95"/>
              </a:cxn>
              <a:cxn ang="0">
                <a:pos x="1687" y="91"/>
              </a:cxn>
              <a:cxn ang="0">
                <a:pos x="1491" y="93"/>
              </a:cxn>
              <a:cxn ang="0">
                <a:pos x="1349" y="99"/>
              </a:cxn>
              <a:cxn ang="0">
                <a:pos x="1291" y="85"/>
              </a:cxn>
              <a:cxn ang="0">
                <a:pos x="1283" y="52"/>
              </a:cxn>
              <a:cxn ang="0">
                <a:pos x="1265" y="36"/>
              </a:cxn>
              <a:cxn ang="0">
                <a:pos x="1205" y="115"/>
              </a:cxn>
              <a:cxn ang="0">
                <a:pos x="1139" y="162"/>
              </a:cxn>
              <a:cxn ang="0">
                <a:pos x="1063" y="180"/>
              </a:cxn>
              <a:cxn ang="0">
                <a:pos x="980" y="198"/>
              </a:cxn>
              <a:cxn ang="0">
                <a:pos x="883" y="176"/>
              </a:cxn>
              <a:cxn ang="0">
                <a:pos x="825" y="149"/>
              </a:cxn>
              <a:cxn ang="0">
                <a:pos x="771" y="137"/>
              </a:cxn>
              <a:cxn ang="0">
                <a:pos x="730" y="99"/>
              </a:cxn>
              <a:cxn ang="0">
                <a:pos x="685" y="38"/>
              </a:cxn>
              <a:cxn ang="0">
                <a:pos x="655" y="68"/>
              </a:cxn>
              <a:cxn ang="0">
                <a:pos x="537" y="77"/>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9" name="Freeform 10"/>
          <p:cNvSpPr>
            <a:spLocks/>
          </p:cNvSpPr>
          <p:nvPr/>
        </p:nvSpPr>
        <p:spPr bwMode="auto">
          <a:xfrm>
            <a:off x="5057775" y="358775"/>
            <a:ext cx="193675" cy="649288"/>
          </a:xfrm>
          <a:custGeom>
            <a:avLst/>
            <a:gdLst/>
            <a:ahLst/>
            <a:cxnLst>
              <a:cxn ang="0">
                <a:pos x="82" y="10"/>
              </a:cxn>
              <a:cxn ang="0">
                <a:pos x="75" y="40"/>
              </a:cxn>
              <a:cxn ang="0">
                <a:pos x="121" y="44"/>
              </a:cxn>
              <a:cxn ang="0">
                <a:pos x="103" y="98"/>
              </a:cxn>
              <a:cxn ang="0">
                <a:pos x="105" y="140"/>
              </a:cxn>
              <a:cxn ang="0">
                <a:pos x="116" y="176"/>
              </a:cxn>
              <a:cxn ang="0">
                <a:pos x="97" y="214"/>
              </a:cxn>
              <a:cxn ang="0">
                <a:pos x="90" y="252"/>
              </a:cxn>
              <a:cxn ang="0">
                <a:pos x="82" y="290"/>
              </a:cxn>
              <a:cxn ang="0">
                <a:pos x="66" y="316"/>
              </a:cxn>
              <a:cxn ang="0">
                <a:pos x="51" y="342"/>
              </a:cxn>
              <a:cxn ang="0">
                <a:pos x="32" y="368"/>
              </a:cxn>
              <a:cxn ang="0">
                <a:pos x="21" y="386"/>
              </a:cxn>
              <a:cxn ang="0">
                <a:pos x="0" y="408"/>
              </a:cxn>
              <a:cxn ang="0">
                <a:pos x="12" y="368"/>
              </a:cxn>
              <a:cxn ang="0">
                <a:pos x="38" y="340"/>
              </a:cxn>
              <a:cxn ang="0">
                <a:pos x="34" y="308"/>
              </a:cxn>
              <a:cxn ang="0">
                <a:pos x="58" y="268"/>
              </a:cxn>
              <a:cxn ang="0">
                <a:pos x="71" y="220"/>
              </a:cxn>
              <a:cxn ang="0">
                <a:pos x="64" y="174"/>
              </a:cxn>
              <a:cxn ang="0">
                <a:pos x="69" y="136"/>
              </a:cxn>
              <a:cxn ang="0">
                <a:pos x="64" y="110"/>
              </a:cxn>
              <a:cxn ang="0">
                <a:pos x="30" y="58"/>
              </a:cxn>
              <a:cxn ang="0">
                <a:pos x="10" y="6"/>
              </a:cxn>
              <a:cxn ang="0">
                <a:pos x="79" y="0"/>
              </a:cxn>
              <a:cxn ang="0">
                <a:pos x="82" y="10"/>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10" name="Freeform 11"/>
          <p:cNvSpPr>
            <a:spLocks/>
          </p:cNvSpPr>
          <p:nvPr/>
        </p:nvSpPr>
        <p:spPr bwMode="auto">
          <a:xfrm>
            <a:off x="3052763" y="4763"/>
            <a:ext cx="3092450" cy="642937"/>
          </a:xfrm>
          <a:custGeom>
            <a:avLst/>
            <a:gdLst/>
            <a:ahLst/>
            <a:cxnLst>
              <a:cxn ang="0">
                <a:pos x="0" y="405"/>
              </a:cxn>
              <a:cxn ang="0">
                <a:pos x="8" y="238"/>
              </a:cxn>
              <a:cxn ang="0">
                <a:pos x="37" y="199"/>
              </a:cxn>
              <a:cxn ang="0">
                <a:pos x="88" y="224"/>
              </a:cxn>
              <a:cxn ang="0">
                <a:pos x="135" y="195"/>
              </a:cxn>
              <a:cxn ang="0">
                <a:pos x="185" y="222"/>
              </a:cxn>
              <a:cxn ang="0">
                <a:pos x="242" y="222"/>
              </a:cxn>
              <a:cxn ang="0">
                <a:pos x="330" y="211"/>
              </a:cxn>
              <a:cxn ang="0">
                <a:pos x="395" y="186"/>
              </a:cxn>
              <a:cxn ang="0">
                <a:pos x="458" y="211"/>
              </a:cxn>
              <a:cxn ang="0">
                <a:pos x="495" y="219"/>
              </a:cxn>
              <a:cxn ang="0">
                <a:pos x="573" y="210"/>
              </a:cxn>
              <a:cxn ang="0">
                <a:pos x="712" y="184"/>
              </a:cxn>
              <a:cxn ang="0">
                <a:pos x="791" y="124"/>
              </a:cxn>
              <a:cxn ang="0">
                <a:pos x="776" y="181"/>
              </a:cxn>
              <a:cxn ang="0">
                <a:pos x="842" y="203"/>
              </a:cxn>
              <a:cxn ang="0">
                <a:pos x="887" y="243"/>
              </a:cxn>
              <a:cxn ang="0">
                <a:pos x="929" y="275"/>
              </a:cxn>
              <a:cxn ang="0">
                <a:pos x="955" y="275"/>
              </a:cxn>
              <a:cxn ang="0">
                <a:pos x="921" y="223"/>
              </a:cxn>
              <a:cxn ang="0">
                <a:pos x="889" y="156"/>
              </a:cxn>
              <a:cxn ang="0">
                <a:pos x="867" y="122"/>
              </a:cxn>
              <a:cxn ang="0">
                <a:pos x="910" y="90"/>
              </a:cxn>
              <a:cxn ang="0">
                <a:pos x="849" y="80"/>
              </a:cxn>
              <a:cxn ang="0">
                <a:pos x="951" y="58"/>
              </a:cxn>
              <a:cxn ang="0">
                <a:pos x="1072" y="78"/>
              </a:cxn>
              <a:cxn ang="0">
                <a:pos x="1142" y="86"/>
              </a:cxn>
              <a:cxn ang="0">
                <a:pos x="1225" y="164"/>
              </a:cxn>
              <a:cxn ang="0">
                <a:pos x="1313" y="214"/>
              </a:cxn>
              <a:cxn ang="0">
                <a:pos x="1394" y="217"/>
              </a:cxn>
              <a:cxn ang="0">
                <a:pos x="1471" y="195"/>
              </a:cxn>
              <a:cxn ang="0">
                <a:pos x="1517" y="214"/>
              </a:cxn>
              <a:cxn ang="0">
                <a:pos x="1555" y="198"/>
              </a:cxn>
              <a:cxn ang="0">
                <a:pos x="1608" y="224"/>
              </a:cxn>
              <a:cxn ang="0">
                <a:pos x="1651" y="222"/>
              </a:cxn>
              <a:cxn ang="0">
                <a:pos x="1686" y="199"/>
              </a:cxn>
              <a:cxn ang="0">
                <a:pos x="1742" y="225"/>
              </a:cxn>
              <a:cxn ang="0">
                <a:pos x="1789" y="214"/>
              </a:cxn>
              <a:cxn ang="0">
                <a:pos x="1830" y="229"/>
              </a:cxn>
              <a:cxn ang="0">
                <a:pos x="1898" y="211"/>
              </a:cxn>
              <a:cxn ang="0">
                <a:pos x="1936" y="254"/>
              </a:cxn>
              <a:cxn ang="0">
                <a:pos x="1948" y="238"/>
              </a:cxn>
              <a:cxn ang="0">
                <a:pos x="1940" y="170"/>
              </a:cxn>
              <a:cxn ang="0">
                <a:pos x="1881" y="140"/>
              </a:cxn>
              <a:cxn ang="0">
                <a:pos x="1807" y="152"/>
              </a:cxn>
              <a:cxn ang="0">
                <a:pos x="1742" y="140"/>
              </a:cxn>
              <a:cxn ang="0">
                <a:pos x="1648" y="142"/>
              </a:cxn>
              <a:cxn ang="0">
                <a:pos x="1580" y="140"/>
              </a:cxn>
              <a:cxn ang="0">
                <a:pos x="1514" y="145"/>
              </a:cxn>
              <a:cxn ang="0">
                <a:pos x="1442" y="145"/>
              </a:cxn>
              <a:cxn ang="0">
                <a:pos x="1365" y="146"/>
              </a:cxn>
              <a:cxn ang="0">
                <a:pos x="1310" y="145"/>
              </a:cxn>
              <a:cxn ang="0">
                <a:pos x="1244" y="102"/>
              </a:cxn>
              <a:cxn ang="0">
                <a:pos x="1153" y="39"/>
              </a:cxn>
              <a:cxn ang="0">
                <a:pos x="1008" y="0"/>
              </a:cxn>
              <a:cxn ang="0">
                <a:pos x="821" y="31"/>
              </a:cxn>
              <a:cxn ang="0">
                <a:pos x="676" y="130"/>
              </a:cxn>
              <a:cxn ang="0">
                <a:pos x="558" y="152"/>
              </a:cxn>
              <a:cxn ang="0">
                <a:pos x="395" y="147"/>
              </a:cxn>
              <a:cxn ang="0">
                <a:pos x="234" y="147"/>
              </a:cxn>
              <a:cxn ang="0">
                <a:pos x="51" y="142"/>
              </a:cxn>
              <a:cxn ang="0">
                <a:pos x="4" y="172"/>
              </a:cxn>
              <a:cxn ang="0">
                <a:pos x="0" y="271"/>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11" name="Freeform 12"/>
          <p:cNvSpPr>
            <a:spLocks/>
          </p:cNvSpPr>
          <p:nvPr/>
        </p:nvSpPr>
        <p:spPr bwMode="auto">
          <a:xfrm>
            <a:off x="3981450" y="334963"/>
            <a:ext cx="142875" cy="638175"/>
          </a:xfrm>
          <a:custGeom>
            <a:avLst/>
            <a:gdLst/>
            <a:ahLst/>
            <a:cxnLst>
              <a:cxn ang="0">
                <a:pos x="21" y="10"/>
              </a:cxn>
              <a:cxn ang="0">
                <a:pos x="28" y="40"/>
              </a:cxn>
              <a:cxn ang="0">
                <a:pos x="21" y="54"/>
              </a:cxn>
              <a:cxn ang="0">
                <a:pos x="10" y="99"/>
              </a:cxn>
              <a:cxn ang="0">
                <a:pos x="2" y="138"/>
              </a:cxn>
              <a:cxn ang="0">
                <a:pos x="0" y="173"/>
              </a:cxn>
              <a:cxn ang="0">
                <a:pos x="8" y="215"/>
              </a:cxn>
              <a:cxn ang="0">
                <a:pos x="13" y="256"/>
              </a:cxn>
              <a:cxn ang="0">
                <a:pos x="21" y="295"/>
              </a:cxn>
              <a:cxn ang="0">
                <a:pos x="43" y="319"/>
              </a:cxn>
              <a:cxn ang="0">
                <a:pos x="52" y="348"/>
              </a:cxn>
              <a:cxn ang="0">
                <a:pos x="71" y="374"/>
              </a:cxn>
              <a:cxn ang="0">
                <a:pos x="89" y="401"/>
              </a:cxn>
              <a:cxn ang="0">
                <a:pos x="82" y="376"/>
              </a:cxn>
              <a:cxn ang="0">
                <a:pos x="65" y="346"/>
              </a:cxn>
              <a:cxn ang="0">
                <a:pos x="69" y="313"/>
              </a:cxn>
              <a:cxn ang="0">
                <a:pos x="45" y="272"/>
              </a:cxn>
              <a:cxn ang="0">
                <a:pos x="23" y="223"/>
              </a:cxn>
              <a:cxn ang="0">
                <a:pos x="19" y="150"/>
              </a:cxn>
              <a:cxn ang="0">
                <a:pos x="28" y="103"/>
              </a:cxn>
              <a:cxn ang="0">
                <a:pos x="41" y="54"/>
              </a:cxn>
              <a:cxn ang="0">
                <a:pos x="43" y="20"/>
              </a:cxn>
              <a:cxn ang="0">
                <a:pos x="23" y="0"/>
              </a:cxn>
              <a:cxn ang="0">
                <a:pos x="21" y="10"/>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grpSp>
        <p:nvGrpSpPr>
          <p:cNvPr id="12" name="Group 13"/>
          <p:cNvGrpSpPr>
            <a:grpSpLocks/>
          </p:cNvGrpSpPr>
          <p:nvPr/>
        </p:nvGrpSpPr>
        <p:grpSpPr bwMode="auto">
          <a:xfrm>
            <a:off x="134938" y="209550"/>
            <a:ext cx="2808287" cy="844550"/>
            <a:chOff x="85" y="132"/>
            <a:chExt cx="1769" cy="532"/>
          </a:xfrm>
        </p:grpSpPr>
        <p:sp>
          <p:nvSpPr>
            <p:cNvPr id="13" name="Freeform 14"/>
            <p:cNvSpPr>
              <a:spLocks/>
            </p:cNvSpPr>
            <p:nvPr/>
          </p:nvSpPr>
          <p:spPr bwMode="auto">
            <a:xfrm>
              <a:off x="93" y="132"/>
              <a:ext cx="1761" cy="427"/>
            </a:xfrm>
            <a:custGeom>
              <a:avLst/>
              <a:gdLst/>
              <a:ahLst/>
              <a:cxnLst>
                <a:cxn ang="0">
                  <a:pos x="23" y="6"/>
                </a:cxn>
                <a:cxn ang="0">
                  <a:pos x="37" y="0"/>
                </a:cxn>
                <a:cxn ang="0">
                  <a:pos x="1706" y="0"/>
                </a:cxn>
                <a:cxn ang="0">
                  <a:pos x="1725" y="4"/>
                </a:cxn>
                <a:cxn ang="0">
                  <a:pos x="1739" y="15"/>
                </a:cxn>
                <a:cxn ang="0">
                  <a:pos x="1751" y="42"/>
                </a:cxn>
                <a:cxn ang="0">
                  <a:pos x="1758" y="74"/>
                </a:cxn>
                <a:cxn ang="0">
                  <a:pos x="1760" y="110"/>
                </a:cxn>
                <a:cxn ang="0">
                  <a:pos x="1760" y="426"/>
                </a:cxn>
                <a:cxn ang="0">
                  <a:pos x="66" y="426"/>
                </a:cxn>
                <a:cxn ang="0">
                  <a:pos x="0" y="426"/>
                </a:cxn>
                <a:cxn ang="0">
                  <a:pos x="0" y="132"/>
                </a:cxn>
                <a:cxn ang="0">
                  <a:pos x="0" y="89"/>
                </a:cxn>
                <a:cxn ang="0">
                  <a:pos x="7" y="47"/>
                </a:cxn>
                <a:cxn ang="0">
                  <a:pos x="13" y="25"/>
                </a:cxn>
                <a:cxn ang="0">
                  <a:pos x="23" y="6"/>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14" name="Freeform 15"/>
            <p:cNvSpPr>
              <a:spLocks/>
            </p:cNvSpPr>
            <p:nvPr/>
          </p:nvSpPr>
          <p:spPr bwMode="auto">
            <a:xfrm>
              <a:off x="85" y="412"/>
              <a:ext cx="1761" cy="185"/>
            </a:xfrm>
            <a:custGeom>
              <a:avLst/>
              <a:gdLst/>
              <a:ahLst/>
              <a:cxnLst>
                <a:cxn ang="0">
                  <a:pos x="85" y="63"/>
                </a:cxn>
                <a:cxn ang="0">
                  <a:pos x="138" y="63"/>
                </a:cxn>
                <a:cxn ang="0">
                  <a:pos x="180" y="95"/>
                </a:cxn>
                <a:cxn ang="0">
                  <a:pos x="248" y="76"/>
                </a:cxn>
                <a:cxn ang="0">
                  <a:pos x="325" y="67"/>
                </a:cxn>
                <a:cxn ang="0">
                  <a:pos x="379" y="86"/>
                </a:cxn>
                <a:cxn ang="0">
                  <a:pos x="438" y="76"/>
                </a:cxn>
                <a:cxn ang="0">
                  <a:pos x="532" y="82"/>
                </a:cxn>
                <a:cxn ang="0">
                  <a:pos x="592" y="95"/>
                </a:cxn>
                <a:cxn ang="0">
                  <a:pos x="663" y="57"/>
                </a:cxn>
                <a:cxn ang="0">
                  <a:pos x="716" y="90"/>
                </a:cxn>
                <a:cxn ang="0">
                  <a:pos x="787" y="85"/>
                </a:cxn>
                <a:cxn ang="0">
                  <a:pos x="824" y="90"/>
                </a:cxn>
                <a:cxn ang="0">
                  <a:pos x="857" y="57"/>
                </a:cxn>
                <a:cxn ang="0">
                  <a:pos x="899" y="34"/>
                </a:cxn>
                <a:cxn ang="0">
                  <a:pos x="949" y="31"/>
                </a:cxn>
                <a:cxn ang="0">
                  <a:pos x="991" y="22"/>
                </a:cxn>
                <a:cxn ang="0">
                  <a:pos x="1030" y="48"/>
                </a:cxn>
                <a:cxn ang="0">
                  <a:pos x="1071" y="67"/>
                </a:cxn>
                <a:cxn ang="0">
                  <a:pos x="1138" y="53"/>
                </a:cxn>
                <a:cxn ang="0">
                  <a:pos x="1168" y="89"/>
                </a:cxn>
                <a:cxn ang="0">
                  <a:pos x="1215" y="95"/>
                </a:cxn>
                <a:cxn ang="0">
                  <a:pos x="1293" y="95"/>
                </a:cxn>
                <a:cxn ang="0">
                  <a:pos x="1340" y="79"/>
                </a:cxn>
                <a:cxn ang="0">
                  <a:pos x="1376" y="86"/>
                </a:cxn>
                <a:cxn ang="0">
                  <a:pos x="1418" y="57"/>
                </a:cxn>
                <a:cxn ang="0">
                  <a:pos x="1478" y="53"/>
                </a:cxn>
                <a:cxn ang="0">
                  <a:pos x="1528" y="22"/>
                </a:cxn>
                <a:cxn ang="0">
                  <a:pos x="1567" y="15"/>
                </a:cxn>
                <a:cxn ang="0">
                  <a:pos x="1617" y="27"/>
                </a:cxn>
                <a:cxn ang="0">
                  <a:pos x="1661" y="1"/>
                </a:cxn>
                <a:cxn ang="0">
                  <a:pos x="1703" y="48"/>
                </a:cxn>
                <a:cxn ang="0">
                  <a:pos x="1750" y="24"/>
                </a:cxn>
                <a:cxn ang="0">
                  <a:pos x="1760" y="184"/>
                </a:cxn>
                <a:cxn ang="0">
                  <a:pos x="727" y="149"/>
                </a:cxn>
                <a:cxn ang="0">
                  <a:pos x="0" y="29"/>
                </a:cxn>
                <a:cxn ang="0">
                  <a:pos x="26" y="50"/>
                </a:cxn>
                <a:cxn ang="0">
                  <a:pos x="61" y="57"/>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15" name="Freeform 16"/>
            <p:cNvSpPr>
              <a:spLocks/>
            </p:cNvSpPr>
            <p:nvPr/>
          </p:nvSpPr>
          <p:spPr bwMode="auto">
            <a:xfrm>
              <a:off x="85" y="476"/>
              <a:ext cx="1761" cy="188"/>
            </a:xfrm>
            <a:custGeom>
              <a:avLst/>
              <a:gdLst/>
              <a:ahLst/>
              <a:cxnLst>
                <a:cxn ang="0">
                  <a:pos x="37" y="185"/>
                </a:cxn>
                <a:cxn ang="0">
                  <a:pos x="1706" y="187"/>
                </a:cxn>
                <a:cxn ang="0">
                  <a:pos x="1739" y="181"/>
                </a:cxn>
                <a:cxn ang="0">
                  <a:pos x="1758" y="158"/>
                </a:cxn>
                <a:cxn ang="0">
                  <a:pos x="1760" y="22"/>
                </a:cxn>
                <a:cxn ang="0">
                  <a:pos x="1736" y="6"/>
                </a:cxn>
                <a:cxn ang="0">
                  <a:pos x="1723" y="51"/>
                </a:cxn>
                <a:cxn ang="0">
                  <a:pos x="1706" y="47"/>
                </a:cxn>
                <a:cxn ang="0">
                  <a:pos x="1671" y="25"/>
                </a:cxn>
                <a:cxn ang="0">
                  <a:pos x="1625" y="32"/>
                </a:cxn>
                <a:cxn ang="0">
                  <a:pos x="1588" y="37"/>
                </a:cxn>
                <a:cxn ang="0">
                  <a:pos x="1554" y="25"/>
                </a:cxn>
                <a:cxn ang="0">
                  <a:pos x="1520" y="40"/>
                </a:cxn>
                <a:cxn ang="0">
                  <a:pos x="1498" y="49"/>
                </a:cxn>
                <a:cxn ang="0">
                  <a:pos x="1445" y="43"/>
                </a:cxn>
                <a:cxn ang="0">
                  <a:pos x="1396" y="36"/>
                </a:cxn>
                <a:cxn ang="0">
                  <a:pos x="1337" y="82"/>
                </a:cxn>
                <a:cxn ang="0">
                  <a:pos x="1293" y="58"/>
                </a:cxn>
                <a:cxn ang="0">
                  <a:pos x="1240" y="56"/>
                </a:cxn>
                <a:cxn ang="0">
                  <a:pos x="1153" y="55"/>
                </a:cxn>
                <a:cxn ang="0">
                  <a:pos x="1112" y="49"/>
                </a:cxn>
                <a:cxn ang="0">
                  <a:pos x="1079" y="36"/>
                </a:cxn>
                <a:cxn ang="0">
                  <a:pos x="1006" y="65"/>
                </a:cxn>
                <a:cxn ang="0">
                  <a:pos x="943" y="50"/>
                </a:cxn>
                <a:cxn ang="0">
                  <a:pos x="866" y="58"/>
                </a:cxn>
                <a:cxn ang="0">
                  <a:pos x="804" y="58"/>
                </a:cxn>
                <a:cxn ang="0">
                  <a:pos x="730" y="78"/>
                </a:cxn>
                <a:cxn ang="0">
                  <a:pos x="652" y="68"/>
                </a:cxn>
                <a:cxn ang="0">
                  <a:pos x="563" y="70"/>
                </a:cxn>
                <a:cxn ang="0">
                  <a:pos x="468" y="49"/>
                </a:cxn>
                <a:cxn ang="0">
                  <a:pos x="369" y="35"/>
                </a:cxn>
                <a:cxn ang="0">
                  <a:pos x="301" y="53"/>
                </a:cxn>
                <a:cxn ang="0">
                  <a:pos x="262" y="47"/>
                </a:cxn>
                <a:cxn ang="0">
                  <a:pos x="205" y="55"/>
                </a:cxn>
                <a:cxn ang="0">
                  <a:pos x="143" y="53"/>
                </a:cxn>
                <a:cxn ang="0">
                  <a:pos x="80" y="65"/>
                </a:cxn>
                <a:cxn ang="0">
                  <a:pos x="16" y="56"/>
                </a:cxn>
                <a:cxn ang="0">
                  <a:pos x="2" y="111"/>
                </a:cxn>
                <a:cxn ang="0">
                  <a:pos x="13" y="175"/>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16" name="Freeform 17"/>
            <p:cNvSpPr>
              <a:spLocks/>
            </p:cNvSpPr>
            <p:nvPr/>
          </p:nvSpPr>
          <p:spPr bwMode="auto">
            <a:xfrm>
              <a:off x="95" y="151"/>
              <a:ext cx="1733" cy="245"/>
            </a:xfrm>
            <a:custGeom>
              <a:avLst/>
              <a:gdLst/>
              <a:ahLst/>
              <a:cxnLst>
                <a:cxn ang="0">
                  <a:pos x="0" y="185"/>
                </a:cxn>
                <a:cxn ang="0">
                  <a:pos x="4" y="196"/>
                </a:cxn>
                <a:cxn ang="0">
                  <a:pos x="7" y="88"/>
                </a:cxn>
                <a:cxn ang="0">
                  <a:pos x="22" y="44"/>
                </a:cxn>
                <a:cxn ang="0">
                  <a:pos x="82" y="39"/>
                </a:cxn>
                <a:cxn ang="0">
                  <a:pos x="198" y="45"/>
                </a:cxn>
                <a:cxn ang="0">
                  <a:pos x="308" y="42"/>
                </a:cxn>
                <a:cxn ang="0">
                  <a:pos x="437" y="45"/>
                </a:cxn>
                <a:cxn ang="0">
                  <a:pos x="525" y="39"/>
                </a:cxn>
                <a:cxn ang="0">
                  <a:pos x="598" y="39"/>
                </a:cxn>
                <a:cxn ang="0">
                  <a:pos x="708" y="51"/>
                </a:cxn>
                <a:cxn ang="0">
                  <a:pos x="788" y="53"/>
                </a:cxn>
                <a:cxn ang="0">
                  <a:pos x="878" y="45"/>
                </a:cxn>
                <a:cxn ang="0">
                  <a:pos x="986" y="61"/>
                </a:cxn>
                <a:cxn ang="0">
                  <a:pos x="1071" y="57"/>
                </a:cxn>
                <a:cxn ang="0">
                  <a:pos x="1150" y="49"/>
                </a:cxn>
                <a:cxn ang="0">
                  <a:pos x="1241" y="54"/>
                </a:cxn>
                <a:cxn ang="0">
                  <a:pos x="1319" y="49"/>
                </a:cxn>
                <a:cxn ang="0">
                  <a:pos x="1395" y="44"/>
                </a:cxn>
                <a:cxn ang="0">
                  <a:pos x="1449" y="48"/>
                </a:cxn>
                <a:cxn ang="0">
                  <a:pos x="1557" y="39"/>
                </a:cxn>
                <a:cxn ang="0">
                  <a:pos x="1665" y="51"/>
                </a:cxn>
                <a:cxn ang="0">
                  <a:pos x="1703" y="71"/>
                </a:cxn>
                <a:cxn ang="0">
                  <a:pos x="1721" y="104"/>
                </a:cxn>
                <a:cxn ang="0">
                  <a:pos x="1732" y="189"/>
                </a:cxn>
                <a:cxn ang="0">
                  <a:pos x="1732" y="63"/>
                </a:cxn>
                <a:cxn ang="0">
                  <a:pos x="1725" y="25"/>
                </a:cxn>
                <a:cxn ang="0">
                  <a:pos x="1606" y="9"/>
                </a:cxn>
                <a:cxn ang="0">
                  <a:pos x="1510" y="2"/>
                </a:cxn>
                <a:cxn ang="0">
                  <a:pos x="1443" y="5"/>
                </a:cxn>
                <a:cxn ang="0">
                  <a:pos x="1349" y="12"/>
                </a:cxn>
                <a:cxn ang="0">
                  <a:pos x="1182" y="9"/>
                </a:cxn>
                <a:cxn ang="0">
                  <a:pos x="1067" y="10"/>
                </a:cxn>
                <a:cxn ang="0">
                  <a:pos x="986" y="9"/>
                </a:cxn>
                <a:cxn ang="0">
                  <a:pos x="923" y="6"/>
                </a:cxn>
                <a:cxn ang="0">
                  <a:pos x="813" y="9"/>
                </a:cxn>
                <a:cxn ang="0">
                  <a:pos x="681" y="10"/>
                </a:cxn>
                <a:cxn ang="0">
                  <a:pos x="531" y="6"/>
                </a:cxn>
                <a:cxn ang="0">
                  <a:pos x="463" y="4"/>
                </a:cxn>
                <a:cxn ang="0">
                  <a:pos x="351" y="4"/>
                </a:cxn>
                <a:cxn ang="0">
                  <a:pos x="208" y="4"/>
                </a:cxn>
                <a:cxn ang="0">
                  <a:pos x="87" y="0"/>
                </a:cxn>
                <a:cxn ang="0">
                  <a:pos x="28" y="2"/>
                </a:cxn>
                <a:cxn ang="0">
                  <a:pos x="4" y="27"/>
                </a:cxn>
                <a:cxn ang="0">
                  <a:pos x="0" y="86"/>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17" name="Freeform 18"/>
            <p:cNvSpPr>
              <a:spLocks/>
            </p:cNvSpPr>
            <p:nvPr/>
          </p:nvSpPr>
          <p:spPr bwMode="auto">
            <a:xfrm>
              <a:off x="98" y="539"/>
              <a:ext cx="1733" cy="100"/>
            </a:xfrm>
            <a:custGeom>
              <a:avLst/>
              <a:gdLst/>
              <a:ahLst/>
              <a:cxnLst>
                <a:cxn ang="0">
                  <a:pos x="0" y="24"/>
                </a:cxn>
                <a:cxn ang="0">
                  <a:pos x="4" y="19"/>
                </a:cxn>
                <a:cxn ang="0">
                  <a:pos x="6" y="63"/>
                </a:cxn>
                <a:cxn ang="0">
                  <a:pos x="22" y="80"/>
                </a:cxn>
                <a:cxn ang="0">
                  <a:pos x="48" y="76"/>
                </a:cxn>
                <a:cxn ang="0">
                  <a:pos x="90" y="76"/>
                </a:cxn>
                <a:cxn ang="0">
                  <a:pos x="132" y="78"/>
                </a:cxn>
                <a:cxn ang="0">
                  <a:pos x="156" y="80"/>
                </a:cxn>
                <a:cxn ang="0">
                  <a:pos x="202" y="75"/>
                </a:cxn>
                <a:cxn ang="0">
                  <a:pos x="266" y="80"/>
                </a:cxn>
                <a:cxn ang="0">
                  <a:pos x="336" y="79"/>
                </a:cxn>
                <a:cxn ang="0">
                  <a:pos x="390" y="82"/>
                </a:cxn>
                <a:cxn ang="0">
                  <a:pos x="421" y="81"/>
                </a:cxn>
                <a:cxn ang="0">
                  <a:pos x="525" y="83"/>
                </a:cxn>
                <a:cxn ang="0">
                  <a:pos x="590" y="76"/>
                </a:cxn>
                <a:cxn ang="0">
                  <a:pos x="656" y="78"/>
                </a:cxn>
                <a:cxn ang="0">
                  <a:pos x="708" y="78"/>
                </a:cxn>
                <a:cxn ang="0">
                  <a:pos x="788" y="77"/>
                </a:cxn>
                <a:cxn ang="0">
                  <a:pos x="850" y="71"/>
                </a:cxn>
                <a:cxn ang="0">
                  <a:pos x="942" y="73"/>
                </a:cxn>
                <a:cxn ang="0">
                  <a:pos x="1055" y="76"/>
                </a:cxn>
                <a:cxn ang="0">
                  <a:pos x="1121" y="71"/>
                </a:cxn>
                <a:cxn ang="0">
                  <a:pos x="1150" y="79"/>
                </a:cxn>
                <a:cxn ang="0">
                  <a:pos x="1237" y="79"/>
                </a:cxn>
                <a:cxn ang="0">
                  <a:pos x="1308" y="79"/>
                </a:cxn>
                <a:cxn ang="0">
                  <a:pos x="1332" y="75"/>
                </a:cxn>
                <a:cxn ang="0">
                  <a:pos x="1373" y="80"/>
                </a:cxn>
                <a:cxn ang="0">
                  <a:pos x="1394" y="80"/>
                </a:cxn>
                <a:cxn ang="0">
                  <a:pos x="1451" y="80"/>
                </a:cxn>
                <a:cxn ang="0">
                  <a:pos x="1499" y="77"/>
                </a:cxn>
                <a:cxn ang="0">
                  <a:pos x="1578" y="74"/>
                </a:cxn>
                <a:cxn ang="0">
                  <a:pos x="1687" y="73"/>
                </a:cxn>
                <a:cxn ang="0">
                  <a:pos x="1713" y="65"/>
                </a:cxn>
                <a:cxn ang="0">
                  <a:pos x="1727" y="42"/>
                </a:cxn>
                <a:cxn ang="0">
                  <a:pos x="1732" y="63"/>
                </a:cxn>
                <a:cxn ang="0">
                  <a:pos x="1730" y="80"/>
                </a:cxn>
                <a:cxn ang="0">
                  <a:pos x="1716" y="95"/>
                </a:cxn>
                <a:cxn ang="0">
                  <a:pos x="1606" y="95"/>
                </a:cxn>
                <a:cxn ang="0">
                  <a:pos x="1510" y="97"/>
                </a:cxn>
                <a:cxn ang="0">
                  <a:pos x="1466" y="99"/>
                </a:cxn>
                <a:cxn ang="0">
                  <a:pos x="1416" y="99"/>
                </a:cxn>
                <a:cxn ang="0">
                  <a:pos x="1325" y="93"/>
                </a:cxn>
                <a:cxn ang="0">
                  <a:pos x="1216" y="92"/>
                </a:cxn>
                <a:cxn ang="0">
                  <a:pos x="1125" y="94"/>
                </a:cxn>
                <a:cxn ang="0">
                  <a:pos x="1067" y="94"/>
                </a:cxn>
                <a:cxn ang="0">
                  <a:pos x="1022" y="95"/>
                </a:cxn>
                <a:cxn ang="0">
                  <a:pos x="987" y="97"/>
                </a:cxn>
                <a:cxn ang="0">
                  <a:pos x="947" y="93"/>
                </a:cxn>
                <a:cxn ang="0">
                  <a:pos x="901" y="97"/>
                </a:cxn>
                <a:cxn ang="0">
                  <a:pos x="839" y="97"/>
                </a:cxn>
                <a:cxn ang="0">
                  <a:pos x="791" y="95"/>
                </a:cxn>
                <a:cxn ang="0">
                  <a:pos x="720" y="99"/>
                </a:cxn>
                <a:cxn ang="0">
                  <a:pos x="638" y="99"/>
                </a:cxn>
                <a:cxn ang="0">
                  <a:pos x="563" y="99"/>
                </a:cxn>
                <a:cxn ang="0">
                  <a:pos x="496" y="95"/>
                </a:cxn>
                <a:cxn ang="0">
                  <a:pos x="435" y="97"/>
                </a:cxn>
                <a:cxn ang="0">
                  <a:pos x="326" y="97"/>
                </a:cxn>
                <a:cxn ang="0">
                  <a:pos x="208" y="97"/>
                </a:cxn>
                <a:cxn ang="0">
                  <a:pos x="15" y="95"/>
                </a:cxn>
                <a:cxn ang="0">
                  <a:pos x="0" y="76"/>
                </a:cxn>
                <a:cxn ang="0">
                  <a:pos x="0" y="50"/>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grpSp>
      <p:grpSp>
        <p:nvGrpSpPr>
          <p:cNvPr id="18" name="Group 19"/>
          <p:cNvGrpSpPr>
            <a:grpSpLocks/>
          </p:cNvGrpSpPr>
          <p:nvPr/>
        </p:nvGrpSpPr>
        <p:grpSpPr bwMode="auto">
          <a:xfrm>
            <a:off x="6243638" y="222250"/>
            <a:ext cx="2795587" cy="866775"/>
            <a:chOff x="3933" y="140"/>
            <a:chExt cx="1761" cy="546"/>
          </a:xfrm>
        </p:grpSpPr>
        <p:sp>
          <p:nvSpPr>
            <p:cNvPr id="19" name="Freeform 20"/>
            <p:cNvSpPr>
              <a:spLocks/>
            </p:cNvSpPr>
            <p:nvPr/>
          </p:nvSpPr>
          <p:spPr bwMode="auto">
            <a:xfrm>
              <a:off x="3933" y="140"/>
              <a:ext cx="1761" cy="445"/>
            </a:xfrm>
            <a:custGeom>
              <a:avLst/>
              <a:gdLst/>
              <a:ahLst/>
              <a:cxnLst>
                <a:cxn ang="0">
                  <a:pos x="23" y="6"/>
                </a:cxn>
                <a:cxn ang="0">
                  <a:pos x="37" y="0"/>
                </a:cxn>
                <a:cxn ang="0">
                  <a:pos x="1706" y="0"/>
                </a:cxn>
                <a:cxn ang="0">
                  <a:pos x="1725" y="4"/>
                </a:cxn>
                <a:cxn ang="0">
                  <a:pos x="1739" y="15"/>
                </a:cxn>
                <a:cxn ang="0">
                  <a:pos x="1751" y="44"/>
                </a:cxn>
                <a:cxn ang="0">
                  <a:pos x="1758" y="77"/>
                </a:cxn>
                <a:cxn ang="0">
                  <a:pos x="1760" y="115"/>
                </a:cxn>
                <a:cxn ang="0">
                  <a:pos x="1760" y="444"/>
                </a:cxn>
                <a:cxn ang="0">
                  <a:pos x="66" y="444"/>
                </a:cxn>
                <a:cxn ang="0">
                  <a:pos x="0" y="444"/>
                </a:cxn>
                <a:cxn ang="0">
                  <a:pos x="0" y="138"/>
                </a:cxn>
                <a:cxn ang="0">
                  <a:pos x="0" y="93"/>
                </a:cxn>
                <a:cxn ang="0">
                  <a:pos x="7" y="49"/>
                </a:cxn>
                <a:cxn ang="0">
                  <a:pos x="13" y="26"/>
                </a:cxn>
                <a:cxn ang="0">
                  <a:pos x="23" y="6"/>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20" name="Freeform 21"/>
            <p:cNvSpPr>
              <a:spLocks/>
            </p:cNvSpPr>
            <p:nvPr/>
          </p:nvSpPr>
          <p:spPr bwMode="auto">
            <a:xfrm>
              <a:off x="3933" y="425"/>
              <a:ext cx="1761" cy="190"/>
            </a:xfrm>
            <a:custGeom>
              <a:avLst/>
              <a:gdLst/>
              <a:ahLst/>
              <a:cxnLst>
                <a:cxn ang="0">
                  <a:pos x="85" y="65"/>
                </a:cxn>
                <a:cxn ang="0">
                  <a:pos x="138" y="65"/>
                </a:cxn>
                <a:cxn ang="0">
                  <a:pos x="180" y="97"/>
                </a:cxn>
                <a:cxn ang="0">
                  <a:pos x="248" y="78"/>
                </a:cxn>
                <a:cxn ang="0">
                  <a:pos x="325" y="69"/>
                </a:cxn>
                <a:cxn ang="0">
                  <a:pos x="379" y="88"/>
                </a:cxn>
                <a:cxn ang="0">
                  <a:pos x="438" y="78"/>
                </a:cxn>
                <a:cxn ang="0">
                  <a:pos x="532" y="84"/>
                </a:cxn>
                <a:cxn ang="0">
                  <a:pos x="592" y="97"/>
                </a:cxn>
                <a:cxn ang="0">
                  <a:pos x="663" y="59"/>
                </a:cxn>
                <a:cxn ang="0">
                  <a:pos x="716" y="93"/>
                </a:cxn>
                <a:cxn ang="0">
                  <a:pos x="787" y="87"/>
                </a:cxn>
                <a:cxn ang="0">
                  <a:pos x="824" y="93"/>
                </a:cxn>
                <a:cxn ang="0">
                  <a:pos x="857" y="59"/>
                </a:cxn>
                <a:cxn ang="0">
                  <a:pos x="899" y="35"/>
                </a:cxn>
                <a:cxn ang="0">
                  <a:pos x="949" y="32"/>
                </a:cxn>
                <a:cxn ang="0">
                  <a:pos x="991" y="23"/>
                </a:cxn>
                <a:cxn ang="0">
                  <a:pos x="1030" y="49"/>
                </a:cxn>
                <a:cxn ang="0">
                  <a:pos x="1071" y="69"/>
                </a:cxn>
                <a:cxn ang="0">
                  <a:pos x="1138" y="55"/>
                </a:cxn>
                <a:cxn ang="0">
                  <a:pos x="1168" y="92"/>
                </a:cxn>
                <a:cxn ang="0">
                  <a:pos x="1215" y="97"/>
                </a:cxn>
                <a:cxn ang="0">
                  <a:pos x="1293" y="97"/>
                </a:cxn>
                <a:cxn ang="0">
                  <a:pos x="1340" y="81"/>
                </a:cxn>
                <a:cxn ang="0">
                  <a:pos x="1376" y="88"/>
                </a:cxn>
                <a:cxn ang="0">
                  <a:pos x="1418" y="59"/>
                </a:cxn>
                <a:cxn ang="0">
                  <a:pos x="1478" y="55"/>
                </a:cxn>
                <a:cxn ang="0">
                  <a:pos x="1528" y="23"/>
                </a:cxn>
                <a:cxn ang="0">
                  <a:pos x="1567" y="15"/>
                </a:cxn>
                <a:cxn ang="0">
                  <a:pos x="1617" y="28"/>
                </a:cxn>
                <a:cxn ang="0">
                  <a:pos x="1661" y="1"/>
                </a:cxn>
                <a:cxn ang="0">
                  <a:pos x="1703" y="49"/>
                </a:cxn>
                <a:cxn ang="0">
                  <a:pos x="1750" y="24"/>
                </a:cxn>
                <a:cxn ang="0">
                  <a:pos x="1760" y="189"/>
                </a:cxn>
                <a:cxn ang="0">
                  <a:pos x="727" y="153"/>
                </a:cxn>
                <a:cxn ang="0">
                  <a:pos x="0" y="30"/>
                </a:cxn>
                <a:cxn ang="0">
                  <a:pos x="26" y="51"/>
                </a:cxn>
                <a:cxn ang="0">
                  <a:pos x="61" y="59"/>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21" name="Freeform 22"/>
            <p:cNvSpPr>
              <a:spLocks/>
            </p:cNvSpPr>
            <p:nvPr/>
          </p:nvSpPr>
          <p:spPr bwMode="auto">
            <a:xfrm>
              <a:off x="3933" y="489"/>
              <a:ext cx="1761" cy="197"/>
            </a:xfrm>
            <a:custGeom>
              <a:avLst/>
              <a:gdLst/>
              <a:ahLst/>
              <a:cxnLst>
                <a:cxn ang="0">
                  <a:pos x="37" y="194"/>
                </a:cxn>
                <a:cxn ang="0">
                  <a:pos x="1706" y="196"/>
                </a:cxn>
                <a:cxn ang="0">
                  <a:pos x="1739" y="189"/>
                </a:cxn>
                <a:cxn ang="0">
                  <a:pos x="1758" y="165"/>
                </a:cxn>
                <a:cxn ang="0">
                  <a:pos x="1760" y="23"/>
                </a:cxn>
                <a:cxn ang="0">
                  <a:pos x="1736" y="7"/>
                </a:cxn>
                <a:cxn ang="0">
                  <a:pos x="1723" y="53"/>
                </a:cxn>
                <a:cxn ang="0">
                  <a:pos x="1706" y="50"/>
                </a:cxn>
                <a:cxn ang="0">
                  <a:pos x="1671" y="26"/>
                </a:cxn>
                <a:cxn ang="0">
                  <a:pos x="1625" y="34"/>
                </a:cxn>
                <a:cxn ang="0">
                  <a:pos x="1588" y="39"/>
                </a:cxn>
                <a:cxn ang="0">
                  <a:pos x="1554" y="26"/>
                </a:cxn>
                <a:cxn ang="0">
                  <a:pos x="1520" y="42"/>
                </a:cxn>
                <a:cxn ang="0">
                  <a:pos x="1498" y="52"/>
                </a:cxn>
                <a:cxn ang="0">
                  <a:pos x="1445" y="45"/>
                </a:cxn>
                <a:cxn ang="0">
                  <a:pos x="1396" y="37"/>
                </a:cxn>
                <a:cxn ang="0">
                  <a:pos x="1337" y="86"/>
                </a:cxn>
                <a:cxn ang="0">
                  <a:pos x="1293" y="61"/>
                </a:cxn>
                <a:cxn ang="0">
                  <a:pos x="1240" y="59"/>
                </a:cxn>
                <a:cxn ang="0">
                  <a:pos x="1153" y="58"/>
                </a:cxn>
                <a:cxn ang="0">
                  <a:pos x="1112" y="52"/>
                </a:cxn>
                <a:cxn ang="0">
                  <a:pos x="1079" y="37"/>
                </a:cxn>
                <a:cxn ang="0">
                  <a:pos x="1006" y="68"/>
                </a:cxn>
                <a:cxn ang="0">
                  <a:pos x="943" y="53"/>
                </a:cxn>
                <a:cxn ang="0">
                  <a:pos x="866" y="61"/>
                </a:cxn>
                <a:cxn ang="0">
                  <a:pos x="804" y="61"/>
                </a:cxn>
                <a:cxn ang="0">
                  <a:pos x="730" y="82"/>
                </a:cxn>
                <a:cxn ang="0">
                  <a:pos x="652" y="71"/>
                </a:cxn>
                <a:cxn ang="0">
                  <a:pos x="563" y="73"/>
                </a:cxn>
                <a:cxn ang="0">
                  <a:pos x="468" y="52"/>
                </a:cxn>
                <a:cxn ang="0">
                  <a:pos x="369" y="37"/>
                </a:cxn>
                <a:cxn ang="0">
                  <a:pos x="301" y="55"/>
                </a:cxn>
                <a:cxn ang="0">
                  <a:pos x="262" y="50"/>
                </a:cxn>
                <a:cxn ang="0">
                  <a:pos x="205" y="57"/>
                </a:cxn>
                <a:cxn ang="0">
                  <a:pos x="143" y="55"/>
                </a:cxn>
                <a:cxn ang="0">
                  <a:pos x="80" y="68"/>
                </a:cxn>
                <a:cxn ang="0">
                  <a:pos x="16" y="59"/>
                </a:cxn>
                <a:cxn ang="0">
                  <a:pos x="2" y="116"/>
                </a:cxn>
                <a:cxn ang="0">
                  <a:pos x="13" y="184"/>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22" name="Freeform 23"/>
            <p:cNvSpPr>
              <a:spLocks/>
            </p:cNvSpPr>
            <p:nvPr/>
          </p:nvSpPr>
          <p:spPr bwMode="auto">
            <a:xfrm>
              <a:off x="3943" y="152"/>
              <a:ext cx="1733" cy="254"/>
            </a:xfrm>
            <a:custGeom>
              <a:avLst/>
              <a:gdLst/>
              <a:ahLst/>
              <a:cxnLst>
                <a:cxn ang="0">
                  <a:pos x="0" y="191"/>
                </a:cxn>
                <a:cxn ang="0">
                  <a:pos x="4" y="203"/>
                </a:cxn>
                <a:cxn ang="0">
                  <a:pos x="7" y="92"/>
                </a:cxn>
                <a:cxn ang="0">
                  <a:pos x="22" y="46"/>
                </a:cxn>
                <a:cxn ang="0">
                  <a:pos x="82" y="40"/>
                </a:cxn>
                <a:cxn ang="0">
                  <a:pos x="198" y="46"/>
                </a:cxn>
                <a:cxn ang="0">
                  <a:pos x="308" y="44"/>
                </a:cxn>
                <a:cxn ang="0">
                  <a:pos x="437" y="46"/>
                </a:cxn>
                <a:cxn ang="0">
                  <a:pos x="525" y="40"/>
                </a:cxn>
                <a:cxn ang="0">
                  <a:pos x="598" y="40"/>
                </a:cxn>
                <a:cxn ang="0">
                  <a:pos x="708" y="53"/>
                </a:cxn>
                <a:cxn ang="0">
                  <a:pos x="788" y="55"/>
                </a:cxn>
                <a:cxn ang="0">
                  <a:pos x="878" y="46"/>
                </a:cxn>
                <a:cxn ang="0">
                  <a:pos x="986" y="63"/>
                </a:cxn>
                <a:cxn ang="0">
                  <a:pos x="1071" y="59"/>
                </a:cxn>
                <a:cxn ang="0">
                  <a:pos x="1150" y="51"/>
                </a:cxn>
                <a:cxn ang="0">
                  <a:pos x="1241" y="56"/>
                </a:cxn>
                <a:cxn ang="0">
                  <a:pos x="1319" y="51"/>
                </a:cxn>
                <a:cxn ang="0">
                  <a:pos x="1395" y="46"/>
                </a:cxn>
                <a:cxn ang="0">
                  <a:pos x="1449" y="50"/>
                </a:cxn>
                <a:cxn ang="0">
                  <a:pos x="1557" y="40"/>
                </a:cxn>
                <a:cxn ang="0">
                  <a:pos x="1665" y="53"/>
                </a:cxn>
                <a:cxn ang="0">
                  <a:pos x="1703" y="74"/>
                </a:cxn>
                <a:cxn ang="0">
                  <a:pos x="1721" y="107"/>
                </a:cxn>
                <a:cxn ang="0">
                  <a:pos x="1732" y="196"/>
                </a:cxn>
                <a:cxn ang="0">
                  <a:pos x="1732" y="65"/>
                </a:cxn>
                <a:cxn ang="0">
                  <a:pos x="1725" y="26"/>
                </a:cxn>
                <a:cxn ang="0">
                  <a:pos x="1606" y="9"/>
                </a:cxn>
                <a:cxn ang="0">
                  <a:pos x="1510" y="2"/>
                </a:cxn>
                <a:cxn ang="0">
                  <a:pos x="1443" y="6"/>
                </a:cxn>
                <a:cxn ang="0">
                  <a:pos x="1349" y="13"/>
                </a:cxn>
                <a:cxn ang="0">
                  <a:pos x="1182" y="9"/>
                </a:cxn>
                <a:cxn ang="0">
                  <a:pos x="1067" y="10"/>
                </a:cxn>
                <a:cxn ang="0">
                  <a:pos x="986" y="9"/>
                </a:cxn>
                <a:cxn ang="0">
                  <a:pos x="923" y="7"/>
                </a:cxn>
                <a:cxn ang="0">
                  <a:pos x="813" y="9"/>
                </a:cxn>
                <a:cxn ang="0">
                  <a:pos x="681" y="10"/>
                </a:cxn>
                <a:cxn ang="0">
                  <a:pos x="531" y="7"/>
                </a:cxn>
                <a:cxn ang="0">
                  <a:pos x="463" y="4"/>
                </a:cxn>
                <a:cxn ang="0">
                  <a:pos x="351" y="4"/>
                </a:cxn>
                <a:cxn ang="0">
                  <a:pos x="208" y="4"/>
                </a:cxn>
                <a:cxn ang="0">
                  <a:pos x="87" y="0"/>
                </a:cxn>
                <a:cxn ang="0">
                  <a:pos x="28" y="2"/>
                </a:cxn>
                <a:cxn ang="0">
                  <a:pos x="4" y="28"/>
                </a:cxn>
                <a:cxn ang="0">
                  <a:pos x="0" y="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23" name="Freeform 24"/>
            <p:cNvSpPr>
              <a:spLocks/>
            </p:cNvSpPr>
            <p:nvPr/>
          </p:nvSpPr>
          <p:spPr bwMode="auto">
            <a:xfrm>
              <a:off x="3946" y="556"/>
              <a:ext cx="1733" cy="103"/>
            </a:xfrm>
            <a:custGeom>
              <a:avLst/>
              <a:gdLst/>
              <a:ahLst/>
              <a:cxnLst>
                <a:cxn ang="0">
                  <a:pos x="0" y="24"/>
                </a:cxn>
                <a:cxn ang="0">
                  <a:pos x="4" y="20"/>
                </a:cxn>
                <a:cxn ang="0">
                  <a:pos x="6" y="65"/>
                </a:cxn>
                <a:cxn ang="0">
                  <a:pos x="22" y="83"/>
                </a:cxn>
                <a:cxn ang="0">
                  <a:pos x="48" y="78"/>
                </a:cxn>
                <a:cxn ang="0">
                  <a:pos x="90" y="78"/>
                </a:cxn>
                <a:cxn ang="0">
                  <a:pos x="132" y="80"/>
                </a:cxn>
                <a:cxn ang="0">
                  <a:pos x="156" y="82"/>
                </a:cxn>
                <a:cxn ang="0">
                  <a:pos x="202" y="77"/>
                </a:cxn>
                <a:cxn ang="0">
                  <a:pos x="266" y="82"/>
                </a:cxn>
                <a:cxn ang="0">
                  <a:pos x="336" y="82"/>
                </a:cxn>
                <a:cxn ang="0">
                  <a:pos x="390" y="85"/>
                </a:cxn>
                <a:cxn ang="0">
                  <a:pos x="421" y="83"/>
                </a:cxn>
                <a:cxn ang="0">
                  <a:pos x="525" y="85"/>
                </a:cxn>
                <a:cxn ang="0">
                  <a:pos x="590" y="78"/>
                </a:cxn>
                <a:cxn ang="0">
                  <a:pos x="656" y="80"/>
                </a:cxn>
                <a:cxn ang="0">
                  <a:pos x="708" y="80"/>
                </a:cxn>
                <a:cxn ang="0">
                  <a:pos x="788" y="79"/>
                </a:cxn>
                <a:cxn ang="0">
                  <a:pos x="850" y="74"/>
                </a:cxn>
                <a:cxn ang="0">
                  <a:pos x="942" y="75"/>
                </a:cxn>
                <a:cxn ang="0">
                  <a:pos x="1055" y="78"/>
                </a:cxn>
                <a:cxn ang="0">
                  <a:pos x="1121" y="74"/>
                </a:cxn>
                <a:cxn ang="0">
                  <a:pos x="1150" y="81"/>
                </a:cxn>
                <a:cxn ang="0">
                  <a:pos x="1237" y="81"/>
                </a:cxn>
                <a:cxn ang="0">
                  <a:pos x="1308" y="81"/>
                </a:cxn>
                <a:cxn ang="0">
                  <a:pos x="1332" y="77"/>
                </a:cxn>
                <a:cxn ang="0">
                  <a:pos x="1373" y="82"/>
                </a:cxn>
                <a:cxn ang="0">
                  <a:pos x="1394" y="83"/>
                </a:cxn>
                <a:cxn ang="0">
                  <a:pos x="1451" y="82"/>
                </a:cxn>
                <a:cxn ang="0">
                  <a:pos x="1499" y="80"/>
                </a:cxn>
                <a:cxn ang="0">
                  <a:pos x="1578" y="76"/>
                </a:cxn>
                <a:cxn ang="0">
                  <a:pos x="1687" y="75"/>
                </a:cxn>
                <a:cxn ang="0">
                  <a:pos x="1713" y="67"/>
                </a:cxn>
                <a:cxn ang="0">
                  <a:pos x="1727" y="43"/>
                </a:cxn>
                <a:cxn ang="0">
                  <a:pos x="1732" y="65"/>
                </a:cxn>
                <a:cxn ang="0">
                  <a:pos x="1730" y="82"/>
                </a:cxn>
                <a:cxn ang="0">
                  <a:pos x="1716" y="98"/>
                </a:cxn>
                <a:cxn ang="0">
                  <a:pos x="1606" y="98"/>
                </a:cxn>
                <a:cxn ang="0">
                  <a:pos x="1510" y="100"/>
                </a:cxn>
                <a:cxn ang="0">
                  <a:pos x="1466" y="102"/>
                </a:cxn>
                <a:cxn ang="0">
                  <a:pos x="1416" y="102"/>
                </a:cxn>
                <a:cxn ang="0">
                  <a:pos x="1325" y="96"/>
                </a:cxn>
                <a:cxn ang="0">
                  <a:pos x="1216" y="95"/>
                </a:cxn>
                <a:cxn ang="0">
                  <a:pos x="1125" y="97"/>
                </a:cxn>
                <a:cxn ang="0">
                  <a:pos x="1067" y="97"/>
                </a:cxn>
                <a:cxn ang="0">
                  <a:pos x="1022" y="98"/>
                </a:cxn>
                <a:cxn ang="0">
                  <a:pos x="987" y="100"/>
                </a:cxn>
                <a:cxn ang="0">
                  <a:pos x="947" y="96"/>
                </a:cxn>
                <a:cxn ang="0">
                  <a:pos x="901" y="100"/>
                </a:cxn>
                <a:cxn ang="0">
                  <a:pos x="839" y="100"/>
                </a:cxn>
                <a:cxn ang="0">
                  <a:pos x="791" y="98"/>
                </a:cxn>
                <a:cxn ang="0">
                  <a:pos x="720" y="102"/>
                </a:cxn>
                <a:cxn ang="0">
                  <a:pos x="638" y="102"/>
                </a:cxn>
                <a:cxn ang="0">
                  <a:pos x="563" y="102"/>
                </a:cxn>
                <a:cxn ang="0">
                  <a:pos x="496" y="98"/>
                </a:cxn>
                <a:cxn ang="0">
                  <a:pos x="435" y="100"/>
                </a:cxn>
                <a:cxn ang="0">
                  <a:pos x="326" y="100"/>
                </a:cxn>
                <a:cxn ang="0">
                  <a:pos x="208" y="100"/>
                </a:cxn>
                <a:cxn ang="0">
                  <a:pos x="15" y="98"/>
                </a:cxn>
                <a:cxn ang="0">
                  <a:pos x="0" y="78"/>
                </a:cxn>
                <a:cxn ang="0">
                  <a:pos x="0" y="52"/>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grpSp>
      <p:sp>
        <p:nvSpPr>
          <p:cNvPr id="81945" name="Rectangle 25"/>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81946" name="Rectangle 26"/>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Tx/>
              <a:buNone/>
              <a:defRPr/>
            </a:lvl1pPr>
          </a:lstStyle>
          <a:p>
            <a:r>
              <a:rPr lang="en-US"/>
              <a:t>Click to edit Master subtitle style</a:t>
            </a:r>
          </a:p>
        </p:txBody>
      </p:sp>
      <p:sp>
        <p:nvSpPr>
          <p:cNvPr id="24" name="Rectangle 2"/>
          <p:cNvSpPr>
            <a:spLocks noGrp="1" noChangeArrowheads="1"/>
          </p:cNvSpPr>
          <p:nvPr>
            <p:ph type="dt" sz="quarter" idx="10"/>
          </p:nvPr>
        </p:nvSpPr>
        <p:spPr>
          <a:xfrm>
            <a:off x="204788" y="6313488"/>
            <a:ext cx="2636837" cy="457200"/>
          </a:xfrm>
        </p:spPr>
        <p:txBody>
          <a:bodyPr/>
          <a:lstStyle>
            <a:lvl1pPr>
              <a:defRPr/>
            </a:lvl1pPr>
          </a:lstStyle>
          <a:p>
            <a:pPr>
              <a:defRPr/>
            </a:pPr>
            <a:endParaRPr lang="en-US"/>
          </a:p>
        </p:txBody>
      </p:sp>
      <p:sp>
        <p:nvSpPr>
          <p:cNvPr id="25" name="Rectangle 3"/>
          <p:cNvSpPr>
            <a:spLocks noGrp="1" noChangeArrowheads="1"/>
          </p:cNvSpPr>
          <p:nvPr>
            <p:ph type="ftr" sz="quarter" idx="11"/>
          </p:nvPr>
        </p:nvSpPr>
        <p:spPr>
          <a:xfrm>
            <a:off x="2933700" y="6300788"/>
            <a:ext cx="3333750" cy="457200"/>
          </a:xfrm>
        </p:spPr>
        <p:txBody>
          <a:bodyPr/>
          <a:lstStyle>
            <a:lvl1pPr>
              <a:defRPr/>
            </a:lvl1pPr>
          </a:lstStyle>
          <a:p>
            <a:pPr>
              <a:defRPr/>
            </a:pPr>
            <a:endParaRPr lang="en-US"/>
          </a:p>
        </p:txBody>
      </p:sp>
      <p:sp>
        <p:nvSpPr>
          <p:cNvPr id="26" name="Rectangle 4"/>
          <p:cNvSpPr>
            <a:spLocks noGrp="1" noChangeArrowheads="1"/>
          </p:cNvSpPr>
          <p:nvPr>
            <p:ph type="sldNum" sz="quarter" idx="12"/>
          </p:nvPr>
        </p:nvSpPr>
        <p:spPr>
          <a:xfrm>
            <a:off x="6359525" y="6289675"/>
            <a:ext cx="2578100" cy="457200"/>
          </a:xfrm>
        </p:spPr>
        <p:txBody>
          <a:bodyPr/>
          <a:lstStyle>
            <a:lvl1pPr>
              <a:defRPr/>
            </a:lvl1pPr>
          </a:lstStyle>
          <a:p>
            <a:pPr>
              <a:defRPr/>
            </a:pP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49350" y="6027738"/>
            <a:ext cx="6781800" cy="517525"/>
          </a:xfrm>
          <a:prstGeom prst="rect">
            <a:avLst/>
          </a:prstGeom>
          <a:noFill/>
          <a:ln w="9525">
            <a:noFill/>
            <a:miter lim="800000"/>
            <a:headEnd/>
            <a:tailEnd/>
          </a:ln>
          <a:effectLst/>
        </p:spPr>
        <p:txBody>
          <a:bodyPr>
            <a:spAutoFit/>
          </a:bodyPr>
          <a:lstStyle/>
          <a:p>
            <a:pPr algn="ctr" eaLnBrk="0" hangingPunct="0">
              <a:defRPr/>
            </a:pPr>
            <a:r>
              <a:rPr lang="en-GB" sz="1400" b="1">
                <a:solidFill>
                  <a:srgbClr val="FFFFFF"/>
                </a:solidFill>
              </a:rPr>
              <a:t>INTERGOVERNMENTAL PANEL ON CLIMATE CHANGE (IPCC) </a:t>
            </a:r>
            <a:br>
              <a:rPr lang="en-GB" sz="1400" b="1">
                <a:solidFill>
                  <a:srgbClr val="FFFFFF"/>
                </a:solidFill>
              </a:rPr>
            </a:br>
            <a:r>
              <a:rPr lang="en-GB" sz="1400" b="1">
                <a:solidFill>
                  <a:srgbClr val="FFFFFF"/>
                </a:solidFill>
              </a:rPr>
              <a:t>Working Group I</a:t>
            </a:r>
            <a:endParaRPr lang="en-GB" b="1">
              <a:solidFill>
                <a:srgbClr val="FFFFFF"/>
              </a:solidFill>
              <a:latin typeface="CG Omega" pitchFamily="34" charset="0"/>
            </a:endParaRPr>
          </a:p>
        </p:txBody>
      </p:sp>
      <p:pic>
        <p:nvPicPr>
          <p:cNvPr id="5" name="Picture 5" descr="B"/>
          <p:cNvPicPr>
            <a:picLocks noChangeAspect="1" noChangeArrowheads="1"/>
          </p:cNvPicPr>
          <p:nvPr/>
        </p:nvPicPr>
        <p:blipFill>
          <a:blip r:embed="rId2" cstate="print"/>
          <a:srcRect/>
          <a:stretch>
            <a:fillRect/>
          </a:stretch>
        </p:blipFill>
        <p:spPr bwMode="auto">
          <a:xfrm>
            <a:off x="0" y="6515100"/>
            <a:ext cx="9144000" cy="152400"/>
          </a:xfrm>
          <a:prstGeom prst="rect">
            <a:avLst/>
          </a:prstGeom>
          <a:noFill/>
          <a:ln w="9525">
            <a:noFill/>
            <a:miter lim="800000"/>
            <a:headEnd/>
            <a:tailEnd/>
          </a:ln>
        </p:spPr>
      </p:pic>
      <p:pic>
        <p:nvPicPr>
          <p:cNvPr id="6" name="Picture 6" descr="wmo"/>
          <p:cNvPicPr>
            <a:picLocks noChangeAspect="1" noChangeArrowheads="1"/>
          </p:cNvPicPr>
          <p:nvPr/>
        </p:nvPicPr>
        <p:blipFill>
          <a:blip r:embed="rId3" cstate="print"/>
          <a:srcRect/>
          <a:stretch>
            <a:fillRect/>
          </a:stretch>
        </p:blipFill>
        <p:spPr bwMode="auto">
          <a:xfrm>
            <a:off x="385763" y="5670550"/>
            <a:ext cx="684212" cy="838200"/>
          </a:xfrm>
          <a:prstGeom prst="rect">
            <a:avLst/>
          </a:prstGeom>
          <a:noFill/>
          <a:ln w="9525">
            <a:noFill/>
            <a:miter lim="800000"/>
            <a:headEnd/>
            <a:tailEnd/>
          </a:ln>
        </p:spPr>
      </p:pic>
      <p:pic>
        <p:nvPicPr>
          <p:cNvPr id="7" name="Picture 7" descr="unep"/>
          <p:cNvPicPr>
            <a:picLocks noChangeAspect="1" noChangeArrowheads="1"/>
          </p:cNvPicPr>
          <p:nvPr/>
        </p:nvPicPr>
        <p:blipFill>
          <a:blip r:embed="rId4" cstate="print"/>
          <a:srcRect/>
          <a:stretch>
            <a:fillRect/>
          </a:stretch>
        </p:blipFill>
        <p:spPr bwMode="auto">
          <a:xfrm>
            <a:off x="8040688" y="5683250"/>
            <a:ext cx="717550" cy="815975"/>
          </a:xfrm>
          <a:prstGeom prst="rect">
            <a:avLst/>
          </a:prstGeom>
          <a:noFill/>
          <a:ln w="9525">
            <a:noFill/>
            <a:miter lim="800000"/>
            <a:headEnd/>
            <a:tailEnd/>
          </a:ln>
        </p:spPr>
      </p:pic>
      <p:sp>
        <p:nvSpPr>
          <p:cNvPr id="229378" name="Rectangle 2"/>
          <p:cNvSpPr>
            <a:spLocks noGrp="1" noChangeArrowheads="1"/>
          </p:cNvSpPr>
          <p:nvPr>
            <p:ph type="ctrTitle"/>
          </p:nvPr>
        </p:nvSpPr>
        <p:spPr>
          <a:xfrm>
            <a:off x="685800" y="1801813"/>
            <a:ext cx="7772400" cy="1143000"/>
          </a:xfrm>
        </p:spPr>
        <p:txBody>
          <a:bodyPr/>
          <a:lstStyle>
            <a:lvl1pPr>
              <a:defRPr/>
            </a:lvl1pPr>
          </a:lstStyle>
          <a:p>
            <a:r>
              <a:rPr lang="en-US"/>
              <a:t>Click to edit Master title style</a:t>
            </a:r>
          </a:p>
        </p:txBody>
      </p:sp>
      <p:sp>
        <p:nvSpPr>
          <p:cNvPr id="229379" name="Rectangle 3"/>
          <p:cNvSpPr>
            <a:spLocks noGrp="1" noChangeArrowheads="1"/>
          </p:cNvSpPr>
          <p:nvPr>
            <p:ph type="subTitle" idx="1"/>
          </p:nvPr>
        </p:nvSpPr>
        <p:spPr>
          <a:xfrm>
            <a:off x="1362075" y="3473450"/>
            <a:ext cx="6400800" cy="1752600"/>
          </a:xfrm>
        </p:spPr>
        <p:txBody>
          <a:bodyPr/>
          <a:lstStyle>
            <a:lvl1pPr marL="0" indent="0" algn="ctr">
              <a:buFont typeface="Times" pitchFamily="18" charset="0"/>
              <a:buNone/>
              <a:defRPr/>
            </a:lvl1pPr>
          </a:lstStyle>
          <a:p>
            <a:r>
              <a:rPr lang="en-US"/>
              <a:t>Click to edit Master subtitle style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1988" y="1536700"/>
            <a:ext cx="3810000" cy="480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388" y="1536700"/>
            <a:ext cx="3810000" cy="480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268288"/>
            <a:ext cx="1947863" cy="6076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1988" y="268288"/>
            <a:ext cx="5691187" cy="6076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A3402-9813-4C0C-8DA6-2A3040F9D7E0}"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8CAA71-F50B-4224-AE62-DB2699EFFA5F}"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3FCC71-76C6-4193-B4AF-5CEEDCD84327}"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9C3549-C140-46FA-B787-F9F5B7A3E4DA}"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8001E7-B18E-42B7-ACD9-10D8ED23269C}"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44A6BE-8BE8-49CF-A3B9-E7BA66DFDCB4}"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78DD35-BC2E-4C56-9C0C-751E0B22B3E9}"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3191F6-AD78-4923-A10D-C6CC979C88A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F87C19-13BE-4842-BA2C-C492EB399444}"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AE07B-E950-432A-AE33-70F06581CD8F}"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C3466-9341-4BF1-936A-CED449761566}"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39A089C-D9E0-46DB-9250-1DC27BC00FC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9638522-6726-4848-A9B3-4B896F94CD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AFC6E3-6FB4-4B96-8878-155218916F2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DED782D-EC9B-4FFB-A6A0-10393296CFB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129C3E8-232E-486D-973B-CA04FDDC6C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01F539-4309-46AE-9D86-32E1113D5AC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E573EC3-79E0-47D3-A0E2-C6BAFAF59D3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B09D342-7664-4553-B119-118DC826D36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9CA170-5DAF-415E-AC68-6FC85290F99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1F75B6-B523-4B27-B3D4-6651C0583AA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18A8F6-B971-4635-AA17-3BEB1C16F4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541C62-DA00-40F5-AFC4-388BC97C63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3A282C-27B6-4E6C-947F-1FFE40E0493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274075-6B01-447E-AB97-CC2045EABC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88B403-384C-4572-8F98-47DF948489B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9318F3-54C1-41E1-A84C-D5EC289A0F6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85E685-4E51-4D3E-ADE5-C5BEDFDB799E}"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6.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6" Type="http://schemas.openxmlformats.org/officeDocument/2006/relationships/image" Target="../media/image9.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8.png"/><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0200" y="685800"/>
            <a:ext cx="7010400" cy="5064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spAutoFit/>
          </a:bodyPr>
          <a:lstStyle/>
          <a:p>
            <a:pPr lvl="0"/>
            <a:r>
              <a:rPr lang="en-US" smtClean="0"/>
              <a:t>Click add title</a:t>
            </a:r>
          </a:p>
        </p:txBody>
      </p:sp>
      <p:sp>
        <p:nvSpPr>
          <p:cNvPr id="1027" name="Rectangle 3"/>
          <p:cNvSpPr>
            <a:spLocks noGrp="1" noChangeArrowheads="1"/>
          </p:cNvSpPr>
          <p:nvPr>
            <p:ph type="body" idx="1"/>
          </p:nvPr>
        </p:nvSpPr>
        <p:spPr bwMode="auto">
          <a:xfrm>
            <a:off x="1676400" y="1981200"/>
            <a:ext cx="6781800" cy="4495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add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549"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 id="2147484550" r:id="rId13"/>
  </p:sldLayoutIdLst>
  <p:transition spd="med">
    <p:wipe dir="r"/>
  </p:transition>
  <p:txStyles>
    <p:titleStyle>
      <a:lvl1pPr algn="l" rtl="0" eaLnBrk="0" fontAlgn="base" hangingPunct="0">
        <a:lnSpc>
          <a:spcPct val="85000"/>
        </a:lnSpc>
        <a:spcBef>
          <a:spcPct val="0"/>
        </a:spcBef>
        <a:spcAft>
          <a:spcPct val="0"/>
        </a:spcAft>
        <a:defRPr kumimoji="1" sz="3200" b="1">
          <a:solidFill>
            <a:srgbClr val="666699"/>
          </a:solidFill>
          <a:latin typeface="+mj-lt"/>
          <a:ea typeface="+mj-ea"/>
          <a:cs typeface="+mj-cs"/>
        </a:defRPr>
      </a:lvl1pPr>
      <a:lvl2pPr algn="l" rtl="0" eaLnBrk="0" fontAlgn="base" hangingPunct="0">
        <a:lnSpc>
          <a:spcPct val="85000"/>
        </a:lnSpc>
        <a:spcBef>
          <a:spcPct val="0"/>
        </a:spcBef>
        <a:spcAft>
          <a:spcPct val="0"/>
        </a:spcAft>
        <a:defRPr kumimoji="1" sz="3200" b="1">
          <a:solidFill>
            <a:srgbClr val="666699"/>
          </a:solidFill>
          <a:latin typeface="Tahoma" pitchFamily="34" charset="0"/>
        </a:defRPr>
      </a:lvl2pPr>
      <a:lvl3pPr algn="l" rtl="0" eaLnBrk="0" fontAlgn="base" hangingPunct="0">
        <a:lnSpc>
          <a:spcPct val="85000"/>
        </a:lnSpc>
        <a:spcBef>
          <a:spcPct val="0"/>
        </a:spcBef>
        <a:spcAft>
          <a:spcPct val="0"/>
        </a:spcAft>
        <a:defRPr kumimoji="1" sz="3200" b="1">
          <a:solidFill>
            <a:srgbClr val="666699"/>
          </a:solidFill>
          <a:latin typeface="Tahoma" pitchFamily="34" charset="0"/>
        </a:defRPr>
      </a:lvl3pPr>
      <a:lvl4pPr algn="l" rtl="0" eaLnBrk="0" fontAlgn="base" hangingPunct="0">
        <a:lnSpc>
          <a:spcPct val="85000"/>
        </a:lnSpc>
        <a:spcBef>
          <a:spcPct val="0"/>
        </a:spcBef>
        <a:spcAft>
          <a:spcPct val="0"/>
        </a:spcAft>
        <a:defRPr kumimoji="1" sz="3200" b="1">
          <a:solidFill>
            <a:srgbClr val="666699"/>
          </a:solidFill>
          <a:latin typeface="Tahoma" pitchFamily="34" charset="0"/>
        </a:defRPr>
      </a:lvl4pPr>
      <a:lvl5pPr algn="l" rtl="0" eaLnBrk="0" fontAlgn="base" hangingPunct="0">
        <a:lnSpc>
          <a:spcPct val="85000"/>
        </a:lnSpc>
        <a:spcBef>
          <a:spcPct val="0"/>
        </a:spcBef>
        <a:spcAft>
          <a:spcPct val="0"/>
        </a:spcAft>
        <a:defRPr kumimoji="1" sz="3200" b="1">
          <a:solidFill>
            <a:srgbClr val="666699"/>
          </a:solidFill>
          <a:latin typeface="Tahoma" pitchFamily="34" charset="0"/>
        </a:defRPr>
      </a:lvl5pPr>
      <a:lvl6pPr marL="457200" algn="l" rtl="0" eaLnBrk="1" fontAlgn="base" hangingPunct="1">
        <a:lnSpc>
          <a:spcPct val="85000"/>
        </a:lnSpc>
        <a:spcBef>
          <a:spcPct val="0"/>
        </a:spcBef>
        <a:spcAft>
          <a:spcPct val="0"/>
        </a:spcAft>
        <a:defRPr kumimoji="1" sz="3200" b="1">
          <a:solidFill>
            <a:srgbClr val="666699"/>
          </a:solidFill>
          <a:latin typeface="Tahoma" pitchFamily="34" charset="0"/>
        </a:defRPr>
      </a:lvl6pPr>
      <a:lvl7pPr marL="914400" algn="l" rtl="0" eaLnBrk="1" fontAlgn="base" hangingPunct="1">
        <a:lnSpc>
          <a:spcPct val="85000"/>
        </a:lnSpc>
        <a:spcBef>
          <a:spcPct val="0"/>
        </a:spcBef>
        <a:spcAft>
          <a:spcPct val="0"/>
        </a:spcAft>
        <a:defRPr kumimoji="1" sz="3200" b="1">
          <a:solidFill>
            <a:srgbClr val="666699"/>
          </a:solidFill>
          <a:latin typeface="Tahoma" pitchFamily="34" charset="0"/>
        </a:defRPr>
      </a:lvl7pPr>
      <a:lvl8pPr marL="1371600" algn="l" rtl="0" eaLnBrk="1" fontAlgn="base" hangingPunct="1">
        <a:lnSpc>
          <a:spcPct val="85000"/>
        </a:lnSpc>
        <a:spcBef>
          <a:spcPct val="0"/>
        </a:spcBef>
        <a:spcAft>
          <a:spcPct val="0"/>
        </a:spcAft>
        <a:defRPr kumimoji="1" sz="3200" b="1">
          <a:solidFill>
            <a:srgbClr val="666699"/>
          </a:solidFill>
          <a:latin typeface="Tahoma" pitchFamily="34" charset="0"/>
        </a:defRPr>
      </a:lvl8pPr>
      <a:lvl9pPr marL="1828800" algn="l" rtl="0" eaLnBrk="1" fontAlgn="base" hangingPunct="1">
        <a:lnSpc>
          <a:spcPct val="85000"/>
        </a:lnSpc>
        <a:spcBef>
          <a:spcPct val="0"/>
        </a:spcBef>
        <a:spcAft>
          <a:spcPct val="0"/>
        </a:spcAft>
        <a:defRPr kumimoji="1" sz="3200" b="1">
          <a:solidFill>
            <a:srgbClr val="666699"/>
          </a:solidFill>
          <a:latin typeface="Tahoma" pitchFamily="34" charset="0"/>
        </a:defRPr>
      </a:lvl9pPr>
    </p:titleStyle>
    <p:bodyStyle>
      <a:lvl1pPr marL="342900" indent="-342900" algn="l" rtl="0" eaLnBrk="0" fontAlgn="base" hangingPunct="0">
        <a:spcBef>
          <a:spcPct val="20000"/>
        </a:spcBef>
        <a:spcAft>
          <a:spcPct val="0"/>
        </a:spcAft>
        <a:buClr>
          <a:srgbClr val="3366CC"/>
        </a:buClr>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3366CC"/>
        </a:buClr>
        <a:buChar char="•"/>
        <a:defRPr kumimoji="1" sz="2400">
          <a:solidFill>
            <a:schemeClr val="tx1"/>
          </a:solidFill>
          <a:latin typeface="+mn-lt"/>
        </a:defRPr>
      </a:lvl2pPr>
      <a:lvl3pPr marL="1143000" indent="-228600" algn="l" rtl="0" eaLnBrk="0" fontAlgn="base" hangingPunct="0">
        <a:spcBef>
          <a:spcPct val="20000"/>
        </a:spcBef>
        <a:spcAft>
          <a:spcPct val="0"/>
        </a:spcAft>
        <a:buClr>
          <a:srgbClr val="3366CC"/>
        </a:buClr>
        <a:buChar char="•"/>
        <a:defRPr kumimoji="1" sz="2000">
          <a:solidFill>
            <a:schemeClr val="tx1"/>
          </a:solidFill>
          <a:latin typeface="+mn-lt"/>
        </a:defRPr>
      </a:lvl3pPr>
      <a:lvl4pPr marL="1600200" indent="-228600" algn="l" rtl="0" eaLnBrk="0" fontAlgn="base" hangingPunct="0">
        <a:spcBef>
          <a:spcPct val="20000"/>
        </a:spcBef>
        <a:spcAft>
          <a:spcPct val="0"/>
        </a:spcAft>
        <a:buClr>
          <a:srgbClr val="3366CC"/>
        </a:buClr>
        <a:buChar char="•"/>
        <a:defRPr kumimoji="1" sz="2000">
          <a:solidFill>
            <a:schemeClr val="tx1"/>
          </a:solidFill>
          <a:latin typeface="+mn-lt"/>
        </a:defRPr>
      </a:lvl4pPr>
      <a:lvl5pPr marL="2057400" indent="-228600" algn="l" rtl="0" eaLnBrk="0" fontAlgn="base" hangingPunct="0">
        <a:spcBef>
          <a:spcPct val="20000"/>
        </a:spcBef>
        <a:spcAft>
          <a:spcPct val="0"/>
        </a:spcAft>
        <a:buClr>
          <a:srgbClr val="3366CC"/>
        </a:buClr>
        <a:buChar char="•"/>
        <a:defRPr kumimoji="1">
          <a:solidFill>
            <a:schemeClr val="tx1"/>
          </a:solidFill>
          <a:latin typeface="+mn-lt"/>
        </a:defRPr>
      </a:lvl5pPr>
      <a:lvl6pPr marL="2514600" indent="-228600" algn="l" rtl="0" eaLnBrk="1" fontAlgn="base" hangingPunct="1">
        <a:spcBef>
          <a:spcPct val="20000"/>
        </a:spcBef>
        <a:spcAft>
          <a:spcPct val="0"/>
        </a:spcAft>
        <a:buClr>
          <a:srgbClr val="3366CC"/>
        </a:buClr>
        <a:buChar char="•"/>
        <a:defRPr kumimoji="1">
          <a:solidFill>
            <a:schemeClr val="tx1"/>
          </a:solidFill>
          <a:latin typeface="+mn-lt"/>
        </a:defRPr>
      </a:lvl6pPr>
      <a:lvl7pPr marL="2971800" indent="-228600" algn="l" rtl="0" eaLnBrk="1" fontAlgn="base" hangingPunct="1">
        <a:spcBef>
          <a:spcPct val="20000"/>
        </a:spcBef>
        <a:spcAft>
          <a:spcPct val="0"/>
        </a:spcAft>
        <a:buClr>
          <a:srgbClr val="3366CC"/>
        </a:buClr>
        <a:buChar char="•"/>
        <a:defRPr kumimoji="1">
          <a:solidFill>
            <a:schemeClr val="tx1"/>
          </a:solidFill>
          <a:latin typeface="+mn-lt"/>
        </a:defRPr>
      </a:lvl7pPr>
      <a:lvl8pPr marL="3429000" indent="-228600" algn="l" rtl="0" eaLnBrk="1" fontAlgn="base" hangingPunct="1">
        <a:spcBef>
          <a:spcPct val="20000"/>
        </a:spcBef>
        <a:spcAft>
          <a:spcPct val="0"/>
        </a:spcAft>
        <a:buClr>
          <a:srgbClr val="3366CC"/>
        </a:buClr>
        <a:buChar char="•"/>
        <a:defRPr kumimoji="1">
          <a:solidFill>
            <a:schemeClr val="tx1"/>
          </a:solidFill>
          <a:latin typeface="+mn-lt"/>
        </a:defRPr>
      </a:lvl8pPr>
      <a:lvl9pPr marL="3886200" indent="-228600" algn="l" rtl="0" eaLnBrk="1" fontAlgn="base" hangingPunct="1">
        <a:spcBef>
          <a:spcPct val="20000"/>
        </a:spcBef>
        <a:spcAft>
          <a:spcPct val="0"/>
        </a:spcAft>
        <a:buClr>
          <a:srgbClr val="3366CC"/>
        </a:buClr>
        <a:buChar char="•"/>
        <a:defRPr kumimoj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chemeClr val="tx1"/>
                </a:solidFill>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latin typeface="+mn-lt"/>
              </a:defRPr>
            </a:lvl1pPr>
          </a:lstStyle>
          <a:p>
            <a:pPr>
              <a:defRPr/>
            </a:pPr>
            <a:fld id="{CA765DF1-742E-4CD0-9CC7-BF8F0522BBF9}"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21A6F663-3B80-4E75-908B-6EDD567567DE}" type="slidenum">
              <a:rPr lang="en-US">
                <a:solidFill>
                  <a:srgbClr val="000000"/>
                </a:solidFill>
              </a:rPr>
              <a:pPr eaLnBrk="0" hangingPunct="0">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21A6F663-3B80-4E75-908B-6EDD567567DE}" type="slidenum">
              <a:rPr lang="en-US">
                <a:solidFill>
                  <a:srgbClr val="000000"/>
                </a:solidFill>
              </a:rPr>
              <a:pPr eaLnBrk="0" hangingPunct="0">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779463"/>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1547813"/>
            <a:ext cx="7772400" cy="4646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4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eaLnBrk="0" hangingPunct="0">
              <a:defRPr/>
            </a:pPr>
            <a:endParaRPr lang="en-US">
              <a:latin typeface="Arial Black" pitchFamily="34" charset="0"/>
            </a:endParaRPr>
          </a:p>
        </p:txBody>
      </p:sp>
      <p:sp>
        <p:nvSpPr>
          <p:cNvPr id="1044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hangingPunct="0">
              <a:defRPr/>
            </a:pPr>
            <a:endParaRPr lang="en-US">
              <a:latin typeface="Arial Black" pitchFamily="34" charset="0"/>
            </a:endParaRPr>
          </a:p>
        </p:txBody>
      </p:sp>
      <p:sp>
        <p:nvSpPr>
          <p:cNvPr id="1044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hangingPunct="0">
              <a:defRPr/>
            </a:pPr>
            <a:fld id="{1FB2FF28-2E40-424D-AC51-188768B7A428}" type="slidenum">
              <a:rPr lang="en-US">
                <a:latin typeface="Arial Black" pitchFamily="34" charset="0"/>
              </a:rPr>
              <a:pPr eaLnBrk="0" hangingPunct="0">
                <a:defRPr/>
              </a:pPr>
              <a:t>‹#›</a:t>
            </a:fld>
            <a:endParaRPr lang="en-US">
              <a:latin typeface="Arial Black" pitchFamily="34" charset="0"/>
            </a:endParaRPr>
          </a:p>
        </p:txBody>
      </p:sp>
      <p:grpSp>
        <p:nvGrpSpPr>
          <p:cNvPr id="2" name="Group 7"/>
          <p:cNvGrpSpPr>
            <a:grpSpLocks/>
          </p:cNvGrpSpPr>
          <p:nvPr/>
        </p:nvGrpSpPr>
        <p:grpSpPr bwMode="auto">
          <a:xfrm>
            <a:off x="96838" y="0"/>
            <a:ext cx="8950325" cy="782638"/>
            <a:chOff x="0" y="22"/>
            <a:chExt cx="5638" cy="493"/>
          </a:xfrm>
        </p:grpSpPr>
        <p:grpSp>
          <p:nvGrpSpPr>
            <p:cNvPr id="3" name="Group 8"/>
            <p:cNvGrpSpPr>
              <a:grpSpLocks/>
            </p:cNvGrpSpPr>
            <p:nvPr/>
          </p:nvGrpSpPr>
          <p:grpSpPr bwMode="auto">
            <a:xfrm>
              <a:off x="506" y="49"/>
              <a:ext cx="5132" cy="432"/>
              <a:chOff x="664" y="104"/>
              <a:chExt cx="4848" cy="432"/>
            </a:xfrm>
          </p:grpSpPr>
          <p:sp>
            <p:nvSpPr>
              <p:cNvPr id="104457"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grpSp>
            <p:nvGrpSpPr>
              <p:cNvPr id="4" name="Group 10"/>
              <p:cNvGrpSpPr>
                <a:grpSpLocks/>
              </p:cNvGrpSpPr>
              <p:nvPr/>
            </p:nvGrpSpPr>
            <p:grpSpPr bwMode="auto">
              <a:xfrm>
                <a:off x="1195" y="104"/>
                <a:ext cx="3827" cy="429"/>
                <a:chOff x="1021" y="240"/>
                <a:chExt cx="3827" cy="429"/>
              </a:xfrm>
            </p:grpSpPr>
            <p:grpSp>
              <p:nvGrpSpPr>
                <p:cNvPr id="5" name="Group 11"/>
                <p:cNvGrpSpPr>
                  <a:grpSpLocks/>
                </p:cNvGrpSpPr>
                <p:nvPr/>
              </p:nvGrpSpPr>
              <p:grpSpPr bwMode="auto">
                <a:xfrm>
                  <a:off x="1021" y="241"/>
                  <a:ext cx="2208" cy="427"/>
                  <a:chOff x="1021" y="241"/>
                  <a:chExt cx="2208" cy="427"/>
                </a:xfrm>
              </p:grpSpPr>
              <p:sp>
                <p:nvSpPr>
                  <p:cNvPr id="104460" name="Freeform 12"/>
                  <p:cNvSpPr>
                    <a:spLocks/>
                  </p:cNvSpPr>
                  <p:nvPr/>
                </p:nvSpPr>
                <p:spPr bwMode="ltGray">
                  <a:xfrm>
                    <a:off x="2257" y="633"/>
                    <a:ext cx="9"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61"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62"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63"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64" name="Freeform 16"/>
                  <p:cNvSpPr>
                    <a:spLocks/>
                  </p:cNvSpPr>
                  <p:nvPr/>
                </p:nvSpPr>
                <p:spPr bwMode="ltGray">
                  <a:xfrm>
                    <a:off x="1921" y="635"/>
                    <a:ext cx="26"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65"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66"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67"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68"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69"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70"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71"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72" name="Freeform 24"/>
                  <p:cNvSpPr>
                    <a:spLocks/>
                  </p:cNvSpPr>
                  <p:nvPr/>
                </p:nvSpPr>
                <p:spPr bwMode="ltGray">
                  <a:xfrm>
                    <a:off x="196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73"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74"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75" name="Freeform 27"/>
                  <p:cNvSpPr>
                    <a:spLocks/>
                  </p:cNvSpPr>
                  <p:nvPr/>
                </p:nvSpPr>
                <p:spPr bwMode="ltGray">
                  <a:xfrm>
                    <a:off x="2152" y="544"/>
                    <a:ext cx="9"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76" name="Freeform 28"/>
                  <p:cNvSpPr>
                    <a:spLocks/>
                  </p:cNvSpPr>
                  <p:nvPr/>
                </p:nvSpPr>
                <p:spPr bwMode="ltGray">
                  <a:xfrm>
                    <a:off x="2194" y="584"/>
                    <a:ext cx="9"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77"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78" name="Freeform 30"/>
                  <p:cNvSpPr>
                    <a:spLocks/>
                  </p:cNvSpPr>
                  <p:nvPr/>
                </p:nvSpPr>
                <p:spPr bwMode="ltGray">
                  <a:xfrm>
                    <a:off x="1984" y="536"/>
                    <a:ext cx="9"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79"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80" name="Freeform 32"/>
                  <p:cNvSpPr>
                    <a:spLocks/>
                  </p:cNvSpPr>
                  <p:nvPr/>
                </p:nvSpPr>
                <p:spPr bwMode="ltGray">
                  <a:xfrm>
                    <a:off x="1898" y="466"/>
                    <a:ext cx="43"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81"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82"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83"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84" name="Freeform 36"/>
                  <p:cNvSpPr>
                    <a:spLocks/>
                  </p:cNvSpPr>
                  <p:nvPr/>
                </p:nvSpPr>
                <p:spPr bwMode="ltGray">
                  <a:xfrm>
                    <a:off x="2530"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85"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86"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87" name="Freeform 39"/>
                  <p:cNvSpPr>
                    <a:spLocks/>
                  </p:cNvSpPr>
                  <p:nvPr/>
                </p:nvSpPr>
                <p:spPr bwMode="ltGray">
                  <a:xfrm>
                    <a:off x="2871" y="406"/>
                    <a:ext cx="77"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88"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89" name="Freeform 41"/>
                  <p:cNvSpPr>
                    <a:spLocks/>
                  </p:cNvSpPr>
                  <p:nvPr/>
                </p:nvSpPr>
                <p:spPr bwMode="ltGray">
                  <a:xfrm>
                    <a:off x="2923" y="441"/>
                    <a:ext cx="26"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90" name="Freeform 42"/>
                  <p:cNvSpPr>
                    <a:spLocks/>
                  </p:cNvSpPr>
                  <p:nvPr/>
                </p:nvSpPr>
                <p:spPr bwMode="ltGray">
                  <a:xfrm>
                    <a:off x="2905"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91"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92"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93" name="Freeform 45"/>
                  <p:cNvSpPr>
                    <a:spLocks/>
                  </p:cNvSpPr>
                  <p:nvPr/>
                </p:nvSpPr>
                <p:spPr bwMode="ltGray">
                  <a:xfrm>
                    <a:off x="2513"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94"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95"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96"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97"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98" name="Freeform 50"/>
                  <p:cNvSpPr>
                    <a:spLocks/>
                  </p:cNvSpPr>
                  <p:nvPr/>
                </p:nvSpPr>
                <p:spPr bwMode="ltGray">
                  <a:xfrm>
                    <a:off x="1967"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499" name="Freeform 51"/>
                  <p:cNvSpPr>
                    <a:spLocks/>
                  </p:cNvSpPr>
                  <p:nvPr/>
                </p:nvSpPr>
                <p:spPr bwMode="ltGray">
                  <a:xfrm>
                    <a:off x="2018" y="340"/>
                    <a:ext cx="9"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00" name="Freeform 52"/>
                  <p:cNvSpPr>
                    <a:spLocks/>
                  </p:cNvSpPr>
                  <p:nvPr/>
                </p:nvSpPr>
                <p:spPr bwMode="ltGray">
                  <a:xfrm>
                    <a:off x="1573" y="389"/>
                    <a:ext cx="350"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01"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02" name="Freeform 54"/>
                  <p:cNvSpPr>
                    <a:spLocks/>
                  </p:cNvSpPr>
                  <p:nvPr/>
                </p:nvSpPr>
                <p:spPr bwMode="ltGray">
                  <a:xfrm>
                    <a:off x="189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03" name="Freeform 55"/>
                  <p:cNvSpPr>
                    <a:spLocks/>
                  </p:cNvSpPr>
                  <p:nvPr/>
                </p:nvSpPr>
                <p:spPr bwMode="ltGray">
                  <a:xfrm>
                    <a:off x="1950"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04"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05" name="Freeform 57"/>
                  <p:cNvSpPr>
                    <a:spLocks/>
                  </p:cNvSpPr>
                  <p:nvPr/>
                </p:nvSpPr>
                <p:spPr bwMode="ltGray">
                  <a:xfrm>
                    <a:off x="1189" y="447"/>
                    <a:ext cx="162"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06"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07"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08"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09"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10" name="Freeform 62"/>
                  <p:cNvSpPr>
                    <a:spLocks/>
                  </p:cNvSpPr>
                  <p:nvPr/>
                </p:nvSpPr>
                <p:spPr bwMode="ltGray">
                  <a:xfrm>
                    <a:off x="1173" y="247"/>
                    <a:ext cx="589"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11"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12"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13"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14"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15"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grpSp>
            <p:grpSp>
              <p:nvGrpSpPr>
                <p:cNvPr id="6" name="Group 68"/>
                <p:cNvGrpSpPr>
                  <a:grpSpLocks/>
                </p:cNvGrpSpPr>
                <p:nvPr/>
              </p:nvGrpSpPr>
              <p:grpSpPr bwMode="auto">
                <a:xfrm>
                  <a:off x="3709" y="240"/>
                  <a:ext cx="1139" cy="429"/>
                  <a:chOff x="3709" y="240"/>
                  <a:chExt cx="1139" cy="429"/>
                </a:xfrm>
              </p:grpSpPr>
              <p:sp>
                <p:nvSpPr>
                  <p:cNvPr id="104517" name="Freeform 69"/>
                  <p:cNvSpPr>
                    <a:spLocks/>
                  </p:cNvSpPr>
                  <p:nvPr/>
                </p:nvSpPr>
                <p:spPr bwMode="ltGray">
                  <a:xfrm>
                    <a:off x="4808" y="616"/>
                    <a:ext cx="9"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18" name="Freeform 70"/>
                  <p:cNvSpPr>
                    <a:spLocks/>
                  </p:cNvSpPr>
                  <p:nvPr/>
                </p:nvSpPr>
                <p:spPr bwMode="ltGray">
                  <a:xfrm>
                    <a:off x="4655" y="629"/>
                    <a:ext cx="9"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19"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20" name="Freeform 72"/>
                  <p:cNvSpPr>
                    <a:spLocks/>
                  </p:cNvSpPr>
                  <p:nvPr/>
                </p:nvSpPr>
                <p:spPr bwMode="ltGray">
                  <a:xfrm>
                    <a:off x="4578"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21"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22" name="Freeform 74"/>
                  <p:cNvSpPr>
                    <a:spLocks/>
                  </p:cNvSpPr>
                  <p:nvPr/>
                </p:nvSpPr>
                <p:spPr bwMode="ltGray">
                  <a:xfrm>
                    <a:off x="4510"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23" name="Freeform 75"/>
                  <p:cNvSpPr>
                    <a:spLocks/>
                  </p:cNvSpPr>
                  <p:nvPr/>
                </p:nvSpPr>
                <p:spPr bwMode="ltGray">
                  <a:xfrm>
                    <a:off x="4578"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24"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25" name="Freeform 77"/>
                  <p:cNvSpPr>
                    <a:spLocks/>
                  </p:cNvSpPr>
                  <p:nvPr/>
                </p:nvSpPr>
                <p:spPr bwMode="ltGray">
                  <a:xfrm>
                    <a:off x="4630"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26"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27"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28"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29" name="Freeform 81"/>
                  <p:cNvSpPr>
                    <a:spLocks/>
                  </p:cNvSpPr>
                  <p:nvPr/>
                </p:nvSpPr>
                <p:spPr bwMode="ltGray">
                  <a:xfrm>
                    <a:off x="4766"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30"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31" name="Freeform 83"/>
                  <p:cNvSpPr>
                    <a:spLocks/>
                  </p:cNvSpPr>
                  <p:nvPr/>
                </p:nvSpPr>
                <p:spPr bwMode="ltGray">
                  <a:xfrm>
                    <a:off x="4747" y="494"/>
                    <a:ext cx="9"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32"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33" name="Freeform 85"/>
                  <p:cNvSpPr>
                    <a:spLocks/>
                  </p:cNvSpPr>
                  <p:nvPr/>
                </p:nvSpPr>
                <p:spPr bwMode="ltGray">
                  <a:xfrm>
                    <a:off x="4595"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34"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35" name="Freeform 87"/>
                  <p:cNvSpPr>
                    <a:spLocks/>
                  </p:cNvSpPr>
                  <p:nvPr/>
                </p:nvSpPr>
                <p:spPr bwMode="ltGray">
                  <a:xfrm>
                    <a:off x="4595"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36"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37" name="Freeform 89"/>
                  <p:cNvSpPr>
                    <a:spLocks/>
                  </p:cNvSpPr>
                  <p:nvPr/>
                </p:nvSpPr>
                <p:spPr bwMode="ltGray">
                  <a:xfrm>
                    <a:off x="4783"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38" name="Freeform 90"/>
                  <p:cNvSpPr>
                    <a:spLocks/>
                  </p:cNvSpPr>
                  <p:nvPr/>
                </p:nvSpPr>
                <p:spPr bwMode="ltGray">
                  <a:xfrm>
                    <a:off x="4288"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39"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40" name="Freeform 92"/>
                  <p:cNvSpPr>
                    <a:spLocks/>
                  </p:cNvSpPr>
                  <p:nvPr/>
                </p:nvSpPr>
                <p:spPr bwMode="ltGray">
                  <a:xfrm>
                    <a:off x="4715" y="287"/>
                    <a:ext cx="60"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41" name="Freeform 93"/>
                  <p:cNvSpPr>
                    <a:spLocks/>
                  </p:cNvSpPr>
                  <p:nvPr/>
                </p:nvSpPr>
                <p:spPr bwMode="ltGray">
                  <a:xfrm>
                    <a:off x="4656" y="319"/>
                    <a:ext cx="77"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42"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43" name="Freeform 95"/>
                  <p:cNvSpPr>
                    <a:spLocks/>
                  </p:cNvSpPr>
                  <p:nvPr/>
                </p:nvSpPr>
                <p:spPr bwMode="ltGray">
                  <a:xfrm>
                    <a:off x="4254" y="389"/>
                    <a:ext cx="350"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44"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45"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46"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47" name="Freeform 99"/>
                  <p:cNvSpPr>
                    <a:spLocks/>
                  </p:cNvSpPr>
                  <p:nvPr/>
                </p:nvSpPr>
                <p:spPr bwMode="ltGray">
                  <a:xfrm>
                    <a:off x="3708"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48" name="Freeform 100"/>
                  <p:cNvSpPr>
                    <a:spLocks/>
                  </p:cNvSpPr>
                  <p:nvPr/>
                </p:nvSpPr>
                <p:spPr bwMode="ltGray">
                  <a:xfrm>
                    <a:off x="3877" y="448"/>
                    <a:ext cx="162"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49"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50" name="Freeform 102"/>
                  <p:cNvSpPr>
                    <a:spLocks/>
                  </p:cNvSpPr>
                  <p:nvPr/>
                </p:nvSpPr>
                <p:spPr bwMode="ltGray">
                  <a:xfrm>
                    <a:off x="4152"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51" name="Freeform 103"/>
                  <p:cNvSpPr>
                    <a:spLocks/>
                  </p:cNvSpPr>
                  <p:nvPr/>
                </p:nvSpPr>
                <p:spPr bwMode="ltGray">
                  <a:xfrm>
                    <a:off x="3759"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52"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53"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54"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55" name="Freeform 107"/>
                  <p:cNvSpPr>
                    <a:spLocks/>
                  </p:cNvSpPr>
                  <p:nvPr/>
                </p:nvSpPr>
                <p:spPr bwMode="ltGray">
                  <a:xfrm>
                    <a:off x="3964"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56"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57"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58" name="Freeform 110"/>
                  <p:cNvSpPr>
                    <a:spLocks/>
                  </p:cNvSpPr>
                  <p:nvPr/>
                </p:nvSpPr>
                <p:spPr bwMode="ltGray">
                  <a:xfrm>
                    <a:off x="3930"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grpSp>
          </p:grpSp>
          <p:grpSp>
            <p:nvGrpSpPr>
              <p:cNvPr id="7" name="Group 111"/>
              <p:cNvGrpSpPr>
                <a:grpSpLocks/>
              </p:cNvGrpSpPr>
              <p:nvPr/>
            </p:nvGrpSpPr>
            <p:grpSpPr bwMode="auto">
              <a:xfrm>
                <a:off x="798" y="111"/>
                <a:ext cx="4702" cy="418"/>
                <a:chOff x="798" y="255"/>
                <a:chExt cx="4702" cy="418"/>
              </a:xfrm>
            </p:grpSpPr>
            <p:sp>
              <p:nvSpPr>
                <p:cNvPr id="104560"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61"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62"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63"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64"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65"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66"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67"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68"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69"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70"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71"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72"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73"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74"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75"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76" name="Line 128"/>
                <p:cNvSpPr>
                  <a:spLocks noChangeShapeType="1"/>
                </p:cNvSpPr>
                <p:nvPr/>
              </p:nvSpPr>
              <p:spPr bwMode="white">
                <a:xfrm>
                  <a:off x="4445"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77"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78"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79" name="Line 131"/>
                <p:cNvSpPr>
                  <a:spLocks noChangeShapeType="1"/>
                </p:cNvSpPr>
                <p:nvPr/>
              </p:nvSpPr>
              <p:spPr bwMode="white">
                <a:xfrm>
                  <a:off x="5128"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80"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grpSp>
          <p:grpSp>
            <p:nvGrpSpPr>
              <p:cNvPr id="8" name="Group 133"/>
              <p:cNvGrpSpPr>
                <a:grpSpLocks/>
              </p:cNvGrpSpPr>
              <p:nvPr/>
            </p:nvGrpSpPr>
            <p:grpSpPr bwMode="auto">
              <a:xfrm>
                <a:off x="1208" y="109"/>
                <a:ext cx="3694" cy="423"/>
                <a:chOff x="1034" y="245"/>
                <a:chExt cx="3694" cy="423"/>
              </a:xfrm>
            </p:grpSpPr>
            <p:sp>
              <p:nvSpPr>
                <p:cNvPr id="104582"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83"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84"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85"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86"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87" name="Line 139"/>
                <p:cNvSpPr>
                  <a:spLocks noChangeShapeType="1"/>
                </p:cNvSpPr>
                <p:nvPr/>
              </p:nvSpPr>
              <p:spPr bwMode="ltGray">
                <a:xfrm>
                  <a:off x="3722" y="468"/>
                  <a:ext cx="350" cy="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88"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89"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90" name="Line 142"/>
                <p:cNvSpPr>
                  <a:spLocks noChangeShapeType="1"/>
                </p:cNvSpPr>
                <p:nvPr/>
              </p:nvSpPr>
              <p:spPr bwMode="ltGray">
                <a:xfrm flipV="1">
                  <a:off x="4271" y="246"/>
                  <a:ext cx="0" cy="182"/>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91"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92" name="Line 144"/>
                <p:cNvSpPr>
                  <a:spLocks noChangeShapeType="1"/>
                </p:cNvSpPr>
                <p:nvPr/>
              </p:nvSpPr>
              <p:spPr bwMode="ltGray">
                <a:xfrm flipH="1">
                  <a:off x="4288" y="468"/>
                  <a:ext cx="62" cy="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93"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94"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95"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96"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97"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98"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599" name="Line 151"/>
                <p:cNvSpPr>
                  <a:spLocks noChangeShapeType="1"/>
                </p:cNvSpPr>
                <p:nvPr/>
              </p:nvSpPr>
              <p:spPr bwMode="ltGray">
                <a:xfrm flipH="1">
                  <a:off x="1404" y="468"/>
                  <a:ext cx="77" cy="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600"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601"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602"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603"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604"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605"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sp>
              <p:nvSpPr>
                <p:cNvPr id="104606"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eaLnBrk="0" hangingPunct="0">
                    <a:defRPr/>
                  </a:pPr>
                  <a:endParaRPr lang="en-US" sz="2800">
                    <a:solidFill>
                      <a:srgbClr val="000000"/>
                    </a:solidFill>
                    <a:latin typeface="Arial Black" pitchFamily="34" charset="0"/>
                  </a:endParaRPr>
                </a:p>
              </p:txBody>
            </p:sp>
          </p:grpSp>
        </p:grpSp>
        <p:pic>
          <p:nvPicPr>
            <p:cNvPr id="25609" name="Picture 159" descr="earth"/>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0" y="22"/>
              <a:ext cx="536" cy="493"/>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Lst>
  <p:txStyles>
    <p:titleStyle>
      <a:lvl1pPr algn="ctr" rtl="0" eaLnBrk="0" fontAlgn="base" hangingPunct="0">
        <a:spcBef>
          <a:spcPct val="0"/>
        </a:spcBef>
        <a:spcAft>
          <a:spcPct val="0"/>
        </a:spcAft>
        <a:defRPr sz="4400" b="1" i="1">
          <a:solidFill>
            <a:schemeClr val="accent2"/>
          </a:solidFill>
          <a:latin typeface="+mj-lt"/>
          <a:ea typeface="+mj-ea"/>
          <a:cs typeface="+mj-cs"/>
        </a:defRPr>
      </a:lvl1pPr>
      <a:lvl2pPr algn="ctr" rtl="0" eaLnBrk="0" fontAlgn="base" hangingPunct="0">
        <a:spcBef>
          <a:spcPct val="0"/>
        </a:spcBef>
        <a:spcAft>
          <a:spcPct val="0"/>
        </a:spcAft>
        <a:defRPr sz="4400" b="1" i="1">
          <a:solidFill>
            <a:schemeClr val="accent2"/>
          </a:solidFill>
          <a:latin typeface="Times New Roman" pitchFamily="18" charset="0"/>
        </a:defRPr>
      </a:lvl2pPr>
      <a:lvl3pPr algn="ctr" rtl="0" eaLnBrk="0" fontAlgn="base" hangingPunct="0">
        <a:spcBef>
          <a:spcPct val="0"/>
        </a:spcBef>
        <a:spcAft>
          <a:spcPct val="0"/>
        </a:spcAft>
        <a:defRPr sz="4400" b="1" i="1">
          <a:solidFill>
            <a:schemeClr val="accent2"/>
          </a:solidFill>
          <a:latin typeface="Times New Roman" pitchFamily="18" charset="0"/>
        </a:defRPr>
      </a:lvl3pPr>
      <a:lvl4pPr algn="ctr" rtl="0" eaLnBrk="0" fontAlgn="base" hangingPunct="0">
        <a:spcBef>
          <a:spcPct val="0"/>
        </a:spcBef>
        <a:spcAft>
          <a:spcPct val="0"/>
        </a:spcAft>
        <a:defRPr sz="4400" b="1" i="1">
          <a:solidFill>
            <a:schemeClr val="accent2"/>
          </a:solidFill>
          <a:latin typeface="Times New Roman" pitchFamily="18" charset="0"/>
        </a:defRPr>
      </a:lvl4pPr>
      <a:lvl5pPr algn="ctr" rtl="0" eaLnBrk="0" fontAlgn="base" hangingPunct="0">
        <a:spcBef>
          <a:spcPct val="0"/>
        </a:spcBef>
        <a:spcAft>
          <a:spcPct val="0"/>
        </a:spcAft>
        <a:defRPr sz="4400" b="1" i="1">
          <a:solidFill>
            <a:schemeClr val="accent2"/>
          </a:solidFill>
          <a:latin typeface="Times New Roman" pitchFamily="18" charset="0"/>
        </a:defRPr>
      </a:lvl5pPr>
      <a:lvl6pPr marL="457200" algn="ctr" rtl="0" fontAlgn="base">
        <a:spcBef>
          <a:spcPct val="0"/>
        </a:spcBef>
        <a:spcAft>
          <a:spcPct val="0"/>
        </a:spcAft>
        <a:defRPr sz="4400" b="1" i="1">
          <a:solidFill>
            <a:schemeClr val="accent2"/>
          </a:solidFill>
          <a:latin typeface="Times New Roman" pitchFamily="18" charset="0"/>
        </a:defRPr>
      </a:lvl6pPr>
      <a:lvl7pPr marL="914400" algn="ctr" rtl="0" fontAlgn="base">
        <a:spcBef>
          <a:spcPct val="0"/>
        </a:spcBef>
        <a:spcAft>
          <a:spcPct val="0"/>
        </a:spcAft>
        <a:defRPr sz="4400" b="1" i="1">
          <a:solidFill>
            <a:schemeClr val="accent2"/>
          </a:solidFill>
          <a:latin typeface="Times New Roman" pitchFamily="18" charset="0"/>
        </a:defRPr>
      </a:lvl7pPr>
      <a:lvl8pPr marL="1371600" algn="ctr" rtl="0" fontAlgn="base">
        <a:spcBef>
          <a:spcPct val="0"/>
        </a:spcBef>
        <a:spcAft>
          <a:spcPct val="0"/>
        </a:spcAft>
        <a:defRPr sz="4400" b="1" i="1">
          <a:solidFill>
            <a:schemeClr val="accent2"/>
          </a:solidFill>
          <a:latin typeface="Times New Roman" pitchFamily="18" charset="0"/>
        </a:defRPr>
      </a:lvl8pPr>
      <a:lvl9pPr marL="1828800" algn="ctr" rtl="0" fontAlgn="base">
        <a:spcBef>
          <a:spcPct val="0"/>
        </a:spcBef>
        <a:spcAft>
          <a:spcPct val="0"/>
        </a:spcAft>
        <a:defRPr sz="4400" b="1" i="1">
          <a:solidFill>
            <a:schemeClr val="accent2"/>
          </a:solidFill>
          <a:latin typeface="Times New Roman" pitchFamily="1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defRPr>
      </a:lvl3pPr>
      <a:lvl4pPr marL="1600200" indent="-228600" algn="l" rtl="0" eaLnBrk="0" fontAlgn="base" hangingPunct="0">
        <a:spcBef>
          <a:spcPct val="20000"/>
        </a:spcBef>
        <a:spcAft>
          <a:spcPct val="0"/>
        </a:spcAft>
        <a:buClr>
          <a:srgbClr val="996633"/>
        </a:buClr>
        <a:buSzPct val="8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1038" y="268288"/>
            <a:ext cx="7772400" cy="957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61988" y="1536700"/>
            <a:ext cx="7772400" cy="4808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4" descr="B"/>
          <p:cNvPicPr>
            <a:picLocks noChangeAspect="1" noChangeArrowheads="1"/>
          </p:cNvPicPr>
          <p:nvPr/>
        </p:nvPicPr>
        <p:blipFill>
          <a:blip r:embed="rId13" cstate="print"/>
          <a:srcRect/>
          <a:stretch>
            <a:fillRect/>
          </a:stretch>
        </p:blipFill>
        <p:spPr bwMode="auto">
          <a:xfrm>
            <a:off x="0" y="6515100"/>
            <a:ext cx="9144000" cy="152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5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pitchFamily="34" charset="0"/>
        </a:defRPr>
      </a:lvl2pPr>
      <a:lvl3pPr algn="ctr" rtl="0" eaLnBrk="0" fontAlgn="base" hangingPunct="0">
        <a:spcBef>
          <a:spcPct val="0"/>
        </a:spcBef>
        <a:spcAft>
          <a:spcPct val="0"/>
        </a:spcAft>
        <a:defRPr sz="3600" b="1">
          <a:solidFill>
            <a:schemeClr val="bg1"/>
          </a:solidFill>
          <a:latin typeface="Arial" pitchFamily="34" charset="0"/>
        </a:defRPr>
      </a:lvl3pPr>
      <a:lvl4pPr algn="ctr" rtl="0" eaLnBrk="0" fontAlgn="base" hangingPunct="0">
        <a:spcBef>
          <a:spcPct val="0"/>
        </a:spcBef>
        <a:spcAft>
          <a:spcPct val="0"/>
        </a:spcAft>
        <a:defRPr sz="3600" b="1">
          <a:solidFill>
            <a:schemeClr val="bg1"/>
          </a:solidFill>
          <a:latin typeface="Arial" pitchFamily="34" charset="0"/>
        </a:defRPr>
      </a:lvl4pPr>
      <a:lvl5pPr algn="ctr" rtl="0" eaLnBrk="0" fontAlgn="base" hangingPunct="0">
        <a:spcBef>
          <a:spcPct val="0"/>
        </a:spcBef>
        <a:spcAft>
          <a:spcPct val="0"/>
        </a:spcAft>
        <a:defRPr sz="3600" b="1">
          <a:solidFill>
            <a:schemeClr val="bg1"/>
          </a:solidFill>
          <a:latin typeface="Arial" pitchFamily="34" charset="0"/>
        </a:defRPr>
      </a:lvl5pPr>
      <a:lvl6pPr marL="457200" algn="ctr" rtl="0" fontAlgn="base">
        <a:spcBef>
          <a:spcPct val="0"/>
        </a:spcBef>
        <a:spcAft>
          <a:spcPct val="0"/>
        </a:spcAft>
        <a:defRPr sz="3600" b="1">
          <a:solidFill>
            <a:schemeClr val="bg1"/>
          </a:solidFill>
          <a:latin typeface="Arial" pitchFamily="34" charset="0"/>
        </a:defRPr>
      </a:lvl6pPr>
      <a:lvl7pPr marL="914400" algn="ctr" rtl="0" fontAlgn="base">
        <a:spcBef>
          <a:spcPct val="0"/>
        </a:spcBef>
        <a:spcAft>
          <a:spcPct val="0"/>
        </a:spcAft>
        <a:defRPr sz="3600" b="1">
          <a:solidFill>
            <a:schemeClr val="bg1"/>
          </a:solidFill>
          <a:latin typeface="Arial" pitchFamily="34" charset="0"/>
        </a:defRPr>
      </a:lvl7pPr>
      <a:lvl8pPr marL="1371600" algn="ctr" rtl="0" fontAlgn="base">
        <a:spcBef>
          <a:spcPct val="0"/>
        </a:spcBef>
        <a:spcAft>
          <a:spcPct val="0"/>
        </a:spcAft>
        <a:defRPr sz="3600" b="1">
          <a:solidFill>
            <a:schemeClr val="bg1"/>
          </a:solidFill>
          <a:latin typeface="Arial" pitchFamily="34" charset="0"/>
        </a:defRPr>
      </a:lvl8pPr>
      <a:lvl9pPr marL="1828800" algn="ctr" rtl="0" fontAlgn="base">
        <a:spcBef>
          <a:spcPct val="0"/>
        </a:spcBef>
        <a:spcAft>
          <a:spcPct val="0"/>
        </a:spcAft>
        <a:defRPr sz="3600" b="1">
          <a:solidFill>
            <a:schemeClr val="bg1"/>
          </a:solidFill>
          <a:latin typeface="Arial" pitchFamily="34" charset="0"/>
        </a:defRPr>
      </a:lvl9pPr>
    </p:titleStyle>
    <p:bodyStyle>
      <a:lvl1pPr marL="342900" indent="-342900" algn="l" rtl="0" eaLnBrk="0" fontAlgn="base" hangingPunct="0">
        <a:spcBef>
          <a:spcPct val="20000"/>
        </a:spcBef>
        <a:spcAft>
          <a:spcPct val="0"/>
        </a:spcAft>
        <a:buFont typeface="Times"/>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Times"/>
        <a:buChar char="•"/>
        <a:defRPr sz="2000" b="1">
          <a:solidFill>
            <a:schemeClr val="bg1"/>
          </a:solidFill>
          <a:latin typeface="+mn-lt"/>
        </a:defRPr>
      </a:lvl2pPr>
      <a:lvl3pPr marL="1143000" indent="-228600" algn="l" rtl="0" eaLnBrk="0" fontAlgn="base" hangingPunct="0">
        <a:spcBef>
          <a:spcPct val="20000"/>
        </a:spcBef>
        <a:spcAft>
          <a:spcPct val="0"/>
        </a:spcAft>
        <a:buFont typeface="Times"/>
        <a:buChar char="•"/>
        <a:defRPr sz="2000" b="1">
          <a:solidFill>
            <a:srgbClr val="FFFF00"/>
          </a:solidFill>
          <a:latin typeface="+mn-lt"/>
        </a:defRPr>
      </a:lvl3pPr>
      <a:lvl4pPr marL="1600200" indent="-228600" algn="l" rtl="0" eaLnBrk="0" fontAlgn="base" hangingPunct="0">
        <a:spcBef>
          <a:spcPct val="20000"/>
        </a:spcBef>
        <a:spcAft>
          <a:spcPct val="0"/>
        </a:spcAft>
        <a:buFont typeface="Times"/>
        <a:buChar char="•"/>
        <a:defRPr>
          <a:solidFill>
            <a:schemeClr val="bg1"/>
          </a:solidFill>
          <a:latin typeface="+mn-lt"/>
        </a:defRPr>
      </a:lvl4pPr>
      <a:lvl5pPr marL="2057400" indent="-228600" algn="l" rtl="0" eaLnBrk="0" fontAlgn="base" hangingPunct="0">
        <a:spcBef>
          <a:spcPct val="20000"/>
        </a:spcBef>
        <a:spcAft>
          <a:spcPct val="0"/>
        </a:spcAft>
        <a:buFont typeface="Times"/>
        <a:buChar char="•"/>
        <a:defRPr>
          <a:solidFill>
            <a:srgbClr val="FFFF00"/>
          </a:solidFill>
          <a:latin typeface="+mn-lt"/>
        </a:defRPr>
      </a:lvl5pPr>
      <a:lvl6pPr marL="2514600" indent="-228600" algn="l" rtl="0" fontAlgn="base">
        <a:spcBef>
          <a:spcPct val="20000"/>
        </a:spcBef>
        <a:spcAft>
          <a:spcPct val="0"/>
        </a:spcAft>
        <a:buFont typeface="Times" pitchFamily="18" charset="0"/>
        <a:buChar char="•"/>
        <a:defRPr>
          <a:solidFill>
            <a:srgbClr val="FFFF00"/>
          </a:solidFill>
          <a:latin typeface="+mn-lt"/>
        </a:defRPr>
      </a:lvl6pPr>
      <a:lvl7pPr marL="2971800" indent="-228600" algn="l" rtl="0" fontAlgn="base">
        <a:spcBef>
          <a:spcPct val="20000"/>
        </a:spcBef>
        <a:spcAft>
          <a:spcPct val="0"/>
        </a:spcAft>
        <a:buFont typeface="Times" pitchFamily="18" charset="0"/>
        <a:buChar char="•"/>
        <a:defRPr>
          <a:solidFill>
            <a:srgbClr val="FFFF00"/>
          </a:solidFill>
          <a:latin typeface="+mn-lt"/>
        </a:defRPr>
      </a:lvl7pPr>
      <a:lvl8pPr marL="3429000" indent="-228600" algn="l" rtl="0" fontAlgn="base">
        <a:spcBef>
          <a:spcPct val="20000"/>
        </a:spcBef>
        <a:spcAft>
          <a:spcPct val="0"/>
        </a:spcAft>
        <a:buFont typeface="Times" pitchFamily="18" charset="0"/>
        <a:buChar char="•"/>
        <a:defRPr>
          <a:solidFill>
            <a:srgbClr val="FFFF00"/>
          </a:solidFill>
          <a:latin typeface="+mn-lt"/>
        </a:defRPr>
      </a:lvl8pPr>
      <a:lvl9pPr marL="3886200" indent="-228600" algn="l" rtl="0" fontAlgn="base">
        <a:spcBef>
          <a:spcPct val="20000"/>
        </a:spcBef>
        <a:spcAft>
          <a:spcPct val="0"/>
        </a:spcAft>
        <a:buFont typeface="Times" pitchFamily="18" charset="0"/>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872107D4-A53A-4BD2-B6E6-4FF0E1B00E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4" r:id="rId13"/>
    <p:sldLayoutId id="214748449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D8D53279-CBE1-475B-8F97-34BE1CFA4899}" type="datetimeFigureOut">
              <a:rPr lang="en-US"/>
              <a:pPr>
                <a:defRPr/>
              </a:pPr>
              <a:t>9/23/2010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CAAF081F-0BF8-4B56-B36A-F903C9B8D8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0" name="Rectangle 4"/>
          <p:cNvSpPr>
            <a:spLocks noGrp="1" noChangeArrowheads="1"/>
          </p:cNvSpPr>
          <p:nvPr>
            <p:ph type="dt" sz="half" idx="2"/>
          </p:nvPr>
        </p:nvSpPr>
        <p:spPr bwMode="auto">
          <a:xfrm>
            <a:off x="123825" y="6342063"/>
            <a:ext cx="2519363"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CC"/>
                </a:solidFill>
                <a:latin typeface="Times New Roman" pitchFamily="18" charset="0"/>
              </a:defRPr>
            </a:lvl1pPr>
          </a:lstStyle>
          <a:p>
            <a:pPr>
              <a:defRPr/>
            </a:pPr>
            <a:endParaRPr lang="en-US"/>
          </a:p>
        </p:txBody>
      </p:sp>
      <p:sp>
        <p:nvSpPr>
          <p:cNvPr id="80901" name="Rectangle 5"/>
          <p:cNvSpPr>
            <a:spLocks noGrp="1" noChangeArrowheads="1"/>
          </p:cNvSpPr>
          <p:nvPr>
            <p:ph type="ftr" sz="quarter" idx="3"/>
          </p:nvPr>
        </p:nvSpPr>
        <p:spPr bwMode="auto">
          <a:xfrm>
            <a:off x="2759075" y="6342063"/>
            <a:ext cx="35655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CC"/>
                </a:solidFill>
                <a:latin typeface="Times New Roman" pitchFamily="18" charset="0"/>
              </a:defRPr>
            </a:lvl1pPr>
          </a:lstStyle>
          <a:p>
            <a:pPr>
              <a:defRPr/>
            </a:pPr>
            <a:endParaRPr lang="en-US"/>
          </a:p>
        </p:txBody>
      </p:sp>
      <p:sp>
        <p:nvSpPr>
          <p:cNvPr id="80902" name="Rectangle 6"/>
          <p:cNvSpPr>
            <a:spLocks noGrp="1" noChangeArrowheads="1"/>
          </p:cNvSpPr>
          <p:nvPr>
            <p:ph type="sldNum" sz="quarter" idx="4"/>
          </p:nvPr>
        </p:nvSpPr>
        <p:spPr bwMode="auto">
          <a:xfrm>
            <a:off x="6464300" y="6342063"/>
            <a:ext cx="254317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CC"/>
                </a:solidFill>
                <a:latin typeface="Times New Roman" pitchFamily="18" charset="0"/>
              </a:defRPr>
            </a:lvl1pPr>
          </a:lstStyle>
          <a:p>
            <a:pPr>
              <a:defRPr/>
            </a:pPr>
            <a:endParaRPr lang="en-US"/>
          </a:p>
        </p:txBody>
      </p:sp>
      <p:sp>
        <p:nvSpPr>
          <p:cNvPr id="80903" name="Freeform 7"/>
          <p:cNvSpPr>
            <a:spLocks/>
          </p:cNvSpPr>
          <p:nvPr/>
        </p:nvSpPr>
        <p:spPr bwMode="auto">
          <a:xfrm>
            <a:off x="3587750" y="53975"/>
            <a:ext cx="1982788" cy="654050"/>
          </a:xfrm>
          <a:custGeom>
            <a:avLst/>
            <a:gdLst/>
            <a:ahLst/>
            <a:cxnLst>
              <a:cxn ang="0">
                <a:pos x="16" y="67"/>
              </a:cxn>
              <a:cxn ang="0">
                <a:pos x="26" y="62"/>
              </a:cxn>
              <a:cxn ang="0">
                <a:pos x="452" y="62"/>
              </a:cxn>
              <a:cxn ang="0">
                <a:pos x="483" y="40"/>
              </a:cxn>
              <a:cxn ang="0">
                <a:pos x="505" y="27"/>
              </a:cxn>
              <a:cxn ang="0">
                <a:pos x="526" y="17"/>
              </a:cxn>
              <a:cxn ang="0">
                <a:pos x="552" y="11"/>
              </a:cxn>
              <a:cxn ang="0">
                <a:pos x="578" y="5"/>
              </a:cxn>
              <a:cxn ang="0">
                <a:pos x="605" y="2"/>
              </a:cxn>
              <a:cxn ang="0">
                <a:pos x="639" y="0"/>
              </a:cxn>
              <a:cxn ang="0">
                <a:pos x="678" y="5"/>
              </a:cxn>
              <a:cxn ang="0">
                <a:pos x="714" y="15"/>
              </a:cxn>
              <a:cxn ang="0">
                <a:pos x="740" y="27"/>
              </a:cxn>
              <a:cxn ang="0">
                <a:pos x="768" y="40"/>
              </a:cxn>
              <a:cxn ang="0">
                <a:pos x="786" y="51"/>
              </a:cxn>
              <a:cxn ang="0">
                <a:pos x="802" y="64"/>
              </a:cxn>
              <a:cxn ang="0">
                <a:pos x="1209" y="62"/>
              </a:cxn>
              <a:cxn ang="0">
                <a:pos x="1223" y="66"/>
              </a:cxn>
              <a:cxn ang="0">
                <a:pos x="1233" y="73"/>
              </a:cxn>
              <a:cxn ang="0">
                <a:pos x="1242" y="91"/>
              </a:cxn>
              <a:cxn ang="0">
                <a:pos x="1246" y="112"/>
              </a:cxn>
              <a:cxn ang="0">
                <a:pos x="1248" y="137"/>
              </a:cxn>
              <a:cxn ang="0">
                <a:pos x="1248" y="349"/>
              </a:cxn>
              <a:cxn ang="0">
                <a:pos x="809" y="350"/>
              </a:cxn>
              <a:cxn ang="0">
                <a:pos x="700" y="409"/>
              </a:cxn>
              <a:cxn ang="0">
                <a:pos x="523" y="411"/>
              </a:cxn>
              <a:cxn ang="0">
                <a:pos x="437" y="346"/>
              </a:cxn>
              <a:cxn ang="0">
                <a:pos x="46" y="349"/>
              </a:cxn>
              <a:cxn ang="0">
                <a:pos x="0" y="349"/>
              </a:cxn>
              <a:cxn ang="0">
                <a:pos x="0" y="152"/>
              </a:cxn>
              <a:cxn ang="0">
                <a:pos x="0" y="123"/>
              </a:cxn>
              <a:cxn ang="0">
                <a:pos x="5" y="94"/>
              </a:cxn>
              <a:cxn ang="0">
                <a:pos x="9" y="80"/>
              </a:cxn>
              <a:cxn ang="0">
                <a:pos x="16" y="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04"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w="9525">
            <a:noFill/>
            <a:round/>
            <a:headEnd/>
            <a:tailEnd/>
          </a:ln>
          <a:effectLst/>
        </p:spPr>
        <p:txBody>
          <a:bodyPr/>
          <a:lstStyle/>
          <a:p>
            <a:pPr eaLnBrk="0" hangingPunct="0">
              <a:defRPr/>
            </a:pPr>
            <a:endParaRPr lang="en-US">
              <a:solidFill>
                <a:srgbClr val="FFFFCC"/>
              </a:solidFill>
              <a:latin typeface="Times New Roman" pitchFamily="18" charset="0"/>
            </a:endParaRPr>
          </a:p>
        </p:txBody>
      </p:sp>
      <p:sp>
        <p:nvSpPr>
          <p:cNvPr id="80905" name="Freeform 9"/>
          <p:cNvSpPr>
            <a:spLocks/>
          </p:cNvSpPr>
          <p:nvPr/>
        </p:nvSpPr>
        <p:spPr bwMode="auto">
          <a:xfrm>
            <a:off x="3586163" y="452438"/>
            <a:ext cx="1984375" cy="304800"/>
          </a:xfrm>
          <a:custGeom>
            <a:avLst/>
            <a:gdLst/>
            <a:ahLst/>
            <a:cxnLst>
              <a:cxn ang="0">
                <a:pos x="60" y="42"/>
              </a:cxn>
              <a:cxn ang="0">
                <a:pos x="98" y="42"/>
              </a:cxn>
              <a:cxn ang="0">
                <a:pos x="128" y="63"/>
              </a:cxn>
              <a:cxn ang="0">
                <a:pos x="176" y="51"/>
              </a:cxn>
              <a:cxn ang="0">
                <a:pos x="231" y="45"/>
              </a:cxn>
              <a:cxn ang="0">
                <a:pos x="269" y="57"/>
              </a:cxn>
              <a:cxn ang="0">
                <a:pos x="311" y="51"/>
              </a:cxn>
              <a:cxn ang="0">
                <a:pos x="378" y="54"/>
              </a:cxn>
              <a:cxn ang="0">
                <a:pos x="420" y="63"/>
              </a:cxn>
              <a:cxn ang="0">
                <a:pos x="483" y="80"/>
              </a:cxn>
              <a:cxn ang="0">
                <a:pos x="513" y="99"/>
              </a:cxn>
              <a:cxn ang="0">
                <a:pos x="536" y="130"/>
              </a:cxn>
              <a:cxn ang="0">
                <a:pos x="578" y="129"/>
              </a:cxn>
              <a:cxn ang="0">
                <a:pos x="617" y="139"/>
              </a:cxn>
              <a:cxn ang="0">
                <a:pos x="651" y="131"/>
              </a:cxn>
              <a:cxn ang="0">
                <a:pos x="688" y="121"/>
              </a:cxn>
              <a:cxn ang="0">
                <a:pos x="728" y="101"/>
              </a:cxn>
              <a:cxn ang="0">
                <a:pos x="769" y="68"/>
              </a:cxn>
              <a:cxn ang="0">
                <a:pos x="814" y="52"/>
              </a:cxn>
              <a:cxn ang="0">
                <a:pos x="844" y="56"/>
              </a:cxn>
              <a:cxn ang="0">
                <a:pos x="881" y="57"/>
              </a:cxn>
              <a:cxn ang="0">
                <a:pos x="933" y="69"/>
              </a:cxn>
              <a:cxn ang="0">
                <a:pos x="963" y="51"/>
              </a:cxn>
              <a:cxn ang="0">
                <a:pos x="989" y="55"/>
              </a:cxn>
              <a:cxn ang="0">
                <a:pos x="1035" y="33"/>
              </a:cxn>
              <a:cxn ang="0">
                <a:pos x="1063" y="35"/>
              </a:cxn>
              <a:cxn ang="0">
                <a:pos x="1096" y="6"/>
              </a:cxn>
              <a:cxn ang="0">
                <a:pos x="1130" y="32"/>
              </a:cxn>
              <a:cxn ang="0">
                <a:pos x="1164" y="0"/>
              </a:cxn>
              <a:cxn ang="0">
                <a:pos x="1195" y="38"/>
              </a:cxn>
              <a:cxn ang="0">
                <a:pos x="1227" y="16"/>
              </a:cxn>
              <a:cxn ang="0">
                <a:pos x="1249" y="28"/>
              </a:cxn>
              <a:cxn ang="0">
                <a:pos x="822" y="144"/>
              </a:cxn>
              <a:cxn ang="0">
                <a:pos x="563" y="191"/>
              </a:cxn>
              <a:cxn ang="0">
                <a:pos x="441" y="98"/>
              </a:cxn>
              <a:cxn ang="0">
                <a:pos x="0" y="19"/>
              </a:cxn>
              <a:cxn ang="0">
                <a:pos x="18" y="33"/>
              </a:cxn>
              <a:cxn ang="0">
                <a:pos x="43" y="38"/>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06" name="Freeform 10"/>
          <p:cNvSpPr>
            <a:spLocks/>
          </p:cNvSpPr>
          <p:nvPr/>
        </p:nvSpPr>
        <p:spPr bwMode="auto">
          <a:xfrm>
            <a:off x="3586163" y="508000"/>
            <a:ext cx="1984375" cy="306388"/>
          </a:xfrm>
          <a:custGeom>
            <a:avLst/>
            <a:gdLst/>
            <a:ahLst/>
            <a:cxnLst>
              <a:cxn ang="0">
                <a:pos x="26" y="125"/>
              </a:cxn>
              <a:cxn ang="0">
                <a:pos x="450" y="125"/>
              </a:cxn>
              <a:cxn ang="0">
                <a:pos x="487" y="155"/>
              </a:cxn>
              <a:cxn ang="0">
                <a:pos x="532" y="175"/>
              </a:cxn>
              <a:cxn ang="0">
                <a:pos x="587" y="188"/>
              </a:cxn>
              <a:cxn ang="0">
                <a:pos x="672" y="188"/>
              </a:cxn>
              <a:cxn ang="0">
                <a:pos x="769" y="158"/>
              </a:cxn>
              <a:cxn ang="0">
                <a:pos x="811" y="125"/>
              </a:cxn>
              <a:cxn ang="0">
                <a:pos x="1224" y="124"/>
              </a:cxn>
              <a:cxn ang="0">
                <a:pos x="1243" y="114"/>
              </a:cxn>
              <a:cxn ang="0">
                <a:pos x="1249" y="96"/>
              </a:cxn>
              <a:cxn ang="0">
                <a:pos x="1238" y="0"/>
              </a:cxn>
              <a:cxn ang="0">
                <a:pos x="1227" y="18"/>
              </a:cxn>
              <a:cxn ang="0">
                <a:pos x="1218" y="33"/>
              </a:cxn>
              <a:cxn ang="0">
                <a:pos x="1196" y="24"/>
              </a:cxn>
              <a:cxn ang="0">
                <a:pos x="1170" y="14"/>
              </a:cxn>
              <a:cxn ang="0">
                <a:pos x="1138" y="33"/>
              </a:cxn>
              <a:cxn ang="0">
                <a:pos x="1117" y="24"/>
              </a:cxn>
              <a:cxn ang="0">
                <a:pos x="1089" y="19"/>
              </a:cxn>
              <a:cxn ang="0">
                <a:pos x="1074" y="38"/>
              </a:cxn>
              <a:cxn ang="0">
                <a:pos x="1046" y="33"/>
              </a:cxn>
              <a:cxn ang="0">
                <a:pos x="1007" y="38"/>
              </a:cxn>
              <a:cxn ang="0">
                <a:pos x="969" y="33"/>
              </a:cxn>
              <a:cxn ang="0">
                <a:pos x="932" y="47"/>
              </a:cxn>
              <a:cxn ang="0">
                <a:pos x="901" y="34"/>
              </a:cxn>
              <a:cxn ang="0">
                <a:pos x="847" y="44"/>
              </a:cxn>
              <a:cxn ang="0">
                <a:pos x="807" y="43"/>
              </a:cxn>
              <a:cxn ang="0">
                <a:pos x="783" y="81"/>
              </a:cxn>
              <a:cxn ang="0">
                <a:pos x="765" y="111"/>
              </a:cxn>
              <a:cxn ang="0">
                <a:pos x="729" y="122"/>
              </a:cxn>
              <a:cxn ang="0">
                <a:pos x="697" y="132"/>
              </a:cxn>
              <a:cxn ang="0">
                <a:pos x="634" y="137"/>
              </a:cxn>
              <a:cxn ang="0">
                <a:pos x="556" y="145"/>
              </a:cxn>
              <a:cxn ang="0">
                <a:pos x="499" y="116"/>
              </a:cxn>
              <a:cxn ang="0">
                <a:pos x="454" y="57"/>
              </a:cxn>
              <a:cxn ang="0">
                <a:pos x="399" y="47"/>
              </a:cxn>
              <a:cxn ang="0">
                <a:pos x="332" y="33"/>
              </a:cxn>
              <a:cxn ang="0">
                <a:pos x="262" y="24"/>
              </a:cxn>
              <a:cxn ang="0">
                <a:pos x="214" y="35"/>
              </a:cxn>
              <a:cxn ang="0">
                <a:pos x="186" y="32"/>
              </a:cxn>
              <a:cxn ang="0">
                <a:pos x="145" y="37"/>
              </a:cxn>
              <a:cxn ang="0">
                <a:pos x="102" y="35"/>
              </a:cxn>
              <a:cxn ang="0">
                <a:pos x="57" y="43"/>
              </a:cxn>
              <a:cxn ang="0">
                <a:pos x="11" y="38"/>
              </a:cxn>
              <a:cxn ang="0">
                <a:pos x="1" y="74"/>
              </a:cxn>
              <a:cxn ang="0">
                <a:pos x="9" y="118"/>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07" name="Freeform 11"/>
          <p:cNvSpPr>
            <a:spLocks/>
          </p:cNvSpPr>
          <p:nvPr/>
        </p:nvSpPr>
        <p:spPr bwMode="auto">
          <a:xfrm>
            <a:off x="3598863" y="557213"/>
            <a:ext cx="1947862" cy="228600"/>
          </a:xfrm>
          <a:custGeom>
            <a:avLst/>
            <a:gdLst/>
            <a:ahLst/>
            <a:cxnLst>
              <a:cxn ang="0">
                <a:pos x="301" y="45"/>
              </a:cxn>
              <a:cxn ang="0">
                <a:pos x="219" y="50"/>
              </a:cxn>
              <a:cxn ang="0">
                <a:pos x="97" y="50"/>
              </a:cxn>
              <a:cxn ang="0">
                <a:pos x="40" y="49"/>
              </a:cxn>
              <a:cxn ang="0">
                <a:pos x="8" y="36"/>
              </a:cxn>
              <a:cxn ang="0">
                <a:pos x="0" y="46"/>
              </a:cxn>
              <a:cxn ang="0">
                <a:pos x="46" y="64"/>
              </a:cxn>
              <a:cxn ang="0">
                <a:pos x="103" y="63"/>
              </a:cxn>
              <a:cxn ang="0">
                <a:pos x="134" y="65"/>
              </a:cxn>
              <a:cxn ang="0">
                <a:pos x="204" y="68"/>
              </a:cxn>
              <a:cxn ang="0">
                <a:pos x="341" y="63"/>
              </a:cxn>
              <a:cxn ang="0">
                <a:pos x="440" y="64"/>
              </a:cxn>
              <a:cxn ang="0">
                <a:pos x="485" y="105"/>
              </a:cxn>
              <a:cxn ang="0">
                <a:pos x="558" y="136"/>
              </a:cxn>
              <a:cxn ang="0">
                <a:pos x="642" y="143"/>
              </a:cxn>
              <a:cxn ang="0">
                <a:pos x="728" y="121"/>
              </a:cxn>
              <a:cxn ang="0">
                <a:pos x="786" y="82"/>
              </a:cxn>
              <a:cxn ang="0">
                <a:pos x="827" y="67"/>
              </a:cxn>
              <a:cxn ang="0">
                <a:pos x="937" y="68"/>
              </a:cxn>
              <a:cxn ang="0">
                <a:pos x="1021" y="67"/>
              </a:cxn>
              <a:cxn ang="0">
                <a:pos x="1118" y="67"/>
              </a:cxn>
              <a:cxn ang="0">
                <a:pos x="1211" y="69"/>
              </a:cxn>
              <a:cxn ang="0">
                <a:pos x="1226" y="34"/>
              </a:cxn>
              <a:cxn ang="0">
                <a:pos x="1211" y="37"/>
              </a:cxn>
              <a:cxn ang="0">
                <a:pos x="1171" y="59"/>
              </a:cxn>
              <a:cxn ang="0">
                <a:pos x="1064" y="56"/>
              </a:cxn>
              <a:cxn ang="0">
                <a:pos x="941" y="58"/>
              </a:cxn>
              <a:cxn ang="0">
                <a:pos x="851" y="62"/>
              </a:cxn>
              <a:cxn ang="0">
                <a:pos x="815" y="53"/>
              </a:cxn>
              <a:cxn ang="0">
                <a:pos x="809" y="32"/>
              </a:cxn>
              <a:cxn ang="0">
                <a:pos x="798" y="22"/>
              </a:cxn>
              <a:cxn ang="0">
                <a:pos x="760" y="72"/>
              </a:cxn>
              <a:cxn ang="0">
                <a:pos x="718" y="101"/>
              </a:cxn>
              <a:cxn ang="0">
                <a:pos x="671" y="112"/>
              </a:cxn>
              <a:cxn ang="0">
                <a:pos x="618" y="124"/>
              </a:cxn>
              <a:cxn ang="0">
                <a:pos x="557" y="110"/>
              </a:cxn>
              <a:cxn ang="0">
                <a:pos x="520" y="93"/>
              </a:cxn>
              <a:cxn ang="0">
                <a:pos x="486" y="86"/>
              </a:cxn>
              <a:cxn ang="0">
                <a:pos x="461" y="62"/>
              </a:cxn>
              <a:cxn ang="0">
                <a:pos x="432" y="24"/>
              </a:cxn>
              <a:cxn ang="0">
                <a:pos x="413" y="43"/>
              </a:cxn>
              <a:cxn ang="0">
                <a:pos x="339" y="48"/>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08" name="Freeform 12"/>
          <p:cNvSpPr>
            <a:spLocks/>
          </p:cNvSpPr>
          <p:nvPr/>
        </p:nvSpPr>
        <p:spPr bwMode="auto">
          <a:xfrm>
            <a:off x="4868863" y="249238"/>
            <a:ext cx="122237" cy="406400"/>
          </a:xfrm>
          <a:custGeom>
            <a:avLst/>
            <a:gdLst/>
            <a:ahLst/>
            <a:cxnLst>
              <a:cxn ang="0">
                <a:pos x="51" y="6"/>
              </a:cxn>
              <a:cxn ang="0">
                <a:pos x="47" y="25"/>
              </a:cxn>
              <a:cxn ang="0">
                <a:pos x="76" y="27"/>
              </a:cxn>
              <a:cxn ang="0">
                <a:pos x="65" y="61"/>
              </a:cxn>
              <a:cxn ang="0">
                <a:pos x="66" y="87"/>
              </a:cxn>
              <a:cxn ang="0">
                <a:pos x="73" y="110"/>
              </a:cxn>
              <a:cxn ang="0">
                <a:pos x="61" y="133"/>
              </a:cxn>
              <a:cxn ang="0">
                <a:pos x="57" y="157"/>
              </a:cxn>
              <a:cxn ang="0">
                <a:pos x="51" y="181"/>
              </a:cxn>
              <a:cxn ang="0">
                <a:pos x="42" y="197"/>
              </a:cxn>
              <a:cxn ang="0">
                <a:pos x="32" y="213"/>
              </a:cxn>
              <a:cxn ang="0">
                <a:pos x="20" y="230"/>
              </a:cxn>
              <a:cxn ang="0">
                <a:pos x="13" y="241"/>
              </a:cxn>
              <a:cxn ang="0">
                <a:pos x="0" y="255"/>
              </a:cxn>
              <a:cxn ang="0">
                <a:pos x="8" y="230"/>
              </a:cxn>
              <a:cxn ang="0">
                <a:pos x="24" y="212"/>
              </a:cxn>
              <a:cxn ang="0">
                <a:pos x="21" y="192"/>
              </a:cxn>
              <a:cxn ang="0">
                <a:pos x="36" y="167"/>
              </a:cxn>
              <a:cxn ang="0">
                <a:pos x="44" y="137"/>
              </a:cxn>
              <a:cxn ang="0">
                <a:pos x="40" y="108"/>
              </a:cxn>
              <a:cxn ang="0">
                <a:pos x="43" y="85"/>
              </a:cxn>
              <a:cxn ang="0">
                <a:pos x="40" y="68"/>
              </a:cxn>
              <a:cxn ang="0">
                <a:pos x="19" y="36"/>
              </a:cxn>
              <a:cxn ang="0">
                <a:pos x="6" y="3"/>
              </a:cxn>
              <a:cxn ang="0">
                <a:pos x="50" y="0"/>
              </a:cxn>
              <a:cxn ang="0">
                <a:pos x="51" y="6"/>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09" name="Freeform 13"/>
          <p:cNvSpPr>
            <a:spLocks/>
          </p:cNvSpPr>
          <p:nvPr/>
        </p:nvSpPr>
        <p:spPr bwMode="auto">
          <a:xfrm>
            <a:off x="3605213" y="19050"/>
            <a:ext cx="1951037" cy="411163"/>
          </a:xfrm>
          <a:custGeom>
            <a:avLst/>
            <a:gdLst/>
            <a:ahLst/>
            <a:cxnLst>
              <a:cxn ang="0">
                <a:pos x="0" y="259"/>
              </a:cxn>
              <a:cxn ang="0">
                <a:pos x="5" y="154"/>
              </a:cxn>
              <a:cxn ang="0">
                <a:pos x="23" y="130"/>
              </a:cxn>
              <a:cxn ang="0">
                <a:pos x="56" y="146"/>
              </a:cxn>
              <a:cxn ang="0">
                <a:pos x="85" y="128"/>
              </a:cxn>
              <a:cxn ang="0">
                <a:pos x="117" y="144"/>
              </a:cxn>
              <a:cxn ang="0">
                <a:pos x="152" y="144"/>
              </a:cxn>
              <a:cxn ang="0">
                <a:pos x="208" y="138"/>
              </a:cxn>
              <a:cxn ang="0">
                <a:pos x="249" y="122"/>
              </a:cxn>
              <a:cxn ang="0">
                <a:pos x="289" y="138"/>
              </a:cxn>
              <a:cxn ang="0">
                <a:pos x="312" y="143"/>
              </a:cxn>
              <a:cxn ang="0">
                <a:pos x="362" y="137"/>
              </a:cxn>
              <a:cxn ang="0">
                <a:pos x="449" y="121"/>
              </a:cxn>
              <a:cxn ang="0">
                <a:pos x="499" y="83"/>
              </a:cxn>
              <a:cxn ang="0">
                <a:pos x="489" y="119"/>
              </a:cxn>
              <a:cxn ang="0">
                <a:pos x="531" y="132"/>
              </a:cxn>
              <a:cxn ang="0">
                <a:pos x="559" y="158"/>
              </a:cxn>
              <a:cxn ang="0">
                <a:pos x="586" y="178"/>
              </a:cxn>
              <a:cxn ang="0">
                <a:pos x="602" y="178"/>
              </a:cxn>
              <a:cxn ang="0">
                <a:pos x="581" y="145"/>
              </a:cxn>
              <a:cxn ang="0">
                <a:pos x="561" y="103"/>
              </a:cxn>
              <a:cxn ang="0">
                <a:pos x="547" y="82"/>
              </a:cxn>
              <a:cxn ang="0">
                <a:pos x="574" y="62"/>
              </a:cxn>
              <a:cxn ang="0">
                <a:pos x="535" y="56"/>
              </a:cxn>
              <a:cxn ang="0">
                <a:pos x="600" y="42"/>
              </a:cxn>
              <a:cxn ang="0">
                <a:pos x="676" y="55"/>
              </a:cxn>
              <a:cxn ang="0">
                <a:pos x="721" y="60"/>
              </a:cxn>
              <a:cxn ang="0">
                <a:pos x="773" y="108"/>
              </a:cxn>
              <a:cxn ang="0">
                <a:pos x="828" y="139"/>
              </a:cxn>
              <a:cxn ang="0">
                <a:pos x="879" y="141"/>
              </a:cxn>
              <a:cxn ang="0">
                <a:pos x="928" y="128"/>
              </a:cxn>
              <a:cxn ang="0">
                <a:pos x="957" y="139"/>
              </a:cxn>
              <a:cxn ang="0">
                <a:pos x="981" y="130"/>
              </a:cxn>
              <a:cxn ang="0">
                <a:pos x="1015" y="146"/>
              </a:cxn>
              <a:cxn ang="0">
                <a:pos x="1041" y="144"/>
              </a:cxn>
              <a:cxn ang="0">
                <a:pos x="1063" y="130"/>
              </a:cxn>
              <a:cxn ang="0">
                <a:pos x="1099" y="146"/>
              </a:cxn>
              <a:cxn ang="0">
                <a:pos x="1128" y="139"/>
              </a:cxn>
              <a:cxn ang="0">
                <a:pos x="1154" y="149"/>
              </a:cxn>
              <a:cxn ang="0">
                <a:pos x="1197" y="138"/>
              </a:cxn>
              <a:cxn ang="0">
                <a:pos x="1221" y="165"/>
              </a:cxn>
              <a:cxn ang="0">
                <a:pos x="1229" y="154"/>
              </a:cxn>
              <a:cxn ang="0">
                <a:pos x="1224" y="112"/>
              </a:cxn>
              <a:cxn ang="0">
                <a:pos x="1187" y="93"/>
              </a:cxn>
              <a:cxn ang="0">
                <a:pos x="1140" y="101"/>
              </a:cxn>
              <a:cxn ang="0">
                <a:pos x="1099" y="93"/>
              </a:cxn>
              <a:cxn ang="0">
                <a:pos x="1040" y="95"/>
              </a:cxn>
              <a:cxn ang="0">
                <a:pos x="996" y="93"/>
              </a:cxn>
              <a:cxn ang="0">
                <a:pos x="955" y="96"/>
              </a:cxn>
              <a:cxn ang="0">
                <a:pos x="909" y="96"/>
              </a:cxn>
              <a:cxn ang="0">
                <a:pos x="861" y="97"/>
              </a:cxn>
              <a:cxn ang="0">
                <a:pos x="826" y="96"/>
              </a:cxn>
              <a:cxn ang="0">
                <a:pos x="785" y="69"/>
              </a:cxn>
              <a:cxn ang="0">
                <a:pos x="727" y="30"/>
              </a:cxn>
              <a:cxn ang="0">
                <a:pos x="644" y="2"/>
              </a:cxn>
              <a:cxn ang="0">
                <a:pos x="560" y="8"/>
              </a:cxn>
              <a:cxn ang="0">
                <a:pos x="474" y="45"/>
              </a:cxn>
              <a:cxn ang="0">
                <a:pos x="399" y="95"/>
              </a:cxn>
              <a:cxn ang="0">
                <a:pos x="328" y="97"/>
              </a:cxn>
              <a:cxn ang="0">
                <a:pos x="231" y="96"/>
              </a:cxn>
              <a:cxn ang="0">
                <a:pos x="109" y="93"/>
              </a:cxn>
              <a:cxn ang="0">
                <a:pos x="19" y="96"/>
              </a:cxn>
              <a:cxn ang="0">
                <a:pos x="0" y="132"/>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10" name="Freeform 14"/>
          <p:cNvSpPr>
            <a:spLocks/>
          </p:cNvSpPr>
          <p:nvPr/>
        </p:nvSpPr>
        <p:spPr bwMode="auto">
          <a:xfrm>
            <a:off x="4191000" y="234950"/>
            <a:ext cx="90488" cy="400050"/>
          </a:xfrm>
          <a:custGeom>
            <a:avLst/>
            <a:gdLst/>
            <a:ahLst/>
            <a:cxnLst>
              <a:cxn ang="0">
                <a:pos x="13" y="6"/>
              </a:cxn>
              <a:cxn ang="0">
                <a:pos x="17" y="25"/>
              </a:cxn>
              <a:cxn ang="0">
                <a:pos x="13" y="34"/>
              </a:cxn>
              <a:cxn ang="0">
                <a:pos x="6" y="62"/>
              </a:cxn>
              <a:cxn ang="0">
                <a:pos x="1" y="86"/>
              </a:cxn>
              <a:cxn ang="0">
                <a:pos x="0" y="108"/>
              </a:cxn>
              <a:cxn ang="0">
                <a:pos x="5" y="135"/>
              </a:cxn>
              <a:cxn ang="0">
                <a:pos x="8" y="160"/>
              </a:cxn>
              <a:cxn ang="0">
                <a:pos x="13" y="184"/>
              </a:cxn>
              <a:cxn ang="0">
                <a:pos x="27" y="200"/>
              </a:cxn>
              <a:cxn ang="0">
                <a:pos x="32" y="217"/>
              </a:cxn>
              <a:cxn ang="0">
                <a:pos x="45" y="234"/>
              </a:cxn>
              <a:cxn ang="0">
                <a:pos x="56" y="251"/>
              </a:cxn>
              <a:cxn ang="0">
                <a:pos x="51" y="235"/>
              </a:cxn>
              <a:cxn ang="0">
                <a:pos x="40" y="216"/>
              </a:cxn>
              <a:cxn ang="0">
                <a:pos x="43" y="196"/>
              </a:cxn>
              <a:cxn ang="0">
                <a:pos x="28" y="170"/>
              </a:cxn>
              <a:cxn ang="0">
                <a:pos x="15" y="140"/>
              </a:cxn>
              <a:cxn ang="0">
                <a:pos x="12" y="94"/>
              </a:cxn>
              <a:cxn ang="0">
                <a:pos x="17" y="64"/>
              </a:cxn>
              <a:cxn ang="0">
                <a:pos x="25" y="34"/>
              </a:cxn>
              <a:cxn ang="0">
                <a:pos x="27" y="12"/>
              </a:cxn>
              <a:cxn ang="0">
                <a:pos x="15" y="0"/>
              </a:cxn>
              <a:cxn ang="0">
                <a:pos x="13" y="6"/>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grpSp>
        <p:nvGrpSpPr>
          <p:cNvPr id="5135" name="Group 15"/>
          <p:cNvGrpSpPr>
            <a:grpSpLocks/>
          </p:cNvGrpSpPr>
          <p:nvPr/>
        </p:nvGrpSpPr>
        <p:grpSpPr bwMode="auto">
          <a:xfrm>
            <a:off x="63500" y="153988"/>
            <a:ext cx="3435350" cy="520700"/>
            <a:chOff x="40" y="97"/>
            <a:chExt cx="2164" cy="328"/>
          </a:xfrm>
        </p:grpSpPr>
        <p:sp>
          <p:nvSpPr>
            <p:cNvPr id="80912" name="Freeform 16"/>
            <p:cNvSpPr>
              <a:spLocks/>
            </p:cNvSpPr>
            <p:nvPr/>
          </p:nvSpPr>
          <p:spPr bwMode="auto">
            <a:xfrm>
              <a:off x="40" y="97"/>
              <a:ext cx="2164" cy="267"/>
            </a:xfrm>
            <a:custGeom>
              <a:avLst/>
              <a:gdLst/>
              <a:ahLst/>
              <a:cxnLst>
                <a:cxn ang="0">
                  <a:pos x="29" y="3"/>
                </a:cxn>
                <a:cxn ang="0">
                  <a:pos x="46" y="0"/>
                </a:cxn>
                <a:cxn ang="0">
                  <a:pos x="2096" y="0"/>
                </a:cxn>
                <a:cxn ang="0">
                  <a:pos x="2120" y="2"/>
                </a:cxn>
                <a:cxn ang="0">
                  <a:pos x="2137" y="9"/>
                </a:cxn>
                <a:cxn ang="0">
                  <a:pos x="2152" y="26"/>
                </a:cxn>
                <a:cxn ang="0">
                  <a:pos x="2160" y="46"/>
                </a:cxn>
                <a:cxn ang="0">
                  <a:pos x="2163" y="69"/>
                </a:cxn>
                <a:cxn ang="0">
                  <a:pos x="2163" y="266"/>
                </a:cxn>
                <a:cxn ang="0">
                  <a:pos x="81" y="266"/>
                </a:cxn>
                <a:cxn ang="0">
                  <a:pos x="0" y="266"/>
                </a:cxn>
                <a:cxn ang="0">
                  <a:pos x="0" y="82"/>
                </a:cxn>
                <a:cxn ang="0">
                  <a:pos x="1" y="55"/>
                </a:cxn>
                <a:cxn ang="0">
                  <a:pos x="9" y="29"/>
                </a:cxn>
                <a:cxn ang="0">
                  <a:pos x="16" y="15"/>
                </a:cxn>
                <a:cxn ang="0">
                  <a:pos x="29" y="3"/>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13" name="Freeform 17"/>
            <p:cNvSpPr>
              <a:spLocks/>
            </p:cNvSpPr>
            <p:nvPr/>
          </p:nvSpPr>
          <p:spPr bwMode="auto">
            <a:xfrm>
              <a:off x="40" y="268"/>
              <a:ext cx="2164" cy="115"/>
            </a:xfrm>
            <a:custGeom>
              <a:avLst/>
              <a:gdLst/>
              <a:ahLst/>
              <a:cxnLst>
                <a:cxn ang="0">
                  <a:pos x="105" y="39"/>
                </a:cxn>
                <a:cxn ang="0">
                  <a:pos x="170" y="39"/>
                </a:cxn>
                <a:cxn ang="0">
                  <a:pos x="221" y="58"/>
                </a:cxn>
                <a:cxn ang="0">
                  <a:pos x="305" y="47"/>
                </a:cxn>
                <a:cxn ang="0">
                  <a:pos x="400" y="41"/>
                </a:cxn>
                <a:cxn ang="0">
                  <a:pos x="466" y="53"/>
                </a:cxn>
                <a:cxn ang="0">
                  <a:pos x="538" y="47"/>
                </a:cxn>
                <a:cxn ang="0">
                  <a:pos x="654" y="50"/>
                </a:cxn>
                <a:cxn ang="0">
                  <a:pos x="728" y="58"/>
                </a:cxn>
                <a:cxn ang="0">
                  <a:pos x="815" y="35"/>
                </a:cxn>
                <a:cxn ang="0">
                  <a:pos x="880" y="56"/>
                </a:cxn>
                <a:cxn ang="0">
                  <a:pos x="968" y="52"/>
                </a:cxn>
                <a:cxn ang="0">
                  <a:pos x="1013" y="56"/>
                </a:cxn>
                <a:cxn ang="0">
                  <a:pos x="1053" y="35"/>
                </a:cxn>
                <a:cxn ang="0">
                  <a:pos x="1105" y="21"/>
                </a:cxn>
                <a:cxn ang="0">
                  <a:pos x="1167" y="19"/>
                </a:cxn>
                <a:cxn ang="0">
                  <a:pos x="1218" y="13"/>
                </a:cxn>
                <a:cxn ang="0">
                  <a:pos x="1265" y="29"/>
                </a:cxn>
                <a:cxn ang="0">
                  <a:pos x="1316" y="41"/>
                </a:cxn>
                <a:cxn ang="0">
                  <a:pos x="1399" y="33"/>
                </a:cxn>
                <a:cxn ang="0">
                  <a:pos x="1436" y="55"/>
                </a:cxn>
                <a:cxn ang="0">
                  <a:pos x="1493" y="58"/>
                </a:cxn>
                <a:cxn ang="0">
                  <a:pos x="1589" y="58"/>
                </a:cxn>
                <a:cxn ang="0">
                  <a:pos x="1647" y="49"/>
                </a:cxn>
                <a:cxn ang="0">
                  <a:pos x="1691" y="53"/>
                </a:cxn>
                <a:cxn ang="0">
                  <a:pos x="1743" y="35"/>
                </a:cxn>
                <a:cxn ang="0">
                  <a:pos x="1817" y="33"/>
                </a:cxn>
                <a:cxn ang="0">
                  <a:pos x="1878" y="13"/>
                </a:cxn>
                <a:cxn ang="0">
                  <a:pos x="1926" y="9"/>
                </a:cxn>
                <a:cxn ang="0">
                  <a:pos x="1988" y="17"/>
                </a:cxn>
                <a:cxn ang="0">
                  <a:pos x="2042" y="1"/>
                </a:cxn>
                <a:cxn ang="0">
                  <a:pos x="2093" y="29"/>
                </a:cxn>
                <a:cxn ang="0">
                  <a:pos x="2150" y="14"/>
                </a:cxn>
                <a:cxn ang="0">
                  <a:pos x="2163" y="114"/>
                </a:cxn>
                <a:cxn ang="0">
                  <a:pos x="893" y="92"/>
                </a:cxn>
                <a:cxn ang="0">
                  <a:pos x="0" y="18"/>
                </a:cxn>
                <a:cxn ang="0">
                  <a:pos x="32" y="31"/>
                </a:cxn>
                <a:cxn ang="0">
                  <a:pos x="75" y="3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14" name="Freeform 18"/>
            <p:cNvSpPr>
              <a:spLocks/>
            </p:cNvSpPr>
            <p:nvPr/>
          </p:nvSpPr>
          <p:spPr bwMode="auto">
            <a:xfrm>
              <a:off x="40" y="307"/>
              <a:ext cx="2164" cy="118"/>
            </a:xfrm>
            <a:custGeom>
              <a:avLst/>
              <a:gdLst/>
              <a:ahLst/>
              <a:cxnLst>
                <a:cxn ang="0">
                  <a:pos x="46" y="116"/>
                </a:cxn>
                <a:cxn ang="0">
                  <a:pos x="2096" y="117"/>
                </a:cxn>
                <a:cxn ang="0">
                  <a:pos x="2137" y="113"/>
                </a:cxn>
                <a:cxn ang="0">
                  <a:pos x="2160" y="98"/>
                </a:cxn>
                <a:cxn ang="0">
                  <a:pos x="2163" y="13"/>
                </a:cxn>
                <a:cxn ang="0">
                  <a:pos x="2134" y="4"/>
                </a:cxn>
                <a:cxn ang="0">
                  <a:pos x="2118" y="32"/>
                </a:cxn>
                <a:cxn ang="0">
                  <a:pos x="2097" y="29"/>
                </a:cxn>
                <a:cxn ang="0">
                  <a:pos x="2054" y="16"/>
                </a:cxn>
                <a:cxn ang="0">
                  <a:pos x="1998" y="20"/>
                </a:cxn>
                <a:cxn ang="0">
                  <a:pos x="1951" y="23"/>
                </a:cxn>
                <a:cxn ang="0">
                  <a:pos x="1910" y="16"/>
                </a:cxn>
                <a:cxn ang="0">
                  <a:pos x="1868" y="25"/>
                </a:cxn>
                <a:cxn ang="0">
                  <a:pos x="1841" y="31"/>
                </a:cxn>
                <a:cxn ang="0">
                  <a:pos x="1776" y="26"/>
                </a:cxn>
                <a:cxn ang="0">
                  <a:pos x="1716" y="22"/>
                </a:cxn>
                <a:cxn ang="0">
                  <a:pos x="1644" y="51"/>
                </a:cxn>
                <a:cxn ang="0">
                  <a:pos x="1589" y="36"/>
                </a:cxn>
                <a:cxn ang="0">
                  <a:pos x="1524" y="35"/>
                </a:cxn>
                <a:cxn ang="0">
                  <a:pos x="1417" y="34"/>
                </a:cxn>
                <a:cxn ang="0">
                  <a:pos x="1367" y="31"/>
                </a:cxn>
                <a:cxn ang="0">
                  <a:pos x="1327" y="22"/>
                </a:cxn>
                <a:cxn ang="0">
                  <a:pos x="1237" y="41"/>
                </a:cxn>
                <a:cxn ang="0">
                  <a:pos x="1159" y="31"/>
                </a:cxn>
                <a:cxn ang="0">
                  <a:pos x="1065" y="36"/>
                </a:cxn>
                <a:cxn ang="0">
                  <a:pos x="988" y="36"/>
                </a:cxn>
                <a:cxn ang="0">
                  <a:pos x="897" y="48"/>
                </a:cxn>
                <a:cxn ang="0">
                  <a:pos x="801" y="42"/>
                </a:cxn>
                <a:cxn ang="0">
                  <a:pos x="692" y="44"/>
                </a:cxn>
                <a:cxn ang="0">
                  <a:pos x="575" y="31"/>
                </a:cxn>
                <a:cxn ang="0">
                  <a:pos x="454" y="22"/>
                </a:cxn>
                <a:cxn ang="0">
                  <a:pos x="371" y="33"/>
                </a:cxn>
                <a:cxn ang="0">
                  <a:pos x="322" y="29"/>
                </a:cxn>
                <a:cxn ang="0">
                  <a:pos x="252" y="34"/>
                </a:cxn>
                <a:cxn ang="0">
                  <a:pos x="176" y="33"/>
                </a:cxn>
                <a:cxn ang="0">
                  <a:pos x="99" y="40"/>
                </a:cxn>
                <a:cxn ang="0">
                  <a:pos x="20" y="35"/>
                </a:cxn>
                <a:cxn ang="0">
                  <a:pos x="2" y="69"/>
                </a:cxn>
                <a:cxn ang="0">
                  <a:pos x="16" y="110"/>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15" name="Freeform 19"/>
            <p:cNvSpPr>
              <a:spLocks/>
            </p:cNvSpPr>
            <p:nvPr/>
          </p:nvSpPr>
          <p:spPr bwMode="auto">
            <a:xfrm>
              <a:off x="52" y="104"/>
              <a:ext cx="2130" cy="153"/>
            </a:xfrm>
            <a:custGeom>
              <a:avLst/>
              <a:gdLst/>
              <a:ahLst/>
              <a:cxnLst>
                <a:cxn ang="0">
                  <a:pos x="0" y="115"/>
                </a:cxn>
                <a:cxn ang="0">
                  <a:pos x="5" y="122"/>
                </a:cxn>
                <a:cxn ang="0">
                  <a:pos x="9" y="55"/>
                </a:cxn>
                <a:cxn ang="0">
                  <a:pos x="28" y="27"/>
                </a:cxn>
                <a:cxn ang="0">
                  <a:pos x="101" y="24"/>
                </a:cxn>
                <a:cxn ang="0">
                  <a:pos x="243" y="28"/>
                </a:cxn>
                <a:cxn ang="0">
                  <a:pos x="378" y="26"/>
                </a:cxn>
                <a:cxn ang="0">
                  <a:pos x="537" y="28"/>
                </a:cxn>
                <a:cxn ang="0">
                  <a:pos x="645" y="24"/>
                </a:cxn>
                <a:cxn ang="0">
                  <a:pos x="735" y="24"/>
                </a:cxn>
                <a:cxn ang="0">
                  <a:pos x="870" y="31"/>
                </a:cxn>
                <a:cxn ang="0">
                  <a:pos x="968" y="33"/>
                </a:cxn>
                <a:cxn ang="0">
                  <a:pos x="1080" y="28"/>
                </a:cxn>
                <a:cxn ang="0">
                  <a:pos x="1212" y="38"/>
                </a:cxn>
                <a:cxn ang="0">
                  <a:pos x="1316" y="35"/>
                </a:cxn>
                <a:cxn ang="0">
                  <a:pos x="1414" y="30"/>
                </a:cxn>
                <a:cxn ang="0">
                  <a:pos x="1526" y="34"/>
                </a:cxn>
                <a:cxn ang="0">
                  <a:pos x="1621" y="30"/>
                </a:cxn>
                <a:cxn ang="0">
                  <a:pos x="1714" y="27"/>
                </a:cxn>
                <a:cxn ang="0">
                  <a:pos x="1781" y="30"/>
                </a:cxn>
                <a:cxn ang="0">
                  <a:pos x="1914" y="24"/>
                </a:cxn>
                <a:cxn ang="0">
                  <a:pos x="2046" y="31"/>
                </a:cxn>
                <a:cxn ang="0">
                  <a:pos x="2094" y="44"/>
                </a:cxn>
                <a:cxn ang="0">
                  <a:pos x="2115" y="64"/>
                </a:cxn>
                <a:cxn ang="0">
                  <a:pos x="2129" y="117"/>
                </a:cxn>
                <a:cxn ang="0">
                  <a:pos x="2129" y="39"/>
                </a:cxn>
                <a:cxn ang="0">
                  <a:pos x="2120" y="15"/>
                </a:cxn>
                <a:cxn ang="0">
                  <a:pos x="1974" y="5"/>
                </a:cxn>
                <a:cxn ang="0">
                  <a:pos x="1856" y="1"/>
                </a:cxn>
                <a:cxn ang="0">
                  <a:pos x="1774" y="3"/>
                </a:cxn>
                <a:cxn ang="0">
                  <a:pos x="1658" y="7"/>
                </a:cxn>
                <a:cxn ang="0">
                  <a:pos x="1453" y="5"/>
                </a:cxn>
                <a:cxn ang="0">
                  <a:pos x="1312" y="6"/>
                </a:cxn>
                <a:cxn ang="0">
                  <a:pos x="1212" y="5"/>
                </a:cxn>
                <a:cxn ang="0">
                  <a:pos x="1135" y="4"/>
                </a:cxn>
                <a:cxn ang="0">
                  <a:pos x="1000" y="5"/>
                </a:cxn>
                <a:cxn ang="0">
                  <a:pos x="837" y="6"/>
                </a:cxn>
                <a:cxn ang="0">
                  <a:pos x="652" y="4"/>
                </a:cxn>
                <a:cxn ang="0">
                  <a:pos x="569" y="2"/>
                </a:cxn>
                <a:cxn ang="0">
                  <a:pos x="431" y="2"/>
                </a:cxn>
                <a:cxn ang="0">
                  <a:pos x="256" y="2"/>
                </a:cxn>
                <a:cxn ang="0">
                  <a:pos x="107" y="0"/>
                </a:cxn>
                <a:cxn ang="0">
                  <a:pos x="34" y="1"/>
                </a:cxn>
                <a:cxn ang="0">
                  <a:pos x="5" y="17"/>
                </a:cxn>
                <a:cxn ang="0">
                  <a:pos x="0" y="53"/>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16" name="Freeform 20"/>
            <p:cNvSpPr>
              <a:spLocks/>
            </p:cNvSpPr>
            <p:nvPr/>
          </p:nvSpPr>
          <p:spPr bwMode="auto">
            <a:xfrm>
              <a:off x="57" y="347"/>
              <a:ext cx="2128" cy="62"/>
            </a:xfrm>
            <a:custGeom>
              <a:avLst/>
              <a:gdLst/>
              <a:ahLst/>
              <a:cxnLst>
                <a:cxn ang="0">
                  <a:pos x="0" y="14"/>
                </a:cxn>
                <a:cxn ang="0">
                  <a:pos x="6" y="12"/>
                </a:cxn>
                <a:cxn ang="0">
                  <a:pos x="8" y="39"/>
                </a:cxn>
                <a:cxn ang="0">
                  <a:pos x="27" y="49"/>
                </a:cxn>
                <a:cxn ang="0">
                  <a:pos x="59" y="47"/>
                </a:cxn>
                <a:cxn ang="0">
                  <a:pos x="110" y="47"/>
                </a:cxn>
                <a:cxn ang="0">
                  <a:pos x="162" y="48"/>
                </a:cxn>
                <a:cxn ang="0">
                  <a:pos x="192" y="49"/>
                </a:cxn>
                <a:cxn ang="0">
                  <a:pos x="248" y="46"/>
                </a:cxn>
                <a:cxn ang="0">
                  <a:pos x="327" y="49"/>
                </a:cxn>
                <a:cxn ang="0">
                  <a:pos x="413" y="49"/>
                </a:cxn>
                <a:cxn ang="0">
                  <a:pos x="479" y="50"/>
                </a:cxn>
                <a:cxn ang="0">
                  <a:pos x="517" y="50"/>
                </a:cxn>
                <a:cxn ang="0">
                  <a:pos x="645" y="51"/>
                </a:cxn>
                <a:cxn ang="0">
                  <a:pos x="725" y="47"/>
                </a:cxn>
                <a:cxn ang="0">
                  <a:pos x="805" y="48"/>
                </a:cxn>
                <a:cxn ang="0">
                  <a:pos x="869" y="48"/>
                </a:cxn>
                <a:cxn ang="0">
                  <a:pos x="968" y="47"/>
                </a:cxn>
                <a:cxn ang="0">
                  <a:pos x="1044" y="44"/>
                </a:cxn>
                <a:cxn ang="0">
                  <a:pos x="1157" y="45"/>
                </a:cxn>
                <a:cxn ang="0">
                  <a:pos x="1295" y="47"/>
                </a:cxn>
                <a:cxn ang="0">
                  <a:pos x="1377" y="44"/>
                </a:cxn>
                <a:cxn ang="0">
                  <a:pos x="1412" y="48"/>
                </a:cxn>
                <a:cxn ang="0">
                  <a:pos x="1519" y="48"/>
                </a:cxn>
                <a:cxn ang="0">
                  <a:pos x="1606" y="48"/>
                </a:cxn>
                <a:cxn ang="0">
                  <a:pos x="1636" y="46"/>
                </a:cxn>
                <a:cxn ang="0">
                  <a:pos x="1686" y="49"/>
                </a:cxn>
                <a:cxn ang="0">
                  <a:pos x="1712" y="49"/>
                </a:cxn>
                <a:cxn ang="0">
                  <a:pos x="1782" y="49"/>
                </a:cxn>
                <a:cxn ang="0">
                  <a:pos x="1841" y="47"/>
                </a:cxn>
                <a:cxn ang="0">
                  <a:pos x="1937" y="45"/>
                </a:cxn>
                <a:cxn ang="0">
                  <a:pos x="2072" y="45"/>
                </a:cxn>
                <a:cxn ang="0">
                  <a:pos x="2104" y="40"/>
                </a:cxn>
                <a:cxn ang="0">
                  <a:pos x="2120" y="26"/>
                </a:cxn>
                <a:cxn ang="0">
                  <a:pos x="2127" y="39"/>
                </a:cxn>
                <a:cxn ang="0">
                  <a:pos x="2124" y="49"/>
                </a:cxn>
                <a:cxn ang="0">
                  <a:pos x="2107" y="58"/>
                </a:cxn>
                <a:cxn ang="0">
                  <a:pos x="1972" y="58"/>
                </a:cxn>
                <a:cxn ang="0">
                  <a:pos x="1854" y="60"/>
                </a:cxn>
                <a:cxn ang="0">
                  <a:pos x="1800" y="61"/>
                </a:cxn>
                <a:cxn ang="0">
                  <a:pos x="1739" y="61"/>
                </a:cxn>
                <a:cxn ang="0">
                  <a:pos x="1628" y="57"/>
                </a:cxn>
                <a:cxn ang="0">
                  <a:pos x="1493" y="56"/>
                </a:cxn>
                <a:cxn ang="0">
                  <a:pos x="1382" y="58"/>
                </a:cxn>
                <a:cxn ang="0">
                  <a:pos x="1310" y="58"/>
                </a:cxn>
                <a:cxn ang="0">
                  <a:pos x="1256" y="58"/>
                </a:cxn>
                <a:cxn ang="0">
                  <a:pos x="1212" y="59"/>
                </a:cxn>
                <a:cxn ang="0">
                  <a:pos x="1163" y="57"/>
                </a:cxn>
                <a:cxn ang="0">
                  <a:pos x="1106" y="60"/>
                </a:cxn>
                <a:cxn ang="0">
                  <a:pos x="1030" y="59"/>
                </a:cxn>
                <a:cxn ang="0">
                  <a:pos x="971" y="59"/>
                </a:cxn>
                <a:cxn ang="0">
                  <a:pos x="885" y="61"/>
                </a:cxn>
                <a:cxn ang="0">
                  <a:pos x="784" y="61"/>
                </a:cxn>
                <a:cxn ang="0">
                  <a:pos x="692" y="61"/>
                </a:cxn>
                <a:cxn ang="0">
                  <a:pos x="609" y="58"/>
                </a:cxn>
                <a:cxn ang="0">
                  <a:pos x="534" y="59"/>
                </a:cxn>
                <a:cxn ang="0">
                  <a:pos x="401" y="60"/>
                </a:cxn>
                <a:cxn ang="0">
                  <a:pos x="256" y="59"/>
                </a:cxn>
                <a:cxn ang="0">
                  <a:pos x="19" y="58"/>
                </a:cxn>
                <a:cxn ang="0">
                  <a:pos x="1" y="46"/>
                </a:cxn>
                <a:cxn ang="0">
                  <a:pos x="0" y="3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grpSp>
      <p:grpSp>
        <p:nvGrpSpPr>
          <p:cNvPr id="5136" name="Group 21"/>
          <p:cNvGrpSpPr>
            <a:grpSpLocks/>
          </p:cNvGrpSpPr>
          <p:nvPr/>
        </p:nvGrpSpPr>
        <p:grpSpPr bwMode="auto">
          <a:xfrm>
            <a:off x="5646738" y="153988"/>
            <a:ext cx="3435350" cy="552450"/>
            <a:chOff x="3557" y="97"/>
            <a:chExt cx="2164" cy="348"/>
          </a:xfrm>
        </p:grpSpPr>
        <p:sp>
          <p:nvSpPr>
            <p:cNvPr id="80918" name="Freeform 22"/>
            <p:cNvSpPr>
              <a:spLocks/>
            </p:cNvSpPr>
            <p:nvPr/>
          </p:nvSpPr>
          <p:spPr bwMode="auto">
            <a:xfrm>
              <a:off x="3557" y="97"/>
              <a:ext cx="2164" cy="284"/>
            </a:xfrm>
            <a:custGeom>
              <a:avLst/>
              <a:gdLst/>
              <a:ahLst/>
              <a:cxnLst>
                <a:cxn ang="0">
                  <a:pos x="29" y="4"/>
                </a:cxn>
                <a:cxn ang="0">
                  <a:pos x="46" y="0"/>
                </a:cxn>
                <a:cxn ang="0">
                  <a:pos x="2096" y="0"/>
                </a:cxn>
                <a:cxn ang="0">
                  <a:pos x="2120" y="3"/>
                </a:cxn>
                <a:cxn ang="0">
                  <a:pos x="2137" y="10"/>
                </a:cxn>
                <a:cxn ang="0">
                  <a:pos x="2152" y="28"/>
                </a:cxn>
                <a:cxn ang="0">
                  <a:pos x="2160" y="49"/>
                </a:cxn>
                <a:cxn ang="0">
                  <a:pos x="2163" y="73"/>
                </a:cxn>
                <a:cxn ang="0">
                  <a:pos x="2163" y="283"/>
                </a:cxn>
                <a:cxn ang="0">
                  <a:pos x="81" y="283"/>
                </a:cxn>
                <a:cxn ang="0">
                  <a:pos x="0" y="283"/>
                </a:cxn>
                <a:cxn ang="0">
                  <a:pos x="0" y="87"/>
                </a:cxn>
                <a:cxn ang="0">
                  <a:pos x="1" y="59"/>
                </a:cxn>
                <a:cxn ang="0">
                  <a:pos x="9" y="31"/>
                </a:cxn>
                <a:cxn ang="0">
                  <a:pos x="16" y="16"/>
                </a:cxn>
                <a:cxn ang="0">
                  <a:pos x="29" y="4"/>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19" name="Freeform 23"/>
            <p:cNvSpPr>
              <a:spLocks/>
            </p:cNvSpPr>
            <p:nvPr/>
          </p:nvSpPr>
          <p:spPr bwMode="auto">
            <a:xfrm>
              <a:off x="3557" y="278"/>
              <a:ext cx="2164" cy="123"/>
            </a:xfrm>
            <a:custGeom>
              <a:avLst/>
              <a:gdLst/>
              <a:ahLst/>
              <a:cxnLst>
                <a:cxn ang="0">
                  <a:pos x="105" y="42"/>
                </a:cxn>
                <a:cxn ang="0">
                  <a:pos x="170" y="42"/>
                </a:cxn>
                <a:cxn ang="0">
                  <a:pos x="221" y="63"/>
                </a:cxn>
                <a:cxn ang="0">
                  <a:pos x="305" y="50"/>
                </a:cxn>
                <a:cxn ang="0">
                  <a:pos x="400" y="44"/>
                </a:cxn>
                <a:cxn ang="0">
                  <a:pos x="466" y="57"/>
                </a:cxn>
                <a:cxn ang="0">
                  <a:pos x="538" y="50"/>
                </a:cxn>
                <a:cxn ang="0">
                  <a:pos x="654" y="54"/>
                </a:cxn>
                <a:cxn ang="0">
                  <a:pos x="728" y="63"/>
                </a:cxn>
                <a:cxn ang="0">
                  <a:pos x="815" y="38"/>
                </a:cxn>
                <a:cxn ang="0">
                  <a:pos x="880" y="60"/>
                </a:cxn>
                <a:cxn ang="0">
                  <a:pos x="968" y="56"/>
                </a:cxn>
                <a:cxn ang="0">
                  <a:pos x="1013" y="60"/>
                </a:cxn>
                <a:cxn ang="0">
                  <a:pos x="1053" y="38"/>
                </a:cxn>
                <a:cxn ang="0">
                  <a:pos x="1105" y="22"/>
                </a:cxn>
                <a:cxn ang="0">
                  <a:pos x="1167" y="21"/>
                </a:cxn>
                <a:cxn ang="0">
                  <a:pos x="1218" y="14"/>
                </a:cxn>
                <a:cxn ang="0">
                  <a:pos x="1265" y="32"/>
                </a:cxn>
                <a:cxn ang="0">
                  <a:pos x="1316" y="44"/>
                </a:cxn>
                <a:cxn ang="0">
                  <a:pos x="1399" y="35"/>
                </a:cxn>
                <a:cxn ang="0">
                  <a:pos x="1436" y="59"/>
                </a:cxn>
                <a:cxn ang="0">
                  <a:pos x="1493" y="63"/>
                </a:cxn>
                <a:cxn ang="0">
                  <a:pos x="1589" y="63"/>
                </a:cxn>
                <a:cxn ang="0">
                  <a:pos x="1647" y="52"/>
                </a:cxn>
                <a:cxn ang="0">
                  <a:pos x="1691" y="57"/>
                </a:cxn>
                <a:cxn ang="0">
                  <a:pos x="1743" y="38"/>
                </a:cxn>
                <a:cxn ang="0">
                  <a:pos x="1817" y="35"/>
                </a:cxn>
                <a:cxn ang="0">
                  <a:pos x="1878" y="14"/>
                </a:cxn>
                <a:cxn ang="0">
                  <a:pos x="1926" y="10"/>
                </a:cxn>
                <a:cxn ang="0">
                  <a:pos x="1988" y="18"/>
                </a:cxn>
                <a:cxn ang="0">
                  <a:pos x="2042" y="1"/>
                </a:cxn>
                <a:cxn ang="0">
                  <a:pos x="2093" y="32"/>
                </a:cxn>
                <a:cxn ang="0">
                  <a:pos x="2150" y="16"/>
                </a:cxn>
                <a:cxn ang="0">
                  <a:pos x="2163" y="122"/>
                </a:cxn>
                <a:cxn ang="0">
                  <a:pos x="893" y="99"/>
                </a:cxn>
                <a:cxn ang="0">
                  <a:pos x="0" y="19"/>
                </a:cxn>
                <a:cxn ang="0">
                  <a:pos x="32" y="33"/>
                </a:cxn>
                <a:cxn ang="0">
                  <a:pos x="75" y="38"/>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20" name="Freeform 24"/>
            <p:cNvSpPr>
              <a:spLocks/>
            </p:cNvSpPr>
            <p:nvPr/>
          </p:nvSpPr>
          <p:spPr bwMode="auto">
            <a:xfrm>
              <a:off x="3557" y="320"/>
              <a:ext cx="2164" cy="125"/>
            </a:xfrm>
            <a:custGeom>
              <a:avLst/>
              <a:gdLst/>
              <a:ahLst/>
              <a:cxnLst>
                <a:cxn ang="0">
                  <a:pos x="46" y="123"/>
                </a:cxn>
                <a:cxn ang="0">
                  <a:pos x="2096" y="124"/>
                </a:cxn>
                <a:cxn ang="0">
                  <a:pos x="2137" y="120"/>
                </a:cxn>
                <a:cxn ang="0">
                  <a:pos x="2160" y="104"/>
                </a:cxn>
                <a:cxn ang="0">
                  <a:pos x="2163" y="14"/>
                </a:cxn>
                <a:cxn ang="0">
                  <a:pos x="2134" y="4"/>
                </a:cxn>
                <a:cxn ang="0">
                  <a:pos x="2118" y="34"/>
                </a:cxn>
                <a:cxn ang="0">
                  <a:pos x="2097" y="31"/>
                </a:cxn>
                <a:cxn ang="0">
                  <a:pos x="2054" y="17"/>
                </a:cxn>
                <a:cxn ang="0">
                  <a:pos x="1998" y="21"/>
                </a:cxn>
                <a:cxn ang="0">
                  <a:pos x="1951" y="25"/>
                </a:cxn>
                <a:cxn ang="0">
                  <a:pos x="1910" y="17"/>
                </a:cxn>
                <a:cxn ang="0">
                  <a:pos x="1868" y="27"/>
                </a:cxn>
                <a:cxn ang="0">
                  <a:pos x="1841" y="33"/>
                </a:cxn>
                <a:cxn ang="0">
                  <a:pos x="1776" y="28"/>
                </a:cxn>
                <a:cxn ang="0">
                  <a:pos x="1716" y="24"/>
                </a:cxn>
                <a:cxn ang="0">
                  <a:pos x="1644" y="54"/>
                </a:cxn>
                <a:cxn ang="0">
                  <a:pos x="1589" y="38"/>
                </a:cxn>
                <a:cxn ang="0">
                  <a:pos x="1524" y="37"/>
                </a:cxn>
                <a:cxn ang="0">
                  <a:pos x="1417" y="36"/>
                </a:cxn>
                <a:cxn ang="0">
                  <a:pos x="1367" y="33"/>
                </a:cxn>
                <a:cxn ang="0">
                  <a:pos x="1327" y="24"/>
                </a:cxn>
                <a:cxn ang="0">
                  <a:pos x="1237" y="43"/>
                </a:cxn>
                <a:cxn ang="0">
                  <a:pos x="1159" y="33"/>
                </a:cxn>
                <a:cxn ang="0">
                  <a:pos x="1065" y="38"/>
                </a:cxn>
                <a:cxn ang="0">
                  <a:pos x="988" y="38"/>
                </a:cxn>
                <a:cxn ang="0">
                  <a:pos x="897" y="51"/>
                </a:cxn>
                <a:cxn ang="0">
                  <a:pos x="801" y="45"/>
                </a:cxn>
                <a:cxn ang="0">
                  <a:pos x="692" y="46"/>
                </a:cxn>
                <a:cxn ang="0">
                  <a:pos x="575" y="33"/>
                </a:cxn>
                <a:cxn ang="0">
                  <a:pos x="454" y="23"/>
                </a:cxn>
                <a:cxn ang="0">
                  <a:pos x="371" y="35"/>
                </a:cxn>
                <a:cxn ang="0">
                  <a:pos x="322" y="31"/>
                </a:cxn>
                <a:cxn ang="0">
                  <a:pos x="252" y="36"/>
                </a:cxn>
                <a:cxn ang="0">
                  <a:pos x="176" y="35"/>
                </a:cxn>
                <a:cxn ang="0">
                  <a:pos x="99" y="43"/>
                </a:cxn>
                <a:cxn ang="0">
                  <a:pos x="20" y="37"/>
                </a:cxn>
                <a:cxn ang="0">
                  <a:pos x="2" y="73"/>
                </a:cxn>
                <a:cxn ang="0">
                  <a:pos x="16" y="116"/>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21" name="Freeform 25"/>
            <p:cNvSpPr>
              <a:spLocks/>
            </p:cNvSpPr>
            <p:nvPr/>
          </p:nvSpPr>
          <p:spPr bwMode="auto">
            <a:xfrm>
              <a:off x="3570" y="104"/>
              <a:ext cx="2129" cy="162"/>
            </a:xfrm>
            <a:custGeom>
              <a:avLst/>
              <a:gdLst/>
              <a:ahLst/>
              <a:cxnLst>
                <a:cxn ang="0">
                  <a:pos x="0" y="122"/>
                </a:cxn>
                <a:cxn ang="0">
                  <a:pos x="5" y="129"/>
                </a:cxn>
                <a:cxn ang="0">
                  <a:pos x="9" y="58"/>
                </a:cxn>
                <a:cxn ang="0">
                  <a:pos x="28" y="29"/>
                </a:cxn>
                <a:cxn ang="0">
                  <a:pos x="101" y="25"/>
                </a:cxn>
                <a:cxn ang="0">
                  <a:pos x="243" y="29"/>
                </a:cxn>
                <a:cxn ang="0">
                  <a:pos x="378" y="28"/>
                </a:cxn>
                <a:cxn ang="0">
                  <a:pos x="537" y="29"/>
                </a:cxn>
                <a:cxn ang="0">
                  <a:pos x="645" y="25"/>
                </a:cxn>
                <a:cxn ang="0">
                  <a:pos x="735" y="25"/>
                </a:cxn>
                <a:cxn ang="0">
                  <a:pos x="870" y="33"/>
                </a:cxn>
                <a:cxn ang="0">
                  <a:pos x="968" y="35"/>
                </a:cxn>
                <a:cxn ang="0">
                  <a:pos x="1079" y="29"/>
                </a:cxn>
                <a:cxn ang="0">
                  <a:pos x="1212" y="40"/>
                </a:cxn>
                <a:cxn ang="0">
                  <a:pos x="1316" y="37"/>
                </a:cxn>
                <a:cxn ang="0">
                  <a:pos x="1414" y="32"/>
                </a:cxn>
                <a:cxn ang="0">
                  <a:pos x="1525" y="36"/>
                </a:cxn>
                <a:cxn ang="0">
                  <a:pos x="1621" y="32"/>
                </a:cxn>
                <a:cxn ang="0">
                  <a:pos x="1714" y="29"/>
                </a:cxn>
                <a:cxn ang="0">
                  <a:pos x="1781" y="32"/>
                </a:cxn>
                <a:cxn ang="0">
                  <a:pos x="1913" y="25"/>
                </a:cxn>
                <a:cxn ang="0">
                  <a:pos x="2046" y="33"/>
                </a:cxn>
                <a:cxn ang="0">
                  <a:pos x="2093" y="47"/>
                </a:cxn>
                <a:cxn ang="0">
                  <a:pos x="2115" y="68"/>
                </a:cxn>
                <a:cxn ang="0">
                  <a:pos x="2128" y="124"/>
                </a:cxn>
                <a:cxn ang="0">
                  <a:pos x="2128" y="41"/>
                </a:cxn>
                <a:cxn ang="0">
                  <a:pos x="2120" y="16"/>
                </a:cxn>
                <a:cxn ang="0">
                  <a:pos x="1974" y="6"/>
                </a:cxn>
                <a:cxn ang="0">
                  <a:pos x="1855" y="1"/>
                </a:cxn>
                <a:cxn ang="0">
                  <a:pos x="1774" y="3"/>
                </a:cxn>
                <a:cxn ang="0">
                  <a:pos x="1658" y="8"/>
                </a:cxn>
                <a:cxn ang="0">
                  <a:pos x="1453" y="6"/>
                </a:cxn>
                <a:cxn ang="0">
                  <a:pos x="1311" y="6"/>
                </a:cxn>
                <a:cxn ang="0">
                  <a:pos x="1212" y="6"/>
                </a:cxn>
                <a:cxn ang="0">
                  <a:pos x="1135" y="4"/>
                </a:cxn>
                <a:cxn ang="0">
                  <a:pos x="1000" y="6"/>
                </a:cxn>
                <a:cxn ang="0">
                  <a:pos x="837" y="6"/>
                </a:cxn>
                <a:cxn ang="0">
                  <a:pos x="652" y="4"/>
                </a:cxn>
                <a:cxn ang="0">
                  <a:pos x="569" y="2"/>
                </a:cxn>
                <a:cxn ang="0">
                  <a:pos x="431" y="2"/>
                </a:cxn>
                <a:cxn ang="0">
                  <a:pos x="256" y="2"/>
                </a:cxn>
                <a:cxn ang="0">
                  <a:pos x="107" y="0"/>
                </a:cxn>
                <a:cxn ang="0">
                  <a:pos x="34" y="1"/>
                </a:cxn>
                <a:cxn ang="0">
                  <a:pos x="5" y="18"/>
                </a:cxn>
                <a:cxn ang="0">
                  <a:pos x="0" y="56"/>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sp>
          <p:nvSpPr>
            <p:cNvPr id="80922" name="Freeform 26"/>
            <p:cNvSpPr>
              <a:spLocks/>
            </p:cNvSpPr>
            <p:nvPr/>
          </p:nvSpPr>
          <p:spPr bwMode="auto">
            <a:xfrm>
              <a:off x="3574" y="363"/>
              <a:ext cx="2128" cy="65"/>
            </a:xfrm>
            <a:custGeom>
              <a:avLst/>
              <a:gdLst/>
              <a:ahLst/>
              <a:cxnLst>
                <a:cxn ang="0">
                  <a:pos x="0" y="15"/>
                </a:cxn>
                <a:cxn ang="0">
                  <a:pos x="6" y="12"/>
                </a:cxn>
                <a:cxn ang="0">
                  <a:pos x="8" y="40"/>
                </a:cxn>
                <a:cxn ang="0">
                  <a:pos x="27" y="52"/>
                </a:cxn>
                <a:cxn ang="0">
                  <a:pos x="59" y="49"/>
                </a:cxn>
                <a:cxn ang="0">
                  <a:pos x="110" y="49"/>
                </a:cxn>
                <a:cxn ang="0">
                  <a:pos x="162" y="50"/>
                </a:cxn>
                <a:cxn ang="0">
                  <a:pos x="192" y="51"/>
                </a:cxn>
                <a:cxn ang="0">
                  <a:pos x="248" y="48"/>
                </a:cxn>
                <a:cxn ang="0">
                  <a:pos x="327" y="51"/>
                </a:cxn>
                <a:cxn ang="0">
                  <a:pos x="413" y="51"/>
                </a:cxn>
                <a:cxn ang="0">
                  <a:pos x="479" y="53"/>
                </a:cxn>
                <a:cxn ang="0">
                  <a:pos x="517" y="52"/>
                </a:cxn>
                <a:cxn ang="0">
                  <a:pos x="645" y="53"/>
                </a:cxn>
                <a:cxn ang="0">
                  <a:pos x="725" y="49"/>
                </a:cxn>
                <a:cxn ang="0">
                  <a:pos x="805" y="50"/>
                </a:cxn>
                <a:cxn ang="0">
                  <a:pos x="869" y="50"/>
                </a:cxn>
                <a:cxn ang="0">
                  <a:pos x="968" y="49"/>
                </a:cxn>
                <a:cxn ang="0">
                  <a:pos x="1044" y="46"/>
                </a:cxn>
                <a:cxn ang="0">
                  <a:pos x="1157" y="47"/>
                </a:cxn>
                <a:cxn ang="0">
                  <a:pos x="1295" y="49"/>
                </a:cxn>
                <a:cxn ang="0">
                  <a:pos x="1377" y="46"/>
                </a:cxn>
                <a:cxn ang="0">
                  <a:pos x="1412" y="51"/>
                </a:cxn>
                <a:cxn ang="0">
                  <a:pos x="1519" y="51"/>
                </a:cxn>
                <a:cxn ang="0">
                  <a:pos x="1606" y="51"/>
                </a:cxn>
                <a:cxn ang="0">
                  <a:pos x="1636" y="48"/>
                </a:cxn>
                <a:cxn ang="0">
                  <a:pos x="1686" y="51"/>
                </a:cxn>
                <a:cxn ang="0">
                  <a:pos x="1712" y="52"/>
                </a:cxn>
                <a:cxn ang="0">
                  <a:pos x="1782" y="51"/>
                </a:cxn>
                <a:cxn ang="0">
                  <a:pos x="1841" y="50"/>
                </a:cxn>
                <a:cxn ang="0">
                  <a:pos x="1937" y="48"/>
                </a:cxn>
                <a:cxn ang="0">
                  <a:pos x="2072" y="47"/>
                </a:cxn>
                <a:cxn ang="0">
                  <a:pos x="2104" y="42"/>
                </a:cxn>
                <a:cxn ang="0">
                  <a:pos x="2120" y="27"/>
                </a:cxn>
                <a:cxn ang="0">
                  <a:pos x="2127" y="40"/>
                </a:cxn>
                <a:cxn ang="0">
                  <a:pos x="2124" y="51"/>
                </a:cxn>
                <a:cxn ang="0">
                  <a:pos x="2107" y="61"/>
                </a:cxn>
                <a:cxn ang="0">
                  <a:pos x="1972" y="61"/>
                </a:cxn>
                <a:cxn ang="0">
                  <a:pos x="1854" y="63"/>
                </a:cxn>
                <a:cxn ang="0">
                  <a:pos x="1800" y="64"/>
                </a:cxn>
                <a:cxn ang="0">
                  <a:pos x="1739" y="64"/>
                </a:cxn>
                <a:cxn ang="0">
                  <a:pos x="1628" y="60"/>
                </a:cxn>
                <a:cxn ang="0">
                  <a:pos x="1493" y="59"/>
                </a:cxn>
                <a:cxn ang="0">
                  <a:pos x="1382" y="61"/>
                </a:cxn>
                <a:cxn ang="0">
                  <a:pos x="1310" y="61"/>
                </a:cxn>
                <a:cxn ang="0">
                  <a:pos x="1256" y="61"/>
                </a:cxn>
                <a:cxn ang="0">
                  <a:pos x="1212" y="62"/>
                </a:cxn>
                <a:cxn ang="0">
                  <a:pos x="1163" y="60"/>
                </a:cxn>
                <a:cxn ang="0">
                  <a:pos x="1106" y="63"/>
                </a:cxn>
                <a:cxn ang="0">
                  <a:pos x="1030" y="62"/>
                </a:cxn>
                <a:cxn ang="0">
                  <a:pos x="971" y="62"/>
                </a:cxn>
                <a:cxn ang="0">
                  <a:pos x="885" y="64"/>
                </a:cxn>
                <a:cxn ang="0">
                  <a:pos x="784" y="64"/>
                </a:cxn>
                <a:cxn ang="0">
                  <a:pos x="692" y="64"/>
                </a:cxn>
                <a:cxn ang="0">
                  <a:pos x="609" y="61"/>
                </a:cxn>
                <a:cxn ang="0">
                  <a:pos x="534" y="62"/>
                </a:cxn>
                <a:cxn ang="0">
                  <a:pos x="401" y="63"/>
                </a:cxn>
                <a:cxn ang="0">
                  <a:pos x="256" y="62"/>
                </a:cxn>
                <a:cxn ang="0">
                  <a:pos x="19" y="61"/>
                </a:cxn>
                <a:cxn ang="0">
                  <a:pos x="1" y="49"/>
                </a:cxn>
                <a:cxn ang="0">
                  <a:pos x="0" y="32"/>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w="9525">
              <a:noFill/>
              <a:round/>
              <a:headEnd type="none" w="sm" len="sm"/>
              <a:tailEnd type="none" w="sm" len="sm"/>
            </a:ln>
            <a:effectLst/>
          </p:spPr>
          <p:txBody>
            <a:bodyPr/>
            <a:lstStyle/>
            <a:p>
              <a:pPr eaLnBrk="0" hangingPunct="0">
                <a:defRPr/>
              </a:pPr>
              <a:endParaRPr lang="en-US">
                <a:solidFill>
                  <a:srgbClr val="FFFFCC"/>
                </a:solidFill>
                <a:latin typeface="Times New Roman" pitchFamily="18" charset="0"/>
              </a:endParaRPr>
            </a:p>
          </p:txBody>
        </p:sp>
      </p:grpSp>
    </p:spTree>
  </p:cSld>
  <p:clrMap bg1="dk2" tx1="lt1" bg2="dk1" tx2="lt2" accent1="accent1" accent2="accent2" accent3="accent3" accent4="accent4" accent5="accent5" accent6="accent6" hlink="hlink" folHlink="folHlink"/>
  <p:sldLayoutIdLst>
    <p:sldLayoutId id="2147484552"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1038" y="268288"/>
            <a:ext cx="7772400" cy="957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61988" y="1536700"/>
            <a:ext cx="7772400" cy="4808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148" name="Picture 4" descr="B"/>
          <p:cNvPicPr>
            <a:picLocks noChangeAspect="1" noChangeArrowheads="1"/>
          </p:cNvPicPr>
          <p:nvPr/>
        </p:nvPicPr>
        <p:blipFill>
          <a:blip r:embed="rId13" cstate="print"/>
          <a:srcRect/>
          <a:stretch>
            <a:fillRect/>
          </a:stretch>
        </p:blipFill>
        <p:spPr bwMode="auto">
          <a:xfrm>
            <a:off x="0" y="6515100"/>
            <a:ext cx="9144000" cy="152400"/>
          </a:xfrm>
          <a:prstGeom prst="rect">
            <a:avLst/>
          </a:prstGeom>
          <a:noFill/>
          <a:ln w="9525">
            <a:noFill/>
            <a:miter lim="800000"/>
            <a:headEnd/>
            <a:tailEnd/>
          </a:ln>
        </p:spPr>
      </p:pic>
      <p:sp>
        <p:nvSpPr>
          <p:cNvPr id="228357" name="Rectangle 5"/>
          <p:cNvSpPr>
            <a:spLocks noChangeArrowheads="1"/>
          </p:cNvSpPr>
          <p:nvPr/>
        </p:nvSpPr>
        <p:spPr bwMode="auto">
          <a:xfrm>
            <a:off x="3886200" y="6629400"/>
            <a:ext cx="1196975" cy="304800"/>
          </a:xfrm>
          <a:prstGeom prst="rect">
            <a:avLst/>
          </a:prstGeom>
          <a:noFill/>
          <a:ln w="9525">
            <a:noFill/>
            <a:miter lim="800000"/>
            <a:headEnd/>
            <a:tailEnd/>
          </a:ln>
          <a:effectLst/>
        </p:spPr>
        <p:txBody>
          <a:bodyPr>
            <a:spAutoFit/>
          </a:bodyPr>
          <a:lstStyle/>
          <a:p>
            <a:pPr algn="r" eaLnBrk="0" hangingPunct="0">
              <a:defRPr/>
            </a:pPr>
            <a:r>
              <a:rPr lang="en-US" sz="1400">
                <a:solidFill>
                  <a:srgbClr val="FFFFFF"/>
                </a:solidFill>
              </a:rPr>
              <a:t>IPCC - WGI</a:t>
            </a:r>
            <a:endParaRPr lang="en-US" sz="140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553"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pitchFamily="34" charset="0"/>
        </a:defRPr>
      </a:lvl2pPr>
      <a:lvl3pPr algn="ctr" rtl="0" eaLnBrk="0" fontAlgn="base" hangingPunct="0">
        <a:spcBef>
          <a:spcPct val="0"/>
        </a:spcBef>
        <a:spcAft>
          <a:spcPct val="0"/>
        </a:spcAft>
        <a:defRPr sz="3600" b="1">
          <a:solidFill>
            <a:schemeClr val="bg1"/>
          </a:solidFill>
          <a:latin typeface="Arial" pitchFamily="34" charset="0"/>
        </a:defRPr>
      </a:lvl3pPr>
      <a:lvl4pPr algn="ctr" rtl="0" eaLnBrk="0" fontAlgn="base" hangingPunct="0">
        <a:spcBef>
          <a:spcPct val="0"/>
        </a:spcBef>
        <a:spcAft>
          <a:spcPct val="0"/>
        </a:spcAft>
        <a:defRPr sz="3600" b="1">
          <a:solidFill>
            <a:schemeClr val="bg1"/>
          </a:solidFill>
          <a:latin typeface="Arial" pitchFamily="34" charset="0"/>
        </a:defRPr>
      </a:lvl4pPr>
      <a:lvl5pPr algn="ctr" rtl="0" eaLnBrk="0" fontAlgn="base" hangingPunct="0">
        <a:spcBef>
          <a:spcPct val="0"/>
        </a:spcBef>
        <a:spcAft>
          <a:spcPct val="0"/>
        </a:spcAft>
        <a:defRPr sz="3600" b="1">
          <a:solidFill>
            <a:schemeClr val="bg1"/>
          </a:solidFill>
          <a:latin typeface="Arial" pitchFamily="34" charset="0"/>
        </a:defRPr>
      </a:lvl5pPr>
      <a:lvl6pPr marL="457200" algn="ctr" rtl="0" fontAlgn="base">
        <a:spcBef>
          <a:spcPct val="0"/>
        </a:spcBef>
        <a:spcAft>
          <a:spcPct val="0"/>
        </a:spcAft>
        <a:defRPr sz="3600" b="1">
          <a:solidFill>
            <a:schemeClr val="bg1"/>
          </a:solidFill>
          <a:latin typeface="Arial" pitchFamily="34" charset="0"/>
        </a:defRPr>
      </a:lvl6pPr>
      <a:lvl7pPr marL="914400" algn="ctr" rtl="0" fontAlgn="base">
        <a:spcBef>
          <a:spcPct val="0"/>
        </a:spcBef>
        <a:spcAft>
          <a:spcPct val="0"/>
        </a:spcAft>
        <a:defRPr sz="3600" b="1">
          <a:solidFill>
            <a:schemeClr val="bg1"/>
          </a:solidFill>
          <a:latin typeface="Arial" pitchFamily="34" charset="0"/>
        </a:defRPr>
      </a:lvl7pPr>
      <a:lvl8pPr marL="1371600" algn="ctr" rtl="0" fontAlgn="base">
        <a:spcBef>
          <a:spcPct val="0"/>
        </a:spcBef>
        <a:spcAft>
          <a:spcPct val="0"/>
        </a:spcAft>
        <a:defRPr sz="3600" b="1">
          <a:solidFill>
            <a:schemeClr val="bg1"/>
          </a:solidFill>
          <a:latin typeface="Arial" pitchFamily="34" charset="0"/>
        </a:defRPr>
      </a:lvl8pPr>
      <a:lvl9pPr marL="1828800" algn="ctr" rtl="0" fontAlgn="base">
        <a:spcBef>
          <a:spcPct val="0"/>
        </a:spcBef>
        <a:spcAft>
          <a:spcPct val="0"/>
        </a:spcAft>
        <a:defRPr sz="3600" b="1">
          <a:solidFill>
            <a:schemeClr val="bg1"/>
          </a:solidFill>
          <a:latin typeface="Arial" pitchFamily="34" charset="0"/>
        </a:defRPr>
      </a:lvl9pPr>
    </p:titleStyle>
    <p:bodyStyle>
      <a:lvl1pPr marL="342900" indent="-342900" algn="l" rtl="0" eaLnBrk="0" fontAlgn="base" hangingPunct="0">
        <a:spcBef>
          <a:spcPct val="20000"/>
        </a:spcBef>
        <a:spcAft>
          <a:spcPct val="0"/>
        </a:spcAft>
        <a:buFont typeface="Times"/>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Times"/>
        <a:buChar char="•"/>
        <a:defRPr sz="2000" b="1">
          <a:solidFill>
            <a:schemeClr val="bg1"/>
          </a:solidFill>
          <a:latin typeface="+mn-lt"/>
        </a:defRPr>
      </a:lvl2pPr>
      <a:lvl3pPr marL="1143000" indent="-228600" algn="l" rtl="0" eaLnBrk="0" fontAlgn="base" hangingPunct="0">
        <a:spcBef>
          <a:spcPct val="20000"/>
        </a:spcBef>
        <a:spcAft>
          <a:spcPct val="0"/>
        </a:spcAft>
        <a:buFont typeface="Times"/>
        <a:buChar char="•"/>
        <a:defRPr sz="2000" b="1">
          <a:solidFill>
            <a:srgbClr val="FFFF00"/>
          </a:solidFill>
          <a:latin typeface="+mn-lt"/>
        </a:defRPr>
      </a:lvl3pPr>
      <a:lvl4pPr marL="1600200" indent="-228600" algn="l" rtl="0" eaLnBrk="0" fontAlgn="base" hangingPunct="0">
        <a:spcBef>
          <a:spcPct val="20000"/>
        </a:spcBef>
        <a:spcAft>
          <a:spcPct val="0"/>
        </a:spcAft>
        <a:buFont typeface="Times"/>
        <a:buChar char="•"/>
        <a:defRPr>
          <a:solidFill>
            <a:schemeClr val="bg1"/>
          </a:solidFill>
          <a:latin typeface="+mn-lt"/>
        </a:defRPr>
      </a:lvl4pPr>
      <a:lvl5pPr marL="2057400" indent="-228600" algn="l" rtl="0" eaLnBrk="0" fontAlgn="base" hangingPunct="0">
        <a:spcBef>
          <a:spcPct val="20000"/>
        </a:spcBef>
        <a:spcAft>
          <a:spcPct val="0"/>
        </a:spcAft>
        <a:buFont typeface="Times"/>
        <a:buChar char="•"/>
        <a:defRPr>
          <a:solidFill>
            <a:srgbClr val="FFFF00"/>
          </a:solidFill>
          <a:latin typeface="+mn-lt"/>
        </a:defRPr>
      </a:lvl5pPr>
      <a:lvl6pPr marL="2514600" indent="-228600" algn="l" rtl="0" fontAlgn="base">
        <a:spcBef>
          <a:spcPct val="20000"/>
        </a:spcBef>
        <a:spcAft>
          <a:spcPct val="0"/>
        </a:spcAft>
        <a:buFont typeface="Times" pitchFamily="18" charset="0"/>
        <a:buChar char="•"/>
        <a:defRPr>
          <a:solidFill>
            <a:srgbClr val="FFFF00"/>
          </a:solidFill>
          <a:latin typeface="+mn-lt"/>
        </a:defRPr>
      </a:lvl6pPr>
      <a:lvl7pPr marL="2971800" indent="-228600" algn="l" rtl="0" fontAlgn="base">
        <a:spcBef>
          <a:spcPct val="20000"/>
        </a:spcBef>
        <a:spcAft>
          <a:spcPct val="0"/>
        </a:spcAft>
        <a:buFont typeface="Times" pitchFamily="18" charset="0"/>
        <a:buChar char="•"/>
        <a:defRPr>
          <a:solidFill>
            <a:srgbClr val="FFFF00"/>
          </a:solidFill>
          <a:latin typeface="+mn-lt"/>
        </a:defRPr>
      </a:lvl7pPr>
      <a:lvl8pPr marL="3429000" indent="-228600" algn="l" rtl="0" fontAlgn="base">
        <a:spcBef>
          <a:spcPct val="20000"/>
        </a:spcBef>
        <a:spcAft>
          <a:spcPct val="0"/>
        </a:spcAft>
        <a:buFont typeface="Times" pitchFamily="18" charset="0"/>
        <a:buChar char="•"/>
        <a:defRPr>
          <a:solidFill>
            <a:srgbClr val="FFFF00"/>
          </a:solidFill>
          <a:latin typeface="+mn-lt"/>
        </a:defRPr>
      </a:lvl8pPr>
      <a:lvl9pPr marL="3886200" indent="-228600" algn="l" rtl="0" fontAlgn="base">
        <a:spcBef>
          <a:spcPct val="20000"/>
        </a:spcBef>
        <a:spcAft>
          <a:spcPct val="0"/>
        </a:spcAft>
        <a:buFont typeface="Times" pitchFamily="18" charset="0"/>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mn-lt"/>
              </a:defRPr>
            </a:lvl1pPr>
          </a:lstStyle>
          <a:p>
            <a:pPr>
              <a:defRPr/>
            </a:pPr>
            <a:fld id="{3B6BFDD3-C34B-4584-9DEB-92FDFC57F8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defTabSz="45720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defTabSz="45720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a:fld id="{FE7A316B-A7B5-4DDD-BCAC-5DC46022A17D}" type="slidenum">
              <a:rPr lang="en-US">
                <a:solidFill>
                  <a:srgbClr val="000000"/>
                </a:solidFill>
                <a:latin typeface="Arial" charset="0"/>
                <a:ea typeface="ＭＳ Ｐゴシック" pitchFamily="80" charset="-128"/>
              </a:rPr>
              <a:pPr defTabSz="457200"/>
              <a:t>‹#›</a:t>
            </a:fld>
            <a:endParaRPr lang="en-US">
              <a:solidFill>
                <a:srgbClr val="000000"/>
              </a:solidFill>
              <a:latin typeface="Arial" charset="0"/>
              <a:ea typeface="ＭＳ Ｐゴシック" pitchFamily="80" charset="-128"/>
            </a:endParaRPr>
          </a:p>
        </p:txBody>
      </p:sp>
    </p:spTree>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80" charset="-128"/>
          <a:cs typeface="+mj-cs"/>
        </a:defRPr>
      </a:lvl1pPr>
      <a:lvl2pPr algn="ctr" rtl="0" eaLnBrk="0" fontAlgn="base" hangingPunct="0">
        <a:spcBef>
          <a:spcPct val="0"/>
        </a:spcBef>
        <a:spcAft>
          <a:spcPct val="0"/>
        </a:spcAft>
        <a:defRPr sz="4400">
          <a:solidFill>
            <a:schemeClr val="tx2"/>
          </a:solidFill>
          <a:latin typeface="Times" charset="0"/>
          <a:ea typeface="ＭＳ Ｐゴシック" pitchFamily="80" charset="-128"/>
        </a:defRPr>
      </a:lvl2pPr>
      <a:lvl3pPr algn="ctr" rtl="0" eaLnBrk="0" fontAlgn="base" hangingPunct="0">
        <a:spcBef>
          <a:spcPct val="0"/>
        </a:spcBef>
        <a:spcAft>
          <a:spcPct val="0"/>
        </a:spcAft>
        <a:defRPr sz="4400">
          <a:solidFill>
            <a:schemeClr val="tx2"/>
          </a:solidFill>
          <a:latin typeface="Times" charset="0"/>
          <a:ea typeface="ＭＳ Ｐゴシック" pitchFamily="80" charset="-128"/>
        </a:defRPr>
      </a:lvl3pPr>
      <a:lvl4pPr algn="ctr" rtl="0" eaLnBrk="0" fontAlgn="base" hangingPunct="0">
        <a:spcBef>
          <a:spcPct val="0"/>
        </a:spcBef>
        <a:spcAft>
          <a:spcPct val="0"/>
        </a:spcAft>
        <a:defRPr sz="4400">
          <a:solidFill>
            <a:schemeClr val="tx2"/>
          </a:solidFill>
          <a:latin typeface="Times" charset="0"/>
          <a:ea typeface="ＭＳ Ｐゴシック" pitchFamily="80" charset="-128"/>
        </a:defRPr>
      </a:lvl4pPr>
      <a:lvl5pPr algn="ctr" rtl="0" eaLnBrk="0" fontAlgn="base" hangingPunct="0">
        <a:spcBef>
          <a:spcPct val="0"/>
        </a:spcBef>
        <a:spcAft>
          <a:spcPct val="0"/>
        </a:spcAft>
        <a:defRPr sz="4400">
          <a:solidFill>
            <a:schemeClr val="tx2"/>
          </a:solidFill>
          <a:latin typeface="Times" charset="0"/>
          <a:ea typeface="ＭＳ Ｐゴシック" pitchFamily="80"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chemeClr val="tx1"/>
                </a:solidFill>
                <a:latin typeface="+mn-lt"/>
              </a:defRPr>
            </a:lvl1pPr>
          </a:lstStyle>
          <a:p>
            <a:pPr>
              <a:defRPr/>
            </a:pPr>
            <a:endParaRPr lang="en-US">
              <a:solidFill>
                <a:srgbClr val="000000"/>
              </a:solidFill>
            </a:endParaRPr>
          </a:p>
        </p:txBody>
      </p:sp>
      <p:sp>
        <p:nvSpPr>
          <p:cNvPr id="297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latin typeface="+mn-lt"/>
              </a:defRPr>
            </a:lvl1pPr>
          </a:lstStyle>
          <a:p>
            <a:pPr>
              <a:defRPr/>
            </a:pPr>
            <a:endParaRPr lang="en-US">
              <a:solidFill>
                <a:srgbClr val="000000"/>
              </a:solidFill>
            </a:endParaRPr>
          </a:p>
        </p:txBody>
      </p:sp>
      <p:sp>
        <p:nvSpPr>
          <p:cNvPr id="297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latin typeface="+mn-lt"/>
              </a:defRPr>
            </a:lvl1pPr>
          </a:lstStyle>
          <a:p>
            <a:pPr>
              <a:defRPr/>
            </a:pPr>
            <a:fld id="{E8457B71-A7E8-4E63-A75B-7EA0FFE73CCD}"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8.xml"/><Relationship Id="rId5" Type="http://schemas.openxmlformats.org/officeDocument/2006/relationships/image" Target="../media/image12.jpe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44.xml"/><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88.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99.xml"/><Relationship Id="rId4" Type="http://schemas.openxmlformats.org/officeDocument/2006/relationships/image" Target="../media/image54.gif"/></Relationships>
</file>

<file path=ppt/slides/_rels/slide3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4.xml"/><Relationship Id="rId1" Type="http://schemas.openxmlformats.org/officeDocument/2006/relationships/slideLayout" Target="../slideLayouts/slideLayout110.xml"/><Relationship Id="rId5" Type="http://schemas.openxmlformats.org/officeDocument/2006/relationships/image" Target="../media/image54.gif"/><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55.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122.xml"/><Relationship Id="rId5" Type="http://schemas.openxmlformats.org/officeDocument/2006/relationships/image" Target="../media/image69.wmf"/><Relationship Id="rId4" Type="http://schemas.openxmlformats.org/officeDocument/2006/relationships/image" Target="../media/image68.wmf"/></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warm springs near georgetown lak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9699" name="Rectangle 3"/>
          <p:cNvSpPr>
            <a:spLocks noChangeArrowheads="1"/>
          </p:cNvSpPr>
          <p:nvPr/>
        </p:nvSpPr>
        <p:spPr bwMode="auto">
          <a:xfrm>
            <a:off x="266700" y="3276600"/>
            <a:ext cx="8610600" cy="2185988"/>
          </a:xfrm>
          <a:prstGeom prst="rect">
            <a:avLst/>
          </a:prstGeom>
          <a:noFill/>
          <a:ln w="9525">
            <a:noFill/>
            <a:miter lim="800000"/>
            <a:headEnd/>
            <a:tailEnd/>
          </a:ln>
        </p:spPr>
        <p:txBody>
          <a:bodyPr>
            <a:spAutoFit/>
          </a:bodyPr>
          <a:lstStyle/>
          <a:p>
            <a:pPr algn="ctr" eaLnBrk="0" hangingPunct="0">
              <a:defRPr/>
            </a:pPr>
            <a:r>
              <a:rPr lang="en-US" sz="2400" b="1" i="1" dirty="0">
                <a:solidFill>
                  <a:srgbClr val="FFFFFF"/>
                </a:solidFill>
                <a:effectLst>
                  <a:outerShdw blurRad="38100" dist="38100" dir="2700000" algn="tl">
                    <a:srgbClr val="000000">
                      <a:alpha val="43137"/>
                    </a:srgbClr>
                  </a:outerShdw>
                </a:effectLst>
              </a:rPr>
              <a:t>Dr. Faith Ann Heinsch</a:t>
            </a:r>
          </a:p>
          <a:p>
            <a:pPr algn="ctr" eaLnBrk="0" hangingPunct="0">
              <a:defRPr/>
            </a:pPr>
            <a:r>
              <a:rPr lang="en-US" sz="2400" b="1" i="1" dirty="0">
                <a:solidFill>
                  <a:srgbClr val="FFFFFF"/>
                </a:solidFill>
                <a:effectLst>
                  <a:outerShdw blurRad="38100" dist="38100" dir="2700000" algn="tl">
                    <a:srgbClr val="000000">
                      <a:alpha val="43137"/>
                    </a:srgbClr>
                  </a:outerShdw>
                </a:effectLst>
              </a:rPr>
              <a:t>Missoula Fire Sciences Lab</a:t>
            </a:r>
          </a:p>
          <a:p>
            <a:pPr algn="ctr" eaLnBrk="0" hangingPunct="0">
              <a:defRPr/>
            </a:pPr>
            <a:r>
              <a:rPr lang="en-US" sz="2400" b="1" i="1" dirty="0">
                <a:solidFill>
                  <a:srgbClr val="FFFFFF"/>
                </a:solidFill>
                <a:effectLst>
                  <a:outerShdw blurRad="38100" dist="38100" dir="2700000" algn="tl">
                    <a:srgbClr val="000000">
                      <a:alpha val="43137"/>
                    </a:srgbClr>
                  </a:outerShdw>
                </a:effectLst>
              </a:rPr>
              <a:t>U.S. Forest Service</a:t>
            </a:r>
          </a:p>
          <a:p>
            <a:pPr algn="ctr" eaLnBrk="0" hangingPunct="0">
              <a:defRPr/>
            </a:pPr>
            <a:endParaRPr lang="en-US" sz="2000" b="1" i="1" dirty="0">
              <a:solidFill>
                <a:srgbClr val="FFFFFF"/>
              </a:solidFill>
              <a:effectLst>
                <a:outerShdw blurRad="38100" dist="38100" dir="2700000" algn="tl">
                  <a:srgbClr val="000000">
                    <a:alpha val="43137"/>
                  </a:srgbClr>
                </a:outerShdw>
              </a:effectLst>
            </a:endParaRPr>
          </a:p>
          <a:p>
            <a:pPr algn="ctr" eaLnBrk="0" hangingPunct="0">
              <a:defRPr/>
            </a:pPr>
            <a:endParaRPr lang="en-US" sz="2000" b="1" i="1" dirty="0">
              <a:solidFill>
                <a:srgbClr val="FFFFFF"/>
              </a:solidFill>
              <a:effectLst>
                <a:outerShdw blurRad="38100" dist="38100" dir="2700000" algn="tl">
                  <a:srgbClr val="000000">
                    <a:alpha val="43137"/>
                  </a:srgbClr>
                </a:outerShdw>
              </a:effectLst>
            </a:endParaRPr>
          </a:p>
          <a:p>
            <a:pPr algn="ctr" eaLnBrk="0" hangingPunct="0">
              <a:defRPr/>
            </a:pPr>
            <a:r>
              <a:rPr lang="en-US" sz="2400" b="1" i="1" dirty="0">
                <a:solidFill>
                  <a:srgbClr val="FFFFFF"/>
                </a:solidFill>
                <a:effectLst>
                  <a:outerShdw blurRad="38100" dist="38100" dir="2700000" algn="tl">
                    <a:srgbClr val="000000">
                      <a:alpha val="43137"/>
                    </a:srgbClr>
                  </a:outerShdw>
                </a:effectLst>
              </a:rPr>
              <a:t>September </a:t>
            </a:r>
            <a:r>
              <a:rPr lang="en-US" sz="2400" b="1" i="1" dirty="0" smtClean="0">
                <a:solidFill>
                  <a:srgbClr val="FFFFFF"/>
                </a:solidFill>
                <a:effectLst>
                  <a:outerShdw blurRad="38100" dist="38100" dir="2700000" algn="tl">
                    <a:srgbClr val="000000">
                      <a:alpha val="43137"/>
                    </a:srgbClr>
                  </a:outerShdw>
                </a:effectLst>
              </a:rPr>
              <a:t>22, 2010</a:t>
            </a:r>
            <a:endParaRPr lang="en-US" sz="2400" b="1" i="1" dirty="0">
              <a:solidFill>
                <a:srgbClr val="FFFFFF"/>
              </a:solidFill>
              <a:effectLst>
                <a:outerShdw blurRad="38100" dist="38100" dir="2700000" algn="tl">
                  <a:srgbClr val="000000">
                    <a:alpha val="43137"/>
                  </a:srgbClr>
                </a:outerShdw>
              </a:effectLst>
            </a:endParaRPr>
          </a:p>
        </p:txBody>
      </p:sp>
      <p:sp>
        <p:nvSpPr>
          <p:cNvPr id="14340" name="Rectangle 5"/>
          <p:cNvSpPr>
            <a:spLocks noChangeArrowheads="1"/>
          </p:cNvSpPr>
          <p:nvPr/>
        </p:nvSpPr>
        <p:spPr bwMode="auto">
          <a:xfrm>
            <a:off x="0" y="6488113"/>
            <a:ext cx="3033713" cy="369887"/>
          </a:xfrm>
          <a:prstGeom prst="rect">
            <a:avLst/>
          </a:prstGeom>
          <a:noFill/>
          <a:ln w="9525">
            <a:noFill/>
            <a:miter lim="800000"/>
            <a:headEnd/>
            <a:tailEnd/>
          </a:ln>
        </p:spPr>
        <p:txBody>
          <a:bodyPr wrap="none">
            <a:spAutoFit/>
          </a:bodyPr>
          <a:lstStyle/>
          <a:p>
            <a:pPr eaLnBrk="0" hangingPunct="0"/>
            <a:r>
              <a:rPr lang="en-US" i="1">
                <a:solidFill>
                  <a:srgbClr val="FFFFFF"/>
                </a:solidFill>
                <a:latin typeface="Times New Roman" pitchFamily="18" charset="0"/>
              </a:rPr>
              <a:t>Image Credit: Saxon Holbrook</a:t>
            </a:r>
          </a:p>
        </p:txBody>
      </p:sp>
      <p:sp>
        <p:nvSpPr>
          <p:cNvPr id="29701" name="Rectangle 2"/>
          <p:cNvSpPr>
            <a:spLocks noChangeArrowheads="1"/>
          </p:cNvSpPr>
          <p:nvPr/>
        </p:nvSpPr>
        <p:spPr bwMode="auto">
          <a:xfrm>
            <a:off x="1762125" y="1081088"/>
            <a:ext cx="5619750" cy="1323975"/>
          </a:xfrm>
          <a:prstGeom prst="rect">
            <a:avLst/>
          </a:prstGeom>
          <a:solidFill>
            <a:srgbClr val="DDDDDD">
              <a:alpha val="38823"/>
            </a:srgbClr>
          </a:solidFill>
          <a:ln w="9525">
            <a:noFill/>
            <a:miter lim="800000"/>
            <a:headEnd/>
            <a:tailEnd/>
          </a:ln>
        </p:spPr>
        <p:txBody>
          <a:bodyPr anchor="ctr">
            <a:spAutoFit/>
          </a:bodyPr>
          <a:lstStyle/>
          <a:p>
            <a:pPr algn="ctr" eaLnBrk="0" hangingPunct="0">
              <a:defRPr/>
            </a:pPr>
            <a:r>
              <a:rPr lang="en-US" sz="4000" b="1" i="1" dirty="0">
                <a:solidFill>
                  <a:srgbClr val="000000"/>
                </a:solidFill>
                <a:effectLst>
                  <a:outerShdw blurRad="38100" dist="38100" dir="2700000" algn="tl">
                    <a:srgbClr val="000000">
                      <a:alpha val="43137"/>
                    </a:srgbClr>
                  </a:outerShdw>
                </a:effectLst>
              </a:rPr>
              <a:t>Climate Change of the</a:t>
            </a:r>
          </a:p>
          <a:p>
            <a:pPr algn="ctr" eaLnBrk="0" hangingPunct="0">
              <a:defRPr/>
            </a:pPr>
            <a:r>
              <a:rPr lang="en-US" sz="4000" b="1" i="1" dirty="0">
                <a:solidFill>
                  <a:srgbClr val="000000"/>
                </a:solidFill>
                <a:effectLst>
                  <a:outerShdw blurRad="38100" dist="38100" dir="2700000" algn="tl">
                    <a:srgbClr val="000000">
                      <a:alpha val="43137"/>
                    </a:srgbClr>
                  </a:outerShdw>
                </a:effectLst>
              </a:rPr>
              <a:t>Past 2000 Years</a:t>
            </a:r>
            <a:endParaRPr lang="en-US" sz="4000" b="1" dirty="0">
              <a:solidFill>
                <a:srgbClr val="000000"/>
              </a:solidFill>
              <a:effectLst>
                <a:outerShdw blurRad="38100" dist="38100" dir="2700000" algn="tl">
                  <a:srgbClr val="000000">
                    <a:alpha val="43137"/>
                  </a:srgbClr>
                </a:outerShdw>
              </a:effectLst>
            </a:endParaRPr>
          </a:p>
        </p:txBody>
      </p:sp>
      <p:pic>
        <p:nvPicPr>
          <p:cNvPr id="14342" name="Picture 11" descr="300 dpi FS shield full color"/>
          <p:cNvPicPr>
            <a:picLocks noChangeAspect="1" noChangeArrowheads="1"/>
          </p:cNvPicPr>
          <p:nvPr/>
        </p:nvPicPr>
        <p:blipFill>
          <a:blip r:embed="rId4" cstate="print"/>
          <a:srcRect/>
          <a:stretch>
            <a:fillRect/>
          </a:stretch>
        </p:blipFill>
        <p:spPr bwMode="auto">
          <a:xfrm>
            <a:off x="6502400" y="5618163"/>
            <a:ext cx="1042988" cy="1143000"/>
          </a:xfrm>
          <a:prstGeom prst="rect">
            <a:avLst/>
          </a:prstGeom>
          <a:noFill/>
          <a:ln w="9525">
            <a:noFill/>
            <a:miter lim="800000"/>
            <a:headEnd/>
            <a:tailEnd/>
          </a:ln>
        </p:spPr>
      </p:pic>
      <p:pic>
        <p:nvPicPr>
          <p:cNvPr id="8" name="Picture 2" descr="C:\Documents and Settings\faheinsch\My Documents\Meetings_and_Presentations\Logos\50th_Image-Kelsi.jpg"/>
          <p:cNvPicPr>
            <a:picLocks noChangeAspect="1" noChangeArrowheads="1"/>
          </p:cNvPicPr>
          <p:nvPr/>
        </p:nvPicPr>
        <p:blipFill>
          <a:blip r:embed="rId5" cstate="print">
            <a:clrChange>
              <a:clrFrom>
                <a:srgbClr val="FFFFFD"/>
              </a:clrFrom>
              <a:clrTo>
                <a:srgbClr val="FFFFFD">
                  <a:alpha val="0"/>
                </a:srgbClr>
              </a:clrTo>
            </a:clrChange>
          </a:blip>
          <a:srcRect/>
          <a:stretch>
            <a:fillRect/>
          </a:stretch>
        </p:blipFill>
        <p:spPr bwMode="auto">
          <a:xfrm>
            <a:off x="7822962" y="5565648"/>
            <a:ext cx="1117865" cy="1216152"/>
          </a:xfrm>
          <a:prstGeom prst="rect">
            <a:avLst/>
          </a:prstGeom>
          <a:noFill/>
        </p:spPr>
      </p:pic>
    </p:spTree>
  </p:cSld>
  <p:clrMapOvr>
    <a:masterClrMapping/>
  </p:clrMapOvr>
  <p:transition>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447800" y="76200"/>
            <a:ext cx="1905000" cy="3860800"/>
          </a:xfrm>
        </p:spPr>
        <p:txBody>
          <a:bodyPr/>
          <a:lstStyle/>
          <a:p>
            <a:pPr algn="ctr"/>
            <a:r>
              <a:rPr lang="en-US" smtClean="0"/>
              <a:t>Proxy Records </a:t>
            </a:r>
            <a:br>
              <a:rPr lang="en-US" smtClean="0"/>
            </a:br>
            <a:r>
              <a:rPr lang="en-US" smtClean="0"/>
              <a:t/>
            </a:r>
            <a:br>
              <a:rPr lang="en-US" smtClean="0"/>
            </a:br>
            <a:r>
              <a:rPr lang="en-US" smtClean="0"/>
              <a:t>–</a:t>
            </a:r>
            <a:br>
              <a:rPr lang="en-US" smtClean="0"/>
            </a:br>
            <a:r>
              <a:rPr lang="en-US" smtClean="0"/>
              <a:t/>
            </a:r>
            <a:br>
              <a:rPr lang="en-US" smtClean="0"/>
            </a:br>
            <a:r>
              <a:rPr lang="en-US" smtClean="0"/>
              <a:t>Where do they come from?</a:t>
            </a:r>
          </a:p>
        </p:txBody>
      </p:sp>
      <p:pic>
        <p:nvPicPr>
          <p:cNvPr id="21507" name="Picture 3"/>
          <p:cNvPicPr>
            <a:picLocks noChangeAspect="1" noChangeArrowheads="1"/>
          </p:cNvPicPr>
          <p:nvPr/>
        </p:nvPicPr>
        <p:blipFill>
          <a:blip r:embed="rId3" cstate="print"/>
          <a:srcRect/>
          <a:stretch>
            <a:fillRect/>
          </a:stretch>
        </p:blipFill>
        <p:spPr bwMode="auto">
          <a:xfrm>
            <a:off x="3429000" y="0"/>
            <a:ext cx="5715000" cy="6858000"/>
          </a:xfrm>
          <a:prstGeom prst="rect">
            <a:avLst/>
          </a:prstGeom>
          <a:noFill/>
          <a:ln w="9525">
            <a:noFill/>
            <a:miter lim="800000"/>
            <a:headEnd/>
            <a:tailEnd/>
          </a:ln>
        </p:spPr>
      </p:pic>
      <p:sp>
        <p:nvSpPr>
          <p:cNvPr id="21508" name="TextBox 4"/>
          <p:cNvSpPr txBox="1">
            <a:spLocks noChangeArrowheads="1"/>
          </p:cNvSpPr>
          <p:nvPr/>
        </p:nvSpPr>
        <p:spPr bwMode="auto">
          <a:xfrm>
            <a:off x="0" y="6477000"/>
            <a:ext cx="1312863" cy="369888"/>
          </a:xfrm>
          <a:prstGeom prst="rect">
            <a:avLst/>
          </a:prstGeom>
          <a:noFill/>
          <a:ln w="9525">
            <a:noFill/>
            <a:miter lim="800000"/>
            <a:headEnd/>
            <a:tailEnd/>
          </a:ln>
        </p:spPr>
        <p:txBody>
          <a:bodyPr wrap="none">
            <a:spAutoFit/>
          </a:bodyPr>
          <a:lstStyle/>
          <a:p>
            <a:r>
              <a:rPr lang="en-US" b="1" i="1">
                <a:solidFill>
                  <a:srgbClr val="666699"/>
                </a:solidFill>
              </a:rPr>
              <a:t>IPCC 2007</a:t>
            </a:r>
          </a:p>
        </p:txBody>
      </p:sp>
      <p:grpSp>
        <p:nvGrpSpPr>
          <p:cNvPr id="21509" name="Group 21"/>
          <p:cNvGrpSpPr>
            <a:grpSpLocks/>
          </p:cNvGrpSpPr>
          <p:nvPr/>
        </p:nvGrpSpPr>
        <p:grpSpPr bwMode="auto">
          <a:xfrm>
            <a:off x="590550" y="4068763"/>
            <a:ext cx="2609850" cy="546100"/>
            <a:chOff x="144" y="2607"/>
            <a:chExt cx="1644" cy="344"/>
          </a:xfrm>
        </p:grpSpPr>
        <p:sp>
          <p:nvSpPr>
            <p:cNvPr id="21522" name="Text Box 6"/>
            <p:cNvSpPr txBox="1">
              <a:spLocks noChangeArrowheads="1"/>
            </p:cNvSpPr>
            <p:nvPr/>
          </p:nvSpPr>
          <p:spPr bwMode="auto">
            <a:xfrm>
              <a:off x="432" y="2664"/>
              <a:ext cx="1356" cy="231"/>
            </a:xfrm>
            <a:prstGeom prst="rect">
              <a:avLst/>
            </a:prstGeom>
            <a:noFill/>
            <a:ln w="9525">
              <a:noFill/>
              <a:miter lim="800000"/>
              <a:headEnd/>
              <a:tailEnd/>
            </a:ln>
          </p:spPr>
          <p:txBody>
            <a:bodyPr wrap="none">
              <a:spAutoFit/>
            </a:bodyPr>
            <a:lstStyle/>
            <a:p>
              <a:r>
                <a:rPr lang="en-US"/>
                <a:t>Instrumental record</a:t>
              </a:r>
            </a:p>
          </p:txBody>
        </p:sp>
        <p:pic>
          <p:nvPicPr>
            <p:cNvPr id="21523" name="Picture 10"/>
            <p:cNvPicPr>
              <a:picLocks noChangeAspect="1" noChangeArrowheads="1"/>
            </p:cNvPicPr>
            <p:nvPr/>
          </p:nvPicPr>
          <p:blipFill>
            <a:blip r:embed="rId4" cstate="print"/>
            <a:srcRect/>
            <a:stretch>
              <a:fillRect/>
            </a:stretch>
          </p:blipFill>
          <p:spPr bwMode="auto">
            <a:xfrm>
              <a:off x="144" y="2607"/>
              <a:ext cx="155" cy="344"/>
            </a:xfrm>
            <a:prstGeom prst="rect">
              <a:avLst/>
            </a:prstGeom>
            <a:noFill/>
            <a:ln w="9525">
              <a:noFill/>
              <a:miter lim="800000"/>
              <a:headEnd/>
              <a:tailEnd/>
            </a:ln>
          </p:spPr>
        </p:pic>
      </p:grpSp>
      <p:grpSp>
        <p:nvGrpSpPr>
          <p:cNvPr id="21510" name="Group 20"/>
          <p:cNvGrpSpPr>
            <a:grpSpLocks/>
          </p:cNvGrpSpPr>
          <p:nvPr/>
        </p:nvGrpSpPr>
        <p:grpSpPr bwMode="auto">
          <a:xfrm>
            <a:off x="514350" y="4660900"/>
            <a:ext cx="1746250" cy="425450"/>
            <a:chOff x="96" y="3003"/>
            <a:chExt cx="1100" cy="268"/>
          </a:xfrm>
        </p:grpSpPr>
        <p:pic>
          <p:nvPicPr>
            <p:cNvPr id="21520" name="Picture 8"/>
            <p:cNvPicPr>
              <a:picLocks noChangeAspect="1" noChangeArrowheads="1"/>
            </p:cNvPicPr>
            <p:nvPr/>
          </p:nvPicPr>
          <p:blipFill>
            <a:blip r:embed="rId5" cstate="print"/>
            <a:srcRect/>
            <a:stretch>
              <a:fillRect/>
            </a:stretch>
          </p:blipFill>
          <p:spPr bwMode="auto">
            <a:xfrm>
              <a:off x="96" y="3003"/>
              <a:ext cx="288" cy="268"/>
            </a:xfrm>
            <a:prstGeom prst="rect">
              <a:avLst/>
            </a:prstGeom>
            <a:noFill/>
            <a:ln w="9525">
              <a:noFill/>
              <a:miter lim="800000"/>
              <a:headEnd/>
              <a:tailEnd/>
            </a:ln>
          </p:spPr>
        </p:pic>
        <p:sp>
          <p:nvSpPr>
            <p:cNvPr id="21521" name="Text Box 13"/>
            <p:cNvSpPr txBox="1">
              <a:spLocks noChangeArrowheads="1"/>
            </p:cNvSpPr>
            <p:nvPr/>
          </p:nvSpPr>
          <p:spPr bwMode="auto">
            <a:xfrm>
              <a:off x="432" y="3022"/>
              <a:ext cx="764" cy="231"/>
            </a:xfrm>
            <a:prstGeom prst="rect">
              <a:avLst/>
            </a:prstGeom>
            <a:noFill/>
            <a:ln w="9525">
              <a:noFill/>
              <a:miter lim="800000"/>
              <a:headEnd/>
              <a:tailEnd/>
            </a:ln>
          </p:spPr>
          <p:txBody>
            <a:bodyPr wrap="none">
              <a:spAutoFit/>
            </a:bodyPr>
            <a:lstStyle/>
            <a:p>
              <a:r>
                <a:rPr lang="en-US"/>
                <a:t>Tree rings</a:t>
              </a:r>
            </a:p>
          </p:txBody>
        </p:sp>
      </p:grpSp>
      <p:grpSp>
        <p:nvGrpSpPr>
          <p:cNvPr id="21511" name="Group 19"/>
          <p:cNvGrpSpPr>
            <a:grpSpLocks/>
          </p:cNvGrpSpPr>
          <p:nvPr/>
        </p:nvGrpSpPr>
        <p:grpSpPr bwMode="auto">
          <a:xfrm>
            <a:off x="590550" y="5132388"/>
            <a:ext cx="1670050" cy="366712"/>
            <a:chOff x="144" y="3350"/>
            <a:chExt cx="1052" cy="231"/>
          </a:xfrm>
        </p:grpSpPr>
        <p:pic>
          <p:nvPicPr>
            <p:cNvPr id="21518" name="Picture 11"/>
            <p:cNvPicPr>
              <a:picLocks noChangeAspect="1" noChangeArrowheads="1"/>
            </p:cNvPicPr>
            <p:nvPr/>
          </p:nvPicPr>
          <p:blipFill>
            <a:blip r:embed="rId6" cstate="print"/>
            <a:srcRect/>
            <a:stretch>
              <a:fillRect/>
            </a:stretch>
          </p:blipFill>
          <p:spPr bwMode="auto">
            <a:xfrm>
              <a:off x="144" y="3388"/>
              <a:ext cx="190" cy="153"/>
            </a:xfrm>
            <a:prstGeom prst="rect">
              <a:avLst/>
            </a:prstGeom>
            <a:noFill/>
            <a:ln w="9525">
              <a:noFill/>
              <a:miter lim="800000"/>
              <a:headEnd/>
              <a:tailEnd/>
            </a:ln>
          </p:spPr>
        </p:pic>
        <p:sp>
          <p:nvSpPr>
            <p:cNvPr id="21519" name="Text Box 14"/>
            <p:cNvSpPr txBox="1">
              <a:spLocks noChangeArrowheads="1"/>
            </p:cNvSpPr>
            <p:nvPr/>
          </p:nvSpPr>
          <p:spPr bwMode="auto">
            <a:xfrm>
              <a:off x="432" y="3350"/>
              <a:ext cx="764" cy="231"/>
            </a:xfrm>
            <a:prstGeom prst="rect">
              <a:avLst/>
            </a:prstGeom>
            <a:noFill/>
            <a:ln w="9525">
              <a:noFill/>
              <a:miter lim="800000"/>
              <a:headEnd/>
              <a:tailEnd/>
            </a:ln>
          </p:spPr>
          <p:txBody>
            <a:bodyPr wrap="none">
              <a:spAutoFit/>
            </a:bodyPr>
            <a:lstStyle/>
            <a:p>
              <a:r>
                <a:rPr lang="en-US"/>
                <a:t>Boreholes</a:t>
              </a:r>
            </a:p>
          </p:txBody>
        </p:sp>
      </p:grpSp>
      <p:grpSp>
        <p:nvGrpSpPr>
          <p:cNvPr id="21512" name="Group 18"/>
          <p:cNvGrpSpPr>
            <a:grpSpLocks/>
          </p:cNvGrpSpPr>
          <p:nvPr/>
        </p:nvGrpSpPr>
        <p:grpSpPr bwMode="auto">
          <a:xfrm>
            <a:off x="590550" y="5545138"/>
            <a:ext cx="2762250" cy="366712"/>
            <a:chOff x="144" y="3552"/>
            <a:chExt cx="1740" cy="231"/>
          </a:xfrm>
        </p:grpSpPr>
        <p:pic>
          <p:nvPicPr>
            <p:cNvPr id="21516" name="Picture 12"/>
            <p:cNvPicPr>
              <a:picLocks noChangeAspect="1" noChangeArrowheads="1"/>
            </p:cNvPicPr>
            <p:nvPr/>
          </p:nvPicPr>
          <p:blipFill>
            <a:blip r:embed="rId7" cstate="print"/>
            <a:srcRect/>
            <a:stretch>
              <a:fillRect/>
            </a:stretch>
          </p:blipFill>
          <p:spPr bwMode="auto">
            <a:xfrm>
              <a:off x="144" y="3561"/>
              <a:ext cx="213" cy="213"/>
            </a:xfrm>
            <a:prstGeom prst="rect">
              <a:avLst/>
            </a:prstGeom>
            <a:noFill/>
            <a:ln w="9525">
              <a:noFill/>
              <a:miter lim="800000"/>
              <a:headEnd/>
              <a:tailEnd/>
            </a:ln>
          </p:spPr>
        </p:pic>
        <p:sp>
          <p:nvSpPr>
            <p:cNvPr id="21517" name="Text Box 15"/>
            <p:cNvSpPr txBox="1">
              <a:spLocks noChangeArrowheads="1"/>
            </p:cNvSpPr>
            <p:nvPr/>
          </p:nvSpPr>
          <p:spPr bwMode="auto">
            <a:xfrm>
              <a:off x="432" y="3552"/>
              <a:ext cx="1452" cy="231"/>
            </a:xfrm>
            <a:prstGeom prst="rect">
              <a:avLst/>
            </a:prstGeom>
            <a:noFill/>
            <a:ln w="9525">
              <a:noFill/>
              <a:miter lim="800000"/>
              <a:headEnd/>
              <a:tailEnd/>
            </a:ln>
          </p:spPr>
          <p:txBody>
            <a:bodyPr wrap="none">
              <a:spAutoFit/>
            </a:bodyPr>
            <a:lstStyle/>
            <a:p>
              <a:r>
                <a:rPr lang="en-US"/>
                <a:t>Ice core/ice borehole</a:t>
              </a:r>
            </a:p>
          </p:txBody>
        </p:sp>
      </p:grpSp>
      <p:grpSp>
        <p:nvGrpSpPr>
          <p:cNvPr id="21513" name="Group 17"/>
          <p:cNvGrpSpPr>
            <a:grpSpLocks/>
          </p:cNvGrpSpPr>
          <p:nvPr/>
        </p:nvGrpSpPr>
        <p:grpSpPr bwMode="auto">
          <a:xfrm>
            <a:off x="590550" y="5957888"/>
            <a:ext cx="1136650" cy="366712"/>
            <a:chOff x="144" y="3797"/>
            <a:chExt cx="716" cy="231"/>
          </a:xfrm>
        </p:grpSpPr>
        <p:pic>
          <p:nvPicPr>
            <p:cNvPr id="21514" name="Picture 9"/>
            <p:cNvPicPr>
              <a:picLocks noChangeAspect="1" noChangeArrowheads="1"/>
            </p:cNvPicPr>
            <p:nvPr/>
          </p:nvPicPr>
          <p:blipFill>
            <a:blip r:embed="rId8" cstate="print"/>
            <a:srcRect/>
            <a:stretch>
              <a:fillRect/>
            </a:stretch>
          </p:blipFill>
          <p:spPr bwMode="auto">
            <a:xfrm>
              <a:off x="144" y="3816"/>
              <a:ext cx="213" cy="193"/>
            </a:xfrm>
            <a:prstGeom prst="rect">
              <a:avLst/>
            </a:prstGeom>
            <a:noFill/>
            <a:ln w="9525">
              <a:noFill/>
              <a:miter lim="800000"/>
              <a:headEnd/>
              <a:tailEnd/>
            </a:ln>
          </p:spPr>
        </p:pic>
        <p:sp>
          <p:nvSpPr>
            <p:cNvPr id="21515" name="Text Box 16"/>
            <p:cNvSpPr txBox="1">
              <a:spLocks noChangeArrowheads="1"/>
            </p:cNvSpPr>
            <p:nvPr/>
          </p:nvSpPr>
          <p:spPr bwMode="auto">
            <a:xfrm>
              <a:off x="384" y="3797"/>
              <a:ext cx="476" cy="231"/>
            </a:xfrm>
            <a:prstGeom prst="rect">
              <a:avLst/>
            </a:prstGeom>
            <a:noFill/>
            <a:ln w="9525">
              <a:noFill/>
              <a:miter lim="800000"/>
              <a:headEnd/>
              <a:tailEnd/>
            </a:ln>
          </p:spPr>
          <p:txBody>
            <a:bodyPr wrap="none">
              <a:spAutoFit/>
            </a:bodyPr>
            <a:lstStyle/>
            <a:p>
              <a:r>
                <a:rPr lang="en-US"/>
                <a:t>Other</a:t>
              </a:r>
            </a:p>
          </p:txBody>
        </p:sp>
      </p:grpSp>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152400"/>
            <a:ext cx="9144000" cy="1505670"/>
          </a:xfrm>
        </p:spPr>
        <p:txBody>
          <a:bodyPr/>
          <a:lstStyle/>
          <a:p>
            <a:pPr algn="ctr" eaLnBrk="1" hangingPunct="1"/>
            <a:r>
              <a:rPr lang="en-US" sz="3600" dirty="0" smtClean="0"/>
              <a:t>Medieval Warm Period (~800-1300)</a:t>
            </a:r>
            <a:br>
              <a:rPr lang="en-US" sz="3600" dirty="0" smtClean="0"/>
            </a:br>
            <a:r>
              <a:rPr lang="en-US" sz="3600" b="0" dirty="0" smtClean="0"/>
              <a:t>(a.k.a. Medieval Climate Optimum </a:t>
            </a:r>
            <a:br>
              <a:rPr lang="en-US" sz="3600" b="0" dirty="0" smtClean="0"/>
            </a:br>
            <a:r>
              <a:rPr lang="en-US" sz="3600" b="0" dirty="0" smtClean="0"/>
              <a:t>  a.k.a. Medieval Climatic Anomaly)</a:t>
            </a:r>
          </a:p>
        </p:txBody>
      </p:sp>
      <p:pic>
        <p:nvPicPr>
          <p:cNvPr id="22531" name="Picture 2"/>
          <p:cNvPicPr>
            <a:picLocks noChangeAspect="1" noChangeArrowheads="1"/>
          </p:cNvPicPr>
          <p:nvPr/>
        </p:nvPicPr>
        <p:blipFill>
          <a:blip r:embed="rId3" cstate="print"/>
          <a:srcRect/>
          <a:stretch>
            <a:fillRect/>
          </a:stretch>
        </p:blipFill>
        <p:spPr bwMode="auto">
          <a:xfrm>
            <a:off x="1422400" y="1752600"/>
            <a:ext cx="6299200" cy="47244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76200"/>
            <a:ext cx="9144000" cy="868363"/>
          </a:xfrm>
        </p:spPr>
        <p:txBody>
          <a:bodyPr/>
          <a:lstStyle/>
          <a:p>
            <a:pPr algn="ctr" eaLnBrk="1" hangingPunct="1"/>
            <a:r>
              <a:rPr lang="en-US" smtClean="0"/>
              <a:t>Medieval Warm Period (~800-1300)</a:t>
            </a:r>
          </a:p>
        </p:txBody>
      </p:sp>
      <p:pic>
        <p:nvPicPr>
          <p:cNvPr id="23555" name="Picture 2"/>
          <p:cNvPicPr>
            <a:picLocks noChangeAspect="1" noChangeArrowheads="1"/>
          </p:cNvPicPr>
          <p:nvPr/>
        </p:nvPicPr>
        <p:blipFill>
          <a:blip r:embed="rId3" cstate="print"/>
          <a:srcRect/>
          <a:stretch>
            <a:fillRect/>
          </a:stretch>
        </p:blipFill>
        <p:spPr bwMode="auto">
          <a:xfrm>
            <a:off x="1100138" y="1066800"/>
            <a:ext cx="6943725" cy="5126038"/>
          </a:xfrm>
          <a:prstGeom prst="rect">
            <a:avLst/>
          </a:prstGeom>
          <a:noFill/>
          <a:ln w="9525">
            <a:noFill/>
            <a:miter lim="800000"/>
            <a:headEnd/>
            <a:tailEnd/>
          </a:ln>
        </p:spPr>
      </p:pic>
      <p:sp>
        <p:nvSpPr>
          <p:cNvPr id="23556" name="Rectangle 15"/>
          <p:cNvSpPr>
            <a:spLocks noChangeArrowheads="1"/>
          </p:cNvSpPr>
          <p:nvPr/>
        </p:nvSpPr>
        <p:spPr bwMode="auto">
          <a:xfrm>
            <a:off x="0" y="6334125"/>
            <a:ext cx="2468563" cy="523875"/>
          </a:xfrm>
          <a:prstGeom prst="rect">
            <a:avLst/>
          </a:prstGeom>
          <a:noFill/>
          <a:ln w="9525">
            <a:noFill/>
            <a:miter lim="800000"/>
            <a:headEnd/>
            <a:tailEnd/>
          </a:ln>
        </p:spPr>
        <p:txBody>
          <a:bodyPr wrap="none">
            <a:spAutoFit/>
          </a:bodyPr>
          <a:lstStyle/>
          <a:p>
            <a:pPr algn="r"/>
            <a:r>
              <a:rPr lang="en-US" sz="1400" i="1">
                <a:latin typeface="Times New Roman" pitchFamily="18" charset="0"/>
              </a:rPr>
              <a:t>Image Credit: Robert A. Rohde,</a:t>
            </a:r>
          </a:p>
          <a:p>
            <a:pPr algn="r"/>
            <a:r>
              <a:rPr lang="en-US" sz="1400" i="1">
                <a:latin typeface="Times New Roman" pitchFamily="18" charset="0"/>
              </a:rPr>
              <a:t>Global Warming Art</a:t>
            </a:r>
          </a:p>
        </p:txBody>
      </p:sp>
      <p:cxnSp>
        <p:nvCxnSpPr>
          <p:cNvPr id="6" name="Straight Connector 5"/>
          <p:cNvCxnSpPr/>
          <p:nvPr/>
        </p:nvCxnSpPr>
        <p:spPr bwMode="auto">
          <a:xfrm>
            <a:off x="1828800" y="3067050"/>
            <a:ext cx="5943600" cy="1588"/>
          </a:xfrm>
          <a:prstGeom prst="line">
            <a:avLst/>
          </a:prstGeom>
          <a:solidFill>
            <a:schemeClr val="accent1"/>
          </a:solidFill>
          <a:ln w="19050" cap="flat" cmpd="sng" algn="ctr">
            <a:solidFill>
              <a:schemeClr val="bg1">
                <a:lumMod val="65000"/>
              </a:schemeClr>
            </a:solidFill>
            <a:prstDash val="dash"/>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2400" y="0"/>
            <a:ext cx="8991600" cy="685800"/>
          </a:xfrm>
        </p:spPr>
        <p:txBody>
          <a:bodyPr/>
          <a:lstStyle/>
          <a:p>
            <a:pPr algn="ctr" eaLnBrk="1" hangingPunct="1"/>
            <a:r>
              <a:rPr lang="en-US" dirty="0" smtClean="0"/>
              <a:t>Medieval Warm Period (~800-1300)</a:t>
            </a:r>
          </a:p>
        </p:txBody>
      </p:sp>
      <p:sp>
        <p:nvSpPr>
          <p:cNvPr id="24579" name="Content Placeholder 5"/>
          <p:cNvSpPr>
            <a:spLocks noGrp="1"/>
          </p:cNvSpPr>
          <p:nvPr>
            <p:ph idx="1"/>
          </p:nvPr>
        </p:nvSpPr>
        <p:spPr>
          <a:xfrm>
            <a:off x="76200" y="685800"/>
            <a:ext cx="5715000" cy="6019800"/>
          </a:xfrm>
        </p:spPr>
        <p:txBody>
          <a:bodyPr/>
          <a:lstStyle/>
          <a:p>
            <a:pPr eaLnBrk="1" hangingPunct="1"/>
            <a:r>
              <a:rPr lang="en-US" sz="2400" smtClean="0"/>
              <a:t>Scattered evidence exists in Europe and the high latitudes surrounding the North Atlantic.</a:t>
            </a:r>
          </a:p>
          <a:p>
            <a:pPr lvl="1" eaLnBrk="1" hangingPunct="1"/>
            <a:r>
              <a:rPr lang="en-US" sz="2000" smtClean="0"/>
              <a:t>Cultivation of Greenland &amp; Iceland</a:t>
            </a:r>
          </a:p>
          <a:p>
            <a:pPr lvl="1" eaLnBrk="1" hangingPunct="1"/>
            <a:r>
              <a:rPr lang="en-US" sz="2000" smtClean="0"/>
              <a:t>Grapes in England?</a:t>
            </a:r>
          </a:p>
          <a:p>
            <a:pPr lvl="1" eaLnBrk="1" hangingPunct="1"/>
            <a:r>
              <a:rPr lang="en-US" sz="2000" smtClean="0"/>
              <a:t>Medieval temperatures were probably </a:t>
            </a:r>
          </a:p>
          <a:p>
            <a:pPr lvl="1" eaLnBrk="1" hangingPunct="1">
              <a:buFontTx/>
              <a:buNone/>
            </a:pPr>
            <a:r>
              <a:rPr lang="en-US" sz="2000" smtClean="0"/>
              <a:t>	1-2</a:t>
            </a:r>
            <a:r>
              <a:rPr lang="en-US" sz="2000" smtClean="0">
                <a:sym typeface="Symbol" pitchFamily="18" charset="2"/>
              </a:rPr>
              <a:t>C above early 20</a:t>
            </a:r>
            <a:r>
              <a:rPr lang="en-US" sz="2000" baseline="30000" smtClean="0">
                <a:sym typeface="Symbol" pitchFamily="18" charset="2"/>
              </a:rPr>
              <a:t>th</a:t>
            </a:r>
            <a:r>
              <a:rPr lang="en-US" sz="2000" smtClean="0">
                <a:sym typeface="Symbol" pitchFamily="18" charset="2"/>
              </a:rPr>
              <a:t> century levels at various European locations</a:t>
            </a:r>
            <a:endParaRPr lang="en-US" sz="2000" smtClean="0"/>
          </a:p>
          <a:p>
            <a:pPr lvl="1" eaLnBrk="1" hangingPunct="1"/>
            <a:r>
              <a:rPr lang="en-US" sz="2000" smtClean="0"/>
              <a:t>Evidence in Japan, Alaska </a:t>
            </a:r>
          </a:p>
          <a:p>
            <a:pPr lvl="1" eaLnBrk="1" hangingPunct="1"/>
            <a:r>
              <a:rPr lang="en-US" sz="2000" smtClean="0"/>
              <a:t>Regional in nature</a:t>
            </a:r>
          </a:p>
          <a:p>
            <a:pPr lvl="2" eaLnBrk="1" hangingPunct="1"/>
            <a:r>
              <a:rPr lang="en-US" sz="1800" smtClean="0"/>
              <a:t>There were both warmer and colder areas</a:t>
            </a:r>
          </a:p>
          <a:p>
            <a:pPr lvl="4" eaLnBrk="1" hangingPunct="1"/>
            <a:endParaRPr lang="en-US" sz="1600" smtClean="0"/>
          </a:p>
          <a:p>
            <a:pPr eaLnBrk="1" hangingPunct="1"/>
            <a:r>
              <a:rPr lang="en-US" sz="2400" smtClean="0"/>
              <a:t>Drought was evident in western U.S. (Anasazi), Central America (Mayan) &amp; Africa</a:t>
            </a:r>
          </a:p>
        </p:txBody>
      </p:sp>
      <p:pic>
        <p:nvPicPr>
          <p:cNvPr id="24580" name="Picture 4" descr="FG14_23"/>
          <p:cNvPicPr>
            <a:picLocks noChangeAspect="1" noChangeArrowheads="1"/>
          </p:cNvPicPr>
          <p:nvPr/>
        </p:nvPicPr>
        <p:blipFill>
          <a:blip r:embed="rId3" cstate="print"/>
          <a:srcRect l="62100" t="17999" r="6693" b="18481"/>
          <a:stretch>
            <a:fillRect/>
          </a:stretch>
        </p:blipFill>
        <p:spPr bwMode="auto">
          <a:xfrm>
            <a:off x="5791200" y="914400"/>
            <a:ext cx="3235325" cy="4953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447800" y="152400"/>
            <a:ext cx="7696200" cy="506413"/>
          </a:xfrm>
        </p:spPr>
        <p:txBody>
          <a:bodyPr/>
          <a:lstStyle/>
          <a:p>
            <a:pPr eaLnBrk="1" hangingPunct="1"/>
            <a:r>
              <a:rPr lang="en-US" smtClean="0"/>
              <a:t>Medieval Warm Period (~800-1300)</a:t>
            </a:r>
          </a:p>
        </p:txBody>
      </p:sp>
      <p:sp>
        <p:nvSpPr>
          <p:cNvPr id="25603" name="Content Placeholder 5"/>
          <p:cNvSpPr>
            <a:spLocks noGrp="1"/>
          </p:cNvSpPr>
          <p:nvPr>
            <p:ph idx="1"/>
          </p:nvPr>
        </p:nvSpPr>
        <p:spPr>
          <a:xfrm>
            <a:off x="1371600" y="990600"/>
            <a:ext cx="7543800" cy="4495800"/>
          </a:xfrm>
        </p:spPr>
        <p:txBody>
          <a:bodyPr/>
          <a:lstStyle/>
          <a:p>
            <a:pPr eaLnBrk="1" hangingPunct="1">
              <a:buFontTx/>
              <a:buNone/>
            </a:pPr>
            <a:r>
              <a:rPr lang="en-US" sz="3000" smtClean="0"/>
              <a:t>	“Evidence is not sufficient to support a conclusion that hemispheric mean temperatures were as warm, or the extent of warm regions as expansive, as those in the 20</a:t>
            </a:r>
            <a:r>
              <a:rPr lang="en-US" sz="3000" baseline="30000" smtClean="0"/>
              <a:t>th</a:t>
            </a:r>
            <a:r>
              <a:rPr lang="en-US" sz="3000" smtClean="0"/>
              <a:t> century as a whole, during any period in medieval times.” (IPCC 2007)</a:t>
            </a:r>
          </a:p>
          <a:p>
            <a:pPr eaLnBrk="1" hangingPunct="1"/>
            <a:endParaRPr lang="en-US" sz="3000" smtClean="0"/>
          </a:p>
          <a:p>
            <a:pPr eaLnBrk="1" hangingPunct="1"/>
            <a:endParaRPr lang="en-US" sz="3000" smtClean="0"/>
          </a:p>
        </p:txBody>
      </p:sp>
      <p:pic>
        <p:nvPicPr>
          <p:cNvPr id="25604" name="Picture 2"/>
          <p:cNvPicPr>
            <a:picLocks noChangeAspect="1" noChangeArrowheads="1"/>
          </p:cNvPicPr>
          <p:nvPr/>
        </p:nvPicPr>
        <p:blipFill>
          <a:blip r:embed="rId3" cstate="print"/>
          <a:srcRect/>
          <a:stretch>
            <a:fillRect/>
          </a:stretch>
        </p:blipFill>
        <p:spPr bwMode="auto">
          <a:xfrm>
            <a:off x="5562600" y="4140200"/>
            <a:ext cx="3505200" cy="26289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600200" y="304800"/>
            <a:ext cx="7010400" cy="506413"/>
          </a:xfrm>
        </p:spPr>
        <p:txBody>
          <a:bodyPr/>
          <a:lstStyle/>
          <a:p>
            <a:pPr eaLnBrk="1" hangingPunct="1"/>
            <a:r>
              <a:rPr lang="en-US" smtClean="0"/>
              <a:t>The Little Ice Age (1400-1900)</a:t>
            </a:r>
          </a:p>
        </p:txBody>
      </p:sp>
      <p:pic>
        <p:nvPicPr>
          <p:cNvPr id="24579" name="Picture 3" descr="figure 16-02c.jpg"/>
          <p:cNvPicPr>
            <a:picLocks noChangeAspect="1"/>
          </p:cNvPicPr>
          <p:nvPr/>
        </p:nvPicPr>
        <p:blipFill>
          <a:blip r:embed="rId3" cstate="print"/>
          <a:srcRect/>
          <a:stretch>
            <a:fillRect/>
          </a:stretch>
        </p:blipFill>
        <p:spPr bwMode="auto">
          <a:xfrm>
            <a:off x="0" y="1320800"/>
            <a:ext cx="9144000" cy="54610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819150" y="990600"/>
            <a:ext cx="7505700" cy="50006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4579"/>
                                        </p:tgtEl>
                                        <p:attrNameLst>
                                          <p:attrName>style.visibility</p:attrName>
                                        </p:attrNameLst>
                                      </p:cBhvr>
                                      <p:to>
                                        <p:strVal val="visible"/>
                                      </p:to>
                                    </p:set>
                                    <p:animEffect transition="in" filter="dissolve">
                                      <p:cBhvr>
                                        <p:cTn id="10"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76200"/>
            <a:ext cx="9144000" cy="868363"/>
          </a:xfrm>
        </p:spPr>
        <p:txBody>
          <a:bodyPr/>
          <a:lstStyle/>
          <a:p>
            <a:pPr algn="ctr" eaLnBrk="1" hangingPunct="1"/>
            <a:r>
              <a:rPr lang="en-US" smtClean="0"/>
              <a:t>The Little Ice Age (1400-1900)</a:t>
            </a:r>
          </a:p>
        </p:txBody>
      </p:sp>
      <p:pic>
        <p:nvPicPr>
          <p:cNvPr id="27651" name="Picture 2"/>
          <p:cNvPicPr>
            <a:picLocks noChangeAspect="1" noChangeArrowheads="1"/>
          </p:cNvPicPr>
          <p:nvPr/>
        </p:nvPicPr>
        <p:blipFill>
          <a:blip r:embed="rId3" cstate="print"/>
          <a:srcRect/>
          <a:stretch>
            <a:fillRect/>
          </a:stretch>
        </p:blipFill>
        <p:spPr bwMode="auto">
          <a:xfrm>
            <a:off x="1100138" y="1066800"/>
            <a:ext cx="6943725" cy="5126038"/>
          </a:xfrm>
          <a:prstGeom prst="rect">
            <a:avLst/>
          </a:prstGeom>
          <a:noFill/>
          <a:ln w="9525">
            <a:noFill/>
            <a:miter lim="800000"/>
            <a:headEnd/>
            <a:tailEnd/>
          </a:ln>
        </p:spPr>
      </p:pic>
      <p:sp>
        <p:nvSpPr>
          <p:cNvPr id="27652" name="Rectangle 15"/>
          <p:cNvSpPr>
            <a:spLocks noChangeArrowheads="1"/>
          </p:cNvSpPr>
          <p:nvPr/>
        </p:nvSpPr>
        <p:spPr bwMode="auto">
          <a:xfrm>
            <a:off x="0" y="6334125"/>
            <a:ext cx="2468563" cy="523875"/>
          </a:xfrm>
          <a:prstGeom prst="rect">
            <a:avLst/>
          </a:prstGeom>
          <a:noFill/>
          <a:ln w="9525">
            <a:noFill/>
            <a:miter lim="800000"/>
            <a:headEnd/>
            <a:tailEnd/>
          </a:ln>
        </p:spPr>
        <p:txBody>
          <a:bodyPr wrap="none">
            <a:spAutoFit/>
          </a:bodyPr>
          <a:lstStyle/>
          <a:p>
            <a:pPr algn="r"/>
            <a:r>
              <a:rPr lang="en-US" sz="1400" i="1">
                <a:latin typeface="Times New Roman" pitchFamily="18" charset="0"/>
              </a:rPr>
              <a:t>Image Credit: Robert A. Rohde,</a:t>
            </a:r>
          </a:p>
          <a:p>
            <a:pPr algn="r"/>
            <a:r>
              <a:rPr lang="en-US" sz="1400" i="1">
                <a:latin typeface="Times New Roman" pitchFamily="18" charset="0"/>
              </a:rPr>
              <a:t>Global Warming Art</a:t>
            </a:r>
          </a:p>
        </p:txBody>
      </p:sp>
      <p:cxnSp>
        <p:nvCxnSpPr>
          <p:cNvPr id="5" name="Straight Connector 4"/>
          <p:cNvCxnSpPr/>
          <p:nvPr/>
        </p:nvCxnSpPr>
        <p:spPr bwMode="auto">
          <a:xfrm>
            <a:off x="1828800" y="3067050"/>
            <a:ext cx="5943600" cy="1588"/>
          </a:xfrm>
          <a:prstGeom prst="line">
            <a:avLst/>
          </a:prstGeom>
          <a:solidFill>
            <a:schemeClr val="accent1"/>
          </a:solidFill>
          <a:ln w="19050" cap="flat" cmpd="sng" algn="ctr">
            <a:solidFill>
              <a:schemeClr val="bg1">
                <a:lumMod val="65000"/>
              </a:schemeClr>
            </a:solidFill>
            <a:prstDash val="dash"/>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 y="152400"/>
            <a:ext cx="8991600" cy="685800"/>
          </a:xfrm>
        </p:spPr>
        <p:txBody>
          <a:bodyPr/>
          <a:lstStyle/>
          <a:p>
            <a:pPr algn="ctr" eaLnBrk="1" hangingPunct="1"/>
            <a:r>
              <a:rPr lang="en-US" sz="3600" smtClean="0"/>
              <a:t>Little Ice Age (1400-1900)</a:t>
            </a:r>
          </a:p>
        </p:txBody>
      </p:sp>
      <p:sp>
        <p:nvSpPr>
          <p:cNvPr id="28675" name="Content Placeholder 5"/>
          <p:cNvSpPr>
            <a:spLocks noGrp="1"/>
          </p:cNvSpPr>
          <p:nvPr>
            <p:ph idx="1"/>
          </p:nvPr>
        </p:nvSpPr>
        <p:spPr>
          <a:xfrm>
            <a:off x="457200" y="914400"/>
            <a:ext cx="8229600" cy="4800600"/>
          </a:xfrm>
        </p:spPr>
        <p:txBody>
          <a:bodyPr/>
          <a:lstStyle/>
          <a:p>
            <a:pPr eaLnBrk="1" hangingPunct="1"/>
            <a:r>
              <a:rPr lang="en-US" smtClean="0"/>
              <a:t>A modest cooling of the Northern Hemisphere of less than 1</a:t>
            </a:r>
            <a:r>
              <a:rPr lang="en-US" smtClean="0">
                <a:sym typeface="Symbol" pitchFamily="18" charset="2"/>
              </a:rPr>
              <a:t>C</a:t>
            </a:r>
          </a:p>
          <a:p>
            <a:pPr lvl="1" eaLnBrk="1" hangingPunct="1"/>
            <a:r>
              <a:rPr lang="en-US" smtClean="0">
                <a:sym typeface="Symbol" pitchFamily="18" charset="2"/>
              </a:rPr>
              <a:t>Glaciers grew in Europe (1000 m lower than in 1850s)</a:t>
            </a:r>
          </a:p>
          <a:p>
            <a:pPr lvl="1" eaLnBrk="1" hangingPunct="1"/>
            <a:r>
              <a:rPr lang="en-US" smtClean="0">
                <a:sym typeface="Symbol" pitchFamily="18" charset="2"/>
              </a:rPr>
              <a:t>Sea ice expansion </a:t>
            </a:r>
            <a:endParaRPr lang="en-US" smtClean="0"/>
          </a:p>
          <a:p>
            <a:pPr eaLnBrk="1" hangingPunct="1"/>
            <a:r>
              <a:rPr lang="en-US" smtClean="0"/>
              <a:t>Three minima, each separated by slight warming intervals beginning</a:t>
            </a:r>
          </a:p>
          <a:p>
            <a:pPr lvl="1" eaLnBrk="1" hangingPunct="1"/>
            <a:r>
              <a:rPr lang="en-US" smtClean="0"/>
              <a:t>About 1650</a:t>
            </a:r>
          </a:p>
          <a:p>
            <a:pPr lvl="1" eaLnBrk="1" hangingPunct="1"/>
            <a:r>
              <a:rPr lang="en-US" smtClean="0"/>
              <a:t>About 1770</a:t>
            </a:r>
          </a:p>
          <a:p>
            <a:pPr lvl="1" eaLnBrk="1" hangingPunct="1"/>
            <a:r>
              <a:rPr lang="en-US" smtClean="0"/>
              <a:t>About 1850</a:t>
            </a:r>
          </a:p>
          <a:p>
            <a:pPr lvl="4" eaLnBrk="1" hangingPunct="1"/>
            <a:endParaRPr lang="en-US" smtClean="0"/>
          </a:p>
          <a:p>
            <a:pPr eaLnBrk="1" hangingPunct="1"/>
            <a:r>
              <a:rPr lang="en-US" smtClean="0"/>
              <a:t>Initially believed to be a global phenomenon; now less clear</a:t>
            </a:r>
          </a:p>
        </p:txBody>
      </p:sp>
      <p:pic>
        <p:nvPicPr>
          <p:cNvPr id="28676" name="Picture 4" descr="figure 16-01"/>
          <p:cNvPicPr>
            <a:picLocks noChangeAspect="1" noChangeArrowheads="1"/>
          </p:cNvPicPr>
          <p:nvPr/>
        </p:nvPicPr>
        <p:blipFill>
          <a:blip r:embed="rId3" cstate="print"/>
          <a:srcRect/>
          <a:stretch>
            <a:fillRect/>
          </a:stretch>
        </p:blipFill>
        <p:spPr bwMode="auto">
          <a:xfrm>
            <a:off x="4419600" y="3581400"/>
            <a:ext cx="4495800" cy="16541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52400" y="152400"/>
            <a:ext cx="8991600" cy="685800"/>
          </a:xfrm>
        </p:spPr>
        <p:txBody>
          <a:bodyPr/>
          <a:lstStyle/>
          <a:p>
            <a:pPr algn="ctr" eaLnBrk="1" hangingPunct="1"/>
            <a:r>
              <a:rPr lang="en-US" sz="3600" smtClean="0"/>
              <a:t>Little Ice Age (1400-1900)</a:t>
            </a:r>
          </a:p>
        </p:txBody>
      </p:sp>
      <p:sp>
        <p:nvSpPr>
          <p:cNvPr id="29699" name="Content Placeholder 5"/>
          <p:cNvSpPr>
            <a:spLocks noGrp="1"/>
          </p:cNvSpPr>
          <p:nvPr>
            <p:ph idx="1"/>
          </p:nvPr>
        </p:nvSpPr>
        <p:spPr>
          <a:xfrm>
            <a:off x="76200" y="914400"/>
            <a:ext cx="5791200" cy="5334000"/>
          </a:xfrm>
        </p:spPr>
        <p:txBody>
          <a:bodyPr/>
          <a:lstStyle/>
          <a:p>
            <a:pPr eaLnBrk="1" hangingPunct="1"/>
            <a:r>
              <a:rPr lang="en-US" sz="2400" smtClean="0"/>
              <a:t>Colder winters &amp; shorter growing season meant crop failure and localized famine in northern regions of Europe</a:t>
            </a:r>
          </a:p>
          <a:p>
            <a:pPr lvl="1" eaLnBrk="1" hangingPunct="1"/>
            <a:r>
              <a:rPr lang="en-US" sz="2000" smtClean="0"/>
              <a:t>Great Famine of 1315-1317 (full recovery in 1322)</a:t>
            </a:r>
          </a:p>
          <a:p>
            <a:pPr lvl="1" eaLnBrk="1" hangingPunct="1"/>
            <a:r>
              <a:rPr lang="en-US" sz="2000" smtClean="0"/>
              <a:t>By the 1700s, cultivated land (MWP) in Iceland was covered by ice</a:t>
            </a:r>
          </a:p>
          <a:p>
            <a:pPr eaLnBrk="1" hangingPunct="1"/>
            <a:r>
              <a:rPr lang="en-US" sz="2400" smtClean="0"/>
              <a:t>Settlements in Greenland were abandoned</a:t>
            </a:r>
          </a:p>
          <a:p>
            <a:pPr lvl="1" eaLnBrk="1" hangingPunct="1"/>
            <a:r>
              <a:rPr lang="en-US" sz="2000" smtClean="0"/>
              <a:t>Marginal climate?</a:t>
            </a:r>
          </a:p>
          <a:p>
            <a:pPr lvl="1" eaLnBrk="1" hangingPunct="1"/>
            <a:r>
              <a:rPr lang="en-US" sz="2000" smtClean="0"/>
              <a:t>Conflicts with native peoples?</a:t>
            </a:r>
          </a:p>
          <a:p>
            <a:pPr eaLnBrk="1" hangingPunct="1"/>
            <a:r>
              <a:rPr lang="en-US" sz="2400" smtClean="0"/>
              <a:t>Large-scale advances of glaciers</a:t>
            </a:r>
          </a:p>
          <a:p>
            <a:pPr eaLnBrk="1" hangingPunct="1"/>
            <a:r>
              <a:rPr lang="en-US" sz="2400" b="1" smtClean="0"/>
              <a:t>Not a “true” ice age</a:t>
            </a:r>
            <a:r>
              <a:rPr lang="en-US" sz="2400" smtClean="0"/>
              <a:t> since major ice sheets did not form</a:t>
            </a:r>
          </a:p>
        </p:txBody>
      </p:sp>
      <p:pic>
        <p:nvPicPr>
          <p:cNvPr id="29700" name="Picture 4" descr="FG14_23"/>
          <p:cNvPicPr>
            <a:picLocks noChangeAspect="1" noChangeArrowheads="1"/>
          </p:cNvPicPr>
          <p:nvPr/>
        </p:nvPicPr>
        <p:blipFill>
          <a:blip r:embed="rId3" cstate="print"/>
          <a:srcRect l="62100" t="17999" r="6693" b="18481"/>
          <a:stretch>
            <a:fillRect/>
          </a:stretch>
        </p:blipFill>
        <p:spPr bwMode="auto">
          <a:xfrm>
            <a:off x="5881688" y="914400"/>
            <a:ext cx="3235325" cy="4953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600200" y="228600"/>
            <a:ext cx="7010400" cy="1767280"/>
          </a:xfrm>
        </p:spPr>
        <p:txBody>
          <a:bodyPr/>
          <a:lstStyle/>
          <a:p>
            <a:pPr eaLnBrk="1" hangingPunct="1"/>
            <a:r>
              <a:rPr lang="en-US" dirty="0" smtClean="0"/>
              <a:t>Transition from MWP to LIA</a:t>
            </a:r>
            <a:br>
              <a:rPr lang="en-US" dirty="0" smtClean="0"/>
            </a:br>
            <a:r>
              <a:rPr lang="en-US" dirty="0" smtClean="0"/>
              <a:t>OR</a:t>
            </a:r>
            <a:br>
              <a:rPr lang="en-US" dirty="0" smtClean="0"/>
            </a:br>
            <a:r>
              <a:rPr lang="en-US" dirty="0" smtClean="0"/>
              <a:t>Proposed causes of climate change from 1000-1850</a:t>
            </a:r>
          </a:p>
        </p:txBody>
      </p:sp>
      <p:sp>
        <p:nvSpPr>
          <p:cNvPr id="30723" name="Content Placeholder 2"/>
          <p:cNvSpPr>
            <a:spLocks noGrp="1"/>
          </p:cNvSpPr>
          <p:nvPr>
            <p:ph idx="1"/>
          </p:nvPr>
        </p:nvSpPr>
        <p:spPr>
          <a:xfrm>
            <a:off x="1447800" y="1981200"/>
            <a:ext cx="7467600" cy="4876800"/>
          </a:xfrm>
        </p:spPr>
        <p:txBody>
          <a:bodyPr/>
          <a:lstStyle/>
          <a:p>
            <a:pPr eaLnBrk="1" hangingPunct="1"/>
            <a:r>
              <a:rPr lang="en-US" dirty="0" smtClean="0"/>
              <a:t>Orbital forcing</a:t>
            </a:r>
          </a:p>
          <a:p>
            <a:pPr lvl="1" eaLnBrk="1" hangingPunct="1"/>
            <a:r>
              <a:rPr lang="en-US" dirty="0" smtClean="0"/>
              <a:t>Decreasing summer </a:t>
            </a:r>
            <a:r>
              <a:rPr lang="en-US" dirty="0" err="1" smtClean="0"/>
              <a:t>insolation</a:t>
            </a:r>
            <a:r>
              <a:rPr lang="en-US" dirty="0" smtClean="0"/>
              <a:t> (tilt and precession cycles)</a:t>
            </a:r>
          </a:p>
          <a:p>
            <a:pPr lvl="1" eaLnBrk="1" hangingPunct="1"/>
            <a:r>
              <a:rPr lang="en-US" dirty="0" smtClean="0"/>
              <a:t>Only explains about half the amount observed in reconstruction for northern hemisphere (0.1</a:t>
            </a:r>
            <a:r>
              <a:rPr lang="en-US" dirty="0" smtClean="0">
                <a:sym typeface="Symbol" pitchFamily="18" charset="2"/>
              </a:rPr>
              <a:t>C)</a:t>
            </a:r>
          </a:p>
          <a:p>
            <a:pPr eaLnBrk="1" hangingPunct="1"/>
            <a:r>
              <a:rPr lang="en-US" dirty="0" smtClean="0"/>
              <a:t>Millennial bipolar seesaw</a:t>
            </a:r>
          </a:p>
          <a:p>
            <a:pPr lvl="1" eaLnBrk="1" hangingPunct="1"/>
            <a:r>
              <a:rPr lang="en-US" dirty="0" smtClean="0"/>
              <a:t>Antarctica warm when Greenland is cold</a:t>
            </a:r>
          </a:p>
          <a:p>
            <a:pPr lvl="2" eaLnBrk="1" hangingPunct="1"/>
            <a:r>
              <a:rPr lang="en-US" dirty="0" smtClean="0"/>
              <a:t>Typical of large glacial-age oscillation</a:t>
            </a:r>
          </a:p>
          <a:p>
            <a:pPr lvl="1" eaLnBrk="1" hangingPunct="1"/>
            <a:r>
              <a:rPr lang="en-US" dirty="0" smtClean="0"/>
              <a:t>Insufficient proxy data in southern hemisphere to test</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5058" name="Rectangle 3"/>
          <p:cNvSpPr>
            <a:spLocks noGrp="1" noChangeArrowheads="1"/>
          </p:cNvSpPr>
          <p:nvPr>
            <p:ph type="body" sz="half" idx="4294967295"/>
          </p:nvPr>
        </p:nvSpPr>
        <p:spPr>
          <a:xfrm>
            <a:off x="0" y="2416175"/>
            <a:ext cx="3048000" cy="3603625"/>
          </a:xfrm>
        </p:spPr>
        <p:txBody>
          <a:bodyPr/>
          <a:lstStyle/>
          <a:p>
            <a:pPr eaLnBrk="1" hangingPunct="1">
              <a:buFontTx/>
              <a:buNone/>
            </a:pPr>
            <a:r>
              <a:rPr lang="en-US" sz="2000" dirty="0" smtClean="0">
                <a:latin typeface="Arial Black" pitchFamily="34" charset="0"/>
              </a:rPr>
              <a:t>1911: </a:t>
            </a:r>
            <a:r>
              <a:rPr lang="en-US" sz="2000" dirty="0" err="1" smtClean="0">
                <a:latin typeface="Arial Black" pitchFamily="34" charset="0"/>
              </a:rPr>
              <a:t>Milutin</a:t>
            </a:r>
            <a:r>
              <a:rPr lang="en-US" sz="2000" dirty="0" smtClean="0">
                <a:latin typeface="Arial Black" pitchFamily="34" charset="0"/>
              </a:rPr>
              <a:t> </a:t>
            </a:r>
            <a:r>
              <a:rPr lang="en-US" sz="2000" dirty="0" err="1" smtClean="0">
                <a:latin typeface="Arial Black" pitchFamily="34" charset="0"/>
              </a:rPr>
              <a:t>Milankovitch</a:t>
            </a:r>
            <a:r>
              <a:rPr lang="en-US" sz="2000" dirty="0" smtClean="0">
                <a:latin typeface="Arial Black" pitchFamily="34" charset="0"/>
              </a:rPr>
              <a:t> proposes:</a:t>
            </a:r>
          </a:p>
          <a:p>
            <a:pPr lvl="1" eaLnBrk="1" hangingPunct="1"/>
            <a:r>
              <a:rPr lang="en-US" sz="2000" dirty="0" smtClean="0">
                <a:latin typeface="Arial Black" pitchFamily="34" charset="0"/>
              </a:rPr>
              <a:t>All 3 cycles (23, 41, &amp; 100 KYA) together control ice ages </a:t>
            </a:r>
          </a:p>
          <a:p>
            <a:pPr lvl="1" eaLnBrk="1" hangingPunct="1"/>
            <a:r>
              <a:rPr lang="en-US" sz="2000" dirty="0" smtClean="0">
                <a:latin typeface="Arial Black" pitchFamily="34" charset="0"/>
              </a:rPr>
              <a:t>Summer </a:t>
            </a:r>
            <a:r>
              <a:rPr lang="en-US" sz="2000" dirty="0" err="1" smtClean="0">
                <a:latin typeface="Arial Black" pitchFamily="34" charset="0"/>
              </a:rPr>
              <a:t>insolation</a:t>
            </a:r>
            <a:r>
              <a:rPr lang="en-US" sz="2000" dirty="0" smtClean="0">
                <a:latin typeface="Arial Black" pitchFamily="34" charset="0"/>
              </a:rPr>
              <a:t> is driver</a:t>
            </a:r>
          </a:p>
          <a:p>
            <a:pPr eaLnBrk="1" hangingPunct="1"/>
            <a:endParaRPr lang="en-US" sz="2000" dirty="0" smtClean="0">
              <a:latin typeface="Arial Black" pitchFamily="34" charset="0"/>
            </a:endParaRPr>
          </a:p>
        </p:txBody>
      </p:sp>
      <p:sp>
        <p:nvSpPr>
          <p:cNvPr id="45059" name="Content Placeholder 5"/>
          <p:cNvSpPr>
            <a:spLocks noGrp="1"/>
          </p:cNvSpPr>
          <p:nvPr>
            <p:ph sz="quarter" idx="4294967295"/>
          </p:nvPr>
        </p:nvSpPr>
        <p:spPr>
          <a:xfrm>
            <a:off x="4648200" y="3946525"/>
            <a:ext cx="3810000" cy="2247900"/>
          </a:xfrm>
        </p:spPr>
        <p:txBody>
          <a:bodyPr/>
          <a:lstStyle/>
          <a:p>
            <a:pPr eaLnBrk="1" hangingPunct="1"/>
            <a:endParaRPr lang="en-US" smtClean="0"/>
          </a:p>
        </p:txBody>
      </p:sp>
      <p:sp>
        <p:nvSpPr>
          <p:cNvPr id="45060" name="TextBox 6"/>
          <p:cNvSpPr txBox="1">
            <a:spLocks noChangeArrowheads="1"/>
          </p:cNvSpPr>
          <p:nvPr/>
        </p:nvSpPr>
        <p:spPr bwMode="auto">
          <a:xfrm>
            <a:off x="76200" y="6096000"/>
            <a:ext cx="2469074" cy="707886"/>
          </a:xfrm>
          <a:prstGeom prst="rect">
            <a:avLst/>
          </a:prstGeom>
          <a:noFill/>
          <a:ln w="9525">
            <a:noFill/>
            <a:miter lim="800000"/>
            <a:headEnd/>
            <a:tailEnd/>
          </a:ln>
        </p:spPr>
        <p:txBody>
          <a:bodyPr wrap="none">
            <a:spAutoFit/>
          </a:bodyPr>
          <a:lstStyle/>
          <a:p>
            <a:pPr eaLnBrk="0" hangingPunct="0"/>
            <a:r>
              <a:rPr lang="en-US" sz="2000" i="1" dirty="0">
                <a:solidFill>
                  <a:srgbClr val="000000"/>
                </a:solidFill>
                <a:latin typeface="Arial" charset="0"/>
                <a:cs typeface="Arial" charset="0"/>
              </a:rPr>
              <a:t>Credit: Anna Klene, </a:t>
            </a:r>
          </a:p>
          <a:p>
            <a:pPr eaLnBrk="0" hangingPunct="0"/>
            <a:r>
              <a:rPr lang="en-US" sz="2000" i="1" dirty="0">
                <a:solidFill>
                  <a:srgbClr val="000000"/>
                </a:solidFill>
                <a:latin typeface="Arial" charset="0"/>
                <a:cs typeface="Arial" charset="0"/>
              </a:rPr>
              <a:t>U. of Montana</a:t>
            </a:r>
          </a:p>
        </p:txBody>
      </p:sp>
      <p:pic>
        <p:nvPicPr>
          <p:cNvPr id="8" name="Picture 3" descr="Box6_030907"/>
          <p:cNvPicPr>
            <a:picLocks noChangeAspect="1" noChangeArrowheads="1"/>
          </p:cNvPicPr>
          <p:nvPr/>
        </p:nvPicPr>
        <p:blipFill>
          <a:blip r:embed="rId4" cstate="print"/>
          <a:srcRect/>
          <a:stretch>
            <a:fillRect/>
          </a:stretch>
        </p:blipFill>
        <p:spPr bwMode="auto">
          <a:xfrm>
            <a:off x="3886200" y="0"/>
            <a:ext cx="4953000" cy="3068638"/>
          </a:xfrm>
          <a:prstGeom prst="rect">
            <a:avLst/>
          </a:prstGeom>
          <a:noFill/>
          <a:ln w="9525">
            <a:noFill/>
            <a:miter lim="800000"/>
            <a:headEnd/>
            <a:tailEnd/>
          </a:ln>
        </p:spPr>
      </p:pic>
      <p:pic>
        <p:nvPicPr>
          <p:cNvPr id="45062" name="Picture 3" descr="16"/>
          <p:cNvPicPr>
            <a:picLocks noChangeAspect="1" noChangeArrowheads="1"/>
          </p:cNvPicPr>
          <p:nvPr/>
        </p:nvPicPr>
        <p:blipFill>
          <a:blip r:embed="rId5" cstate="print"/>
          <a:srcRect/>
          <a:stretch>
            <a:fillRect/>
          </a:stretch>
        </p:blipFill>
        <p:spPr bwMode="auto">
          <a:xfrm>
            <a:off x="3048000" y="3048000"/>
            <a:ext cx="6096000" cy="3810000"/>
          </a:xfrm>
          <a:prstGeom prst="rect">
            <a:avLst/>
          </a:prstGeom>
          <a:noFill/>
          <a:ln w="9525">
            <a:noFill/>
            <a:miter lim="800000"/>
            <a:headEnd/>
            <a:tailEnd/>
          </a:ln>
        </p:spPr>
      </p:pic>
      <p:sp>
        <p:nvSpPr>
          <p:cNvPr id="7" name="Rectangle 2"/>
          <p:cNvSpPr txBox="1">
            <a:spLocks noChangeArrowheads="1"/>
          </p:cNvSpPr>
          <p:nvPr/>
        </p:nvSpPr>
        <p:spPr>
          <a:xfrm>
            <a:off x="29028" y="29028"/>
            <a:ext cx="3810000" cy="2333172"/>
          </a:xfrm>
          <a:prstGeom prst="rect">
            <a:avLst/>
          </a:prstGeom>
          <a:noFill/>
          <a:ln w="38100">
            <a:solidFill>
              <a:srgbClr val="0000CC"/>
            </a:solidFill>
          </a:ln>
        </p:spPr>
        <p:txBody>
          <a:bodyPr/>
          <a:lstStyle/>
          <a:p>
            <a:pPr algn="ctr" eaLnBrk="0" hangingPunct="0">
              <a:defRPr/>
            </a:pPr>
            <a:r>
              <a:rPr lang="en-US" sz="4800" b="1" i="1" kern="0" dirty="0">
                <a:solidFill>
                  <a:srgbClr val="3333CC"/>
                </a:solidFill>
                <a:effectLst>
                  <a:outerShdw blurRad="38100" dist="38100" dir="2700000" algn="tl">
                    <a:srgbClr val="000000">
                      <a:alpha val="43137"/>
                    </a:srgbClr>
                  </a:outerShdw>
                </a:effectLst>
                <a:latin typeface="Times New Roman"/>
              </a:rPr>
              <a:t>Paleoclimate:</a:t>
            </a:r>
          </a:p>
          <a:p>
            <a:pPr algn="ctr" eaLnBrk="0" hangingPunct="0">
              <a:defRPr/>
            </a:pPr>
            <a:r>
              <a:rPr lang="en-US" sz="4800" b="1" i="1" kern="0" dirty="0" err="1">
                <a:solidFill>
                  <a:srgbClr val="3333CC"/>
                </a:solidFill>
                <a:effectLst>
                  <a:outerShdw blurRad="38100" dist="38100" dir="2700000" algn="tl">
                    <a:srgbClr val="000000">
                      <a:alpha val="43137"/>
                    </a:srgbClr>
                  </a:outerShdw>
                </a:effectLst>
                <a:latin typeface="Times New Roman"/>
              </a:rPr>
              <a:t>Milankovitch</a:t>
            </a:r>
            <a:endParaRPr lang="en-US" sz="4800" b="1" i="1" kern="0" dirty="0">
              <a:solidFill>
                <a:srgbClr val="3333CC"/>
              </a:solidFill>
              <a:effectLst>
                <a:outerShdw blurRad="38100" dist="38100" dir="2700000" algn="tl">
                  <a:srgbClr val="000000">
                    <a:alpha val="43137"/>
                  </a:srgbClr>
                </a:outerShdw>
              </a:effectLst>
              <a:latin typeface="Times New Roman"/>
            </a:endParaRPr>
          </a:p>
          <a:p>
            <a:pPr algn="ctr" eaLnBrk="0" hangingPunct="0">
              <a:defRPr/>
            </a:pPr>
            <a:r>
              <a:rPr lang="en-US" sz="4800" b="1" i="1" kern="0" dirty="0">
                <a:solidFill>
                  <a:srgbClr val="3333CC"/>
                </a:solidFill>
                <a:effectLst>
                  <a:outerShdw blurRad="38100" dist="38100" dir="2700000" algn="tl">
                    <a:srgbClr val="000000">
                      <a:alpha val="43137"/>
                    </a:srgbClr>
                  </a:outerShdw>
                </a:effectLst>
                <a:latin typeface="Times New Roman"/>
              </a:rPr>
              <a:t>Cycles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Content Placeholder 2"/>
          <p:cNvSpPr txBox="1">
            <a:spLocks/>
          </p:cNvSpPr>
          <p:nvPr/>
        </p:nvSpPr>
        <p:spPr bwMode="auto">
          <a:xfrm>
            <a:off x="1447800" y="1295400"/>
            <a:ext cx="74676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3366CC"/>
              </a:buClr>
              <a:buSzTx/>
              <a:buFontTx/>
              <a:buChar char="•"/>
              <a:tabLst/>
              <a:defRPr/>
            </a:pPr>
            <a:r>
              <a:rPr kumimoji="1" lang="en-US" sz="2800" b="0" i="0" u="none" strike="noStrike" kern="0" cap="none" spc="0" normalizeH="0" baseline="0" noProof="0" dirty="0" smtClean="0">
                <a:ln>
                  <a:noFill/>
                </a:ln>
                <a:solidFill>
                  <a:schemeClr val="tx1"/>
                </a:solidFill>
                <a:effectLst/>
                <a:uLnTx/>
                <a:uFillTx/>
                <a:latin typeface="+mn-lt"/>
                <a:ea typeface="+mn-ea"/>
                <a:cs typeface="+mn-cs"/>
              </a:rPr>
              <a:t>Solar variability</a:t>
            </a:r>
          </a:p>
          <a:p>
            <a:pPr marL="742950" marR="0" lvl="1" indent="-285750" algn="l" defTabSz="914400" rtl="0" eaLnBrk="1" fontAlgn="base" latinLnBrk="0" hangingPunct="1">
              <a:lnSpc>
                <a:spcPct val="100000"/>
              </a:lnSpc>
              <a:spcBef>
                <a:spcPct val="20000"/>
              </a:spcBef>
              <a:spcAft>
                <a:spcPct val="0"/>
              </a:spcAft>
              <a:buClr>
                <a:srgbClr val="3366CC"/>
              </a:buClr>
              <a:buSzTx/>
              <a:buFontTx/>
              <a:buChar char="•"/>
              <a:tabLst/>
              <a:defRPr/>
            </a:pPr>
            <a:r>
              <a:rPr kumimoji="1" lang="en-US" sz="2400" b="0" i="0" u="none" strike="noStrike" kern="0" cap="none" spc="0" normalizeH="0" baseline="0" noProof="0" dirty="0" smtClean="0">
                <a:ln>
                  <a:noFill/>
                </a:ln>
                <a:solidFill>
                  <a:schemeClr val="tx1"/>
                </a:solidFill>
                <a:effectLst/>
                <a:uLnTx/>
                <a:uFillTx/>
                <a:latin typeface="+mn-lt"/>
              </a:rPr>
              <a:t>Maunder Minimum</a:t>
            </a:r>
          </a:p>
          <a:p>
            <a:pPr marL="742950" marR="0" lvl="1" indent="-285750" algn="l" defTabSz="914400" rtl="0" eaLnBrk="1" fontAlgn="base" latinLnBrk="0" hangingPunct="1">
              <a:lnSpc>
                <a:spcPct val="100000"/>
              </a:lnSpc>
              <a:spcBef>
                <a:spcPct val="20000"/>
              </a:spcBef>
              <a:spcAft>
                <a:spcPct val="0"/>
              </a:spcAft>
              <a:buClr>
                <a:srgbClr val="3366CC"/>
              </a:buClr>
              <a:buSzTx/>
              <a:buFontTx/>
              <a:buChar char="•"/>
              <a:tabLst/>
              <a:defRPr/>
            </a:pPr>
            <a:r>
              <a:rPr kumimoji="1" lang="en-US" sz="2400" b="0" i="0" u="none" strike="noStrike" kern="0" cap="none" spc="0" normalizeH="0" baseline="0" noProof="0" dirty="0" smtClean="0">
                <a:ln>
                  <a:noFill/>
                </a:ln>
                <a:solidFill>
                  <a:schemeClr val="tx1"/>
                </a:solidFill>
                <a:effectLst/>
                <a:uLnTx/>
                <a:uFillTx/>
                <a:latin typeface="+mn-lt"/>
              </a:rPr>
              <a:t>11-year Sunspot cycle</a:t>
            </a:r>
          </a:p>
          <a:p>
            <a:pPr marL="742950" marR="0" lvl="1" indent="-285750" algn="l" defTabSz="914400" rtl="0" eaLnBrk="1" fontAlgn="base" latinLnBrk="0" hangingPunct="1">
              <a:lnSpc>
                <a:spcPct val="100000"/>
              </a:lnSpc>
              <a:spcBef>
                <a:spcPct val="20000"/>
              </a:spcBef>
              <a:spcAft>
                <a:spcPct val="0"/>
              </a:spcAft>
              <a:buClr>
                <a:srgbClr val="3366CC"/>
              </a:buClr>
              <a:buSzTx/>
              <a:buFontTx/>
              <a:buChar char="•"/>
              <a:tabLst/>
              <a:defRPr/>
            </a:pPr>
            <a:r>
              <a:rPr kumimoji="1" lang="en-US" sz="2400" b="0" i="0" u="none" strike="noStrike" kern="0" cap="none" spc="0" normalizeH="0" baseline="0" noProof="0" dirty="0" smtClean="0">
                <a:ln>
                  <a:noFill/>
                </a:ln>
                <a:solidFill>
                  <a:schemeClr val="tx1"/>
                </a:solidFill>
                <a:effectLst/>
                <a:uLnTx/>
                <a:uFillTx/>
                <a:latin typeface="+mn-lt"/>
              </a:rPr>
              <a:t>Recent research minimizes this </a:t>
            </a:r>
          </a:p>
          <a:p>
            <a:pPr marL="742950" marR="0" lvl="1" indent="-285750" algn="l" defTabSz="914400" rtl="0" eaLnBrk="1" fontAlgn="base" latinLnBrk="0" hangingPunct="1">
              <a:lnSpc>
                <a:spcPct val="100000"/>
              </a:lnSpc>
              <a:spcBef>
                <a:spcPct val="20000"/>
              </a:spcBef>
              <a:spcAft>
                <a:spcPct val="0"/>
              </a:spcAft>
              <a:buClr>
                <a:srgbClr val="3366CC"/>
              </a:buClr>
              <a:buSzTx/>
              <a:tabLst/>
              <a:defRPr/>
            </a:pPr>
            <a:r>
              <a:rPr kumimoji="1" lang="en-US" sz="2400" kern="0" dirty="0">
                <a:latin typeface="+mn-lt"/>
              </a:rPr>
              <a:t>	</a:t>
            </a:r>
            <a:r>
              <a:rPr kumimoji="1" lang="en-US" sz="2400" b="0" i="0" u="none" strike="noStrike" kern="0" cap="none" spc="0" normalizeH="0" baseline="0" noProof="0" dirty="0" smtClean="0">
                <a:ln>
                  <a:noFill/>
                </a:ln>
                <a:solidFill>
                  <a:schemeClr val="tx1"/>
                </a:solidFill>
                <a:effectLst/>
                <a:uLnTx/>
                <a:uFillTx/>
                <a:latin typeface="+mn-lt"/>
              </a:rPr>
              <a:t>effect</a:t>
            </a:r>
          </a:p>
        </p:txBody>
      </p:sp>
      <p:pic>
        <p:nvPicPr>
          <p:cNvPr id="56323" name="Picture 3"/>
          <p:cNvPicPr>
            <a:picLocks noChangeAspect="1" noChangeArrowheads="1"/>
          </p:cNvPicPr>
          <p:nvPr/>
        </p:nvPicPr>
        <p:blipFill>
          <a:blip r:embed="rId3" cstate="print"/>
          <a:srcRect/>
          <a:stretch>
            <a:fillRect/>
          </a:stretch>
        </p:blipFill>
        <p:spPr bwMode="auto">
          <a:xfrm>
            <a:off x="6881813" y="1041400"/>
            <a:ext cx="2109787" cy="2312988"/>
          </a:xfrm>
          <a:prstGeom prst="rect">
            <a:avLst/>
          </a:prstGeom>
          <a:noFill/>
          <a:ln w="9525">
            <a:noFill/>
            <a:miter lim="800000"/>
            <a:headEnd/>
            <a:tailEnd/>
          </a:ln>
        </p:spPr>
      </p:pic>
      <p:pic>
        <p:nvPicPr>
          <p:cNvPr id="1112068" name="Picture 4"/>
          <p:cNvPicPr>
            <a:picLocks noChangeAspect="1" noChangeArrowheads="1"/>
          </p:cNvPicPr>
          <p:nvPr/>
        </p:nvPicPr>
        <p:blipFill>
          <a:blip r:embed="rId4" cstate="print"/>
          <a:srcRect/>
          <a:stretch>
            <a:fillRect/>
          </a:stretch>
        </p:blipFill>
        <p:spPr bwMode="auto">
          <a:xfrm>
            <a:off x="552450" y="4060825"/>
            <a:ext cx="8123238" cy="2563813"/>
          </a:xfrm>
          <a:prstGeom prst="rect">
            <a:avLst/>
          </a:prstGeom>
          <a:noFill/>
          <a:ln w="9525">
            <a:noFill/>
            <a:miter lim="800000"/>
            <a:headEnd/>
            <a:tailEnd/>
          </a:ln>
        </p:spPr>
      </p:pic>
      <p:pic>
        <p:nvPicPr>
          <p:cNvPr id="1112070" name="Picture 6" descr="Fig_2"/>
          <p:cNvPicPr>
            <a:picLocks noChangeAspect="1" noChangeArrowheads="1"/>
          </p:cNvPicPr>
          <p:nvPr/>
        </p:nvPicPr>
        <p:blipFill>
          <a:blip r:embed="rId5" cstate="print"/>
          <a:srcRect/>
          <a:stretch>
            <a:fillRect/>
          </a:stretch>
        </p:blipFill>
        <p:spPr bwMode="auto">
          <a:xfrm>
            <a:off x="555625" y="1066800"/>
            <a:ext cx="6251575" cy="2776538"/>
          </a:xfrm>
          <a:prstGeom prst="rect">
            <a:avLst/>
          </a:prstGeom>
          <a:noFill/>
          <a:ln w="9525">
            <a:noFill/>
            <a:miter lim="800000"/>
            <a:headEnd/>
            <a:tailEnd/>
          </a:ln>
        </p:spPr>
      </p:pic>
      <p:sp>
        <p:nvSpPr>
          <p:cNvPr id="7" name="TextBox 6"/>
          <p:cNvSpPr txBox="1"/>
          <p:nvPr/>
        </p:nvSpPr>
        <p:spPr>
          <a:xfrm>
            <a:off x="431800" y="1041400"/>
            <a:ext cx="6477000" cy="2677656"/>
          </a:xfrm>
          <a:prstGeom prst="rect">
            <a:avLst/>
          </a:prstGeom>
          <a:solidFill>
            <a:srgbClr val="666699"/>
          </a:solidFill>
        </p:spPr>
        <p:txBody>
          <a:bodyPr wrap="square" rtlCol="0">
            <a:spAutoFit/>
          </a:bodyPr>
          <a:lstStyle/>
          <a:p>
            <a:r>
              <a:rPr lang="en-US" dirty="0" smtClean="0">
                <a:solidFill>
                  <a:schemeClr val="bg1"/>
                </a:solidFill>
                <a:latin typeface="+mn-lt"/>
              </a:rPr>
              <a:t>If the sun were the </a:t>
            </a:r>
            <a:r>
              <a:rPr lang="en-US" u="sng" dirty="0" smtClean="0">
                <a:solidFill>
                  <a:schemeClr val="bg1"/>
                </a:solidFill>
                <a:latin typeface="+mn-lt"/>
              </a:rPr>
              <a:t>primary</a:t>
            </a:r>
            <a:r>
              <a:rPr lang="en-US" dirty="0" smtClean="0">
                <a:solidFill>
                  <a:schemeClr val="bg1"/>
                </a:solidFill>
                <a:latin typeface="+mn-lt"/>
              </a:rPr>
              <a:t> driver of climate change, we would expect to see (1) increasing daytime temperatures and (2) increasing summer temperatures. Instead, we are seeing just the opposite.</a:t>
            </a:r>
            <a:endParaRPr lang="en-US" dirty="0">
              <a:solidFill>
                <a:schemeClr val="bg1"/>
              </a:solidFill>
              <a:latin typeface="+mn-lt"/>
            </a:endParaRPr>
          </a:p>
        </p:txBody>
      </p:sp>
      <p:sp>
        <p:nvSpPr>
          <p:cNvPr id="1112069" name="Text Box 5"/>
          <p:cNvSpPr txBox="1">
            <a:spLocks noChangeArrowheads="1"/>
          </p:cNvSpPr>
          <p:nvPr/>
        </p:nvSpPr>
        <p:spPr bwMode="auto">
          <a:xfrm>
            <a:off x="242888" y="3734812"/>
            <a:ext cx="8516937" cy="3046988"/>
          </a:xfrm>
          <a:prstGeom prst="rect">
            <a:avLst/>
          </a:prstGeom>
          <a:solidFill>
            <a:srgbClr val="666699"/>
          </a:solidFill>
          <a:ln w="9525">
            <a:noFill/>
            <a:miter lim="800000"/>
            <a:headEnd/>
            <a:tailEnd/>
          </a:ln>
        </p:spPr>
        <p:txBody>
          <a:bodyPr>
            <a:spAutoFit/>
          </a:bodyPr>
          <a:lstStyle/>
          <a:p>
            <a:pPr marL="457200" indent="-457200">
              <a:buFont typeface="Wingdings" pitchFamily="2" charset="2"/>
              <a:buNone/>
            </a:pPr>
            <a:r>
              <a:rPr lang="en-US" sz="2400" b="1" dirty="0">
                <a:solidFill>
                  <a:schemeClr val="bg1"/>
                </a:solidFill>
                <a:latin typeface="Arial" charset="0"/>
              </a:rPr>
              <a:t>Improved assessment: </a:t>
            </a:r>
          </a:p>
          <a:p>
            <a:pPr marL="457200" indent="-457200">
              <a:buFont typeface="Arial" charset="0"/>
              <a:buNone/>
            </a:pPr>
            <a:r>
              <a:rPr lang="en-US" sz="2400" b="1" dirty="0">
                <a:solidFill>
                  <a:schemeClr val="bg1"/>
                </a:solidFill>
                <a:latin typeface="Arial" charset="0"/>
              </a:rPr>
              <a:t>      a) no observed trend in solar irradiance since 1978 using high quality inter-calibrated data; b) spectral information c) solar magnetic flux model rather than proxy data; d) re-evaluation of variations in Sun-like stars.</a:t>
            </a:r>
          </a:p>
          <a:p>
            <a:pPr marL="457200" indent="-457200">
              <a:buFont typeface="Wingdings" pitchFamily="2" charset="2"/>
              <a:buNone/>
            </a:pPr>
            <a:endParaRPr lang="en-US" sz="2400" b="1" dirty="0">
              <a:solidFill>
                <a:schemeClr val="bg1"/>
              </a:solidFill>
              <a:latin typeface="Arial" charset="0"/>
            </a:endParaRPr>
          </a:p>
          <a:p>
            <a:pPr marL="457200" indent="-457200">
              <a:buFont typeface="Wingdings" pitchFamily="2" charset="2"/>
              <a:buNone/>
            </a:pPr>
            <a:r>
              <a:rPr lang="en-US" sz="2400" b="1" dirty="0">
                <a:solidFill>
                  <a:schemeClr val="bg1"/>
                </a:solidFill>
                <a:latin typeface="Arial" charset="0"/>
              </a:rPr>
              <a:t>Solar irradiance forcing much smaller than GHG.  </a:t>
            </a:r>
            <a:endParaRPr lang="en-US" sz="2400" dirty="0">
              <a:solidFill>
                <a:schemeClr val="bg1"/>
              </a:solidFill>
              <a:latin typeface="Arial" charset="0"/>
            </a:endParaRPr>
          </a:p>
        </p:txBody>
      </p:sp>
      <p:sp>
        <p:nvSpPr>
          <p:cNvPr id="8" name="Title 1"/>
          <p:cNvSpPr txBox="1">
            <a:spLocks/>
          </p:cNvSpPr>
          <p:nvPr/>
        </p:nvSpPr>
        <p:spPr bwMode="auto">
          <a:xfrm>
            <a:off x="1600200" y="228600"/>
            <a:ext cx="7010400" cy="930275"/>
          </a:xfrm>
          <a:prstGeom prst="rect">
            <a:avLst/>
          </a:prstGeom>
          <a:noFill/>
          <a:ln w="9525">
            <a:noFill/>
            <a:miter lim="800000"/>
            <a:headEnd/>
            <a:tailEnd/>
          </a:ln>
        </p:spPr>
        <p:txBody>
          <a:bodyPr vert="horz" wrap="square" lIns="92075" tIns="46038" rIns="92075" bIns="46038" numCol="1" anchor="t" anchorCtr="0" compatLnSpc="1">
            <a:prstTxWarp prst="textNoShape">
              <a:avLst/>
            </a:prstTxWarp>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1" lang="en-US" sz="3200" b="1" i="0" u="none" strike="noStrike" kern="0" cap="none" spc="0" normalizeH="0" baseline="0" noProof="0" smtClean="0">
                <a:ln>
                  <a:noFill/>
                </a:ln>
                <a:solidFill>
                  <a:srgbClr val="666699"/>
                </a:solidFill>
                <a:effectLst/>
                <a:uLnTx/>
                <a:uFillTx/>
                <a:latin typeface="+mj-lt"/>
                <a:ea typeface="+mj-ea"/>
                <a:cs typeface="+mj-cs"/>
              </a:rPr>
              <a:t>Proposed causes of climate change from 1000-1850</a:t>
            </a:r>
            <a:endParaRPr kumimoji="1" lang="en-US" sz="3200" b="1" i="0" u="none" strike="noStrike" kern="0" cap="none" spc="0" normalizeH="0" baseline="0" noProof="0" dirty="0" smtClean="0">
              <a:ln>
                <a:noFill/>
              </a:ln>
              <a:solidFill>
                <a:srgbClr val="666699"/>
              </a:solidFill>
              <a:effectLst/>
              <a:uLnTx/>
              <a:uFillTx/>
              <a:latin typeface="+mj-lt"/>
              <a:ea typeface="+mj-ea"/>
              <a:cs typeface="+mj-cs"/>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20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1206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120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112070"/>
                                        </p:tgtEl>
                                      </p:cBhvr>
                                    </p:animEffect>
                                    <p:set>
                                      <p:cBhvr>
                                        <p:cTn id="17" dur="1" fill="hold">
                                          <p:stCondLst>
                                            <p:cond delay="499"/>
                                          </p:stCondLst>
                                        </p:cTn>
                                        <p:tgtEl>
                                          <p:spTgt spid="1112070"/>
                                        </p:tgtEl>
                                        <p:attrNameLst>
                                          <p:attrName>style.visibility</p:attrName>
                                        </p:attrNameLst>
                                      </p:cBhvr>
                                      <p:to>
                                        <p:strVal val="hidden"/>
                                      </p:to>
                                    </p:se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120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00200" y="228600"/>
            <a:ext cx="7010400" cy="930275"/>
          </a:xfrm>
        </p:spPr>
        <p:txBody>
          <a:bodyPr/>
          <a:lstStyle/>
          <a:p>
            <a:pPr eaLnBrk="1" hangingPunct="1"/>
            <a:r>
              <a:rPr lang="en-US" dirty="0" smtClean="0"/>
              <a:t>Proposed causes of climate change from 1000-1850</a:t>
            </a:r>
          </a:p>
        </p:txBody>
      </p:sp>
      <p:sp>
        <p:nvSpPr>
          <p:cNvPr id="32771" name="Content Placeholder 2"/>
          <p:cNvSpPr>
            <a:spLocks noGrp="1"/>
          </p:cNvSpPr>
          <p:nvPr>
            <p:ph idx="1"/>
          </p:nvPr>
        </p:nvSpPr>
        <p:spPr>
          <a:xfrm>
            <a:off x="1447800" y="1295400"/>
            <a:ext cx="7467600" cy="4876800"/>
          </a:xfrm>
        </p:spPr>
        <p:txBody>
          <a:bodyPr/>
          <a:lstStyle/>
          <a:p>
            <a:pPr eaLnBrk="1" hangingPunct="1"/>
            <a:r>
              <a:rPr lang="en-US" smtClean="0"/>
              <a:t>Volcanic eruptions</a:t>
            </a:r>
          </a:p>
          <a:p>
            <a:pPr lvl="1" eaLnBrk="1" hangingPunct="1"/>
            <a:r>
              <a:rPr lang="en-US" smtClean="0"/>
              <a:t>Sulfate aerosols</a:t>
            </a:r>
          </a:p>
          <a:p>
            <a:pPr lvl="1" eaLnBrk="1" hangingPunct="1"/>
            <a:r>
              <a:rPr lang="en-US" smtClean="0"/>
              <a:t>The more frequent clusters of eruptions after 1300 could have constributed to the small cooling trend in the LIA</a:t>
            </a:r>
          </a:p>
          <a:p>
            <a:pPr eaLnBrk="1" hangingPunct="1"/>
            <a:r>
              <a:rPr lang="en-US" smtClean="0"/>
              <a:t>Greenhouse-Gases</a:t>
            </a:r>
          </a:p>
          <a:p>
            <a:pPr lvl="1" eaLnBrk="1" hangingPunct="1"/>
            <a:r>
              <a:rPr lang="en-US" smtClean="0"/>
              <a:t>Drop in CO</a:t>
            </a:r>
            <a:r>
              <a:rPr lang="en-US" baseline="-25000" smtClean="0"/>
              <a:t>2</a:t>
            </a:r>
            <a:r>
              <a:rPr lang="en-US" smtClean="0"/>
              <a:t> concentration by 7-8 ppm from 100-1200 to 1600-1800</a:t>
            </a:r>
          </a:p>
          <a:p>
            <a:pPr lvl="2" eaLnBrk="1" hangingPunct="1"/>
            <a:r>
              <a:rPr lang="en-US" smtClean="0"/>
              <a:t>Solar-volcanic changes</a:t>
            </a:r>
          </a:p>
          <a:p>
            <a:pPr lvl="2" eaLnBrk="1" hangingPunct="1"/>
            <a:r>
              <a:rPr lang="en-US" smtClean="0"/>
              <a:t>Anthropogenic hypothesis</a:t>
            </a:r>
          </a:p>
          <a:p>
            <a:pPr lvl="3" eaLnBrk="1" hangingPunct="1"/>
            <a:r>
              <a:rPr lang="en-US" smtClean="0"/>
              <a:t>Reforestation of agricultural land</a:t>
            </a:r>
          </a:p>
          <a:p>
            <a:pPr lvl="3" eaLnBrk="1" hangingPunct="1"/>
            <a:r>
              <a:rPr lang="en-US" smtClean="0"/>
              <a:t>The “Black Death” (bubonic plague)</a:t>
            </a:r>
          </a:p>
          <a:p>
            <a:pPr lvl="3" eaLnBrk="1" hangingPunct="1"/>
            <a:r>
              <a:rPr lang="en-US" smtClean="0"/>
              <a:t>The American Pandemic (host of diseases)</a:t>
            </a:r>
          </a:p>
        </p:txBody>
      </p:sp>
      <p:pic>
        <p:nvPicPr>
          <p:cNvPr id="32772" name="Picture 4"/>
          <p:cNvPicPr>
            <a:picLocks noChangeAspect="1" noChangeArrowheads="1"/>
          </p:cNvPicPr>
          <p:nvPr/>
        </p:nvPicPr>
        <p:blipFill>
          <a:blip r:embed="rId3" cstate="print"/>
          <a:srcRect/>
          <a:stretch>
            <a:fillRect/>
          </a:stretch>
        </p:blipFill>
        <p:spPr bwMode="auto">
          <a:xfrm>
            <a:off x="76200" y="1752600"/>
            <a:ext cx="1752600" cy="1681163"/>
          </a:xfrm>
          <a:prstGeom prst="rect">
            <a:avLst/>
          </a:prstGeom>
          <a:noFill/>
          <a:ln w="9525">
            <a:noFill/>
            <a:miter lim="800000"/>
            <a:headEnd/>
            <a:tailEnd/>
          </a:ln>
        </p:spPr>
      </p:pic>
      <p:pic>
        <p:nvPicPr>
          <p:cNvPr id="32773" name="Picture 5"/>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2252933">
            <a:off x="188913" y="4500563"/>
            <a:ext cx="1955800" cy="1285875"/>
          </a:xfrm>
          <a:prstGeom prst="rect">
            <a:avLst/>
          </a:prstGeom>
          <a:noFill/>
          <a:ln w="9525">
            <a:noFill/>
            <a:miter lim="800000"/>
            <a:headEnd/>
            <a:tailEnd/>
          </a:ln>
        </p:spPr>
      </p:pic>
      <p:sp>
        <p:nvSpPr>
          <p:cNvPr id="32774" name="Rectangle 5"/>
          <p:cNvSpPr>
            <a:spLocks noChangeArrowheads="1"/>
          </p:cNvSpPr>
          <p:nvPr/>
        </p:nvSpPr>
        <p:spPr bwMode="auto">
          <a:xfrm>
            <a:off x="974725" y="5638800"/>
            <a:ext cx="855663" cy="523875"/>
          </a:xfrm>
          <a:prstGeom prst="rect">
            <a:avLst/>
          </a:prstGeom>
          <a:noFill/>
          <a:ln w="9525">
            <a:noFill/>
            <a:miter lim="800000"/>
            <a:headEnd/>
            <a:tailEnd/>
          </a:ln>
        </p:spPr>
        <p:txBody>
          <a:bodyPr wrap="none">
            <a:spAutoFit/>
          </a:bodyPr>
          <a:lstStyle/>
          <a:p>
            <a:r>
              <a:rPr lang="en-US" sz="2800"/>
              <a:t>CO</a:t>
            </a:r>
            <a:r>
              <a:rPr lang="en-US" sz="2800" baseline="-25000"/>
              <a:t>2</a:t>
            </a:r>
            <a:endParaRPr lang="en-US" sz="2800"/>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930127"/>
          </a:xfrm>
        </p:spPr>
        <p:txBody>
          <a:bodyPr/>
          <a:lstStyle/>
          <a:p>
            <a:r>
              <a:rPr lang="en-US" dirty="0" smtClean="0"/>
              <a:t>Proposed causes of climate change from 1000-1850</a:t>
            </a:r>
            <a:endParaRPr lang="en-US" dirty="0"/>
          </a:p>
        </p:txBody>
      </p:sp>
      <p:sp>
        <p:nvSpPr>
          <p:cNvPr id="3" name="Content Placeholder 2"/>
          <p:cNvSpPr>
            <a:spLocks noGrp="1"/>
          </p:cNvSpPr>
          <p:nvPr>
            <p:ph idx="1"/>
          </p:nvPr>
        </p:nvSpPr>
        <p:spPr>
          <a:xfrm>
            <a:off x="1143000" y="1143000"/>
            <a:ext cx="7924800" cy="5334000"/>
          </a:xfrm>
        </p:spPr>
        <p:txBody>
          <a:bodyPr/>
          <a:lstStyle/>
          <a:p>
            <a:r>
              <a:rPr lang="en-US" sz="2400" dirty="0" smtClean="0"/>
              <a:t>Recent research (</a:t>
            </a:r>
            <a:r>
              <a:rPr lang="en-US" sz="2400" dirty="0" err="1" smtClean="0"/>
              <a:t>Trouet</a:t>
            </a:r>
            <a:r>
              <a:rPr lang="en-US" sz="2400" dirty="0" smtClean="0"/>
              <a:t> et al. 2009) suggests</a:t>
            </a:r>
          </a:p>
          <a:p>
            <a:pPr lvl="1"/>
            <a:r>
              <a:rPr lang="en-US" sz="2000" dirty="0" smtClean="0"/>
              <a:t>MWP is associated with persistent positive North Atlantic Oscillation</a:t>
            </a:r>
          </a:p>
          <a:p>
            <a:pPr lvl="1"/>
            <a:r>
              <a:rPr lang="en-US" sz="2000" dirty="0" smtClean="0"/>
              <a:t>A clear shift to weaker NAO conditions into the LIA</a:t>
            </a:r>
          </a:p>
          <a:p>
            <a:pPr lvl="1"/>
            <a:r>
              <a:rPr lang="en-US" sz="2000" dirty="0" smtClean="0">
                <a:solidFill>
                  <a:schemeClr val="bg1">
                    <a:lumMod val="75000"/>
                  </a:schemeClr>
                </a:solidFill>
              </a:rPr>
              <a:t>This is one aspect of the MWP-LIA climate transition</a:t>
            </a:r>
          </a:p>
          <a:p>
            <a:pPr lvl="1"/>
            <a:endParaRPr lang="en-US" sz="1100" dirty="0" smtClean="0">
              <a:solidFill>
                <a:schemeClr val="bg1">
                  <a:lumMod val="75000"/>
                </a:schemeClr>
              </a:solidFill>
            </a:endParaRPr>
          </a:p>
          <a:p>
            <a:pPr lvl="1"/>
            <a:r>
              <a:rPr lang="en-US" sz="2000" dirty="0" smtClean="0">
                <a:solidFill>
                  <a:schemeClr val="bg1">
                    <a:lumMod val="75000"/>
                  </a:schemeClr>
                </a:solidFill>
              </a:rPr>
              <a:t>Stay tuned….. Few records exist to extend the NAO record into the MWP; new records might challenge this</a:t>
            </a:r>
          </a:p>
          <a:p>
            <a:pPr lvl="1"/>
            <a:endParaRPr lang="en-US" sz="2000" dirty="0"/>
          </a:p>
        </p:txBody>
      </p:sp>
      <p:pic>
        <p:nvPicPr>
          <p:cNvPr id="4" name="Picture 2"/>
          <p:cNvPicPr>
            <a:picLocks noChangeAspect="1" noChangeArrowheads="1"/>
          </p:cNvPicPr>
          <p:nvPr/>
        </p:nvPicPr>
        <p:blipFill>
          <a:blip r:embed="rId3" cstate="print"/>
          <a:srcRect/>
          <a:stretch>
            <a:fillRect/>
          </a:stretch>
        </p:blipFill>
        <p:spPr bwMode="auto">
          <a:xfrm>
            <a:off x="1214474" y="5029200"/>
            <a:ext cx="2438400" cy="1828800"/>
          </a:xfrm>
          <a:prstGeom prst="rect">
            <a:avLst/>
          </a:prstGeom>
          <a:noFill/>
          <a:ln w="9525">
            <a:noFill/>
            <a:miter lim="800000"/>
            <a:headEnd/>
            <a:tailEnd/>
          </a:ln>
        </p:spPr>
      </p:pic>
      <p:pic>
        <p:nvPicPr>
          <p:cNvPr id="5" name="Picture 3" descr="figure 16-02c.jpg"/>
          <p:cNvPicPr>
            <a:picLocks noChangeAspect="1"/>
          </p:cNvPicPr>
          <p:nvPr/>
        </p:nvPicPr>
        <p:blipFill>
          <a:blip r:embed="rId4" cstate="print"/>
          <a:srcRect/>
          <a:stretch>
            <a:fillRect/>
          </a:stretch>
        </p:blipFill>
        <p:spPr bwMode="auto">
          <a:xfrm>
            <a:off x="4867348" y="5029200"/>
            <a:ext cx="3062177" cy="1828800"/>
          </a:xfrm>
          <a:prstGeom prst="rect">
            <a:avLst/>
          </a:prstGeom>
          <a:noFill/>
          <a:ln w="9525">
            <a:noFill/>
            <a:miter lim="800000"/>
            <a:headEnd/>
            <a:tailEnd/>
          </a:ln>
        </p:spPr>
      </p:pic>
      <p:cxnSp>
        <p:nvCxnSpPr>
          <p:cNvPr id="7" name="Straight Arrow Connector 6"/>
          <p:cNvCxnSpPr>
            <a:stCxn id="4" idx="3"/>
            <a:endCxn id="5" idx="1"/>
          </p:cNvCxnSpPr>
          <p:nvPr/>
        </p:nvCxnSpPr>
        <p:spPr bwMode="auto">
          <a:xfrm>
            <a:off x="3652874" y="5943600"/>
            <a:ext cx="1214474" cy="1588"/>
          </a:xfrm>
          <a:prstGeom prst="straightConnector1">
            <a:avLst/>
          </a:prstGeom>
          <a:solidFill>
            <a:schemeClr val="accent1"/>
          </a:solidFill>
          <a:ln w="57150" cap="flat" cmpd="sng" algn="ctr">
            <a:solidFill>
              <a:schemeClr val="tx1"/>
            </a:solidFill>
            <a:prstDash val="solid"/>
            <a:round/>
            <a:headEnd type="none" w="med" len="med"/>
            <a:tailEnd type="stealth" w="lg" len="lg"/>
          </a:ln>
          <a:effectLst/>
        </p:spPr>
      </p:cxn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114300" y="1170432"/>
            <a:ext cx="8915400" cy="4517136"/>
            <a:chOff x="114300" y="1170432"/>
            <a:chExt cx="8915400" cy="4517136"/>
          </a:xfrm>
        </p:grpSpPr>
        <p:sp>
          <p:nvSpPr>
            <p:cNvPr id="9" name="Rectangle 8"/>
            <p:cNvSpPr/>
            <p:nvPr/>
          </p:nvSpPr>
          <p:spPr bwMode="auto">
            <a:xfrm>
              <a:off x="114300" y="1170432"/>
              <a:ext cx="8915400" cy="4517136"/>
            </a:xfrm>
            <a:prstGeom prst="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Arial" pitchFamily="34" charset="0"/>
              </a:endParaRPr>
            </a:p>
          </p:txBody>
        </p:sp>
        <p:pic>
          <p:nvPicPr>
            <p:cNvPr id="194562" name="Picture 2"/>
            <p:cNvPicPr>
              <a:picLocks noChangeAspect="1" noChangeArrowheads="1"/>
            </p:cNvPicPr>
            <p:nvPr/>
          </p:nvPicPr>
          <p:blipFill>
            <a:blip r:embed="rId3" cstate="print"/>
            <a:srcRect/>
            <a:stretch>
              <a:fillRect/>
            </a:stretch>
          </p:blipFill>
          <p:spPr bwMode="auto">
            <a:xfrm>
              <a:off x="228600" y="1284446"/>
              <a:ext cx="8686800" cy="4289108"/>
            </a:xfrm>
            <a:prstGeom prst="rect">
              <a:avLst/>
            </a:prstGeom>
            <a:noFill/>
            <a:ln w="9525">
              <a:noFill/>
              <a:miter lim="800000"/>
              <a:headEnd/>
              <a:tailEnd/>
            </a:ln>
          </p:spPr>
        </p:pic>
      </p:grpSp>
      <p:sp>
        <p:nvSpPr>
          <p:cNvPr id="7" name="Title 1"/>
          <p:cNvSpPr>
            <a:spLocks noGrp="1"/>
          </p:cNvSpPr>
          <p:nvPr>
            <p:ph type="title"/>
          </p:nvPr>
        </p:nvSpPr>
        <p:spPr>
          <a:xfrm>
            <a:off x="1066800" y="0"/>
            <a:ext cx="8077200" cy="930127"/>
          </a:xfrm>
        </p:spPr>
        <p:txBody>
          <a:bodyPr/>
          <a:lstStyle/>
          <a:p>
            <a:r>
              <a:rPr lang="en-US" dirty="0" smtClean="0"/>
              <a:t>Proposed causes of climate change from 1000-1850</a:t>
            </a:r>
            <a:endParaRPr lang="en-US" dirty="0"/>
          </a:p>
        </p:txBody>
      </p:sp>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914400"/>
            <a:ext cx="7772400" cy="5334000"/>
          </a:xfrm>
        </p:spPr>
        <p:txBody>
          <a:bodyPr/>
          <a:lstStyle/>
          <a:p>
            <a:r>
              <a:rPr lang="en-US" sz="2400" dirty="0" smtClean="0"/>
              <a:t>Recent research (</a:t>
            </a:r>
            <a:r>
              <a:rPr lang="en-US" sz="2400" dirty="0" err="1" smtClean="0"/>
              <a:t>Trouet</a:t>
            </a:r>
            <a:r>
              <a:rPr lang="en-US" sz="2400" dirty="0" smtClean="0"/>
              <a:t> et al. 2009) suggests</a:t>
            </a:r>
          </a:p>
          <a:p>
            <a:pPr lvl="1"/>
            <a:r>
              <a:rPr lang="en-US" sz="2000" dirty="0" smtClean="0">
                <a:solidFill>
                  <a:schemeClr val="bg1">
                    <a:lumMod val="75000"/>
                  </a:schemeClr>
                </a:solidFill>
              </a:rPr>
              <a:t>MWP is associated with persistent positive North Atlantic Oscillation</a:t>
            </a:r>
          </a:p>
          <a:p>
            <a:pPr lvl="1"/>
            <a:r>
              <a:rPr lang="en-US" sz="2000" dirty="0" smtClean="0">
                <a:solidFill>
                  <a:schemeClr val="bg1">
                    <a:lumMod val="75000"/>
                  </a:schemeClr>
                </a:solidFill>
              </a:rPr>
              <a:t>A clear shift to weaker NAO conditions into the LIA</a:t>
            </a:r>
          </a:p>
          <a:p>
            <a:pPr lvl="1"/>
            <a:r>
              <a:rPr lang="en-US" sz="2000" dirty="0" smtClean="0"/>
              <a:t>This is one aspect of the MWP-LIA climate transition</a:t>
            </a:r>
          </a:p>
          <a:p>
            <a:pPr lvl="1"/>
            <a:endParaRPr lang="en-US" sz="1100" dirty="0" smtClean="0"/>
          </a:p>
          <a:p>
            <a:pPr lvl="1"/>
            <a:r>
              <a:rPr lang="en-US" sz="2000" dirty="0" smtClean="0"/>
              <a:t>Stay tuned….. Few records exist to extend the NAO record into the MWP; new records might challenge this </a:t>
            </a:r>
          </a:p>
          <a:p>
            <a:pPr lvl="1"/>
            <a:endParaRPr lang="en-US" sz="2000" dirty="0"/>
          </a:p>
        </p:txBody>
      </p:sp>
      <p:pic>
        <p:nvPicPr>
          <p:cNvPr id="4" name="Picture 2"/>
          <p:cNvPicPr>
            <a:picLocks noChangeAspect="1" noChangeArrowheads="1"/>
          </p:cNvPicPr>
          <p:nvPr/>
        </p:nvPicPr>
        <p:blipFill>
          <a:blip r:embed="rId3" cstate="print"/>
          <a:srcRect/>
          <a:stretch>
            <a:fillRect/>
          </a:stretch>
        </p:blipFill>
        <p:spPr bwMode="auto">
          <a:xfrm>
            <a:off x="1214474" y="5029200"/>
            <a:ext cx="2438400" cy="1828800"/>
          </a:xfrm>
          <a:prstGeom prst="rect">
            <a:avLst/>
          </a:prstGeom>
          <a:noFill/>
          <a:ln w="9525">
            <a:noFill/>
            <a:miter lim="800000"/>
            <a:headEnd/>
            <a:tailEnd/>
          </a:ln>
        </p:spPr>
      </p:pic>
      <p:pic>
        <p:nvPicPr>
          <p:cNvPr id="5" name="Picture 3" descr="figure 16-02c.jpg"/>
          <p:cNvPicPr>
            <a:picLocks noChangeAspect="1"/>
          </p:cNvPicPr>
          <p:nvPr/>
        </p:nvPicPr>
        <p:blipFill>
          <a:blip r:embed="rId4" cstate="print"/>
          <a:srcRect/>
          <a:stretch>
            <a:fillRect/>
          </a:stretch>
        </p:blipFill>
        <p:spPr bwMode="auto">
          <a:xfrm>
            <a:off x="4867348" y="5029200"/>
            <a:ext cx="3062177" cy="1828800"/>
          </a:xfrm>
          <a:prstGeom prst="rect">
            <a:avLst/>
          </a:prstGeom>
          <a:noFill/>
          <a:ln w="9525">
            <a:noFill/>
            <a:miter lim="800000"/>
            <a:headEnd/>
            <a:tailEnd/>
          </a:ln>
        </p:spPr>
      </p:pic>
      <p:cxnSp>
        <p:nvCxnSpPr>
          <p:cNvPr id="7" name="Straight Arrow Connector 6"/>
          <p:cNvCxnSpPr>
            <a:stCxn id="4" idx="3"/>
            <a:endCxn id="5" idx="1"/>
          </p:cNvCxnSpPr>
          <p:nvPr/>
        </p:nvCxnSpPr>
        <p:spPr bwMode="auto">
          <a:xfrm>
            <a:off x="3652874" y="5943600"/>
            <a:ext cx="1214474" cy="1588"/>
          </a:xfrm>
          <a:prstGeom prst="straightConnector1">
            <a:avLst/>
          </a:prstGeom>
          <a:solidFill>
            <a:schemeClr val="accent1"/>
          </a:solidFill>
          <a:ln w="57150" cap="flat" cmpd="sng" algn="ctr">
            <a:solidFill>
              <a:schemeClr val="tx1"/>
            </a:solidFill>
            <a:prstDash val="solid"/>
            <a:round/>
            <a:headEnd type="none" w="med" len="med"/>
            <a:tailEnd type="stealth" w="lg" len="lg"/>
          </a:ln>
          <a:effectLst/>
        </p:spPr>
      </p:cxnSp>
      <p:sp>
        <p:nvSpPr>
          <p:cNvPr id="9" name="Title 1"/>
          <p:cNvSpPr>
            <a:spLocks noGrp="1"/>
          </p:cNvSpPr>
          <p:nvPr>
            <p:ph type="title"/>
          </p:nvPr>
        </p:nvSpPr>
        <p:spPr>
          <a:xfrm>
            <a:off x="1066800" y="0"/>
            <a:ext cx="8077200" cy="930127"/>
          </a:xfrm>
        </p:spPr>
        <p:txBody>
          <a:bodyPr/>
          <a:lstStyle/>
          <a:p>
            <a:r>
              <a:rPr lang="en-US" dirty="0" smtClean="0"/>
              <a:t>Proposed causes of climate change from 1000-1850</a:t>
            </a:r>
            <a:endParaRPr lang="en-US"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600200" y="304800"/>
            <a:ext cx="7010400" cy="930275"/>
          </a:xfrm>
        </p:spPr>
        <p:txBody>
          <a:bodyPr/>
          <a:lstStyle/>
          <a:p>
            <a:pPr eaLnBrk="1" hangingPunct="1"/>
            <a:r>
              <a:rPr lang="en-US" smtClean="0"/>
              <a:t>Proposed causes of climate change from 1000-1850</a:t>
            </a:r>
          </a:p>
        </p:txBody>
      </p:sp>
      <p:sp>
        <p:nvSpPr>
          <p:cNvPr id="33795" name="Content Placeholder 2"/>
          <p:cNvSpPr>
            <a:spLocks noGrp="1"/>
          </p:cNvSpPr>
          <p:nvPr>
            <p:ph idx="1"/>
          </p:nvPr>
        </p:nvSpPr>
        <p:spPr>
          <a:xfrm>
            <a:off x="1676400" y="1447800"/>
            <a:ext cx="7239000" cy="4724400"/>
          </a:xfrm>
        </p:spPr>
        <p:txBody>
          <a:bodyPr/>
          <a:lstStyle/>
          <a:p>
            <a:pPr eaLnBrk="1" hangingPunct="1"/>
            <a:r>
              <a:rPr lang="en-US" sz="2400" smtClean="0"/>
              <a:t>Evidence for MWP is uncertain</a:t>
            </a:r>
          </a:p>
          <a:p>
            <a:pPr lvl="1" eaLnBrk="1" hangingPunct="1"/>
            <a:r>
              <a:rPr lang="en-US" sz="2000" smtClean="0"/>
              <a:t>Fewer records; larger uncertainties</a:t>
            </a:r>
          </a:p>
          <a:p>
            <a:pPr eaLnBrk="1" hangingPunct="1"/>
            <a:endParaRPr lang="en-US" sz="2400" smtClean="0"/>
          </a:p>
          <a:p>
            <a:pPr eaLnBrk="1" hangingPunct="1"/>
            <a:r>
              <a:rPr lang="en-US" sz="2400" smtClean="0"/>
              <a:t>Estimated cooling from 1000 years ago into the LIA is small</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600200" y="304800"/>
            <a:ext cx="7010400" cy="930275"/>
          </a:xfrm>
        </p:spPr>
        <p:txBody>
          <a:bodyPr/>
          <a:lstStyle/>
          <a:p>
            <a:pPr eaLnBrk="1" hangingPunct="1"/>
            <a:r>
              <a:rPr lang="en-US" smtClean="0"/>
              <a:t>Proposed causes of climate change from 1000-1850</a:t>
            </a:r>
          </a:p>
        </p:txBody>
      </p:sp>
      <p:sp>
        <p:nvSpPr>
          <p:cNvPr id="34819" name="Content Placeholder 2"/>
          <p:cNvSpPr>
            <a:spLocks noGrp="1"/>
          </p:cNvSpPr>
          <p:nvPr>
            <p:ph idx="1"/>
          </p:nvPr>
        </p:nvSpPr>
        <p:spPr>
          <a:xfrm>
            <a:off x="1676400" y="1447800"/>
            <a:ext cx="7239000" cy="4724400"/>
          </a:xfrm>
        </p:spPr>
        <p:txBody>
          <a:bodyPr/>
          <a:lstStyle/>
          <a:p>
            <a:pPr eaLnBrk="1" hangingPunct="1"/>
            <a:r>
              <a:rPr lang="en-US" sz="2400" dirty="0" smtClean="0"/>
              <a:t>Any or all of several factors could have played a causal role</a:t>
            </a:r>
          </a:p>
          <a:p>
            <a:pPr eaLnBrk="1" hangingPunct="1"/>
            <a:r>
              <a:rPr lang="en-US" sz="2400" dirty="0" smtClean="0"/>
              <a:t>Far greater geographic coverage is needed to define the </a:t>
            </a:r>
            <a:r>
              <a:rPr lang="en-US" sz="2400" i="1" dirty="0" smtClean="0"/>
              <a:t>global</a:t>
            </a:r>
            <a:r>
              <a:rPr lang="en-US" sz="2400" dirty="0" smtClean="0"/>
              <a:t> climatic response</a:t>
            </a:r>
          </a:p>
          <a:p>
            <a:pPr lvl="1" eaLnBrk="1" hangingPunct="1"/>
            <a:r>
              <a:rPr lang="en-US" sz="2000" dirty="0" smtClean="0"/>
              <a:t>Notion of MWA &amp; LIA is valid for trends across eastern Canada, Greenland, Iceland, northern Europe – what about rest of earth’s surface (90-95%)?</a:t>
            </a:r>
          </a:p>
          <a:p>
            <a:pPr eaLnBrk="1" hangingPunct="1"/>
            <a:r>
              <a:rPr lang="en-US" sz="2400" u="sng" dirty="0" smtClean="0"/>
              <a:t>No such ambiguity</a:t>
            </a:r>
            <a:r>
              <a:rPr lang="en-US" sz="2400" dirty="0" smtClean="0"/>
              <a:t> exists about the large, rapid and global warming since 1850</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cstate="print"/>
          <a:srcRect l="2286" r="2286"/>
          <a:stretch>
            <a:fillRect/>
          </a:stretch>
        </p:blipFill>
        <p:spPr bwMode="auto">
          <a:xfrm>
            <a:off x="0" y="0"/>
            <a:ext cx="9144000" cy="6858000"/>
          </a:xfrm>
          <a:prstGeom prst="rect">
            <a:avLst/>
          </a:prstGeom>
          <a:noFill/>
          <a:ln w="9525">
            <a:noFill/>
            <a:miter lim="800000"/>
            <a:headEnd/>
            <a:tailEnd/>
          </a:ln>
        </p:spPr>
      </p:pic>
      <p:pic>
        <p:nvPicPr>
          <p:cNvPr id="35843" name="Picture 2" descr="05"/>
          <p:cNvPicPr>
            <a:picLocks noChangeAspect="1" noChangeArrowheads="1"/>
          </p:cNvPicPr>
          <p:nvPr/>
        </p:nvPicPr>
        <p:blipFill>
          <a:blip r:embed="rId4" cstate="print"/>
          <a:srcRect l="20969" t="4211" r="20969" b="55789"/>
          <a:stretch>
            <a:fillRect/>
          </a:stretch>
        </p:blipFill>
        <p:spPr bwMode="auto">
          <a:xfrm>
            <a:off x="457200" y="457200"/>
            <a:ext cx="8229600" cy="4343400"/>
          </a:xfrm>
          <a:prstGeom prst="rect">
            <a:avLst/>
          </a:prstGeom>
          <a:noFill/>
          <a:ln w="9525">
            <a:noFill/>
            <a:miter lim="800000"/>
            <a:headEnd/>
            <a:tailEnd/>
          </a:ln>
        </p:spPr>
      </p:pic>
      <p:sp>
        <p:nvSpPr>
          <p:cNvPr id="35844" name="TextBox 4"/>
          <p:cNvSpPr txBox="1">
            <a:spLocks noChangeArrowheads="1"/>
          </p:cNvSpPr>
          <p:nvPr/>
        </p:nvSpPr>
        <p:spPr bwMode="auto">
          <a:xfrm>
            <a:off x="7543800" y="5257800"/>
            <a:ext cx="1570038" cy="276225"/>
          </a:xfrm>
          <a:prstGeom prst="rect">
            <a:avLst/>
          </a:prstGeom>
          <a:noFill/>
          <a:ln w="9525">
            <a:noFill/>
            <a:miter lim="800000"/>
            <a:headEnd/>
            <a:tailEnd/>
          </a:ln>
        </p:spPr>
        <p:txBody>
          <a:bodyPr wrap="none">
            <a:spAutoFit/>
          </a:bodyPr>
          <a:lstStyle/>
          <a:p>
            <a:r>
              <a:rPr lang="en-US" sz="1200">
                <a:solidFill>
                  <a:schemeClr val="bg1"/>
                </a:solidFill>
              </a:rPr>
              <a:t>SYR - FIGURE 2-3a</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sz="3800" b="1" dirty="0" smtClean="0"/>
              <a:t>Global Average Temperature, 1850-2009 </a:t>
            </a:r>
            <a:r>
              <a:rPr lang="en-US" sz="2400" b="1" dirty="0" smtClean="0"/>
              <a:t>(relative to the baseline of 1880-1920)</a:t>
            </a:r>
            <a:endParaRPr lang="en-US" sz="3200" b="1" dirty="0"/>
          </a:p>
        </p:txBody>
      </p:sp>
      <p:sp>
        <p:nvSpPr>
          <p:cNvPr id="5" name="Text Box 4"/>
          <p:cNvSpPr txBox="1">
            <a:spLocks noChangeArrowheads="1"/>
          </p:cNvSpPr>
          <p:nvPr/>
        </p:nvSpPr>
        <p:spPr bwMode="auto">
          <a:xfrm>
            <a:off x="0" y="6581001"/>
            <a:ext cx="3307316" cy="276999"/>
          </a:xfrm>
          <a:prstGeom prst="rect">
            <a:avLst/>
          </a:prstGeom>
          <a:noFill/>
          <a:ln w="9525">
            <a:noFill/>
            <a:miter lim="800000"/>
            <a:headEnd/>
            <a:tailEnd/>
          </a:ln>
        </p:spPr>
        <p:txBody>
          <a:bodyPr wrap="none">
            <a:spAutoFit/>
          </a:bodyPr>
          <a:lstStyle/>
          <a:p>
            <a:pPr eaLnBrk="0" hangingPunct="0"/>
            <a:r>
              <a:rPr lang="en-US" sz="1200" b="1" dirty="0">
                <a:solidFill>
                  <a:srgbClr val="000000"/>
                </a:solidFill>
                <a:cs typeface="Arial" pitchFamily="34" charset="0"/>
              </a:rPr>
              <a:t>Source: </a:t>
            </a:r>
            <a:r>
              <a:rPr lang="en-US" sz="1200" b="1" i="1" dirty="0">
                <a:solidFill>
                  <a:srgbClr val="000000"/>
                </a:solidFill>
                <a:cs typeface="Arial" pitchFamily="34" charset="0"/>
              </a:rPr>
              <a:t>The Copenhagen Diagnosis, 2009</a:t>
            </a:r>
            <a:endParaRPr lang="en-US" sz="1200" b="1" dirty="0">
              <a:solidFill>
                <a:srgbClr val="000000"/>
              </a:solidFill>
              <a:cs typeface="Arial" pitchFamily="34" charset="0"/>
            </a:endParaRPr>
          </a:p>
        </p:txBody>
      </p:sp>
      <p:sp>
        <p:nvSpPr>
          <p:cNvPr id="6" name="Text Box 4"/>
          <p:cNvSpPr txBox="1">
            <a:spLocks noChangeArrowheads="1"/>
          </p:cNvSpPr>
          <p:nvPr/>
        </p:nvSpPr>
        <p:spPr bwMode="auto">
          <a:xfrm>
            <a:off x="5029200" y="6324600"/>
            <a:ext cx="4114800" cy="523220"/>
          </a:xfrm>
          <a:prstGeom prst="rect">
            <a:avLst/>
          </a:prstGeom>
          <a:noFill/>
          <a:ln w="9525">
            <a:noFill/>
            <a:miter lim="800000"/>
            <a:headEnd/>
            <a:tailEnd/>
          </a:ln>
        </p:spPr>
        <p:txBody>
          <a:bodyPr wrap="square">
            <a:spAutoFit/>
          </a:bodyPr>
          <a:lstStyle/>
          <a:p>
            <a:pPr eaLnBrk="0" hangingPunct="0"/>
            <a:r>
              <a:rPr lang="en-US" sz="1400" b="1" dirty="0">
                <a:solidFill>
                  <a:srgbClr val="FF5050"/>
                </a:solidFill>
                <a:cs typeface="Arial" pitchFamily="34" charset="0"/>
              </a:rPr>
              <a:t>■</a:t>
            </a:r>
            <a:r>
              <a:rPr lang="en-US" sz="1400" b="1" dirty="0">
                <a:solidFill>
                  <a:srgbClr val="000000"/>
                </a:solidFill>
                <a:cs typeface="Arial" pitchFamily="34" charset="0"/>
              </a:rPr>
              <a:t> Preliminary values for 2009 based on data up to and including August.</a:t>
            </a:r>
          </a:p>
        </p:txBody>
      </p:sp>
      <p:grpSp>
        <p:nvGrpSpPr>
          <p:cNvPr id="3" name="Group 8"/>
          <p:cNvGrpSpPr/>
          <p:nvPr/>
        </p:nvGrpSpPr>
        <p:grpSpPr>
          <a:xfrm>
            <a:off x="619125" y="1005114"/>
            <a:ext cx="7904163" cy="5219700"/>
            <a:chOff x="619125" y="990600"/>
            <a:chExt cx="7904163" cy="5219700"/>
          </a:xfrm>
        </p:grpSpPr>
        <p:pic>
          <p:nvPicPr>
            <p:cNvPr id="551939" name="Picture 3"/>
            <p:cNvPicPr>
              <a:picLocks noChangeAspect="1" noChangeArrowheads="1"/>
            </p:cNvPicPr>
            <p:nvPr/>
          </p:nvPicPr>
          <p:blipFill>
            <a:blip r:embed="rId4" cstate="print"/>
            <a:srcRect/>
            <a:stretch>
              <a:fillRect/>
            </a:stretch>
          </p:blipFill>
          <p:spPr bwMode="auto">
            <a:xfrm>
              <a:off x="619125" y="990600"/>
              <a:ext cx="7904163" cy="5219700"/>
            </a:xfrm>
            <a:prstGeom prst="rect">
              <a:avLst/>
            </a:prstGeom>
            <a:noFill/>
            <a:ln w="9525">
              <a:noFill/>
              <a:miter lim="800000"/>
              <a:headEnd/>
              <a:tailEnd/>
            </a:ln>
          </p:spPr>
        </p:pic>
        <p:cxnSp>
          <p:nvCxnSpPr>
            <p:cNvPr id="8" name="Straight Connector 7"/>
            <p:cNvCxnSpPr/>
            <p:nvPr/>
          </p:nvCxnSpPr>
          <p:spPr bwMode="auto">
            <a:xfrm>
              <a:off x="1600200" y="4310742"/>
              <a:ext cx="6553200" cy="0"/>
            </a:xfrm>
            <a:prstGeom prst="line">
              <a:avLst/>
            </a:prstGeom>
            <a:solidFill>
              <a:schemeClr val="accent1"/>
            </a:solidFill>
            <a:ln w="28575" cap="flat" cmpd="sng" algn="ctr">
              <a:solidFill>
                <a:schemeClr val="bg1">
                  <a:lumMod val="65000"/>
                </a:schemeClr>
              </a:solidFill>
              <a:prstDash val="dash"/>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92075" y="25400"/>
            <a:ext cx="8958263" cy="6478588"/>
          </a:xfrm>
          <a:prstGeom prst="rect">
            <a:avLst/>
          </a:prstGeom>
          <a:noFill/>
          <a:ln w="9525">
            <a:noFill/>
            <a:miter lim="800000"/>
            <a:headEnd/>
            <a:tailEnd/>
          </a:ln>
        </p:spPr>
      </p:pic>
      <p:sp>
        <p:nvSpPr>
          <p:cNvPr id="36867" name="Rectangle 3"/>
          <p:cNvSpPr>
            <a:spLocks noChangeArrowheads="1"/>
          </p:cNvSpPr>
          <p:nvPr/>
        </p:nvSpPr>
        <p:spPr bwMode="auto">
          <a:xfrm>
            <a:off x="704850" y="6597650"/>
            <a:ext cx="7734300" cy="307975"/>
          </a:xfrm>
          <a:prstGeom prst="rect">
            <a:avLst/>
          </a:prstGeom>
          <a:noFill/>
          <a:ln w="9525">
            <a:noFill/>
            <a:miter lim="800000"/>
            <a:headEnd/>
            <a:tailEnd/>
          </a:ln>
        </p:spPr>
        <p:txBody>
          <a:bodyPr wrap="none">
            <a:spAutoFit/>
          </a:bodyPr>
          <a:lstStyle/>
          <a:p>
            <a:r>
              <a:rPr lang="en-US" sz="1400">
                <a:solidFill>
                  <a:schemeClr val="bg1"/>
                </a:solidFill>
              </a:rPr>
              <a:t>Source: IPCC </a:t>
            </a:r>
            <a:r>
              <a:rPr lang="en-US" sz="1400" i="1">
                <a:solidFill>
                  <a:schemeClr val="bg1"/>
                </a:solidFill>
              </a:rPr>
              <a:t>Climate Change 2007: The Physical Science Basis</a:t>
            </a:r>
            <a:r>
              <a:rPr lang="en-US" sz="1400">
                <a:solidFill>
                  <a:schemeClr val="bg1"/>
                </a:solidFill>
              </a:rPr>
              <a:t>—Summary for Policymakers.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66800" y="76200"/>
            <a:ext cx="7010400" cy="511175"/>
          </a:xfrm>
        </p:spPr>
        <p:txBody>
          <a:bodyPr/>
          <a:lstStyle/>
          <a:p>
            <a:pPr algn="ctr" eaLnBrk="1" hangingPunct="1"/>
            <a:r>
              <a:rPr lang="en-US" smtClean="0"/>
              <a:t>Time scales for Proxy Data</a:t>
            </a:r>
          </a:p>
        </p:txBody>
      </p:sp>
      <p:pic>
        <p:nvPicPr>
          <p:cNvPr id="15363" name="Picture 3" descr="figure 03-14"/>
          <p:cNvPicPr>
            <a:picLocks noGrp="1" noChangeAspect="1" noChangeArrowheads="1"/>
          </p:cNvPicPr>
          <p:nvPr>
            <p:ph idx="1"/>
          </p:nvPr>
        </p:nvPicPr>
        <p:blipFill>
          <a:blip r:embed="rId3" cstate="print"/>
          <a:srcRect/>
          <a:stretch>
            <a:fillRect/>
          </a:stretch>
        </p:blipFill>
        <p:spPr>
          <a:xfrm>
            <a:off x="2286000" y="604838"/>
            <a:ext cx="4572000" cy="6253162"/>
          </a:xfrm>
        </p:spPr>
      </p:pic>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dirty="0" smtClean="0">
                <a:solidFill>
                  <a:schemeClr val="bg1"/>
                </a:solidFill>
                <a:latin typeface="Arial Black" pitchFamily="34" charset="0"/>
              </a:rPr>
              <a:t>Atmospheric Fingerprints</a:t>
            </a:r>
            <a:br>
              <a:rPr lang="en-US" dirty="0" smtClean="0">
                <a:solidFill>
                  <a:schemeClr val="bg1"/>
                </a:solidFill>
                <a:latin typeface="Arial Black" pitchFamily="34" charset="0"/>
              </a:rPr>
            </a:br>
            <a:r>
              <a:rPr lang="en-US" dirty="0" smtClean="0">
                <a:solidFill>
                  <a:schemeClr val="bg1"/>
                </a:solidFill>
                <a:latin typeface="Arial Black" pitchFamily="34" charset="0"/>
              </a:rPr>
              <a:t>1890-1999</a:t>
            </a:r>
          </a:p>
        </p:txBody>
      </p:sp>
      <p:pic>
        <p:nvPicPr>
          <p:cNvPr id="37891" name="Picture 2"/>
          <p:cNvPicPr>
            <a:picLocks noGrp="1" noChangeAspect="1" noChangeArrowheads="1"/>
          </p:cNvPicPr>
          <p:nvPr>
            <p:ph idx="1"/>
          </p:nvPr>
        </p:nvPicPr>
        <p:blipFill>
          <a:blip r:embed="rId3" cstate="print"/>
          <a:srcRect/>
          <a:stretch>
            <a:fillRect/>
          </a:stretch>
        </p:blipFill>
        <p:spPr>
          <a:xfrm>
            <a:off x="0" y="1600200"/>
            <a:ext cx="9144000" cy="4173538"/>
          </a:xfrm>
        </p:spPr>
      </p:pic>
      <p:pic>
        <p:nvPicPr>
          <p:cNvPr id="37892" name="Picture 3"/>
          <p:cNvPicPr>
            <a:picLocks noChangeAspect="1" noChangeArrowheads="1"/>
          </p:cNvPicPr>
          <p:nvPr/>
        </p:nvPicPr>
        <p:blipFill>
          <a:blip r:embed="rId4" cstate="print"/>
          <a:srcRect/>
          <a:stretch>
            <a:fillRect/>
          </a:stretch>
        </p:blipFill>
        <p:spPr bwMode="auto">
          <a:xfrm>
            <a:off x="4648200" y="5788025"/>
            <a:ext cx="3048000" cy="1069975"/>
          </a:xfrm>
          <a:prstGeom prst="rect">
            <a:avLst/>
          </a:prstGeom>
          <a:noFill/>
          <a:ln w="9525">
            <a:noFill/>
            <a:miter lim="800000"/>
            <a:headEnd/>
            <a:tailEnd/>
          </a:ln>
        </p:spPr>
      </p:pic>
      <p:sp>
        <p:nvSpPr>
          <p:cNvPr id="37893" name="TextBox 7"/>
          <p:cNvSpPr txBox="1">
            <a:spLocks noChangeArrowheads="1"/>
          </p:cNvSpPr>
          <p:nvPr/>
        </p:nvSpPr>
        <p:spPr bwMode="auto">
          <a:xfrm>
            <a:off x="0" y="6488113"/>
            <a:ext cx="2716213" cy="369887"/>
          </a:xfrm>
          <a:prstGeom prst="rect">
            <a:avLst/>
          </a:prstGeom>
          <a:noFill/>
          <a:ln w="9525">
            <a:noFill/>
            <a:miter lim="800000"/>
            <a:headEnd/>
            <a:tailEnd/>
          </a:ln>
        </p:spPr>
        <p:txBody>
          <a:bodyPr wrap="none">
            <a:spAutoFit/>
          </a:bodyPr>
          <a:lstStyle/>
          <a:p>
            <a:r>
              <a:rPr lang="en-US" i="1">
                <a:solidFill>
                  <a:srgbClr val="FFFFFF"/>
                </a:solidFill>
                <a:latin typeface="Arial Black" pitchFamily="34" charset="0"/>
              </a:rPr>
              <a:t>Mann &amp; Kump, 2008</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a:xfrm>
            <a:off x="0" y="274638"/>
            <a:ext cx="3124200" cy="5516562"/>
          </a:xfrm>
        </p:spPr>
        <p:txBody>
          <a:bodyPr anchor="t"/>
          <a:lstStyle/>
          <a:p>
            <a:pPr algn="l" eaLnBrk="1" hangingPunct="1"/>
            <a:r>
              <a:rPr lang="en-US" sz="2800" smtClean="0">
                <a:solidFill>
                  <a:schemeClr val="bg1"/>
                </a:solidFill>
                <a:latin typeface="Arial Black" pitchFamily="34" charset="0"/>
              </a:rPr>
              <a:t>“Fingerprints”</a:t>
            </a:r>
            <a:br>
              <a:rPr lang="en-US" sz="2800" smtClean="0">
                <a:solidFill>
                  <a:schemeClr val="bg1"/>
                </a:solidFill>
                <a:latin typeface="Arial Black" pitchFamily="34" charset="0"/>
              </a:rPr>
            </a:br>
            <a:r>
              <a:rPr lang="en-US" sz="2800" smtClean="0">
                <a:solidFill>
                  <a:schemeClr val="bg1"/>
                </a:solidFill>
                <a:latin typeface="Arial Black" pitchFamily="34" charset="0"/>
              </a:rPr>
              <a:t/>
            </a:r>
            <a:br>
              <a:rPr lang="en-US" sz="2800" smtClean="0">
                <a:solidFill>
                  <a:schemeClr val="bg1"/>
                </a:solidFill>
                <a:latin typeface="Arial Black" pitchFamily="34" charset="0"/>
              </a:rPr>
            </a:br>
            <a:r>
              <a:rPr lang="en-US" sz="2800" smtClean="0">
                <a:solidFill>
                  <a:schemeClr val="bg1"/>
                </a:solidFill>
                <a:latin typeface="Arial Black" pitchFamily="34" charset="0"/>
              </a:rPr>
              <a:t>Human and Natural Impacts on Climate,</a:t>
            </a:r>
            <a:br>
              <a:rPr lang="en-US" sz="2800" smtClean="0">
                <a:solidFill>
                  <a:schemeClr val="bg1"/>
                </a:solidFill>
                <a:latin typeface="Arial Black" pitchFamily="34" charset="0"/>
              </a:rPr>
            </a:br>
            <a:r>
              <a:rPr lang="en-US" sz="2800" smtClean="0">
                <a:solidFill>
                  <a:schemeClr val="bg1"/>
                </a:solidFill>
                <a:latin typeface="Arial Black" pitchFamily="34" charset="0"/>
              </a:rPr>
              <a:t>1975-2005</a:t>
            </a:r>
          </a:p>
        </p:txBody>
      </p:sp>
      <p:pic>
        <p:nvPicPr>
          <p:cNvPr id="38915" name="Picture 2"/>
          <p:cNvPicPr>
            <a:picLocks noGrp="1" noChangeAspect="1" noChangeArrowheads="1"/>
          </p:cNvPicPr>
          <p:nvPr>
            <p:ph idx="1"/>
          </p:nvPr>
        </p:nvPicPr>
        <p:blipFill>
          <a:blip r:embed="rId3" cstate="print"/>
          <a:srcRect/>
          <a:stretch>
            <a:fillRect/>
          </a:stretch>
        </p:blipFill>
        <p:spPr>
          <a:xfrm>
            <a:off x="2971800" y="0"/>
            <a:ext cx="6172200" cy="6858000"/>
          </a:xfrm>
        </p:spPr>
      </p:pic>
      <p:sp>
        <p:nvSpPr>
          <p:cNvPr id="38916" name="TextBox 4"/>
          <p:cNvSpPr txBox="1">
            <a:spLocks noChangeArrowheads="1"/>
          </p:cNvSpPr>
          <p:nvPr/>
        </p:nvSpPr>
        <p:spPr bwMode="auto">
          <a:xfrm>
            <a:off x="0" y="6488113"/>
            <a:ext cx="2716213" cy="369887"/>
          </a:xfrm>
          <a:prstGeom prst="rect">
            <a:avLst/>
          </a:prstGeom>
          <a:noFill/>
          <a:ln w="9525">
            <a:noFill/>
            <a:miter lim="800000"/>
            <a:headEnd/>
            <a:tailEnd/>
          </a:ln>
        </p:spPr>
        <p:txBody>
          <a:bodyPr wrap="none">
            <a:spAutoFit/>
          </a:bodyPr>
          <a:lstStyle/>
          <a:p>
            <a:r>
              <a:rPr lang="en-US" i="1">
                <a:solidFill>
                  <a:srgbClr val="FFFFFF"/>
                </a:solidFill>
                <a:latin typeface="Arial Black" pitchFamily="34" charset="0"/>
              </a:rPr>
              <a:t>Mann &amp; Kump, 2008</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1D"/>
            </a:gs>
            <a:gs pos="100000">
              <a:srgbClr val="0000CC"/>
            </a:gs>
          </a:gsLst>
          <a:lin ang="5400000" scaled="1"/>
        </a:grad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flipH="1">
            <a:off x="0" y="0"/>
            <a:ext cx="9144000" cy="701675"/>
          </a:xfrm>
          <a:prstGeom prst="rect">
            <a:avLst/>
          </a:prstGeom>
          <a:noFill/>
          <a:ln w="9525">
            <a:noFill/>
            <a:miter lim="800000"/>
            <a:headEnd/>
            <a:tailEnd/>
          </a:ln>
        </p:spPr>
        <p:txBody>
          <a:bodyPr lIns="92075" tIns="46038" rIns="92075" bIns="46038">
            <a:spAutoFit/>
          </a:bodyPr>
          <a:lstStyle/>
          <a:p>
            <a:pPr algn="ctr" eaLnBrk="0" hangingPunct="0"/>
            <a:r>
              <a:rPr lang="en-US" sz="4000" b="1">
                <a:solidFill>
                  <a:srgbClr val="FFFF00"/>
                </a:solidFill>
                <a:latin typeface="Times New Roman" pitchFamily="18" charset="0"/>
              </a:rPr>
              <a:t>Temperature Trends: 1880 to 2000</a:t>
            </a:r>
          </a:p>
        </p:txBody>
      </p:sp>
      <p:pic>
        <p:nvPicPr>
          <p:cNvPr id="39939" name="Picture 10"/>
          <p:cNvPicPr>
            <a:picLocks noChangeAspect="1" noChangeArrowheads="1"/>
          </p:cNvPicPr>
          <p:nvPr/>
        </p:nvPicPr>
        <p:blipFill>
          <a:blip r:embed="rId3" cstate="print"/>
          <a:srcRect/>
          <a:stretch>
            <a:fillRect/>
          </a:stretch>
        </p:blipFill>
        <p:spPr bwMode="auto">
          <a:xfrm>
            <a:off x="0" y="1295400"/>
            <a:ext cx="9144000" cy="3825875"/>
          </a:xfrm>
          <a:prstGeom prst="rect">
            <a:avLst/>
          </a:prstGeom>
          <a:noFill/>
          <a:ln w="9525">
            <a:noFill/>
            <a:miter lim="800000"/>
            <a:headEnd/>
            <a:tailEnd/>
          </a:ln>
        </p:spPr>
      </p:pic>
      <p:sp>
        <p:nvSpPr>
          <p:cNvPr id="39940" name="Rectangle 11"/>
          <p:cNvSpPr>
            <a:spLocks noChangeArrowheads="1"/>
          </p:cNvSpPr>
          <p:nvPr/>
        </p:nvSpPr>
        <p:spPr bwMode="auto">
          <a:xfrm>
            <a:off x="3727450" y="6503988"/>
            <a:ext cx="5416550" cy="366712"/>
          </a:xfrm>
          <a:prstGeom prst="rect">
            <a:avLst/>
          </a:prstGeom>
          <a:noFill/>
          <a:ln w="9525">
            <a:noFill/>
            <a:miter lim="800000"/>
            <a:headEnd/>
            <a:tailEnd/>
          </a:ln>
        </p:spPr>
        <p:txBody>
          <a:bodyPr wrap="none">
            <a:spAutoFit/>
          </a:bodyPr>
          <a:lstStyle/>
          <a:p>
            <a:pPr eaLnBrk="0" hangingPunct="0"/>
            <a:r>
              <a:rPr lang="en-US" b="1" i="1">
                <a:solidFill>
                  <a:srgbClr val="FFFF00"/>
                </a:solidFill>
                <a:latin typeface="Times New Roman" pitchFamily="18" charset="0"/>
              </a:rPr>
              <a:t>(Hansen et al., Journal of Geophysical Research, 2001)</a:t>
            </a:r>
            <a:endParaRPr lang="en-US" b="1" i="1">
              <a:solidFill>
                <a:srgbClr val="000000"/>
              </a:solidFill>
              <a:latin typeface="Times New Roman" pitchFamily="18" charset="0"/>
            </a:endParaRPr>
          </a:p>
        </p:txBody>
      </p:sp>
      <p:sp>
        <p:nvSpPr>
          <p:cNvPr id="56325" name="Oval 5"/>
          <p:cNvSpPr>
            <a:spLocks noChangeArrowheads="1"/>
          </p:cNvSpPr>
          <p:nvPr/>
        </p:nvSpPr>
        <p:spPr bwMode="auto">
          <a:xfrm>
            <a:off x="2349500" y="2006600"/>
            <a:ext cx="304800" cy="304800"/>
          </a:xfrm>
          <a:prstGeom prst="ellipse">
            <a:avLst/>
          </a:prstGeom>
          <a:noFill/>
          <a:ln w="31750">
            <a:solidFill>
              <a:srgbClr val="0000FF"/>
            </a:solidFill>
            <a:round/>
            <a:headEnd/>
            <a:tailEnd/>
          </a:ln>
        </p:spPr>
        <p:txBody>
          <a:bodyPr wrap="none" anchor="ctr"/>
          <a:lstStyle/>
          <a:p>
            <a:endParaRPr lang="en-US"/>
          </a:p>
        </p:txBody>
      </p:sp>
      <p:sp>
        <p:nvSpPr>
          <p:cNvPr id="56326" name="Oval 6"/>
          <p:cNvSpPr>
            <a:spLocks noChangeArrowheads="1"/>
          </p:cNvSpPr>
          <p:nvPr/>
        </p:nvSpPr>
        <p:spPr bwMode="auto">
          <a:xfrm>
            <a:off x="6629400" y="3022600"/>
            <a:ext cx="304800" cy="304800"/>
          </a:xfrm>
          <a:prstGeom prst="ellipse">
            <a:avLst/>
          </a:prstGeom>
          <a:noFill/>
          <a:ln w="31750">
            <a:solidFill>
              <a:srgbClr val="0000FF"/>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checkerboard(across)">
                                      <p:cBhvr>
                                        <p:cTn id="7" dur="500"/>
                                        <p:tgtEl>
                                          <p:spTgt spid="563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6326"/>
                                        </p:tgtEl>
                                        <p:attrNameLst>
                                          <p:attrName>style.visibility</p:attrName>
                                        </p:attrNameLst>
                                      </p:cBhvr>
                                      <p:to>
                                        <p:strVal val="visible"/>
                                      </p:to>
                                    </p:set>
                                    <p:animEffect transition="in" filter="checkerboard(across)">
                                      <p:cBhvr>
                                        <p:cTn id="12" dur="500"/>
                                        <p:tgtEl>
                                          <p:spTgt spid="56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P spid="563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p:cNvPicPr>
            <a:picLocks noChangeAspect="1" noChangeArrowheads="1"/>
          </p:cNvPicPr>
          <p:nvPr/>
        </p:nvPicPr>
        <p:blipFill>
          <a:blip r:embed="rId3" cstate="print">
            <a:clrChange>
              <a:clrFrom>
                <a:srgbClr val="000000"/>
              </a:clrFrom>
              <a:clrTo>
                <a:srgbClr val="000000">
                  <a:alpha val="0"/>
                </a:srgbClr>
              </a:clrTo>
            </a:clrChange>
          </a:blip>
          <a:srcRect b="6306"/>
          <a:stretch>
            <a:fillRect/>
          </a:stretch>
        </p:blipFill>
        <p:spPr bwMode="auto">
          <a:xfrm>
            <a:off x="7634208" y="5303004"/>
            <a:ext cx="1450731" cy="1508760"/>
          </a:xfrm>
          <a:prstGeom prst="rect">
            <a:avLst/>
          </a:prstGeom>
          <a:noFill/>
          <a:ln w="9525">
            <a:noFill/>
            <a:miter lim="800000"/>
            <a:headEnd/>
            <a:tailEnd/>
          </a:ln>
        </p:spPr>
      </p:pic>
      <p:sp>
        <p:nvSpPr>
          <p:cNvPr id="13" name="Title 12"/>
          <p:cNvSpPr>
            <a:spLocks noGrp="1"/>
          </p:cNvSpPr>
          <p:nvPr>
            <p:ph type="title"/>
          </p:nvPr>
        </p:nvSpPr>
        <p:spPr>
          <a:xfrm>
            <a:off x="5105400" y="0"/>
            <a:ext cx="4038600" cy="1828800"/>
          </a:xfrm>
        </p:spPr>
        <p:txBody>
          <a:bodyPr/>
          <a:lstStyle/>
          <a:p>
            <a:r>
              <a:rPr lang="en-US" sz="3600" dirty="0" smtClean="0"/>
              <a:t>Annual Temperature Anomalies in the U.S., 1901-2008</a:t>
            </a:r>
            <a:endParaRPr lang="en-US" sz="3600" dirty="0"/>
          </a:p>
        </p:txBody>
      </p:sp>
      <p:pic>
        <p:nvPicPr>
          <p:cNvPr id="5" name="Picture 4" descr="D__public_data_nceawww1_web_model_detail_roeimg.gif"/>
          <p:cNvPicPr>
            <a:picLocks noChangeAspect="1"/>
          </p:cNvPicPr>
          <p:nvPr/>
        </p:nvPicPr>
        <p:blipFill>
          <a:blip r:embed="rId4" cstate="print"/>
          <a:srcRect l="63730" t="60848" r="2589" b="4437"/>
          <a:stretch>
            <a:fillRect/>
          </a:stretch>
        </p:blipFill>
        <p:spPr>
          <a:xfrm>
            <a:off x="0" y="0"/>
            <a:ext cx="5069477" cy="6858000"/>
          </a:xfrm>
          <a:prstGeom prst="rect">
            <a:avLst/>
          </a:prstGeom>
        </p:spPr>
      </p:pic>
      <p:pic>
        <p:nvPicPr>
          <p:cNvPr id="15" name="Picture 14" descr="D__public_data_nceawww1_web_model_detail_roeimg.gif"/>
          <p:cNvPicPr>
            <a:picLocks noChangeAspect="1"/>
          </p:cNvPicPr>
          <p:nvPr/>
        </p:nvPicPr>
        <p:blipFill>
          <a:blip r:embed="rId4" cstate="print"/>
          <a:srcRect l="5057" t="82222" r="55966" b="10000"/>
          <a:stretch>
            <a:fillRect/>
          </a:stretch>
        </p:blipFill>
        <p:spPr>
          <a:xfrm>
            <a:off x="4488873" y="3200400"/>
            <a:ext cx="4655127" cy="12192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__public_data_nceawww1_web_model_detail_roeimg(2).gif"/>
          <p:cNvPicPr>
            <a:picLocks noChangeAspect="1"/>
          </p:cNvPicPr>
          <p:nvPr/>
        </p:nvPicPr>
        <p:blipFill>
          <a:blip r:embed="rId3" cstate="print"/>
          <a:srcRect l="66174" t="62407" r="2375" b="3457"/>
          <a:stretch>
            <a:fillRect/>
          </a:stretch>
        </p:blipFill>
        <p:spPr>
          <a:xfrm>
            <a:off x="0" y="0"/>
            <a:ext cx="5295418" cy="6858000"/>
          </a:xfrm>
          <a:prstGeom prst="rect">
            <a:avLst/>
          </a:prstGeom>
        </p:spPr>
      </p:pic>
      <p:sp>
        <p:nvSpPr>
          <p:cNvPr id="4" name="Title 3"/>
          <p:cNvSpPr>
            <a:spLocks noGrp="1"/>
          </p:cNvSpPr>
          <p:nvPr>
            <p:ph type="title"/>
          </p:nvPr>
        </p:nvSpPr>
        <p:spPr>
          <a:xfrm>
            <a:off x="5102352" y="0"/>
            <a:ext cx="4041648" cy="1828800"/>
          </a:xfrm>
        </p:spPr>
        <p:txBody>
          <a:bodyPr/>
          <a:lstStyle/>
          <a:p>
            <a:r>
              <a:rPr lang="en-US" sz="3600" dirty="0" smtClean="0"/>
              <a:t>Annual Precipitation Anomalies in the U.S., 1901-2008</a:t>
            </a:r>
            <a:endParaRPr lang="en-US" sz="3600" dirty="0"/>
          </a:p>
        </p:txBody>
      </p:sp>
      <p:pic>
        <p:nvPicPr>
          <p:cNvPr id="5" name="Picture 12"/>
          <p:cNvPicPr>
            <a:picLocks noChangeAspect="1" noChangeArrowheads="1"/>
          </p:cNvPicPr>
          <p:nvPr/>
        </p:nvPicPr>
        <p:blipFill>
          <a:blip r:embed="rId4" cstate="print">
            <a:clrChange>
              <a:clrFrom>
                <a:srgbClr val="000000"/>
              </a:clrFrom>
              <a:clrTo>
                <a:srgbClr val="000000">
                  <a:alpha val="0"/>
                </a:srgbClr>
              </a:clrTo>
            </a:clrChange>
          </a:blip>
          <a:srcRect b="6306"/>
          <a:stretch>
            <a:fillRect/>
          </a:stretch>
        </p:blipFill>
        <p:spPr bwMode="auto">
          <a:xfrm>
            <a:off x="7634208" y="5303004"/>
            <a:ext cx="1450731" cy="1508760"/>
          </a:xfrm>
          <a:prstGeom prst="rect">
            <a:avLst/>
          </a:prstGeom>
          <a:noFill/>
          <a:ln w="9525">
            <a:noFill/>
            <a:miter lim="800000"/>
            <a:headEnd/>
            <a:tailEnd/>
          </a:ln>
        </p:spPr>
      </p:pic>
      <p:pic>
        <p:nvPicPr>
          <p:cNvPr id="6" name="Picture 5" descr="D__public_data_nceawww1_web_model_detail_roeimg.gif"/>
          <p:cNvPicPr>
            <a:picLocks noChangeAspect="1"/>
          </p:cNvPicPr>
          <p:nvPr/>
        </p:nvPicPr>
        <p:blipFill>
          <a:blip r:embed="rId5" cstate="print"/>
          <a:srcRect l="5057" t="82222" r="55966" b="10000"/>
          <a:stretch>
            <a:fillRect/>
          </a:stretch>
        </p:blipFill>
        <p:spPr>
          <a:xfrm>
            <a:off x="4488873" y="3200400"/>
            <a:ext cx="4655127" cy="12192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cstate="print"/>
          <a:srcRect l="2286" r="2286"/>
          <a:stretch>
            <a:fillRect/>
          </a:stretch>
        </p:blipFill>
        <p:spPr bwMode="auto">
          <a:xfrm>
            <a:off x="0" y="0"/>
            <a:ext cx="9144000" cy="6858000"/>
          </a:xfrm>
          <a:prstGeom prst="rect">
            <a:avLst/>
          </a:prstGeom>
          <a:noFill/>
          <a:ln w="9525">
            <a:noFill/>
            <a:miter lim="800000"/>
            <a:headEnd/>
            <a:tailEnd/>
          </a:ln>
        </p:spPr>
      </p:pic>
      <p:pic>
        <p:nvPicPr>
          <p:cNvPr id="43011" name="Picture 2" descr="05"/>
          <p:cNvPicPr>
            <a:picLocks noChangeAspect="1" noChangeArrowheads="1"/>
          </p:cNvPicPr>
          <p:nvPr/>
        </p:nvPicPr>
        <p:blipFill>
          <a:blip r:embed="rId4" cstate="print"/>
          <a:srcRect l="20969" t="4211" r="20969" b="55789"/>
          <a:stretch>
            <a:fillRect/>
          </a:stretch>
        </p:blipFill>
        <p:spPr bwMode="auto">
          <a:xfrm>
            <a:off x="457200" y="762000"/>
            <a:ext cx="8229600" cy="4343400"/>
          </a:xfrm>
          <a:prstGeom prst="rect">
            <a:avLst/>
          </a:prstGeom>
          <a:noFill/>
          <a:ln w="9525">
            <a:noFill/>
            <a:miter lim="800000"/>
            <a:headEnd/>
            <a:tailEnd/>
          </a:ln>
        </p:spPr>
      </p:pic>
      <p:sp>
        <p:nvSpPr>
          <p:cNvPr id="43012" name="TextBox 4"/>
          <p:cNvSpPr txBox="1">
            <a:spLocks noChangeArrowheads="1"/>
          </p:cNvSpPr>
          <p:nvPr/>
        </p:nvSpPr>
        <p:spPr bwMode="auto">
          <a:xfrm>
            <a:off x="7543800" y="5257800"/>
            <a:ext cx="1570038" cy="276225"/>
          </a:xfrm>
          <a:prstGeom prst="rect">
            <a:avLst/>
          </a:prstGeom>
          <a:noFill/>
          <a:ln w="9525">
            <a:noFill/>
            <a:miter lim="800000"/>
            <a:headEnd/>
            <a:tailEnd/>
          </a:ln>
        </p:spPr>
        <p:txBody>
          <a:bodyPr wrap="none">
            <a:spAutoFit/>
          </a:bodyPr>
          <a:lstStyle/>
          <a:p>
            <a:r>
              <a:rPr lang="en-US" sz="1200">
                <a:solidFill>
                  <a:schemeClr val="bg1"/>
                </a:solidFill>
              </a:rPr>
              <a:t>SYR - FIGURE 2-3a</a:t>
            </a:r>
          </a:p>
        </p:txBody>
      </p:sp>
      <p:sp>
        <p:nvSpPr>
          <p:cNvPr id="6" name="Title 5"/>
          <p:cNvSpPr>
            <a:spLocks noGrp="1"/>
          </p:cNvSpPr>
          <p:nvPr>
            <p:ph type="title"/>
          </p:nvPr>
        </p:nvSpPr>
        <p:spPr>
          <a:xfrm>
            <a:off x="0" y="0"/>
            <a:ext cx="9144000" cy="838200"/>
          </a:xfrm>
        </p:spPr>
        <p:txBody>
          <a:bodyPr/>
          <a:lstStyle/>
          <a:p>
            <a:pPr>
              <a:defRPr/>
            </a:pPr>
            <a:r>
              <a:rPr lang="en-US" sz="2800" dirty="0" smtClean="0">
                <a:solidFill>
                  <a:srgbClr val="FFFFCC"/>
                </a:solidFill>
                <a:effectLst>
                  <a:outerShdw blurRad="38100" dist="38100" dir="2700000" algn="tl">
                    <a:srgbClr val="000000">
                      <a:alpha val="43137"/>
                    </a:srgbClr>
                  </a:outerShdw>
                </a:effectLst>
              </a:rPr>
              <a:t>What about the cool temperatures from ~1945 to ~1980?</a:t>
            </a:r>
            <a:endParaRPr lang="en-US" sz="2800" dirty="0">
              <a:solidFill>
                <a:srgbClr val="FFFFCC"/>
              </a:solidFill>
              <a:effectLst>
                <a:outerShdw blurRad="38100" dist="38100" dir="2700000" algn="tl">
                  <a:srgbClr val="000000">
                    <a:alpha val="43137"/>
                  </a:srgbClr>
                </a:outerShdw>
              </a:effectLst>
            </a:endParaRPr>
          </a:p>
        </p:txBody>
      </p:sp>
      <p:sp>
        <p:nvSpPr>
          <p:cNvPr id="7" name="Rectangle 6"/>
          <p:cNvSpPr>
            <a:spLocks noChangeArrowheads="1"/>
          </p:cNvSpPr>
          <p:nvPr/>
        </p:nvSpPr>
        <p:spPr bwMode="auto">
          <a:xfrm>
            <a:off x="5105400" y="2438400"/>
            <a:ext cx="1828800" cy="1676400"/>
          </a:xfrm>
          <a:prstGeom prst="rect">
            <a:avLst/>
          </a:prstGeom>
          <a:noFill/>
          <a:ln w="57150" algn="ctr">
            <a:solidFill>
              <a:schemeClr val="tx1"/>
            </a:solidFill>
            <a:prstDash val="dashDot"/>
            <a:round/>
            <a:headEnd/>
            <a:tailEnd/>
          </a:ln>
        </p:spPr>
        <p:txBody>
          <a:bodyPr/>
          <a:lstStyle/>
          <a:p>
            <a:pPr eaLnBrk="0" hangingPunct="0"/>
            <a:endParaRPr kumimoji="1" lang="en-US" sz="240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ctrTitle"/>
          </p:nvPr>
        </p:nvSpPr>
        <p:spPr>
          <a:xfrm>
            <a:off x="381000" y="1600200"/>
            <a:ext cx="8382000" cy="1660525"/>
          </a:xfrm>
          <a:ln w="9525">
            <a:headEnd/>
            <a:tailEnd/>
          </a:ln>
        </p:spPr>
        <p:txBody>
          <a:bodyPr/>
          <a:lstStyle/>
          <a:p>
            <a:r>
              <a:rPr lang="en-US" sz="4000" smtClean="0"/>
              <a:t>Global Dimming</a:t>
            </a:r>
            <a:br>
              <a:rPr lang="en-US" sz="4000" smtClean="0"/>
            </a:br>
            <a:r>
              <a:rPr lang="en-US" sz="4000" smtClean="0"/>
              <a:t>or</a:t>
            </a:r>
            <a:br>
              <a:rPr lang="en-US" sz="4000" smtClean="0"/>
            </a:br>
            <a:r>
              <a:rPr lang="en-US" sz="4000" smtClean="0"/>
              <a:t>“Long Term Trends in Solar Radiation”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609600"/>
            <a:ext cx="9144000" cy="762000"/>
          </a:xfrm>
        </p:spPr>
        <p:txBody>
          <a:bodyPr/>
          <a:lstStyle/>
          <a:p>
            <a:r>
              <a:rPr lang="en-US" smtClean="0"/>
              <a:t>What is global dimming?</a:t>
            </a:r>
          </a:p>
        </p:txBody>
      </p:sp>
      <p:sp>
        <p:nvSpPr>
          <p:cNvPr id="45059" name="Rectangle 3"/>
          <p:cNvSpPr>
            <a:spLocks noGrp="1" noChangeArrowheads="1"/>
          </p:cNvSpPr>
          <p:nvPr>
            <p:ph type="body" idx="1"/>
          </p:nvPr>
        </p:nvSpPr>
        <p:spPr>
          <a:xfrm>
            <a:off x="0" y="1612900"/>
            <a:ext cx="9144000" cy="4724400"/>
          </a:xfrm>
        </p:spPr>
        <p:txBody>
          <a:bodyPr/>
          <a:lstStyle/>
          <a:p>
            <a:r>
              <a:rPr lang="en-US" b="1" smtClean="0"/>
              <a:t>Global dimming</a:t>
            </a:r>
            <a:r>
              <a:rPr lang="en-US" smtClean="0"/>
              <a:t> is the gradual reduction in the amount of global direct </a:t>
            </a:r>
            <a:r>
              <a:rPr lang="en-US" i="1" smtClean="0"/>
              <a:t>irradiance</a:t>
            </a:r>
            <a:r>
              <a:rPr lang="en-US" smtClean="0"/>
              <a:t> at the Earth's surface. </a:t>
            </a:r>
          </a:p>
          <a:p>
            <a:pPr lvl="1"/>
            <a:r>
              <a:rPr lang="en-US" smtClean="0"/>
              <a:t>Measurements began in the </a:t>
            </a:r>
            <a:r>
              <a:rPr lang="en-US" u="sng" smtClean="0"/>
              <a:t>1950s</a:t>
            </a:r>
            <a:r>
              <a:rPr lang="en-US" smtClean="0"/>
              <a:t>. </a:t>
            </a:r>
          </a:p>
          <a:p>
            <a:pPr lvl="2"/>
            <a:r>
              <a:rPr lang="en-US" smtClean="0"/>
              <a:t>Most data are from NH, and all taken on land </a:t>
            </a:r>
          </a:p>
          <a:p>
            <a:pPr lvl="2"/>
            <a:r>
              <a:rPr lang="en-US" smtClean="0"/>
              <a:t>Data quality?</a:t>
            </a:r>
          </a:p>
          <a:p>
            <a:pPr lvl="4"/>
            <a:endParaRPr lang="en-US" smtClean="0"/>
          </a:p>
          <a:p>
            <a:r>
              <a:rPr lang="en-US" smtClean="0"/>
              <a:t>Effect varies by location</a:t>
            </a:r>
          </a:p>
          <a:p>
            <a:pPr lvl="1"/>
            <a:r>
              <a:rPr lang="en-US" smtClean="0"/>
              <a:t>Worldwide: ~4% reduction during 1960–1990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a:xfrm>
            <a:off x="0" y="554038"/>
            <a:ext cx="9144000" cy="698500"/>
          </a:xfrm>
        </p:spPr>
        <p:txBody>
          <a:bodyPr/>
          <a:lstStyle/>
          <a:p>
            <a:r>
              <a:rPr lang="en-US" sz="4000" smtClean="0"/>
              <a:t>50 years of Radiation Data - Israel</a:t>
            </a:r>
          </a:p>
        </p:txBody>
      </p:sp>
      <p:pic>
        <p:nvPicPr>
          <p:cNvPr id="46083" name="Picture 5"/>
          <p:cNvPicPr>
            <a:picLocks noChangeAspect="1" noChangeArrowheads="1"/>
          </p:cNvPicPr>
          <p:nvPr/>
        </p:nvPicPr>
        <p:blipFill>
          <a:blip r:embed="rId3" cstate="print"/>
          <a:srcRect/>
          <a:stretch>
            <a:fillRect/>
          </a:stretch>
        </p:blipFill>
        <p:spPr bwMode="auto">
          <a:xfrm>
            <a:off x="533400" y="1252538"/>
            <a:ext cx="8001000" cy="4919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0" y="609600"/>
            <a:ext cx="9144000" cy="990600"/>
          </a:xfrm>
        </p:spPr>
        <p:txBody>
          <a:bodyPr/>
          <a:lstStyle/>
          <a:p>
            <a:r>
              <a:rPr lang="en-US" sz="3200" smtClean="0"/>
              <a:t>Incoming Shortwave Radiation</a:t>
            </a:r>
            <a:br>
              <a:rPr lang="en-US" sz="3200" smtClean="0"/>
            </a:br>
            <a:r>
              <a:rPr lang="en-US" sz="3200" smtClean="0"/>
              <a:t>Anomalies in the annual mean</a:t>
            </a:r>
          </a:p>
        </p:txBody>
      </p:sp>
      <p:pic>
        <p:nvPicPr>
          <p:cNvPr id="47107" name="Picture 5"/>
          <p:cNvPicPr>
            <a:picLocks noChangeAspect="1" noChangeArrowheads="1"/>
          </p:cNvPicPr>
          <p:nvPr/>
        </p:nvPicPr>
        <p:blipFill>
          <a:blip r:embed="rId3" cstate="print"/>
          <a:srcRect/>
          <a:stretch>
            <a:fillRect/>
          </a:stretch>
        </p:blipFill>
        <p:spPr bwMode="auto">
          <a:xfrm>
            <a:off x="533400" y="1631950"/>
            <a:ext cx="8299450" cy="499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76400" y="779463"/>
            <a:ext cx="7391400" cy="609600"/>
          </a:xfrm>
        </p:spPr>
        <p:txBody>
          <a:bodyPr/>
          <a:lstStyle/>
          <a:p>
            <a:pPr eaLnBrk="1" hangingPunct="1"/>
            <a:r>
              <a:rPr lang="en-US" sz="4000" smtClean="0"/>
              <a:t>Anthropocene</a:t>
            </a:r>
          </a:p>
        </p:txBody>
      </p:sp>
      <p:sp>
        <p:nvSpPr>
          <p:cNvPr id="16387" name="Rectangle 3"/>
          <p:cNvSpPr>
            <a:spLocks noGrp="1" noChangeArrowheads="1"/>
          </p:cNvSpPr>
          <p:nvPr>
            <p:ph type="body" sz="half" idx="1"/>
          </p:nvPr>
        </p:nvSpPr>
        <p:spPr>
          <a:xfrm>
            <a:off x="1524000" y="1676400"/>
            <a:ext cx="7543800" cy="5029200"/>
          </a:xfrm>
        </p:spPr>
        <p:txBody>
          <a:bodyPr/>
          <a:lstStyle/>
          <a:p>
            <a:pPr eaLnBrk="1" hangingPunct="1"/>
            <a:r>
              <a:rPr lang="en-US" smtClean="0"/>
              <a:t>Term used for climate where </a:t>
            </a:r>
          </a:p>
          <a:p>
            <a:pPr eaLnBrk="1" hangingPunct="1">
              <a:buFontTx/>
              <a:buNone/>
            </a:pPr>
            <a:r>
              <a:rPr lang="en-US" smtClean="0"/>
              <a:t>	humans are the dominate controlling mechanism…</a:t>
            </a:r>
          </a:p>
          <a:p>
            <a:pPr lvl="1" eaLnBrk="1" hangingPunct="1"/>
            <a:r>
              <a:rPr lang="en-US" smtClean="0"/>
              <a:t>Concept first proposed in 1979 by Sagan</a:t>
            </a:r>
          </a:p>
          <a:p>
            <a:pPr lvl="1" eaLnBrk="1" hangingPunct="1"/>
            <a:r>
              <a:rPr lang="en-US" smtClean="0"/>
              <a:t>Phrase coined by Crutzen in 2000</a:t>
            </a:r>
          </a:p>
          <a:p>
            <a:pPr lvl="2" eaLnBrk="1" hangingPunct="1"/>
            <a:r>
              <a:rPr lang="en-US" smtClean="0"/>
              <a:t>Nobel prize winning chemist for his work on ozone depletion</a:t>
            </a:r>
          </a:p>
          <a:p>
            <a:pPr lvl="1" eaLnBrk="1" hangingPunct="1"/>
            <a:r>
              <a:rPr lang="en-US" smtClean="0"/>
              <a:t>No precise start date.</a:t>
            </a:r>
          </a:p>
          <a:p>
            <a:pPr lvl="1" eaLnBrk="1" hangingPunct="1"/>
            <a:r>
              <a:rPr lang="en-US" smtClean="0"/>
              <a:t>May be considered to start in late 18</a:t>
            </a:r>
            <a:r>
              <a:rPr lang="en-US" baseline="30000" smtClean="0"/>
              <a:t>th</a:t>
            </a:r>
            <a:r>
              <a:rPr lang="en-US" smtClean="0"/>
              <a:t> century</a:t>
            </a:r>
          </a:p>
          <a:p>
            <a:pPr lvl="2" eaLnBrk="1" hangingPunct="1"/>
            <a:r>
              <a:rPr lang="en-US" smtClean="0"/>
              <a:t>“Start” of Industrial Revolution</a:t>
            </a:r>
          </a:p>
          <a:p>
            <a:pPr lvl="1" eaLnBrk="1" hangingPunct="1"/>
            <a:r>
              <a:rPr lang="en-US" smtClean="0"/>
              <a:t>Ruddiman proposes it started much earlier…8,000 years ago</a:t>
            </a:r>
          </a:p>
        </p:txBody>
      </p:sp>
      <p:pic>
        <p:nvPicPr>
          <p:cNvPr id="16388" name="Picture 4" descr="figure 17-04"/>
          <p:cNvPicPr>
            <a:picLocks noGrp="1" noChangeAspect="1" noChangeArrowheads="1"/>
          </p:cNvPicPr>
          <p:nvPr>
            <p:ph sz="half" idx="2"/>
          </p:nvPr>
        </p:nvPicPr>
        <p:blipFill>
          <a:blip r:embed="rId3" cstate="print"/>
          <a:srcRect/>
          <a:stretch>
            <a:fillRect/>
          </a:stretch>
        </p:blipFill>
        <p:spPr>
          <a:xfrm>
            <a:off x="6977063" y="0"/>
            <a:ext cx="2166937" cy="2286000"/>
          </a:xfrm>
        </p:spPr>
      </p:pic>
      <p:pic>
        <p:nvPicPr>
          <p:cNvPr id="16389" name="Picture 2"/>
          <p:cNvPicPr>
            <a:picLocks noChangeAspect="1" noChangeArrowheads="1"/>
          </p:cNvPicPr>
          <p:nvPr/>
        </p:nvPicPr>
        <p:blipFill>
          <a:blip r:embed="rId4" cstate="print"/>
          <a:srcRect/>
          <a:stretch>
            <a:fillRect/>
          </a:stretch>
        </p:blipFill>
        <p:spPr bwMode="auto">
          <a:xfrm>
            <a:off x="139700" y="2933700"/>
            <a:ext cx="1371600" cy="2073275"/>
          </a:xfrm>
          <a:prstGeom prst="rect">
            <a:avLst/>
          </a:prstGeom>
          <a:noFill/>
          <a:ln w="9525">
            <a:noFill/>
            <a:miter lim="800000"/>
            <a:headEnd/>
            <a:tailEnd/>
          </a:ln>
        </p:spPr>
      </p:pic>
      <p:pic>
        <p:nvPicPr>
          <p:cNvPr id="16390" name="Picture 4"/>
          <p:cNvPicPr>
            <a:picLocks noChangeAspect="1" noChangeArrowheads="1"/>
          </p:cNvPicPr>
          <p:nvPr/>
        </p:nvPicPr>
        <p:blipFill>
          <a:blip r:embed="rId5" cstate="print"/>
          <a:srcRect/>
          <a:stretch>
            <a:fillRect/>
          </a:stretch>
        </p:blipFill>
        <p:spPr bwMode="auto">
          <a:xfrm>
            <a:off x="139700" y="4953000"/>
            <a:ext cx="1371600" cy="1371600"/>
          </a:xfrm>
          <a:prstGeom prst="rect">
            <a:avLst/>
          </a:prstGeom>
          <a:noFill/>
          <a:ln w="9525">
            <a:noFill/>
            <a:miter lim="800000"/>
            <a:headEnd/>
            <a:tailEnd/>
          </a:ln>
        </p:spPr>
      </p:pic>
      <p:pic>
        <p:nvPicPr>
          <p:cNvPr id="16391" name="Picture 5"/>
          <p:cNvPicPr>
            <a:picLocks noChangeAspect="1" noChangeArrowheads="1"/>
          </p:cNvPicPr>
          <p:nvPr/>
        </p:nvPicPr>
        <p:blipFill>
          <a:blip r:embed="rId6" cstate="print"/>
          <a:srcRect/>
          <a:stretch>
            <a:fillRect/>
          </a:stretch>
        </p:blipFill>
        <p:spPr bwMode="auto">
          <a:xfrm>
            <a:off x="139700" y="1600200"/>
            <a:ext cx="1371600" cy="136842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533400"/>
            <a:ext cx="9144000" cy="914400"/>
          </a:xfrm>
        </p:spPr>
        <p:txBody>
          <a:bodyPr/>
          <a:lstStyle/>
          <a:p>
            <a:r>
              <a:rPr lang="en-US" smtClean="0"/>
              <a:t>Supporting Evidence</a:t>
            </a:r>
          </a:p>
        </p:txBody>
      </p:sp>
      <p:sp>
        <p:nvSpPr>
          <p:cNvPr id="48131" name="Rectangle 3"/>
          <p:cNvSpPr>
            <a:spLocks noGrp="1" noChangeArrowheads="1"/>
          </p:cNvSpPr>
          <p:nvPr>
            <p:ph type="body" idx="1"/>
          </p:nvPr>
        </p:nvSpPr>
        <p:spPr>
          <a:xfrm>
            <a:off x="134938" y="1600200"/>
            <a:ext cx="8896350" cy="4135438"/>
          </a:xfrm>
        </p:spPr>
        <p:txBody>
          <a:bodyPr/>
          <a:lstStyle/>
          <a:p>
            <a:r>
              <a:rPr lang="en-US" smtClean="0"/>
              <a:t>Worldwide decline in the “pan evaporation rate.”</a:t>
            </a:r>
          </a:p>
          <a:p>
            <a:pPr lvl="1"/>
            <a:r>
              <a:rPr lang="en-US" u="sng" smtClean="0"/>
              <a:t>Sunlight</a:t>
            </a:r>
            <a:r>
              <a:rPr lang="en-US" smtClean="0"/>
              <a:t>, humidity, and wind are dominant factors</a:t>
            </a:r>
          </a:p>
        </p:txBody>
      </p:sp>
      <p:pic>
        <p:nvPicPr>
          <p:cNvPr id="48132" name="Picture 3"/>
          <p:cNvPicPr>
            <a:picLocks noChangeAspect="1" noChangeArrowheads="1"/>
          </p:cNvPicPr>
          <p:nvPr/>
        </p:nvPicPr>
        <p:blipFill>
          <a:blip r:embed="rId3" cstate="print"/>
          <a:srcRect/>
          <a:stretch>
            <a:fillRect/>
          </a:stretch>
        </p:blipFill>
        <p:spPr bwMode="auto">
          <a:xfrm>
            <a:off x="5602288" y="3048000"/>
            <a:ext cx="2647950" cy="3657600"/>
          </a:xfrm>
          <a:prstGeom prst="rect">
            <a:avLst/>
          </a:prstGeom>
          <a:noFill/>
          <a:ln w="9525">
            <a:noFill/>
            <a:miter lim="800000"/>
            <a:headEnd/>
            <a:tailEnd/>
          </a:ln>
        </p:spPr>
      </p:pic>
      <p:pic>
        <p:nvPicPr>
          <p:cNvPr id="48133" name="Picture 4"/>
          <p:cNvPicPr>
            <a:picLocks noChangeAspect="1" noChangeArrowheads="1"/>
          </p:cNvPicPr>
          <p:nvPr/>
        </p:nvPicPr>
        <p:blipFill>
          <a:blip r:embed="rId4" cstate="print"/>
          <a:srcRect/>
          <a:stretch>
            <a:fillRect/>
          </a:stretch>
        </p:blipFill>
        <p:spPr bwMode="auto">
          <a:xfrm>
            <a:off x="893763" y="3048000"/>
            <a:ext cx="3814762"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9600"/>
            <a:ext cx="8686800" cy="774700"/>
          </a:xfrm>
        </p:spPr>
        <p:txBody>
          <a:bodyPr/>
          <a:lstStyle/>
          <a:p>
            <a:r>
              <a:rPr lang="en-US" smtClean="0"/>
              <a:t>Where does it come from?</a:t>
            </a:r>
          </a:p>
        </p:txBody>
      </p:sp>
      <p:sp>
        <p:nvSpPr>
          <p:cNvPr id="49155" name="Rectangle 3"/>
          <p:cNvSpPr>
            <a:spLocks noGrp="1" noChangeArrowheads="1"/>
          </p:cNvSpPr>
          <p:nvPr>
            <p:ph type="body" idx="1"/>
          </p:nvPr>
        </p:nvSpPr>
        <p:spPr>
          <a:xfrm>
            <a:off x="228600" y="1447800"/>
            <a:ext cx="8686800" cy="4800600"/>
          </a:xfrm>
        </p:spPr>
        <p:txBody>
          <a:bodyPr/>
          <a:lstStyle/>
          <a:p>
            <a:r>
              <a:rPr lang="en-US" sz="2800" smtClean="0"/>
              <a:t>Effect of global dimming is probably due </a:t>
            </a:r>
            <a:r>
              <a:rPr lang="en-US" sz="2800" i="1" smtClean="0"/>
              <a:t>in part</a:t>
            </a:r>
            <a:r>
              <a:rPr lang="en-US" sz="2800" smtClean="0"/>
              <a:t> to the increased presence of </a:t>
            </a:r>
            <a:r>
              <a:rPr lang="en-US" sz="2800" u="sng" smtClean="0"/>
              <a:t>aerosol</a:t>
            </a:r>
            <a:r>
              <a:rPr lang="en-US" sz="2800" smtClean="0"/>
              <a:t> particles in the </a:t>
            </a:r>
            <a:r>
              <a:rPr lang="en-US" sz="2800" u="sng" smtClean="0"/>
              <a:t>atmosphere</a:t>
            </a:r>
            <a:r>
              <a:rPr lang="en-US" sz="2800" smtClean="0"/>
              <a:t>. </a:t>
            </a:r>
          </a:p>
          <a:p>
            <a:pPr lvl="1"/>
            <a:r>
              <a:rPr lang="en-US" sz="2400" smtClean="0"/>
              <a:t>Aerosol particles and other particulate pollutants absorb solar energy and reflect sunlight back into space. </a:t>
            </a:r>
          </a:p>
          <a:p>
            <a:pPr lvl="1"/>
            <a:r>
              <a:rPr lang="en-US" sz="2400" smtClean="0"/>
              <a:t>Increased pollution, resulting in more particulates, creates clouds with a greater number of </a:t>
            </a:r>
            <a:r>
              <a:rPr lang="en-US" sz="2400" b="1" smtClean="0"/>
              <a:t>smaller</a:t>
            </a:r>
            <a:r>
              <a:rPr lang="en-US" sz="2400" smtClean="0"/>
              <a:t> droplets, making them more </a:t>
            </a:r>
            <a:r>
              <a:rPr lang="en-US" sz="2400" u="sng" smtClean="0"/>
              <a:t>reflective</a:t>
            </a:r>
            <a:r>
              <a:rPr lang="en-US" sz="2400" smtClean="0"/>
              <a:t>.</a:t>
            </a:r>
          </a:p>
          <a:p>
            <a:endParaRPr lang="en-US" sz="1100" smtClean="0"/>
          </a:p>
          <a:p>
            <a:r>
              <a:rPr lang="en-US" sz="2800" smtClean="0"/>
              <a:t>With global warming, there is a similar effect.</a:t>
            </a:r>
          </a:p>
          <a:p>
            <a:pPr lvl="1"/>
            <a:r>
              <a:rPr lang="en-US" sz="2400" smtClean="0"/>
              <a:t>Water vapor and cloud feedback</a:t>
            </a:r>
          </a:p>
          <a:p>
            <a:pPr lvl="2"/>
            <a:r>
              <a:rPr lang="en-US" sz="2000" smtClean="0"/>
              <a:t>Same effect as aerosols, but different cause</a:t>
            </a:r>
          </a:p>
        </p:txBody>
      </p:sp>
      <p:sp>
        <p:nvSpPr>
          <p:cNvPr id="4" name="TextBox 3"/>
          <p:cNvSpPr txBox="1"/>
          <p:nvPr/>
        </p:nvSpPr>
        <p:spPr>
          <a:xfrm>
            <a:off x="0" y="6488668"/>
            <a:ext cx="8389925" cy="338554"/>
          </a:xfrm>
          <a:prstGeom prst="rect">
            <a:avLst/>
          </a:prstGeom>
          <a:noFill/>
        </p:spPr>
        <p:txBody>
          <a:bodyPr wrap="none" rtlCol="0">
            <a:spAutoFit/>
          </a:bodyPr>
          <a:lstStyle/>
          <a:p>
            <a:r>
              <a:rPr lang="en-US" sz="1600" dirty="0" smtClean="0">
                <a:latin typeface="+mn-lt"/>
              </a:rPr>
              <a:t>For more information: http://www.climate.noaa.gov/pdf/Aerosol_Factsheet_Sept_2009_FINAL.pdf</a:t>
            </a:r>
            <a:endParaRPr lang="en-US" sz="1600" dirty="0">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76200"/>
            <a:ext cx="9144000" cy="762000"/>
          </a:xfrm>
        </p:spPr>
        <p:txBody>
          <a:bodyPr/>
          <a:lstStyle/>
          <a:p>
            <a:r>
              <a:rPr lang="en-US" sz="4000" smtClean="0">
                <a:solidFill>
                  <a:schemeClr val="tx1"/>
                </a:solidFill>
              </a:rPr>
              <a:t>Aircraft Contrails, Jan 29 2004  MODIS</a:t>
            </a:r>
          </a:p>
        </p:txBody>
      </p:sp>
      <p:pic>
        <p:nvPicPr>
          <p:cNvPr id="50179" name="Picture 4" descr="Aircontrails_southeast"/>
          <p:cNvPicPr>
            <a:picLocks noChangeAspect="1" noChangeArrowheads="1"/>
          </p:cNvPicPr>
          <p:nvPr/>
        </p:nvPicPr>
        <p:blipFill>
          <a:blip r:embed="rId3" cstate="print"/>
          <a:srcRect/>
          <a:stretch>
            <a:fillRect/>
          </a:stretch>
        </p:blipFill>
        <p:spPr bwMode="auto">
          <a:xfrm>
            <a:off x="685800" y="838200"/>
            <a:ext cx="7696200" cy="5772150"/>
          </a:xfrm>
          <a:prstGeom prst="rect">
            <a:avLst/>
          </a:prstGeom>
          <a:noFill/>
          <a:ln w="9525">
            <a:noFill/>
            <a:miter lim="800000"/>
            <a:headEnd/>
            <a:tailEnd/>
          </a:ln>
        </p:spPr>
      </p:pic>
      <p:sp>
        <p:nvSpPr>
          <p:cNvPr id="35846" name="Oval 6"/>
          <p:cNvSpPr>
            <a:spLocks noChangeArrowheads="1"/>
          </p:cNvSpPr>
          <p:nvPr/>
        </p:nvSpPr>
        <p:spPr bwMode="auto">
          <a:xfrm>
            <a:off x="2895600" y="1752600"/>
            <a:ext cx="685800" cy="533400"/>
          </a:xfrm>
          <a:prstGeom prst="ellipse">
            <a:avLst/>
          </a:prstGeom>
          <a:noFill/>
          <a:ln w="63500">
            <a:solidFill>
              <a:srgbClr val="FF0000"/>
            </a:solidFill>
            <a:round/>
            <a:headEnd/>
            <a:tailEnd/>
          </a:ln>
        </p:spPr>
        <p:txBody>
          <a:bodyPr wrap="none" anchor="ctr"/>
          <a:lstStyle/>
          <a:p>
            <a:pPr eaLnBrk="0" hangingPunct="0"/>
            <a:endParaRPr lang="en-US">
              <a:solidFill>
                <a:srgbClr val="FFFFCC"/>
              </a:solidFill>
              <a:latin typeface="Times New Roman" pitchFamily="18" charset="0"/>
            </a:endParaRPr>
          </a:p>
        </p:txBody>
      </p:sp>
      <p:pic>
        <p:nvPicPr>
          <p:cNvPr id="50181" name="Picture 2"/>
          <p:cNvPicPr>
            <a:picLocks noChangeAspect="1" noChangeArrowheads="1"/>
          </p:cNvPicPr>
          <p:nvPr/>
        </p:nvPicPr>
        <p:blipFill>
          <a:blip r:embed="rId4" cstate="print"/>
          <a:srcRect b="50000"/>
          <a:stretch>
            <a:fillRect/>
          </a:stretch>
        </p:blipFill>
        <p:spPr bwMode="auto">
          <a:xfrm>
            <a:off x="5994400" y="5638800"/>
            <a:ext cx="2979738" cy="121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childTnLst>
                                  <p:subTnLst>
                                    <p:set>
                                      <p:cBhvr override="childStyle">
                                        <p:cTn dur="1" fill="hold" display="0" masterRel="nextClick" afterEffect="1"/>
                                        <p:tgtEl>
                                          <p:spTgt spid="358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76200"/>
            <a:ext cx="9144000" cy="762000"/>
          </a:xfrm>
        </p:spPr>
        <p:txBody>
          <a:bodyPr/>
          <a:lstStyle/>
          <a:p>
            <a:r>
              <a:rPr lang="en-US" sz="4000" smtClean="0">
                <a:solidFill>
                  <a:schemeClr val="tx1"/>
                </a:solidFill>
              </a:rPr>
              <a:t>Aircraft Contrails over Europe</a:t>
            </a:r>
          </a:p>
        </p:txBody>
      </p:sp>
      <p:pic>
        <p:nvPicPr>
          <p:cNvPr id="51203" name="Picture 2"/>
          <p:cNvPicPr>
            <a:picLocks noChangeAspect="1" noChangeArrowheads="1"/>
          </p:cNvPicPr>
          <p:nvPr/>
        </p:nvPicPr>
        <p:blipFill>
          <a:blip r:embed="rId3" cstate="print"/>
          <a:srcRect/>
          <a:stretch>
            <a:fillRect/>
          </a:stretch>
        </p:blipFill>
        <p:spPr bwMode="auto">
          <a:xfrm>
            <a:off x="944563" y="838200"/>
            <a:ext cx="7254875" cy="593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09600"/>
            <a:ext cx="9144000" cy="774700"/>
          </a:xfrm>
        </p:spPr>
        <p:txBody>
          <a:bodyPr/>
          <a:lstStyle/>
          <a:p>
            <a:r>
              <a:rPr lang="en-US" smtClean="0"/>
              <a:t>Effects are mostly regional</a:t>
            </a:r>
          </a:p>
        </p:txBody>
      </p:sp>
      <p:sp>
        <p:nvSpPr>
          <p:cNvPr id="52227" name="Rectangle 3"/>
          <p:cNvSpPr>
            <a:spLocks noGrp="1" noChangeArrowheads="1"/>
          </p:cNvSpPr>
          <p:nvPr>
            <p:ph type="body" idx="1"/>
          </p:nvPr>
        </p:nvSpPr>
        <p:spPr>
          <a:xfrm>
            <a:off x="457200" y="1600200"/>
            <a:ext cx="8534400" cy="4114800"/>
          </a:xfrm>
        </p:spPr>
        <p:txBody>
          <a:bodyPr/>
          <a:lstStyle/>
          <a:p>
            <a:r>
              <a:rPr lang="en-US" dirty="0" smtClean="0"/>
              <a:t>Regions that are </a:t>
            </a:r>
            <a:r>
              <a:rPr lang="en-US" u="sng" dirty="0" smtClean="0"/>
              <a:t>downwind</a:t>
            </a:r>
            <a:r>
              <a:rPr lang="en-US" dirty="0" smtClean="0"/>
              <a:t> from major sources of air pollution (specifically sulfur dioxide emissions) have generally cooled.</a:t>
            </a:r>
          </a:p>
          <a:p>
            <a:pPr lvl="1"/>
            <a:r>
              <a:rPr lang="en-US" i="1" dirty="0" smtClean="0"/>
              <a:t>may</a:t>
            </a:r>
            <a:r>
              <a:rPr lang="en-US" dirty="0" smtClean="0"/>
              <a:t> help explain the cooling of the Eastern U.S. relative to the warming Western U.S.</a:t>
            </a:r>
          </a:p>
          <a:p>
            <a:pPr lvl="1">
              <a:spcBef>
                <a:spcPts val="0"/>
              </a:spcBef>
            </a:pPr>
            <a:r>
              <a:rPr lang="en-US" dirty="0" smtClean="0"/>
              <a:t>examined effects in the Maldives</a:t>
            </a:r>
          </a:p>
          <a:p>
            <a:r>
              <a:rPr lang="en-US" i="1" dirty="0" smtClean="0"/>
              <a:t>Extreme </a:t>
            </a:r>
            <a:r>
              <a:rPr lang="en-US" dirty="0" smtClean="0"/>
              <a:t>regional effect </a:t>
            </a:r>
          </a:p>
          <a:p>
            <a:pPr lvl="1"/>
            <a:r>
              <a:rPr lang="en-US" dirty="0" smtClean="0"/>
              <a:t>the Sahel</a:t>
            </a:r>
            <a:endParaRPr lang="en-US" i="1" dirty="0" smtClean="0"/>
          </a:p>
        </p:txBody>
      </p:sp>
      <p:pic>
        <p:nvPicPr>
          <p:cNvPr id="52228" name="Picture 2"/>
          <p:cNvPicPr>
            <a:picLocks noChangeAspect="1" noChangeArrowheads="1"/>
          </p:cNvPicPr>
          <p:nvPr/>
        </p:nvPicPr>
        <p:blipFill>
          <a:blip r:embed="rId3" cstate="print"/>
          <a:srcRect/>
          <a:stretch>
            <a:fillRect/>
          </a:stretch>
        </p:blipFill>
        <p:spPr bwMode="auto">
          <a:xfrm>
            <a:off x="5994400" y="4495800"/>
            <a:ext cx="31496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609600"/>
            <a:ext cx="9144000" cy="685800"/>
          </a:xfrm>
        </p:spPr>
        <p:txBody>
          <a:bodyPr/>
          <a:lstStyle/>
          <a:p>
            <a:r>
              <a:rPr lang="en-US" sz="4000" smtClean="0"/>
              <a:t>Trend Reversal – 1990-2006</a:t>
            </a:r>
          </a:p>
        </p:txBody>
      </p:sp>
      <p:sp>
        <p:nvSpPr>
          <p:cNvPr id="53251" name="Rectangle 3"/>
          <p:cNvSpPr>
            <a:spLocks noGrp="1" noChangeArrowheads="1"/>
          </p:cNvSpPr>
          <p:nvPr>
            <p:ph type="body" idx="1"/>
          </p:nvPr>
        </p:nvSpPr>
        <p:spPr>
          <a:xfrm>
            <a:off x="76200" y="1600200"/>
            <a:ext cx="9067800" cy="3962400"/>
          </a:xfrm>
        </p:spPr>
        <p:txBody>
          <a:bodyPr/>
          <a:lstStyle/>
          <a:p>
            <a:r>
              <a:rPr lang="en-US" smtClean="0"/>
              <a:t>The “dimming” trend reversed </a:t>
            </a:r>
          </a:p>
          <a:p>
            <a:pPr lvl="1"/>
            <a:r>
              <a:rPr lang="en-US" smtClean="0"/>
              <a:t>part of this change is due to decreases in pollution. </a:t>
            </a:r>
          </a:p>
          <a:p>
            <a:pPr lvl="2"/>
            <a:r>
              <a:rPr lang="en-US" smtClean="0"/>
              <a:t>particularly over Europe</a:t>
            </a:r>
          </a:p>
          <a:p>
            <a:endParaRPr lang="en-US" smtClean="0"/>
          </a:p>
          <a:p>
            <a:r>
              <a:rPr lang="en-US" smtClean="0"/>
              <a:t>Most </a:t>
            </a:r>
            <a:r>
              <a:rPr lang="en-US" u="sng" smtClean="0"/>
              <a:t>developed nations</a:t>
            </a:r>
            <a:r>
              <a:rPr lang="en-US" smtClean="0"/>
              <a:t> have done </a:t>
            </a:r>
            <a:r>
              <a:rPr lang="en-US" u="sng" smtClean="0"/>
              <a:t>more</a:t>
            </a:r>
            <a:r>
              <a:rPr lang="en-US" smtClean="0"/>
              <a:t> to reduce aerosols released into the atmosphere than to reduce CO</a:t>
            </a:r>
            <a:r>
              <a:rPr lang="en-US" baseline="-25000" smtClean="0"/>
              <a:t>2</a:t>
            </a:r>
            <a:r>
              <a:rPr lang="en-US" smtClean="0"/>
              <a:t> emissions.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14325" y="0"/>
            <a:ext cx="8516938" cy="609600"/>
          </a:xfrm>
        </p:spPr>
        <p:txBody>
          <a:bodyPr/>
          <a:lstStyle/>
          <a:p>
            <a:pPr eaLnBrk="1" hangingPunct="1"/>
            <a:r>
              <a:rPr lang="en-US" sz="2800" smtClean="0">
                <a:solidFill>
                  <a:srgbClr val="FFFF00"/>
                </a:solidFill>
              </a:rPr>
              <a:t>Human and Natural Drivers of Climate Change</a:t>
            </a:r>
          </a:p>
        </p:txBody>
      </p:sp>
      <p:pic>
        <p:nvPicPr>
          <p:cNvPr id="54275" name="Picture 3" descr="SPM-2_plenary"/>
          <p:cNvPicPr>
            <a:picLocks noChangeAspect="1" noChangeArrowheads="1"/>
          </p:cNvPicPr>
          <p:nvPr/>
        </p:nvPicPr>
        <p:blipFill>
          <a:blip r:embed="rId3" cstate="print"/>
          <a:srcRect/>
          <a:stretch>
            <a:fillRect/>
          </a:stretch>
        </p:blipFill>
        <p:spPr bwMode="auto">
          <a:xfrm>
            <a:off x="1104900" y="533400"/>
            <a:ext cx="6934200" cy="5943600"/>
          </a:xfrm>
          <a:prstGeom prst="rect">
            <a:avLst/>
          </a:prstGeom>
          <a:noFill/>
          <a:ln w="9525">
            <a:noFill/>
            <a:miter lim="800000"/>
            <a:headEnd/>
            <a:tailEnd/>
          </a:ln>
        </p:spPr>
      </p:pic>
      <p:sp>
        <p:nvSpPr>
          <p:cNvPr id="230404" name="Rectangle 4"/>
          <p:cNvSpPr>
            <a:spLocks noChangeArrowheads="1"/>
          </p:cNvSpPr>
          <p:nvPr/>
        </p:nvSpPr>
        <p:spPr bwMode="auto">
          <a:xfrm>
            <a:off x="2590800" y="3200400"/>
            <a:ext cx="2374900" cy="1354138"/>
          </a:xfrm>
          <a:prstGeom prst="rect">
            <a:avLst/>
          </a:prstGeom>
          <a:noFill/>
          <a:ln w="34925">
            <a:solidFill>
              <a:srgbClr val="0000FF"/>
            </a:solidFill>
            <a:miter lim="800000"/>
            <a:headEnd/>
            <a:tailEnd/>
          </a:ln>
        </p:spPr>
        <p:txBody>
          <a:bodyPr wrap="none"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404"/>
                                        </p:tgtEl>
                                        <p:attrNameLst>
                                          <p:attrName>style.visibility</p:attrName>
                                        </p:attrNameLst>
                                      </p:cBhvr>
                                      <p:to>
                                        <p:strVal val="visible"/>
                                      </p:to>
                                    </p:set>
                                    <p:anim calcmode="lin" valueType="num">
                                      <p:cBhvr additive="base">
                                        <p:cTn id="7" dur="500" fill="hold"/>
                                        <p:tgtEl>
                                          <p:spTgt spid="230404"/>
                                        </p:tgtEl>
                                        <p:attrNameLst>
                                          <p:attrName>ppt_x</p:attrName>
                                        </p:attrNameLst>
                                      </p:cBhvr>
                                      <p:tavLst>
                                        <p:tav tm="0">
                                          <p:val>
                                            <p:strVal val="#ppt_x"/>
                                          </p:val>
                                        </p:tav>
                                        <p:tav tm="100000">
                                          <p:val>
                                            <p:strVal val="#ppt_x"/>
                                          </p:val>
                                        </p:tav>
                                      </p:tavLst>
                                    </p:anim>
                                    <p:anim calcmode="lin" valueType="num">
                                      <p:cBhvr additive="base">
                                        <p:cTn id="8" dur="500" fill="hold"/>
                                        <p:tgtEl>
                                          <p:spTgt spid="2304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457200"/>
            <a:ext cx="9144000" cy="990600"/>
          </a:xfrm>
        </p:spPr>
        <p:txBody>
          <a:bodyPr/>
          <a:lstStyle/>
          <a:p>
            <a:r>
              <a:rPr lang="en-US" smtClean="0"/>
              <a:t>Effects on Climate Systems</a:t>
            </a:r>
          </a:p>
        </p:txBody>
      </p:sp>
      <p:sp>
        <p:nvSpPr>
          <p:cNvPr id="55299" name="Rectangle 3"/>
          <p:cNvSpPr>
            <a:spLocks noGrp="1" noChangeArrowheads="1"/>
          </p:cNvSpPr>
          <p:nvPr>
            <p:ph type="body" idx="1"/>
          </p:nvPr>
        </p:nvSpPr>
        <p:spPr>
          <a:xfrm>
            <a:off x="0" y="1524000"/>
            <a:ext cx="9144000" cy="4114800"/>
          </a:xfrm>
        </p:spPr>
        <p:txBody>
          <a:bodyPr/>
          <a:lstStyle/>
          <a:p>
            <a:pPr>
              <a:lnSpc>
                <a:spcPct val="80000"/>
              </a:lnSpc>
            </a:pPr>
            <a:r>
              <a:rPr lang="en-US" sz="2800" smtClean="0"/>
              <a:t>Climate change, to the current date, appears to have been a tug of war, really, between two manmade pollutants. </a:t>
            </a:r>
          </a:p>
          <a:p>
            <a:pPr lvl="1">
              <a:lnSpc>
                <a:spcPct val="80000"/>
              </a:lnSpc>
            </a:pPr>
            <a:r>
              <a:rPr lang="en-US" sz="2400" smtClean="0"/>
              <a:t>greenhouse gases are pulling the system towards a warmer state (+2.6-3.0 W m</a:t>
            </a:r>
            <a:r>
              <a:rPr lang="en-US" sz="2400" baseline="30000" smtClean="0"/>
              <a:t>-2</a:t>
            </a:r>
            <a:r>
              <a:rPr lang="en-US" sz="2400" smtClean="0"/>
              <a:t>)</a:t>
            </a:r>
          </a:p>
          <a:p>
            <a:pPr lvl="1">
              <a:lnSpc>
                <a:spcPct val="80000"/>
              </a:lnSpc>
            </a:pPr>
            <a:r>
              <a:rPr lang="en-US" sz="2400" smtClean="0"/>
              <a:t>particles from pollution that are cooling it down (-1.5 W m</a:t>
            </a:r>
            <a:r>
              <a:rPr lang="en-US" sz="2400" baseline="30000" smtClean="0"/>
              <a:t>-2</a:t>
            </a:r>
            <a:r>
              <a:rPr lang="en-US" sz="2400" smtClean="0"/>
              <a:t>)</a:t>
            </a:r>
          </a:p>
          <a:p>
            <a:pPr>
              <a:lnSpc>
                <a:spcPct val="80000"/>
              </a:lnSpc>
            </a:pPr>
            <a:endParaRPr lang="en-US" sz="2800" b="1" smtClean="0"/>
          </a:p>
        </p:txBody>
      </p:sp>
      <p:pic>
        <p:nvPicPr>
          <p:cNvPr id="3074" name="Picture 2"/>
          <p:cNvPicPr>
            <a:picLocks noChangeAspect="1" noChangeArrowheads="1"/>
          </p:cNvPicPr>
          <p:nvPr/>
        </p:nvPicPr>
        <p:blipFill>
          <a:blip r:embed="rId3" cstate="print"/>
          <a:srcRect/>
          <a:stretch>
            <a:fillRect/>
          </a:stretch>
        </p:blipFill>
        <p:spPr bwMode="auto">
          <a:xfrm>
            <a:off x="1371600" y="3400425"/>
            <a:ext cx="6096000" cy="3457575"/>
          </a:xfrm>
          <a:prstGeom prst="rect">
            <a:avLst/>
          </a:prstGeom>
          <a:noFill/>
          <a:ln w="9525">
            <a:noFill/>
            <a:miter lim="800000"/>
            <a:headEnd/>
            <a:tailEnd/>
          </a:ln>
        </p:spPr>
      </p:pic>
      <p:sp>
        <p:nvSpPr>
          <p:cNvPr id="5" name="Rectangle 4"/>
          <p:cNvSpPr/>
          <p:nvPr/>
        </p:nvSpPr>
        <p:spPr>
          <a:xfrm>
            <a:off x="0" y="4051300"/>
            <a:ext cx="9144000" cy="1816100"/>
          </a:xfrm>
          <a:prstGeom prst="rect">
            <a:avLst/>
          </a:prstGeom>
        </p:spPr>
        <p:txBody>
          <a:bodyPr>
            <a:spAutoFit/>
          </a:bodyPr>
          <a:lstStyle/>
          <a:p>
            <a:pPr marL="346075" indent="-346075">
              <a:lnSpc>
                <a:spcPct val="80000"/>
              </a:lnSpc>
              <a:buFont typeface="Arial" pitchFamily="34" charset="0"/>
              <a:buChar char="•"/>
              <a:defRPr/>
            </a:pPr>
            <a:r>
              <a:rPr lang="en-US" sz="2800" b="1" dirty="0">
                <a:latin typeface="+mn-lt"/>
              </a:rPr>
              <a:t>JAMES HANSEN: “</a:t>
            </a:r>
            <a:r>
              <a:rPr lang="en-US" sz="2800" dirty="0">
                <a:latin typeface="+mn-lt"/>
              </a:rPr>
              <a:t>If the particle forcing is what we estimate, that would imply that removing that forcing would cause a </a:t>
            </a:r>
            <a:r>
              <a:rPr lang="en-US" sz="2800" b="1" dirty="0">
                <a:latin typeface="+mn-lt"/>
              </a:rPr>
              <a:t>global warming of more than 1</a:t>
            </a:r>
            <a:r>
              <a:rPr lang="en-US" sz="2800" b="1" dirty="0">
                <a:latin typeface="+mn-lt"/>
                <a:sym typeface="Symbol" pitchFamily="18" charset="2"/>
              </a:rPr>
              <a:t></a:t>
            </a:r>
            <a:r>
              <a:rPr lang="en-US" sz="2800" b="1" dirty="0">
                <a:latin typeface="+mn-lt"/>
              </a:rPr>
              <a:t>C</a:t>
            </a:r>
            <a:r>
              <a:rPr lang="en-US" sz="2800" dirty="0">
                <a:latin typeface="+mn-lt"/>
              </a:rPr>
              <a:t>. That's more than the warming that we've seen already, so this is a huge factor.”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66800" y="76200"/>
            <a:ext cx="7010400" cy="511175"/>
          </a:xfrm>
        </p:spPr>
        <p:txBody>
          <a:bodyPr/>
          <a:lstStyle/>
          <a:p>
            <a:pPr algn="ctr" eaLnBrk="1" hangingPunct="1"/>
            <a:r>
              <a:rPr lang="en-US" dirty="0" smtClean="0"/>
              <a:t>Setting Records?</a:t>
            </a:r>
          </a:p>
        </p:txBody>
      </p:sp>
      <p:pic>
        <p:nvPicPr>
          <p:cNvPr id="195586" name="Picture 2"/>
          <p:cNvPicPr>
            <a:picLocks noChangeAspect="1" noChangeArrowheads="1"/>
          </p:cNvPicPr>
          <p:nvPr/>
        </p:nvPicPr>
        <p:blipFill>
          <a:blip r:embed="rId3" cstate="print"/>
          <a:srcRect/>
          <a:stretch>
            <a:fillRect/>
          </a:stretch>
        </p:blipFill>
        <p:spPr bwMode="auto">
          <a:xfrm>
            <a:off x="914400" y="619682"/>
            <a:ext cx="7315200" cy="6009718"/>
          </a:xfrm>
          <a:prstGeom prst="rect">
            <a:avLst/>
          </a:prstGeom>
          <a:noFill/>
          <a:ln w="38100">
            <a:solidFill>
              <a:schemeClr val="bg2"/>
            </a:solidFill>
            <a:miter lim="800000"/>
            <a:headEnd/>
            <a:tailEnd/>
          </a:ln>
        </p:spPr>
      </p:pic>
    </p:spTree>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icture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9939" name="Rectangle 3"/>
          <p:cNvSpPr>
            <a:spLocks noChangeArrowheads="1"/>
          </p:cNvSpPr>
          <p:nvPr/>
        </p:nvSpPr>
        <p:spPr bwMode="auto">
          <a:xfrm>
            <a:off x="5118100" y="4521200"/>
            <a:ext cx="4025900" cy="2349500"/>
          </a:xfrm>
          <a:prstGeom prst="rect">
            <a:avLst/>
          </a:prstGeom>
          <a:solidFill>
            <a:srgbClr val="000000"/>
          </a:solidFill>
          <a:ln w="9525">
            <a:noFill/>
            <a:miter lim="800000"/>
            <a:headEnd/>
            <a:tailEnd/>
          </a:ln>
        </p:spPr>
        <p:txBody>
          <a:bodyPr wrap="none" anchor="ctr"/>
          <a:lstStyle/>
          <a:p>
            <a:pPr eaLnBrk="0" hangingPunct="0"/>
            <a:endParaRPr lang="en-US" sz="2800">
              <a:solidFill>
                <a:srgbClr val="000000"/>
              </a:solidFill>
              <a:latin typeface="Arial Black" pitchFamily="34" charset="0"/>
            </a:endParaRPr>
          </a:p>
        </p:txBody>
      </p:sp>
      <p:sp>
        <p:nvSpPr>
          <p:cNvPr id="39940" name="Rectangle 4"/>
          <p:cNvSpPr>
            <a:spLocks noGrp="1" noChangeArrowheads="1"/>
          </p:cNvSpPr>
          <p:nvPr>
            <p:ph type="title" idx="4294967295"/>
          </p:nvPr>
        </p:nvSpPr>
        <p:spPr>
          <a:xfrm>
            <a:off x="762000" y="223838"/>
            <a:ext cx="8229600" cy="1143000"/>
          </a:xfrm>
        </p:spPr>
        <p:txBody>
          <a:bodyPr/>
          <a:lstStyle/>
          <a:p>
            <a:pPr algn="l"/>
            <a:r>
              <a:rPr lang="en-US" smtClean="0">
                <a:solidFill>
                  <a:srgbClr val="000000"/>
                </a:solidFill>
                <a:latin typeface="Impact" pitchFamily="34" charset="0"/>
              </a:rPr>
              <a:t>Weather vs. Climate</a:t>
            </a:r>
          </a:p>
        </p:txBody>
      </p:sp>
      <p:grpSp>
        <p:nvGrpSpPr>
          <p:cNvPr id="2" name="Group 27"/>
          <p:cNvGrpSpPr>
            <a:grpSpLocks/>
          </p:cNvGrpSpPr>
          <p:nvPr/>
        </p:nvGrpSpPr>
        <p:grpSpPr bwMode="auto">
          <a:xfrm>
            <a:off x="882650" y="1447800"/>
            <a:ext cx="8261350" cy="4049713"/>
            <a:chOff x="556" y="912"/>
            <a:chExt cx="5204" cy="2551"/>
          </a:xfrm>
        </p:grpSpPr>
        <p:sp>
          <p:nvSpPr>
            <p:cNvPr id="39943" name="Text Box 5"/>
            <p:cNvSpPr txBox="1">
              <a:spLocks noChangeArrowheads="1"/>
            </p:cNvSpPr>
            <p:nvPr/>
          </p:nvSpPr>
          <p:spPr bwMode="auto">
            <a:xfrm>
              <a:off x="556" y="912"/>
              <a:ext cx="5204" cy="940"/>
            </a:xfrm>
            <a:prstGeom prst="rect">
              <a:avLst/>
            </a:prstGeom>
            <a:noFill/>
            <a:ln w="9525">
              <a:noFill/>
              <a:miter lim="800000"/>
              <a:headEnd/>
              <a:tailEnd/>
            </a:ln>
          </p:spPr>
          <p:txBody>
            <a:bodyPr>
              <a:spAutoFit/>
            </a:bodyPr>
            <a:lstStyle/>
            <a:p>
              <a:r>
                <a:rPr lang="en-US" sz="2400">
                  <a:solidFill>
                    <a:srgbClr val="FFFFFF"/>
                  </a:solidFill>
                  <a:latin typeface="Arial" charset="0"/>
                </a:rPr>
                <a:t>“</a:t>
              </a:r>
              <a:r>
                <a:rPr lang="en-US" sz="2400" b="1">
                  <a:solidFill>
                    <a:srgbClr val="FFFFFF"/>
                  </a:solidFill>
                  <a:latin typeface="Arial" charset="0"/>
                </a:rPr>
                <a:t>Choosing shorts or long underwear on a particular day is about weather; the ratio of shorts to long underwear in the drawer is about climate.”</a:t>
              </a:r>
              <a:r>
                <a:rPr lang="en-US" sz="2000">
                  <a:solidFill>
                    <a:srgbClr val="000000"/>
                  </a:solidFill>
                  <a:latin typeface="Arial" charset="0"/>
                </a:rPr>
                <a:t>  </a:t>
              </a:r>
            </a:p>
            <a:p>
              <a:r>
                <a:rPr lang="en-US" sz="2000">
                  <a:solidFill>
                    <a:srgbClr val="000000"/>
                  </a:solidFill>
                  <a:latin typeface="Arial" charset="0"/>
                </a:rPr>
                <a:t>		     </a:t>
              </a:r>
              <a:r>
                <a:rPr lang="en-US" b="1">
                  <a:solidFill>
                    <a:srgbClr val="FFFF00"/>
                  </a:solidFill>
                  <a:latin typeface="Arial" charset="0"/>
                </a:rPr>
                <a:t>Charles Wohlforth. The Whale and the Supercomputer </a:t>
              </a:r>
            </a:p>
          </p:txBody>
        </p:sp>
        <p:grpSp>
          <p:nvGrpSpPr>
            <p:cNvPr id="3" name="Group 7"/>
            <p:cNvGrpSpPr>
              <a:grpSpLocks/>
            </p:cNvGrpSpPr>
            <p:nvPr/>
          </p:nvGrpSpPr>
          <p:grpSpPr bwMode="auto">
            <a:xfrm>
              <a:off x="3116" y="2068"/>
              <a:ext cx="1888" cy="1395"/>
              <a:chOff x="3130" y="2170"/>
              <a:chExt cx="1888" cy="1395"/>
            </a:xfrm>
          </p:grpSpPr>
          <p:pic>
            <p:nvPicPr>
              <p:cNvPr id="39954" name="Picture 8" descr="MCj01278760000[1]"/>
              <p:cNvPicPr>
                <a:picLocks noChangeAspect="1" noChangeArrowheads="1"/>
              </p:cNvPicPr>
              <p:nvPr/>
            </p:nvPicPr>
            <p:blipFill>
              <a:blip r:embed="rId4" cstate="print"/>
              <a:srcRect/>
              <a:stretch>
                <a:fillRect/>
              </a:stretch>
            </p:blipFill>
            <p:spPr bwMode="auto">
              <a:xfrm>
                <a:off x="4132" y="3036"/>
                <a:ext cx="407" cy="529"/>
              </a:xfrm>
              <a:prstGeom prst="rect">
                <a:avLst/>
              </a:prstGeom>
              <a:noFill/>
              <a:ln w="9525">
                <a:noFill/>
                <a:miter lim="800000"/>
                <a:headEnd/>
                <a:tailEnd/>
              </a:ln>
            </p:spPr>
          </p:pic>
          <p:pic>
            <p:nvPicPr>
              <p:cNvPr id="39955" name="Picture 9" descr="MCj01278760000[1]"/>
              <p:cNvPicPr>
                <a:picLocks noChangeAspect="1" noChangeArrowheads="1"/>
              </p:cNvPicPr>
              <p:nvPr/>
            </p:nvPicPr>
            <p:blipFill>
              <a:blip r:embed="rId4" cstate="print"/>
              <a:srcRect/>
              <a:stretch>
                <a:fillRect/>
              </a:stretch>
            </p:blipFill>
            <p:spPr bwMode="auto">
              <a:xfrm>
                <a:off x="3634" y="3020"/>
                <a:ext cx="407" cy="529"/>
              </a:xfrm>
              <a:prstGeom prst="rect">
                <a:avLst/>
              </a:prstGeom>
              <a:noFill/>
              <a:ln w="9525">
                <a:noFill/>
                <a:miter lim="800000"/>
                <a:headEnd/>
                <a:tailEnd/>
              </a:ln>
            </p:spPr>
          </p:pic>
          <p:grpSp>
            <p:nvGrpSpPr>
              <p:cNvPr id="4" name="Group 10"/>
              <p:cNvGrpSpPr>
                <a:grpSpLocks/>
              </p:cNvGrpSpPr>
              <p:nvPr/>
            </p:nvGrpSpPr>
            <p:grpSpPr bwMode="auto">
              <a:xfrm>
                <a:off x="3220" y="2543"/>
                <a:ext cx="1705" cy="376"/>
                <a:chOff x="2811" y="2689"/>
                <a:chExt cx="1705" cy="376"/>
              </a:xfrm>
            </p:grpSpPr>
            <p:pic>
              <p:nvPicPr>
                <p:cNvPr id="39959" name="Picture 11" descr="MCj00866280000[1]"/>
                <p:cNvPicPr>
                  <a:picLocks noChangeAspect="1" noChangeArrowheads="1"/>
                </p:cNvPicPr>
                <p:nvPr/>
              </p:nvPicPr>
              <p:blipFill>
                <a:blip r:embed="rId5" cstate="print"/>
                <a:srcRect/>
                <a:stretch>
                  <a:fillRect/>
                </a:stretch>
              </p:blipFill>
              <p:spPr bwMode="auto">
                <a:xfrm>
                  <a:off x="3252" y="2705"/>
                  <a:ext cx="408" cy="360"/>
                </a:xfrm>
                <a:prstGeom prst="rect">
                  <a:avLst/>
                </a:prstGeom>
                <a:noFill/>
                <a:ln w="9525">
                  <a:noFill/>
                  <a:miter lim="800000"/>
                  <a:headEnd/>
                  <a:tailEnd/>
                </a:ln>
              </p:spPr>
            </p:pic>
            <p:pic>
              <p:nvPicPr>
                <p:cNvPr id="39960" name="Picture 12" descr="MCj00866280000[1]"/>
                <p:cNvPicPr>
                  <a:picLocks noChangeAspect="1" noChangeArrowheads="1"/>
                </p:cNvPicPr>
                <p:nvPr/>
              </p:nvPicPr>
              <p:blipFill>
                <a:blip r:embed="rId5" cstate="print"/>
                <a:srcRect/>
                <a:stretch>
                  <a:fillRect/>
                </a:stretch>
              </p:blipFill>
              <p:spPr bwMode="auto">
                <a:xfrm>
                  <a:off x="3681" y="2701"/>
                  <a:ext cx="408" cy="360"/>
                </a:xfrm>
                <a:prstGeom prst="rect">
                  <a:avLst/>
                </a:prstGeom>
                <a:noFill/>
                <a:ln w="9525">
                  <a:noFill/>
                  <a:miter lim="800000"/>
                  <a:headEnd/>
                  <a:tailEnd/>
                </a:ln>
              </p:spPr>
            </p:pic>
            <p:pic>
              <p:nvPicPr>
                <p:cNvPr id="39961" name="Picture 13" descr="MCj00866280000[1]"/>
                <p:cNvPicPr>
                  <a:picLocks noChangeAspect="1" noChangeArrowheads="1"/>
                </p:cNvPicPr>
                <p:nvPr/>
              </p:nvPicPr>
              <p:blipFill>
                <a:blip r:embed="rId5" cstate="print"/>
                <a:srcRect/>
                <a:stretch>
                  <a:fillRect/>
                </a:stretch>
              </p:blipFill>
              <p:spPr bwMode="auto">
                <a:xfrm>
                  <a:off x="4108" y="2689"/>
                  <a:ext cx="408" cy="360"/>
                </a:xfrm>
                <a:prstGeom prst="rect">
                  <a:avLst/>
                </a:prstGeom>
                <a:noFill/>
                <a:ln w="9525">
                  <a:noFill/>
                  <a:miter lim="800000"/>
                  <a:headEnd/>
                  <a:tailEnd/>
                </a:ln>
              </p:spPr>
            </p:pic>
            <p:pic>
              <p:nvPicPr>
                <p:cNvPr id="39962" name="Picture 14" descr="MCj00866280000[1]"/>
                <p:cNvPicPr>
                  <a:picLocks noChangeAspect="1" noChangeArrowheads="1"/>
                </p:cNvPicPr>
                <p:nvPr/>
              </p:nvPicPr>
              <p:blipFill>
                <a:blip r:embed="rId5" cstate="print"/>
                <a:srcRect/>
                <a:stretch>
                  <a:fillRect/>
                </a:stretch>
              </p:blipFill>
              <p:spPr bwMode="auto">
                <a:xfrm>
                  <a:off x="2811" y="2696"/>
                  <a:ext cx="408" cy="360"/>
                </a:xfrm>
                <a:prstGeom prst="rect">
                  <a:avLst/>
                </a:prstGeom>
                <a:noFill/>
                <a:ln w="9525">
                  <a:noFill/>
                  <a:miter lim="800000"/>
                  <a:headEnd/>
                  <a:tailEnd/>
                </a:ln>
              </p:spPr>
            </p:pic>
          </p:grpSp>
          <p:sp>
            <p:nvSpPr>
              <p:cNvPr id="39957" name="Text Box 15"/>
              <p:cNvSpPr txBox="1">
                <a:spLocks noChangeArrowheads="1"/>
              </p:cNvSpPr>
              <p:nvPr/>
            </p:nvSpPr>
            <p:spPr bwMode="auto">
              <a:xfrm>
                <a:off x="3130" y="2170"/>
                <a:ext cx="1888" cy="327"/>
              </a:xfrm>
              <a:prstGeom prst="rect">
                <a:avLst/>
              </a:prstGeom>
              <a:noFill/>
              <a:ln w="9525">
                <a:noFill/>
                <a:miter lim="800000"/>
                <a:headEnd/>
                <a:tailEnd/>
              </a:ln>
            </p:spPr>
            <p:txBody>
              <a:bodyPr>
                <a:spAutoFit/>
              </a:bodyPr>
              <a:lstStyle/>
              <a:p>
                <a:pPr algn="ctr">
                  <a:spcBef>
                    <a:spcPct val="50000"/>
                  </a:spcBef>
                </a:pPr>
                <a:r>
                  <a:rPr lang="en-US" sz="2800" b="1">
                    <a:solidFill>
                      <a:srgbClr val="000000"/>
                    </a:solidFill>
                    <a:latin typeface="Arial" charset="0"/>
                  </a:rPr>
                  <a:t>2007</a:t>
                </a:r>
              </a:p>
            </p:txBody>
          </p:sp>
          <p:sp>
            <p:nvSpPr>
              <p:cNvPr id="39958" name="Line 16"/>
              <p:cNvSpPr>
                <a:spLocks noChangeShapeType="1"/>
              </p:cNvSpPr>
              <p:nvPr/>
            </p:nvSpPr>
            <p:spPr bwMode="auto">
              <a:xfrm>
                <a:off x="3167" y="2983"/>
                <a:ext cx="1818" cy="0"/>
              </a:xfrm>
              <a:prstGeom prst="line">
                <a:avLst/>
              </a:prstGeom>
              <a:noFill/>
              <a:ln w="57150">
                <a:solidFill>
                  <a:srgbClr val="FFFF00"/>
                </a:solidFill>
                <a:round/>
                <a:headEnd/>
                <a:tailEnd/>
              </a:ln>
            </p:spPr>
            <p:txBody>
              <a:bodyPr/>
              <a:lstStyle/>
              <a:p>
                <a:pPr eaLnBrk="0" hangingPunct="0"/>
                <a:endParaRPr lang="en-US" sz="2800">
                  <a:solidFill>
                    <a:srgbClr val="000000"/>
                  </a:solidFill>
                  <a:latin typeface="Arial Black" pitchFamily="34" charset="0"/>
                </a:endParaRPr>
              </a:p>
            </p:txBody>
          </p:sp>
        </p:grpSp>
        <p:grpSp>
          <p:nvGrpSpPr>
            <p:cNvPr id="5" name="Group 17"/>
            <p:cNvGrpSpPr>
              <a:grpSpLocks/>
            </p:cNvGrpSpPr>
            <p:nvPr/>
          </p:nvGrpSpPr>
          <p:grpSpPr bwMode="auto">
            <a:xfrm>
              <a:off x="936" y="2082"/>
              <a:ext cx="1835" cy="1368"/>
              <a:chOff x="936" y="2191"/>
              <a:chExt cx="1835" cy="1368"/>
            </a:xfrm>
          </p:grpSpPr>
          <p:pic>
            <p:nvPicPr>
              <p:cNvPr id="39946" name="Picture 18" descr="MCj01278760000[1]"/>
              <p:cNvPicPr>
                <a:picLocks noChangeAspect="1" noChangeArrowheads="1"/>
              </p:cNvPicPr>
              <p:nvPr/>
            </p:nvPicPr>
            <p:blipFill>
              <a:blip r:embed="rId4" cstate="print"/>
              <a:srcRect/>
              <a:stretch>
                <a:fillRect/>
              </a:stretch>
            </p:blipFill>
            <p:spPr bwMode="auto">
              <a:xfrm>
                <a:off x="953" y="3030"/>
                <a:ext cx="407" cy="529"/>
              </a:xfrm>
              <a:prstGeom prst="rect">
                <a:avLst/>
              </a:prstGeom>
              <a:noFill/>
              <a:ln w="9525">
                <a:noFill/>
                <a:miter lim="800000"/>
                <a:headEnd/>
                <a:tailEnd/>
              </a:ln>
            </p:spPr>
          </p:pic>
          <p:pic>
            <p:nvPicPr>
              <p:cNvPr id="39947" name="Picture 19" descr="MCj00866280000[1]"/>
              <p:cNvPicPr>
                <a:picLocks noChangeAspect="1" noChangeArrowheads="1"/>
              </p:cNvPicPr>
              <p:nvPr/>
            </p:nvPicPr>
            <p:blipFill>
              <a:blip r:embed="rId5" cstate="print"/>
              <a:srcRect/>
              <a:stretch>
                <a:fillRect/>
              </a:stretch>
            </p:blipFill>
            <p:spPr bwMode="auto">
              <a:xfrm>
                <a:off x="1852" y="2569"/>
                <a:ext cx="408" cy="360"/>
              </a:xfrm>
              <a:prstGeom prst="rect">
                <a:avLst/>
              </a:prstGeom>
              <a:noFill/>
              <a:ln w="9525">
                <a:noFill/>
                <a:miter lim="800000"/>
                <a:headEnd/>
                <a:tailEnd/>
              </a:ln>
            </p:spPr>
          </p:pic>
          <p:pic>
            <p:nvPicPr>
              <p:cNvPr id="39948" name="Picture 20" descr="MCj00866280000[1]"/>
              <p:cNvPicPr>
                <a:picLocks noChangeAspect="1" noChangeArrowheads="1"/>
              </p:cNvPicPr>
              <p:nvPr/>
            </p:nvPicPr>
            <p:blipFill>
              <a:blip r:embed="rId5" cstate="print"/>
              <a:srcRect/>
              <a:stretch>
                <a:fillRect/>
              </a:stretch>
            </p:blipFill>
            <p:spPr bwMode="auto">
              <a:xfrm>
                <a:off x="1346" y="2570"/>
                <a:ext cx="408" cy="360"/>
              </a:xfrm>
              <a:prstGeom prst="rect">
                <a:avLst/>
              </a:prstGeom>
              <a:noFill/>
              <a:ln w="9525">
                <a:noFill/>
                <a:miter lim="800000"/>
                <a:headEnd/>
                <a:tailEnd/>
              </a:ln>
            </p:spPr>
          </p:pic>
          <p:pic>
            <p:nvPicPr>
              <p:cNvPr id="39949" name="Picture 21" descr="MCj01278760000[1]"/>
              <p:cNvPicPr>
                <a:picLocks noChangeAspect="1" noChangeArrowheads="1"/>
              </p:cNvPicPr>
              <p:nvPr/>
            </p:nvPicPr>
            <p:blipFill>
              <a:blip r:embed="rId4" cstate="print"/>
              <a:srcRect/>
              <a:stretch>
                <a:fillRect/>
              </a:stretch>
            </p:blipFill>
            <p:spPr bwMode="auto">
              <a:xfrm>
                <a:off x="1420" y="3028"/>
                <a:ext cx="407" cy="529"/>
              </a:xfrm>
              <a:prstGeom prst="rect">
                <a:avLst/>
              </a:prstGeom>
              <a:noFill/>
              <a:ln w="9525">
                <a:noFill/>
                <a:miter lim="800000"/>
                <a:headEnd/>
                <a:tailEnd/>
              </a:ln>
            </p:spPr>
          </p:pic>
          <p:pic>
            <p:nvPicPr>
              <p:cNvPr id="39950" name="Picture 22" descr="MCj01278760000[1]"/>
              <p:cNvPicPr>
                <a:picLocks noChangeAspect="1" noChangeArrowheads="1"/>
              </p:cNvPicPr>
              <p:nvPr/>
            </p:nvPicPr>
            <p:blipFill>
              <a:blip r:embed="rId4" cstate="print"/>
              <a:srcRect/>
              <a:stretch>
                <a:fillRect/>
              </a:stretch>
            </p:blipFill>
            <p:spPr bwMode="auto">
              <a:xfrm>
                <a:off x="1887" y="3023"/>
                <a:ext cx="407" cy="529"/>
              </a:xfrm>
              <a:prstGeom prst="rect">
                <a:avLst/>
              </a:prstGeom>
              <a:noFill/>
              <a:ln w="9525">
                <a:noFill/>
                <a:miter lim="800000"/>
                <a:headEnd/>
                <a:tailEnd/>
              </a:ln>
            </p:spPr>
          </p:pic>
          <p:sp>
            <p:nvSpPr>
              <p:cNvPr id="39951" name="Text Box 23"/>
              <p:cNvSpPr txBox="1">
                <a:spLocks noChangeArrowheads="1"/>
              </p:cNvSpPr>
              <p:nvPr/>
            </p:nvSpPr>
            <p:spPr bwMode="auto">
              <a:xfrm>
                <a:off x="936" y="2191"/>
                <a:ext cx="1818" cy="327"/>
              </a:xfrm>
              <a:prstGeom prst="rect">
                <a:avLst/>
              </a:prstGeom>
              <a:noFill/>
              <a:ln w="9525">
                <a:noFill/>
                <a:miter lim="800000"/>
                <a:headEnd/>
                <a:tailEnd/>
              </a:ln>
            </p:spPr>
            <p:txBody>
              <a:bodyPr>
                <a:spAutoFit/>
              </a:bodyPr>
              <a:lstStyle/>
              <a:p>
                <a:pPr algn="ctr">
                  <a:spcBef>
                    <a:spcPct val="50000"/>
                  </a:spcBef>
                </a:pPr>
                <a:r>
                  <a:rPr lang="en-US" sz="2800" b="1">
                    <a:solidFill>
                      <a:srgbClr val="000000"/>
                    </a:solidFill>
                    <a:latin typeface="Arial" charset="0"/>
                  </a:rPr>
                  <a:t>1950</a:t>
                </a:r>
              </a:p>
            </p:txBody>
          </p:sp>
          <p:pic>
            <p:nvPicPr>
              <p:cNvPr id="39952" name="Picture 24" descr="MCj01278760000[1]"/>
              <p:cNvPicPr>
                <a:picLocks noChangeAspect="1" noChangeArrowheads="1"/>
              </p:cNvPicPr>
              <p:nvPr/>
            </p:nvPicPr>
            <p:blipFill>
              <a:blip r:embed="rId4" cstate="print"/>
              <a:srcRect/>
              <a:stretch>
                <a:fillRect/>
              </a:stretch>
            </p:blipFill>
            <p:spPr bwMode="auto">
              <a:xfrm>
                <a:off x="2347" y="3023"/>
                <a:ext cx="407" cy="529"/>
              </a:xfrm>
              <a:prstGeom prst="rect">
                <a:avLst/>
              </a:prstGeom>
              <a:noFill/>
              <a:ln w="9525">
                <a:noFill/>
                <a:miter lim="800000"/>
                <a:headEnd/>
                <a:tailEnd/>
              </a:ln>
            </p:spPr>
          </p:pic>
          <p:sp>
            <p:nvSpPr>
              <p:cNvPr id="39953" name="Line 25"/>
              <p:cNvSpPr>
                <a:spLocks noChangeShapeType="1"/>
              </p:cNvSpPr>
              <p:nvPr/>
            </p:nvSpPr>
            <p:spPr bwMode="auto">
              <a:xfrm>
                <a:off x="953" y="2983"/>
                <a:ext cx="1818" cy="0"/>
              </a:xfrm>
              <a:prstGeom prst="line">
                <a:avLst/>
              </a:prstGeom>
              <a:noFill/>
              <a:ln w="57150">
                <a:solidFill>
                  <a:srgbClr val="FFFF00"/>
                </a:solidFill>
                <a:round/>
                <a:headEnd/>
                <a:tailEnd/>
              </a:ln>
            </p:spPr>
            <p:txBody>
              <a:bodyPr/>
              <a:lstStyle/>
              <a:p>
                <a:pPr eaLnBrk="0" hangingPunct="0"/>
                <a:endParaRPr lang="en-US" sz="2800">
                  <a:solidFill>
                    <a:srgbClr val="000000"/>
                  </a:solidFill>
                  <a:latin typeface="Arial Black" pitchFamily="34" charset="0"/>
                </a:endParaRPr>
              </a:p>
            </p:txBody>
          </p:sp>
        </p:grpSp>
      </p:grpSp>
      <p:sp>
        <p:nvSpPr>
          <p:cNvPr id="39942" name="Rectangle 26"/>
          <p:cNvSpPr>
            <a:spLocks noChangeArrowheads="1"/>
          </p:cNvSpPr>
          <p:nvPr/>
        </p:nvSpPr>
        <p:spPr bwMode="auto">
          <a:xfrm rot="-5400000">
            <a:off x="-1845468" y="4780756"/>
            <a:ext cx="3910012" cy="244475"/>
          </a:xfrm>
          <a:prstGeom prst="rect">
            <a:avLst/>
          </a:prstGeom>
          <a:noFill/>
          <a:ln w="9525">
            <a:noFill/>
            <a:miter lim="800000"/>
            <a:headEnd/>
            <a:tailEnd/>
          </a:ln>
        </p:spPr>
        <p:txBody>
          <a:bodyPr wrap="none">
            <a:spAutoFit/>
          </a:bodyPr>
          <a:lstStyle/>
          <a:p>
            <a:r>
              <a:rPr lang="en-US" sz="1000">
                <a:solidFill>
                  <a:srgbClr val="360000"/>
                </a:solidFill>
                <a:latin typeface="Arial" charset="0"/>
              </a:rPr>
              <a:t>Global Warming: The Greatest Threat © 2006 Deborah L. Williams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371600" y="152400"/>
            <a:ext cx="7772400" cy="558800"/>
          </a:xfrm>
        </p:spPr>
        <p:txBody>
          <a:bodyPr/>
          <a:lstStyle/>
          <a:p>
            <a:pPr eaLnBrk="1" hangingPunct="1"/>
            <a:r>
              <a:rPr lang="en-US" sz="3600" smtClean="0"/>
              <a:t>Last 2000 years….</a:t>
            </a:r>
          </a:p>
        </p:txBody>
      </p:sp>
      <p:pic>
        <p:nvPicPr>
          <p:cNvPr id="17411" name="Picture 3" descr="FG14_23"/>
          <p:cNvPicPr>
            <a:picLocks noGrp="1" noChangeAspect="1" noChangeArrowheads="1"/>
          </p:cNvPicPr>
          <p:nvPr>
            <p:ph sz="half" idx="2"/>
          </p:nvPr>
        </p:nvPicPr>
        <p:blipFill>
          <a:blip r:embed="rId3" cstate="print"/>
          <a:srcRect t="17999" b="12000"/>
          <a:stretch>
            <a:fillRect/>
          </a:stretch>
        </p:blipFill>
        <p:spPr>
          <a:xfrm>
            <a:off x="1447800" y="1752600"/>
            <a:ext cx="7010400" cy="4384675"/>
          </a:xfrm>
        </p:spPr>
      </p:pic>
      <p:pic>
        <p:nvPicPr>
          <p:cNvPr id="17412" name="Picture 4" descr="FG14_NR0201"/>
          <p:cNvPicPr>
            <a:picLocks noChangeAspect="1" noChangeArrowheads="1"/>
          </p:cNvPicPr>
          <p:nvPr/>
        </p:nvPicPr>
        <p:blipFill>
          <a:blip r:embed="rId4" cstate="print"/>
          <a:srcRect l="17999" r="17999"/>
          <a:stretch>
            <a:fillRect/>
          </a:stretch>
        </p:blipFill>
        <p:spPr bwMode="auto">
          <a:xfrm>
            <a:off x="3279775" y="4191000"/>
            <a:ext cx="2206625" cy="2584450"/>
          </a:xfrm>
          <a:prstGeom prst="rect">
            <a:avLst/>
          </a:prstGeom>
          <a:noFill/>
          <a:ln w="9525">
            <a:noFill/>
            <a:miter lim="800000"/>
            <a:headEnd/>
            <a:tailEnd/>
          </a:ln>
        </p:spPr>
      </p:pic>
      <p:sp>
        <p:nvSpPr>
          <p:cNvPr id="17413" name="Rectangle 5"/>
          <p:cNvSpPr>
            <a:spLocks noGrp="1" noChangeArrowheads="1"/>
          </p:cNvSpPr>
          <p:nvPr>
            <p:ph type="body" sz="half" idx="1"/>
          </p:nvPr>
        </p:nvSpPr>
        <p:spPr>
          <a:xfrm>
            <a:off x="0" y="762000"/>
            <a:ext cx="8839200" cy="4646613"/>
          </a:xfrm>
        </p:spPr>
        <p:txBody>
          <a:bodyPr/>
          <a:lstStyle/>
          <a:p>
            <a:pPr eaLnBrk="1" hangingPunct="1"/>
            <a:r>
              <a:rPr lang="en-US" smtClean="0"/>
              <a:t>Greenland Ice Cores:</a:t>
            </a:r>
          </a:p>
          <a:p>
            <a:pPr lvl="1" eaLnBrk="1" hangingPunct="1"/>
            <a:r>
              <a:rPr lang="en-US" smtClean="0"/>
              <a:t>High resolution record of temps near Europe…</a:t>
            </a:r>
          </a:p>
        </p:txBody>
      </p:sp>
    </p:spTree>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66800" y="76200"/>
            <a:ext cx="7010400" cy="511175"/>
          </a:xfrm>
        </p:spPr>
        <p:txBody>
          <a:bodyPr/>
          <a:lstStyle/>
          <a:p>
            <a:pPr algn="ctr" eaLnBrk="1" hangingPunct="1"/>
            <a:r>
              <a:rPr lang="en-US" dirty="0" smtClean="0"/>
              <a:t>Setting Records?</a:t>
            </a:r>
          </a:p>
        </p:txBody>
      </p:sp>
      <p:pic>
        <p:nvPicPr>
          <p:cNvPr id="4" name="Picture 2"/>
          <p:cNvPicPr>
            <a:picLocks noChangeAspect="1" noChangeArrowheads="1"/>
          </p:cNvPicPr>
          <p:nvPr/>
        </p:nvPicPr>
        <p:blipFill>
          <a:blip r:embed="rId3" cstate="print"/>
          <a:srcRect/>
          <a:stretch>
            <a:fillRect/>
          </a:stretch>
        </p:blipFill>
        <p:spPr bwMode="auto">
          <a:xfrm>
            <a:off x="914400" y="688339"/>
            <a:ext cx="7315200" cy="5481322"/>
          </a:xfrm>
          <a:prstGeom prst="rect">
            <a:avLst/>
          </a:prstGeom>
          <a:noFill/>
          <a:ln w="38100">
            <a:solidFill>
              <a:schemeClr val="bg2"/>
            </a:solidFill>
            <a:miter lim="800000"/>
            <a:headEnd/>
            <a:tailEnd/>
          </a:ln>
        </p:spPr>
      </p:pic>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4"/>
          <p:cNvSpPr txBox="1">
            <a:spLocks noChangeArrowheads="1"/>
          </p:cNvSpPr>
          <p:nvPr/>
        </p:nvSpPr>
        <p:spPr bwMode="auto">
          <a:xfrm>
            <a:off x="0" y="6396335"/>
            <a:ext cx="4419600" cy="461665"/>
          </a:xfrm>
          <a:prstGeom prst="rect">
            <a:avLst/>
          </a:prstGeom>
          <a:noFill/>
          <a:ln w="9525">
            <a:noFill/>
            <a:miter lim="800000"/>
            <a:headEnd/>
            <a:tailEnd/>
          </a:ln>
        </p:spPr>
        <p:txBody>
          <a:bodyPr wrap="square">
            <a:spAutoFit/>
          </a:bodyPr>
          <a:lstStyle/>
          <a:p>
            <a:r>
              <a:rPr lang="nb-NO" sz="2400" i="1" dirty="0" smtClean="0">
                <a:latin typeface="Arial" pitchFamily="34" charset="0"/>
                <a:cs typeface="Arial" pitchFamily="34" charset="0"/>
              </a:rPr>
              <a:t>Mann </a:t>
            </a:r>
            <a:r>
              <a:rPr lang="nb-NO" sz="2400" i="1" dirty="0">
                <a:latin typeface="Arial" pitchFamily="34" charset="0"/>
                <a:cs typeface="Arial" pitchFamily="34" charset="0"/>
              </a:rPr>
              <a:t>et al. </a:t>
            </a:r>
            <a:r>
              <a:rPr lang="nb-NO" sz="2400" i="1" dirty="0" smtClean="0">
                <a:latin typeface="Arial" pitchFamily="34" charset="0"/>
                <a:cs typeface="Arial" pitchFamily="34" charset="0"/>
              </a:rPr>
              <a:t>2008</a:t>
            </a:r>
            <a:endParaRPr lang="en-US" sz="2400" b="1" i="1" dirty="0">
              <a:latin typeface="Arial" pitchFamily="34" charset="0"/>
              <a:cs typeface="Arial" pitchFamily="34" charset="0"/>
            </a:endParaRPr>
          </a:p>
        </p:txBody>
      </p:sp>
      <p:sp>
        <p:nvSpPr>
          <p:cNvPr id="6" name="Title 5"/>
          <p:cNvSpPr>
            <a:spLocks noGrp="1"/>
          </p:cNvSpPr>
          <p:nvPr>
            <p:ph type="title"/>
          </p:nvPr>
        </p:nvSpPr>
        <p:spPr>
          <a:xfrm>
            <a:off x="0" y="0"/>
            <a:ext cx="9144000" cy="1143000"/>
          </a:xfrm>
        </p:spPr>
        <p:txBody>
          <a:bodyPr/>
          <a:lstStyle/>
          <a:p>
            <a:r>
              <a:rPr lang="en-US" sz="3200" b="1" dirty="0" smtClean="0"/>
              <a:t>Comparison of Northern Hemisphere</a:t>
            </a:r>
            <a:br>
              <a:rPr lang="en-US" sz="3200" b="1" dirty="0" smtClean="0"/>
            </a:br>
            <a:r>
              <a:rPr lang="en-US" sz="3200" b="1" dirty="0" smtClean="0"/>
              <a:t>Temperature Reconstructions</a:t>
            </a:r>
            <a:endParaRPr lang="en-US" sz="3200" b="1" dirty="0">
              <a:solidFill>
                <a:schemeClr val="tx1"/>
              </a:solidFill>
            </a:endParaRPr>
          </a:p>
        </p:txBody>
      </p:sp>
      <p:pic>
        <p:nvPicPr>
          <p:cNvPr id="44038" name="Picture 6"/>
          <p:cNvPicPr>
            <a:picLocks noChangeAspect="1" noChangeArrowheads="1"/>
          </p:cNvPicPr>
          <p:nvPr/>
        </p:nvPicPr>
        <p:blipFill>
          <a:blip r:embed="rId3" cstate="print"/>
          <a:srcRect/>
          <a:stretch>
            <a:fillRect/>
          </a:stretch>
        </p:blipFill>
        <p:spPr bwMode="auto">
          <a:xfrm>
            <a:off x="148432" y="1200150"/>
            <a:ext cx="8847137" cy="4457700"/>
          </a:xfrm>
          <a:prstGeom prst="rect">
            <a:avLst/>
          </a:prstGeom>
          <a:noFill/>
          <a:ln w="9525">
            <a:noFill/>
            <a:miter lim="800000"/>
            <a:headEnd/>
            <a:tailEnd/>
          </a:ln>
        </p:spPr>
      </p:pic>
      <p:sp>
        <p:nvSpPr>
          <p:cNvPr id="44034" name="Text Box 2"/>
          <p:cNvSpPr txBox="1">
            <a:spLocks noChangeArrowheads="1"/>
          </p:cNvSpPr>
          <p:nvPr/>
        </p:nvSpPr>
        <p:spPr bwMode="auto">
          <a:xfrm>
            <a:off x="2010172" y="1295400"/>
            <a:ext cx="5123656" cy="3970318"/>
          </a:xfrm>
          <a:prstGeom prst="rect">
            <a:avLst/>
          </a:prstGeom>
          <a:solidFill>
            <a:schemeClr val="bg1">
              <a:lumMod val="85000"/>
            </a:schemeClr>
          </a:solidFill>
          <a:ln w="38100">
            <a:solidFill>
              <a:schemeClr val="tx1"/>
            </a:solidFill>
            <a:miter lim="800000"/>
            <a:headEnd/>
            <a:tailEnd/>
          </a:ln>
        </p:spPr>
        <p:txBody>
          <a:bodyPr wrap="square">
            <a:spAutoFit/>
          </a:bodyPr>
          <a:lstStyle/>
          <a:p>
            <a:r>
              <a:rPr lang="en-US" b="1" dirty="0" smtClean="0">
                <a:latin typeface="Arial" charset="0"/>
              </a:rPr>
              <a:t>Changes </a:t>
            </a:r>
            <a:r>
              <a:rPr lang="en-US" b="1" dirty="0">
                <a:latin typeface="Arial" charset="0"/>
              </a:rPr>
              <a:t>in glaciers suggest global average temperature change in the 20</a:t>
            </a:r>
            <a:r>
              <a:rPr lang="en-US" b="1" baseline="30000" dirty="0">
                <a:latin typeface="Arial" charset="0"/>
              </a:rPr>
              <a:t>th</a:t>
            </a:r>
            <a:r>
              <a:rPr lang="en-US" b="1" dirty="0">
                <a:latin typeface="Arial" charset="0"/>
              </a:rPr>
              <a:t> century consistent with the </a:t>
            </a:r>
            <a:r>
              <a:rPr lang="en-US" b="1" dirty="0" smtClean="0">
                <a:latin typeface="Arial" charset="0"/>
              </a:rPr>
              <a:t> </a:t>
            </a:r>
          </a:p>
          <a:p>
            <a:r>
              <a:rPr lang="en-US" b="1" dirty="0">
                <a:latin typeface="Arial" charset="0"/>
              </a:rPr>
              <a:t> </a:t>
            </a:r>
            <a:r>
              <a:rPr lang="en-US" b="1" dirty="0" smtClean="0">
                <a:latin typeface="Arial" charset="0"/>
              </a:rPr>
              <a:t>  thermometers</a:t>
            </a:r>
            <a:r>
              <a:rPr lang="en-US" b="1" dirty="0">
                <a:latin typeface="Arial" charset="0"/>
              </a:rPr>
              <a:t>…</a:t>
            </a:r>
          </a:p>
          <a:p>
            <a:r>
              <a:rPr lang="en-US" b="1" dirty="0">
                <a:latin typeface="Arial" charset="0"/>
              </a:rPr>
              <a:t>   </a:t>
            </a:r>
            <a:r>
              <a:rPr lang="en-US" b="1" dirty="0" smtClean="0">
                <a:latin typeface="Arial" charset="0"/>
              </a:rPr>
              <a:t>   and </a:t>
            </a:r>
            <a:r>
              <a:rPr lang="en-US" b="1" dirty="0">
                <a:latin typeface="Arial" charset="0"/>
              </a:rPr>
              <a:t>the corals…</a:t>
            </a:r>
          </a:p>
          <a:p>
            <a:r>
              <a:rPr lang="en-US" b="1" dirty="0">
                <a:latin typeface="Arial" charset="0"/>
              </a:rPr>
              <a:t>   </a:t>
            </a:r>
            <a:r>
              <a:rPr lang="en-US" b="1" dirty="0" smtClean="0">
                <a:latin typeface="Arial" charset="0"/>
              </a:rPr>
              <a:t>      and </a:t>
            </a:r>
            <a:r>
              <a:rPr lang="en-US" b="1" dirty="0">
                <a:latin typeface="Arial" charset="0"/>
              </a:rPr>
              <a:t>the tree rings…</a:t>
            </a:r>
          </a:p>
          <a:p>
            <a:r>
              <a:rPr lang="en-US" b="1" dirty="0">
                <a:latin typeface="Arial" charset="0"/>
              </a:rPr>
              <a:t>   </a:t>
            </a:r>
            <a:r>
              <a:rPr lang="en-US" b="1" dirty="0" smtClean="0">
                <a:latin typeface="Arial" charset="0"/>
              </a:rPr>
              <a:t>         and </a:t>
            </a:r>
            <a:r>
              <a:rPr lang="en-US" b="1" dirty="0">
                <a:latin typeface="Arial" charset="0"/>
              </a:rPr>
              <a:t>the boreholes…</a:t>
            </a:r>
          </a:p>
          <a:p>
            <a:r>
              <a:rPr lang="en-US" b="1" dirty="0">
                <a:latin typeface="Arial" charset="0"/>
              </a:rPr>
              <a:t>   </a:t>
            </a:r>
            <a:r>
              <a:rPr lang="en-US" b="1" dirty="0" smtClean="0">
                <a:latin typeface="Arial" charset="0"/>
              </a:rPr>
              <a:t>            and </a:t>
            </a:r>
            <a:r>
              <a:rPr lang="en-US" b="1" dirty="0">
                <a:latin typeface="Arial" charset="0"/>
              </a:rPr>
              <a:t>the ice cores</a:t>
            </a:r>
            <a:r>
              <a:rPr lang="en-US" b="1" dirty="0" smtClean="0">
                <a:latin typeface="Arial" charset="0"/>
              </a:rPr>
              <a:t>.</a:t>
            </a:r>
            <a:endParaRPr lang="en-US" b="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dissolve">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76200"/>
            <a:ext cx="9144000" cy="558800"/>
          </a:xfrm>
        </p:spPr>
        <p:txBody>
          <a:bodyPr/>
          <a:lstStyle/>
          <a:p>
            <a:pPr algn="ctr"/>
            <a:r>
              <a:rPr lang="en-US" sz="3600" smtClean="0"/>
              <a:t>Last 2000 years….</a:t>
            </a:r>
          </a:p>
        </p:txBody>
      </p:sp>
      <p:pic>
        <p:nvPicPr>
          <p:cNvPr id="19459" name="Picture 2"/>
          <p:cNvPicPr>
            <a:picLocks noChangeAspect="1" noChangeArrowheads="1"/>
          </p:cNvPicPr>
          <p:nvPr/>
        </p:nvPicPr>
        <p:blipFill>
          <a:blip r:embed="rId3" cstate="print"/>
          <a:srcRect/>
          <a:stretch>
            <a:fillRect/>
          </a:stretch>
        </p:blipFill>
        <p:spPr bwMode="auto">
          <a:xfrm>
            <a:off x="304800" y="914400"/>
            <a:ext cx="8575675" cy="4114800"/>
          </a:xfrm>
          <a:prstGeom prst="rect">
            <a:avLst/>
          </a:prstGeom>
          <a:noFill/>
          <a:ln w="9525">
            <a:noFill/>
            <a:miter lim="800000"/>
            <a:headEnd/>
            <a:tailEnd/>
          </a:ln>
        </p:spPr>
      </p:pic>
      <p:sp>
        <p:nvSpPr>
          <p:cNvPr id="4" name="Rectangle 3"/>
          <p:cNvSpPr>
            <a:spLocks noChangeArrowheads="1"/>
          </p:cNvSpPr>
          <p:nvPr/>
        </p:nvSpPr>
        <p:spPr bwMode="auto">
          <a:xfrm>
            <a:off x="1447800" y="1435100"/>
            <a:ext cx="2895600" cy="2971800"/>
          </a:xfrm>
          <a:prstGeom prst="rect">
            <a:avLst/>
          </a:prstGeom>
          <a:noFill/>
          <a:ln w="57150" algn="ctr">
            <a:solidFill>
              <a:srgbClr val="FF0000"/>
            </a:solidFill>
            <a:prstDash val="dashDot"/>
            <a:round/>
            <a:headEnd/>
            <a:tailEnd/>
          </a:ln>
        </p:spPr>
        <p:txBody>
          <a:bodyPr/>
          <a:lstStyle/>
          <a:p>
            <a:pPr eaLnBrk="0" hangingPunct="0"/>
            <a:endParaRPr kumimoji="1" lang="en-US" sz="2400"/>
          </a:p>
        </p:txBody>
      </p:sp>
      <p:sp>
        <p:nvSpPr>
          <p:cNvPr id="5" name="Rectangle 4"/>
          <p:cNvSpPr/>
          <p:nvPr/>
        </p:nvSpPr>
        <p:spPr bwMode="auto">
          <a:xfrm>
            <a:off x="4724400" y="1428750"/>
            <a:ext cx="3276600" cy="2971800"/>
          </a:xfrm>
          <a:prstGeom prst="rect">
            <a:avLst/>
          </a:prstGeom>
          <a:noFill/>
          <a:ln w="57150" cap="flat" cmpd="sng" algn="ctr">
            <a:solidFill>
              <a:schemeClr val="tx1">
                <a:lumMod val="60000"/>
                <a:lumOff val="40000"/>
              </a:schemeClr>
            </a:solidFill>
            <a:prstDash val="dashDot"/>
            <a:round/>
            <a:headEnd type="none" w="med" len="med"/>
            <a:tailEnd type="none" w="med" len="med"/>
          </a:ln>
          <a:effectLst/>
        </p:spPr>
        <p:txBody>
          <a:bodyPr/>
          <a:lstStyle/>
          <a:p>
            <a:pPr eaLnBrk="0" hangingPunct="0">
              <a:defRPr/>
            </a:pPr>
            <a:endParaRPr kumimoji="1" lang="en-US" sz="2400"/>
          </a:p>
        </p:txBody>
      </p:sp>
      <p:sp>
        <p:nvSpPr>
          <p:cNvPr id="19462" name="TextBox 5"/>
          <p:cNvSpPr txBox="1">
            <a:spLocks noChangeArrowheads="1"/>
          </p:cNvSpPr>
          <p:nvPr/>
        </p:nvSpPr>
        <p:spPr bwMode="auto">
          <a:xfrm>
            <a:off x="7831138" y="6477000"/>
            <a:ext cx="1312862" cy="369888"/>
          </a:xfrm>
          <a:prstGeom prst="rect">
            <a:avLst/>
          </a:prstGeom>
          <a:noFill/>
          <a:ln w="9525">
            <a:noFill/>
            <a:miter lim="800000"/>
            <a:headEnd/>
            <a:tailEnd/>
          </a:ln>
        </p:spPr>
        <p:txBody>
          <a:bodyPr wrap="none">
            <a:spAutoFit/>
          </a:bodyPr>
          <a:lstStyle/>
          <a:p>
            <a:r>
              <a:rPr lang="en-US" b="1" i="1">
                <a:solidFill>
                  <a:srgbClr val="666699"/>
                </a:solidFill>
              </a:rPr>
              <a:t>IPCC 2007</a:t>
            </a:r>
          </a:p>
        </p:txBody>
      </p:sp>
      <p:grpSp>
        <p:nvGrpSpPr>
          <p:cNvPr id="2" name="Group 10"/>
          <p:cNvGrpSpPr>
            <a:grpSpLocks/>
          </p:cNvGrpSpPr>
          <p:nvPr/>
        </p:nvGrpSpPr>
        <p:grpSpPr bwMode="auto">
          <a:xfrm>
            <a:off x="1066800" y="2533650"/>
            <a:ext cx="7620000" cy="785813"/>
            <a:chOff x="672" y="1596"/>
            <a:chExt cx="4800" cy="495"/>
          </a:xfrm>
        </p:grpSpPr>
        <p:sp>
          <p:nvSpPr>
            <p:cNvPr id="19464" name="Line 8"/>
            <p:cNvSpPr>
              <a:spLocks noChangeShapeType="1"/>
            </p:cNvSpPr>
            <p:nvPr/>
          </p:nvSpPr>
          <p:spPr bwMode="auto">
            <a:xfrm>
              <a:off x="672" y="1596"/>
              <a:ext cx="4800" cy="0"/>
            </a:xfrm>
            <a:prstGeom prst="line">
              <a:avLst/>
            </a:prstGeom>
            <a:noFill/>
            <a:ln w="44450" cap="rnd">
              <a:solidFill>
                <a:schemeClr val="tx1"/>
              </a:solidFill>
              <a:prstDash val="sysDot"/>
              <a:round/>
              <a:headEnd/>
              <a:tailEnd/>
            </a:ln>
          </p:spPr>
          <p:txBody>
            <a:bodyPr/>
            <a:lstStyle/>
            <a:p>
              <a:endParaRPr lang="en-US"/>
            </a:p>
          </p:txBody>
        </p:sp>
        <p:sp>
          <p:nvSpPr>
            <p:cNvPr id="19465" name="Line 9"/>
            <p:cNvSpPr>
              <a:spLocks noChangeShapeType="1"/>
            </p:cNvSpPr>
            <p:nvPr/>
          </p:nvSpPr>
          <p:spPr bwMode="auto">
            <a:xfrm>
              <a:off x="672" y="2091"/>
              <a:ext cx="4800" cy="0"/>
            </a:xfrm>
            <a:prstGeom prst="line">
              <a:avLst/>
            </a:prstGeom>
            <a:noFill/>
            <a:ln w="44450" cap="rnd">
              <a:solidFill>
                <a:schemeClr val="tx1"/>
              </a:solidFill>
              <a:prstDash val="sysDot"/>
              <a:round/>
              <a:headEnd/>
              <a:tailEnd/>
            </a:ln>
          </p:spPr>
          <p:txBody>
            <a:bodyPr/>
            <a:lstStyle/>
            <a:p>
              <a:endParaRPr lang="en-US"/>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76200"/>
            <a:ext cx="9144000" cy="558800"/>
          </a:xfrm>
        </p:spPr>
        <p:txBody>
          <a:bodyPr/>
          <a:lstStyle/>
          <a:p>
            <a:pPr algn="ctr" eaLnBrk="1" hangingPunct="1"/>
            <a:r>
              <a:rPr lang="en-US" sz="3600" smtClean="0"/>
              <a:t>Last 2000 years….</a:t>
            </a:r>
          </a:p>
        </p:txBody>
      </p:sp>
      <p:pic>
        <p:nvPicPr>
          <p:cNvPr id="20483" name="Picture 2"/>
          <p:cNvPicPr>
            <a:picLocks noChangeAspect="1" noChangeArrowheads="1"/>
          </p:cNvPicPr>
          <p:nvPr/>
        </p:nvPicPr>
        <p:blipFill>
          <a:blip r:embed="rId3" cstate="print"/>
          <a:srcRect/>
          <a:stretch>
            <a:fillRect/>
          </a:stretch>
        </p:blipFill>
        <p:spPr bwMode="auto">
          <a:xfrm>
            <a:off x="1100138" y="1066800"/>
            <a:ext cx="6943725" cy="5126038"/>
          </a:xfrm>
          <a:prstGeom prst="rect">
            <a:avLst/>
          </a:prstGeom>
          <a:noFill/>
          <a:ln w="9525">
            <a:noFill/>
            <a:miter lim="800000"/>
            <a:headEnd/>
            <a:tailEnd/>
          </a:ln>
        </p:spPr>
      </p:pic>
      <p:sp>
        <p:nvSpPr>
          <p:cNvPr id="20484" name="Rectangle 15"/>
          <p:cNvSpPr>
            <a:spLocks noChangeArrowheads="1"/>
          </p:cNvSpPr>
          <p:nvPr/>
        </p:nvSpPr>
        <p:spPr bwMode="auto">
          <a:xfrm>
            <a:off x="0" y="6334125"/>
            <a:ext cx="2468563" cy="523875"/>
          </a:xfrm>
          <a:prstGeom prst="rect">
            <a:avLst/>
          </a:prstGeom>
          <a:noFill/>
          <a:ln w="9525">
            <a:noFill/>
            <a:miter lim="800000"/>
            <a:headEnd/>
            <a:tailEnd/>
          </a:ln>
        </p:spPr>
        <p:txBody>
          <a:bodyPr wrap="none">
            <a:spAutoFit/>
          </a:bodyPr>
          <a:lstStyle/>
          <a:p>
            <a:pPr algn="r"/>
            <a:r>
              <a:rPr lang="en-US" sz="1400" i="1" dirty="0">
                <a:latin typeface="Times New Roman" pitchFamily="18" charset="0"/>
              </a:rPr>
              <a:t>Image Credit: Robert A. Rohde,</a:t>
            </a:r>
          </a:p>
          <a:p>
            <a:pPr algn="r"/>
            <a:r>
              <a:rPr lang="en-US" sz="1400" i="1" dirty="0">
                <a:latin typeface="Times New Roman" pitchFamily="18" charset="0"/>
              </a:rPr>
              <a:t>Global Warming Art</a:t>
            </a:r>
          </a:p>
        </p:txBody>
      </p:sp>
      <p:cxnSp>
        <p:nvCxnSpPr>
          <p:cNvPr id="6" name="Straight Connector 5"/>
          <p:cNvCxnSpPr/>
          <p:nvPr/>
        </p:nvCxnSpPr>
        <p:spPr bwMode="auto">
          <a:xfrm>
            <a:off x="1828800" y="3067050"/>
            <a:ext cx="5943600" cy="1588"/>
          </a:xfrm>
          <a:prstGeom prst="line">
            <a:avLst/>
          </a:prstGeom>
          <a:solidFill>
            <a:schemeClr val="accent1"/>
          </a:solidFill>
          <a:ln w="19050" cap="flat" cmpd="sng" algn="ctr">
            <a:solidFill>
              <a:schemeClr val="bg1">
                <a:lumMod val="65000"/>
              </a:schemeClr>
            </a:solidFill>
            <a:prstDash val="dash"/>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abstract28">
  <a:themeElements>
    <a:clrScheme name="">
      <a:dk1>
        <a:srgbClr val="000066"/>
      </a:dk1>
      <a:lt1>
        <a:srgbClr val="FFFFFF"/>
      </a:lt1>
      <a:dk2>
        <a:srgbClr val="666699"/>
      </a:dk2>
      <a:lt2>
        <a:srgbClr val="000000"/>
      </a:lt2>
      <a:accent1>
        <a:srgbClr val="33CCCC"/>
      </a:accent1>
      <a:accent2>
        <a:srgbClr val="FFFF66"/>
      </a:accent2>
      <a:accent3>
        <a:srgbClr val="FFFFFF"/>
      </a:accent3>
      <a:accent4>
        <a:srgbClr val="000056"/>
      </a:accent4>
      <a:accent5>
        <a:srgbClr val="ADE2E2"/>
      </a:accent5>
      <a:accent6>
        <a:srgbClr val="E7E75C"/>
      </a:accent6>
      <a:hlink>
        <a:srgbClr val="3399FF"/>
      </a:hlink>
      <a:folHlink>
        <a:srgbClr val="9966FF"/>
      </a:folHlink>
    </a:clrScheme>
    <a:fontScheme name="abstract28">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bstract28 1">
        <a:dk1>
          <a:srgbClr val="000000"/>
        </a:dk1>
        <a:lt1>
          <a:srgbClr val="FFFFFF"/>
        </a:lt1>
        <a:dk2>
          <a:srgbClr val="996633"/>
        </a:dk2>
        <a:lt2>
          <a:srgbClr val="FF9900"/>
        </a:lt2>
        <a:accent1>
          <a:srgbClr val="D60093"/>
        </a:accent1>
        <a:accent2>
          <a:srgbClr val="FFFF66"/>
        </a:accent2>
        <a:accent3>
          <a:srgbClr val="CAB8AD"/>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abstract28 2">
        <a:dk1>
          <a:srgbClr val="FFFFCC"/>
        </a:dk1>
        <a:lt1>
          <a:srgbClr val="FFFFFF"/>
        </a:lt1>
        <a:dk2>
          <a:srgbClr val="FFFFCC"/>
        </a:dk2>
        <a:lt2>
          <a:srgbClr val="996600"/>
        </a:lt2>
        <a:accent1>
          <a:srgbClr val="FFCC00"/>
        </a:accent1>
        <a:accent2>
          <a:srgbClr val="6666FF"/>
        </a:accent2>
        <a:accent3>
          <a:srgbClr val="FFFFE2"/>
        </a:accent3>
        <a:accent4>
          <a:srgbClr val="DADADA"/>
        </a:accent4>
        <a:accent5>
          <a:srgbClr val="FFE2AA"/>
        </a:accent5>
        <a:accent6>
          <a:srgbClr val="5C5CE7"/>
        </a:accent6>
        <a:hlink>
          <a:srgbClr val="999933"/>
        </a:hlink>
        <a:folHlink>
          <a:srgbClr val="990066"/>
        </a:folHlink>
      </a:clrScheme>
      <a:clrMap bg1="dk2" tx1="lt1" bg2="dk1" tx2="lt2" accent1="accent1" accent2="accent2" accent3="accent3" accent4="accent4" accent5="accent5" accent6="accent6" hlink="hlink" folHlink="folHlink"/>
    </a:extraClrScheme>
    <a:extraClrScheme>
      <a:clrScheme name="abstract28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abstract28 4">
        <a:dk1>
          <a:srgbClr val="000000"/>
        </a:dk1>
        <a:lt1>
          <a:srgbClr val="FFFFFF"/>
        </a:lt1>
        <a:dk2>
          <a:srgbClr val="990066"/>
        </a:dk2>
        <a:lt2>
          <a:srgbClr val="008080"/>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eg4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CC"/>
      </a:hlink>
      <a:folHlink>
        <a:srgbClr val="B2B2B2"/>
      </a:folHlink>
    </a:clrScheme>
    <a:fontScheme name="eg4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eg4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g4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g4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g4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g4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g4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g4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3">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
      <a:clrScheme name="MOUNTAIN 4">
        <a:dk1>
          <a:srgbClr val="000000"/>
        </a:dk1>
        <a:lt1>
          <a:srgbClr val="FFFF99"/>
        </a:lt1>
        <a:dk2>
          <a:srgbClr val="996633"/>
        </a:dk2>
        <a:lt2>
          <a:srgbClr val="FFFF99"/>
        </a:lt2>
        <a:accent1>
          <a:srgbClr val="CBCBCB"/>
        </a:accent1>
        <a:accent2>
          <a:srgbClr val="0066FF"/>
        </a:accent2>
        <a:accent3>
          <a:srgbClr val="CAB8AD"/>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
      <a:clrScheme name="MOUNTAIN 5">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6">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UNTAIN 7">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MOUNTAIN 8">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UNTAIN 9">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1054</TotalTime>
  <Words>6959</Words>
  <Application>Microsoft Office PowerPoint</Application>
  <PresentationFormat>On-screen Show (4:3)</PresentationFormat>
  <Paragraphs>460</Paragraphs>
  <Slides>50</Slides>
  <Notes>50</Notes>
  <HiddenSlides>0</HiddenSlides>
  <MMClips>0</MMClips>
  <ScaleCrop>false</ScaleCrop>
  <HeadingPairs>
    <vt:vector size="4" baseType="variant">
      <vt:variant>
        <vt:lpstr>Theme</vt:lpstr>
      </vt:variant>
      <vt:variant>
        <vt:i4>13</vt:i4>
      </vt:variant>
      <vt:variant>
        <vt:lpstr>Slide Titles</vt:lpstr>
      </vt:variant>
      <vt:variant>
        <vt:i4>50</vt:i4>
      </vt:variant>
    </vt:vector>
  </HeadingPairs>
  <TitlesOfParts>
    <vt:vector size="63" baseType="lpstr">
      <vt:lpstr>abstract28</vt:lpstr>
      <vt:lpstr>4_Default Design</vt:lpstr>
      <vt:lpstr>3_Default Design</vt:lpstr>
      <vt:lpstr>Office Theme</vt:lpstr>
      <vt:lpstr>MOUNTAIN</vt:lpstr>
      <vt:lpstr>5_Default Design</vt:lpstr>
      <vt:lpstr>Default Design</vt:lpstr>
      <vt:lpstr>Blank Presentation</vt:lpstr>
      <vt:lpstr>19_Default Design</vt:lpstr>
      <vt:lpstr>20_Default Design</vt:lpstr>
      <vt:lpstr>1_Default Design</vt:lpstr>
      <vt:lpstr>2_Default Design</vt:lpstr>
      <vt:lpstr>eg4e</vt:lpstr>
      <vt:lpstr>PowerPoint Presentation</vt:lpstr>
      <vt:lpstr>PowerPoint Presentation</vt:lpstr>
      <vt:lpstr>Time scales for Proxy Data</vt:lpstr>
      <vt:lpstr>Anthropocene</vt:lpstr>
      <vt:lpstr>Last 2000 years….</vt:lpstr>
      <vt:lpstr>Comparison of Northern Hemisphere Temperature Reconstructions</vt:lpstr>
      <vt:lpstr>PowerPoint Presentation</vt:lpstr>
      <vt:lpstr>Last 2000 years….</vt:lpstr>
      <vt:lpstr>Last 2000 years….</vt:lpstr>
      <vt:lpstr>Proxy Records   –  Where do they come from?</vt:lpstr>
      <vt:lpstr>Medieval Warm Period (~800-1300) (a.k.a. Medieval Climate Optimum    a.k.a. Medieval Climatic Anomaly)</vt:lpstr>
      <vt:lpstr>Medieval Warm Period (~800-1300)</vt:lpstr>
      <vt:lpstr>Medieval Warm Period (~800-1300)</vt:lpstr>
      <vt:lpstr>Medieval Warm Period (~800-1300)</vt:lpstr>
      <vt:lpstr>The Little Ice Age (1400-1900)</vt:lpstr>
      <vt:lpstr>The Little Ice Age (1400-1900)</vt:lpstr>
      <vt:lpstr>Little Ice Age (1400-1900)</vt:lpstr>
      <vt:lpstr>Little Ice Age (1400-1900)</vt:lpstr>
      <vt:lpstr>Transition from MWP to LIA OR Proposed causes of climate change from 1000-1850</vt:lpstr>
      <vt:lpstr>PowerPoint Presentation</vt:lpstr>
      <vt:lpstr>Proposed causes of climate change from 1000-1850</vt:lpstr>
      <vt:lpstr>Proposed causes of climate change from 1000-1850</vt:lpstr>
      <vt:lpstr>Proposed causes of climate change from 1000-1850</vt:lpstr>
      <vt:lpstr>Proposed causes of climate change from 1000-1850</vt:lpstr>
      <vt:lpstr>Proposed causes of climate change from 1000-1850</vt:lpstr>
      <vt:lpstr>Proposed causes of climate change from 1000-1850</vt:lpstr>
      <vt:lpstr>PowerPoint Presentation</vt:lpstr>
      <vt:lpstr>Global Average Temperature, 1850-2009 (relative to the baseline of 1880-1920)</vt:lpstr>
      <vt:lpstr>PowerPoint Presentation</vt:lpstr>
      <vt:lpstr>Atmospheric Fingerprints 1890-1999</vt:lpstr>
      <vt:lpstr>“Fingerprints”  Human and Natural Impacts on Climate, 1975-2005</vt:lpstr>
      <vt:lpstr>PowerPoint Presentation</vt:lpstr>
      <vt:lpstr>Annual Temperature Anomalies in the U.S., 1901-2008</vt:lpstr>
      <vt:lpstr>Annual Precipitation Anomalies in the U.S., 1901-2008</vt:lpstr>
      <vt:lpstr>What about the cool temperatures from ~1945 to ~1980?</vt:lpstr>
      <vt:lpstr>Global Dimming or “Long Term Trends in Solar Radiation”</vt:lpstr>
      <vt:lpstr>What is global dimming?</vt:lpstr>
      <vt:lpstr>50 years of Radiation Data - Israel</vt:lpstr>
      <vt:lpstr>Incoming Shortwave Radiation Anomalies in the annual mean</vt:lpstr>
      <vt:lpstr>Supporting Evidence</vt:lpstr>
      <vt:lpstr>Where does it come from?</vt:lpstr>
      <vt:lpstr>Aircraft Contrails, Jan 29 2004  MODIS</vt:lpstr>
      <vt:lpstr>Aircraft Contrails over Europe</vt:lpstr>
      <vt:lpstr>Effects are mostly regional</vt:lpstr>
      <vt:lpstr>Trend Reversal – 1990-2006</vt:lpstr>
      <vt:lpstr>Human and Natural Drivers of Climate Change</vt:lpstr>
      <vt:lpstr>Effects on Climate Systems</vt:lpstr>
      <vt:lpstr>Setting Records?</vt:lpstr>
      <vt:lpstr>Weather vs. Climate</vt:lpstr>
      <vt:lpstr>Setting Records?</vt:lpstr>
    </vt:vector>
  </TitlesOfParts>
  <Company>The University of Montana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Faith Ann Heinsch</dc:creator>
  <cp:lastModifiedBy>William K Smith</cp:lastModifiedBy>
  <cp:revision>88</cp:revision>
  <dcterms:created xsi:type="dcterms:W3CDTF">2008-02-15T16:25:46Z</dcterms:created>
  <dcterms:modified xsi:type="dcterms:W3CDTF">2010-09-23T15:34:10Z</dcterms:modified>
</cp:coreProperties>
</file>