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09" r:id="rId2"/>
    <p:sldMasterId id="2147483721" r:id="rId3"/>
    <p:sldMasterId id="2147483733" r:id="rId4"/>
    <p:sldMasterId id="2147483745" r:id="rId5"/>
  </p:sldMasterIdLst>
  <p:notesMasterIdLst>
    <p:notesMasterId r:id="rId62"/>
  </p:notesMasterIdLst>
  <p:sldIdLst>
    <p:sldId id="257" r:id="rId6"/>
    <p:sldId id="265" r:id="rId7"/>
    <p:sldId id="266" r:id="rId8"/>
    <p:sldId id="260" r:id="rId9"/>
    <p:sldId id="269" r:id="rId10"/>
    <p:sldId id="267" r:id="rId11"/>
    <p:sldId id="274" r:id="rId12"/>
    <p:sldId id="275" r:id="rId13"/>
    <p:sldId id="276" r:id="rId14"/>
    <p:sldId id="327" r:id="rId15"/>
    <p:sldId id="264" r:id="rId16"/>
    <p:sldId id="263" r:id="rId17"/>
    <p:sldId id="270" r:id="rId18"/>
    <p:sldId id="272" r:id="rId19"/>
    <p:sldId id="268" r:id="rId20"/>
    <p:sldId id="273" r:id="rId21"/>
    <p:sldId id="259" r:id="rId22"/>
    <p:sldId id="298" r:id="rId23"/>
    <p:sldId id="299" r:id="rId24"/>
    <p:sldId id="341" r:id="rId25"/>
    <p:sldId id="304" r:id="rId26"/>
    <p:sldId id="258" r:id="rId27"/>
    <p:sldId id="328" r:id="rId28"/>
    <p:sldId id="329" r:id="rId29"/>
    <p:sldId id="330" r:id="rId30"/>
    <p:sldId id="331" r:id="rId31"/>
    <p:sldId id="332" r:id="rId32"/>
    <p:sldId id="333" r:id="rId33"/>
    <p:sldId id="334" r:id="rId34"/>
    <p:sldId id="306" r:id="rId35"/>
    <p:sldId id="335" r:id="rId36"/>
    <p:sldId id="308" r:id="rId37"/>
    <p:sldId id="309" r:id="rId38"/>
    <p:sldId id="307" r:id="rId39"/>
    <p:sldId id="301" r:id="rId40"/>
    <p:sldId id="311" r:id="rId41"/>
    <p:sldId id="325" r:id="rId42"/>
    <p:sldId id="318" r:id="rId43"/>
    <p:sldId id="326" r:id="rId44"/>
    <p:sldId id="313" r:id="rId45"/>
    <p:sldId id="324" r:id="rId46"/>
    <p:sldId id="303" r:id="rId47"/>
    <p:sldId id="314" r:id="rId48"/>
    <p:sldId id="300" r:id="rId49"/>
    <p:sldId id="319" r:id="rId50"/>
    <p:sldId id="262" r:id="rId51"/>
    <p:sldId id="321" r:id="rId52"/>
    <p:sldId id="302" r:id="rId53"/>
    <p:sldId id="323" r:id="rId54"/>
    <p:sldId id="317" r:id="rId55"/>
    <p:sldId id="336" r:id="rId56"/>
    <p:sldId id="337" r:id="rId57"/>
    <p:sldId id="305" r:id="rId58"/>
    <p:sldId id="339" r:id="rId59"/>
    <p:sldId id="320" r:id="rId60"/>
    <p:sldId id="31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CC00"/>
    <a:srgbClr val="008000"/>
    <a:srgbClr val="0000FF"/>
    <a:srgbClr val="000099"/>
    <a:srgbClr val="FF6600"/>
    <a:srgbClr val="FF3300"/>
    <a:srgbClr val="FC6A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02" autoAdjust="0"/>
  </p:normalViewPr>
  <p:slideViewPr>
    <p:cSldViewPr>
      <p:cViewPr varScale="1">
        <p:scale>
          <a:sx n="107" d="100"/>
          <a:sy n="107" d="100"/>
        </p:scale>
        <p:origin x="-1734" y="-84"/>
      </p:cViewPr>
      <p:guideLst>
        <p:guide orient="horz" pos="2160"/>
        <p:guide pos="2880"/>
      </p:guideLst>
    </p:cSldViewPr>
  </p:slideViewPr>
  <p:notesTextViewPr>
    <p:cViewPr>
      <p:scale>
        <a:sx n="1" d="1"/>
        <a:sy n="1" d="1"/>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1F7D2A-6803-4B88-AFE1-CA4D051EC391}" type="datetimeFigureOut">
              <a:rPr lang="en-US" smtClean="0"/>
              <a:t>9/29/2010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DBABCA-DEBD-40A3-A902-2D31DC845E2F}" type="slidenum">
              <a:rPr lang="en-US" smtClean="0"/>
              <a:t>‹#›</a:t>
            </a:fld>
            <a:endParaRPr lang="en-US"/>
          </a:p>
        </p:txBody>
      </p:sp>
    </p:spTree>
    <p:extLst>
      <p:ext uri="{BB962C8B-B14F-4D97-AF65-F5344CB8AC3E}">
        <p14:creationId xmlns:p14="http://schemas.microsoft.com/office/powerpoint/2010/main" val="2396690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Phloem"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en.wikipedia.org/wiki/Blue_stain_fungi"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8E5C3D-DB58-4FDA-B1D5-2E27389B6278}" type="slidenum">
              <a:rPr lang="en-US">
                <a:solidFill>
                  <a:prstClr val="black"/>
                </a:solidFill>
              </a:rPr>
              <a:pPr eaLnBrk="1" hangingPunct="1"/>
              <a:t>1</a:t>
            </a:fld>
            <a:endParaRPr lang="en-US">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First</a:t>
            </a:r>
            <a:r>
              <a:rPr lang="en-US" baseline="0" dirty="0" smtClean="0"/>
              <a:t> we will look at some forest statistics and talk a little about the importance of forest not only for economic reasons but for their role in the carbon cycle.</a:t>
            </a:r>
          </a:p>
          <a:p>
            <a:pPr eaLnBrk="1" hangingPunct="1"/>
            <a:r>
              <a:rPr lang="en-US" baseline="0" dirty="0" smtClean="0"/>
              <a:t>Then we are going to move into a discuss on what recent research is telling us concerning the influence of climate change on forest dynamic</a:t>
            </a:r>
          </a:p>
          <a:p>
            <a:pPr eaLnBrk="1" hangingPunct="1"/>
            <a:r>
              <a:rPr lang="en-US" baseline="0" dirty="0" smtClean="0"/>
              <a:t>Finally we will end up look at a global picture of net change in vegetation dynamics.</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052F1C-8BE2-4B6D-B34A-873CB3D3C019}" type="slidenum">
              <a:rPr lang="en-US"/>
              <a:pPr eaLnBrk="1" hangingPunct="1"/>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Globally forests</a:t>
            </a:r>
            <a:r>
              <a:rPr lang="en-US" baseline="0" dirty="0" smtClean="0"/>
              <a:t> comprise over 30% of total terrestrial land area which works out to about 6200 m2 per person.</a:t>
            </a:r>
          </a:p>
          <a:p>
            <a:pPr marL="171450" indent="-171450">
              <a:buFont typeface="Arial" pitchFamily="34" charset="0"/>
              <a:buChar char="•"/>
            </a:pPr>
            <a:r>
              <a:rPr lang="en-US" baseline="0" dirty="0" smtClean="0"/>
              <a:t>The top map put together by the Food &amp; </a:t>
            </a:r>
            <a:r>
              <a:rPr lang="en-US" baseline="0" dirty="0" err="1" smtClean="0"/>
              <a:t>Agriculutural</a:t>
            </a:r>
            <a:r>
              <a:rPr lang="en-US" baseline="0" dirty="0" smtClean="0"/>
              <a:t> Organization shows </a:t>
            </a:r>
            <a:r>
              <a:rPr lang="en-US" baseline="0" dirty="0" err="1" smtClean="0"/>
              <a:t>forst</a:t>
            </a:r>
            <a:r>
              <a:rPr lang="en-US" baseline="0" dirty="0" smtClean="0"/>
              <a:t> cover by region as a percentage:</a:t>
            </a:r>
          </a:p>
          <a:p>
            <a:pPr marL="628650" lvl="1" indent="-171450">
              <a:buFont typeface="Arial" pitchFamily="34" charset="0"/>
              <a:buChar char="•"/>
            </a:pPr>
            <a:r>
              <a:rPr lang="en-US" baseline="0" dirty="0" smtClean="0"/>
              <a:t>The most forest rich countries include Russia, Brazil, Canada, the united states, and china and they account for more that half of total forest area</a:t>
            </a:r>
          </a:p>
          <a:p>
            <a:pPr marL="628650" lvl="1" indent="-171450">
              <a:buFont typeface="Arial" pitchFamily="34" charset="0"/>
              <a:buChar char="•"/>
            </a:pPr>
            <a:r>
              <a:rPr lang="en-US" baseline="0" dirty="0" smtClean="0"/>
              <a:t>Only ten countries have no forest.</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Forests are classified in a number of different ways.  For example the UNEP-WCMC has 26 classifications based on factors such as conifer/deciduous, elevation, latitude, </a:t>
            </a:r>
            <a:r>
              <a:rPr lang="en-US" baseline="0" dirty="0" err="1" smtClean="0"/>
              <a:t>ect</a:t>
            </a:r>
            <a:r>
              <a:rPr lang="en-US" baseline="0" dirty="0" smtClean="0"/>
              <a:t>.</a:t>
            </a:r>
          </a:p>
          <a:p>
            <a:pPr marL="628650" lvl="1" indent="-171450">
              <a:buFont typeface="Arial" pitchFamily="34" charset="0"/>
              <a:buChar char="•"/>
            </a:pPr>
            <a:r>
              <a:rPr lang="en-US" baseline="0" dirty="0" smtClean="0"/>
              <a:t>For the purposes of this lecture we will mainly focus on a very general classification based on climate.  Including Boreal forest in the far north, </a:t>
            </a:r>
            <a:r>
              <a:rPr lang="en-US" baseline="0" dirty="0" err="1" smtClean="0"/>
              <a:t>temerate</a:t>
            </a:r>
            <a:r>
              <a:rPr lang="en-US" baseline="0" dirty="0" smtClean="0"/>
              <a:t> forests in the mid-latitudes, and tropical forest in the equatorial region. </a:t>
            </a:r>
          </a:p>
          <a:p>
            <a:pPr marL="171450" lvl="0" indent="-171450">
              <a:buFont typeface="Arial" pitchFamily="34" charset="0"/>
              <a:buChar char="•"/>
            </a:pPr>
            <a:endParaRPr lang="en-US" baseline="0" dirty="0" smtClean="0"/>
          </a:p>
          <a:p>
            <a:pPr marL="171450" lvl="0" indent="-171450">
              <a:buFont typeface="Arial" pitchFamily="34" charset="0"/>
              <a:buChar char="•"/>
            </a:pPr>
            <a:r>
              <a:rPr lang="en-US" baseline="0" dirty="0" smtClean="0"/>
              <a:t>As a side, currently only ~36% of forest is classified as primary forest or forest area largely undisturbed by human influence!</a:t>
            </a:r>
          </a:p>
          <a:p>
            <a:pPr marL="171450" indent="-171450">
              <a:buFont typeface="Arial" pitchFamily="34" charset="0"/>
              <a:buChar char="•"/>
            </a:pPr>
            <a:endParaRPr lang="en-US" baseline="0" dirty="0" smtClean="0"/>
          </a:p>
          <a:p>
            <a:pPr marL="171450" indent="-171450">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59DBABCA-DEBD-40A3-A902-2D31DC845E2F}" type="slidenum">
              <a:rPr lang="en-US" smtClean="0"/>
              <a:t>2</a:t>
            </a:fld>
            <a:endParaRPr lang="en-US"/>
          </a:p>
        </p:txBody>
      </p:sp>
    </p:spTree>
    <p:extLst>
      <p:ext uri="{BB962C8B-B14F-4D97-AF65-F5344CB8AC3E}">
        <p14:creationId xmlns:p14="http://schemas.microsoft.com/office/powerpoint/2010/main" val="347543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BABCA-DEBD-40A3-A902-2D31DC845E2F}" type="slidenum">
              <a:rPr lang="en-US" smtClean="0"/>
              <a:t>3</a:t>
            </a:fld>
            <a:endParaRPr lang="en-US"/>
          </a:p>
        </p:txBody>
      </p:sp>
    </p:spTree>
    <p:extLst>
      <p:ext uri="{BB962C8B-B14F-4D97-AF65-F5344CB8AC3E}">
        <p14:creationId xmlns:p14="http://schemas.microsoft.com/office/powerpoint/2010/main" val="211501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Forest are not only important</a:t>
            </a:r>
            <a:r>
              <a:rPr lang="en-US" baseline="0" dirty="0" smtClean="0"/>
              <a:t> as a source of good but they are also important as a source of tourism and recreation.</a:t>
            </a:r>
          </a:p>
        </p:txBody>
      </p:sp>
      <p:sp>
        <p:nvSpPr>
          <p:cNvPr id="4" name="Slide Number Placeholder 3"/>
          <p:cNvSpPr>
            <a:spLocks noGrp="1"/>
          </p:cNvSpPr>
          <p:nvPr>
            <p:ph type="sldNum" sz="quarter" idx="10"/>
          </p:nvPr>
        </p:nvSpPr>
        <p:spPr/>
        <p:txBody>
          <a:bodyPr/>
          <a:lstStyle/>
          <a:p>
            <a:fld id="{59DBABCA-DEBD-40A3-A902-2D31DC845E2F}" type="slidenum">
              <a:rPr lang="en-US" smtClean="0"/>
              <a:t>6</a:t>
            </a:fld>
            <a:endParaRPr lang="en-US"/>
          </a:p>
        </p:txBody>
      </p:sp>
    </p:spTree>
    <p:extLst>
      <p:ext uri="{BB962C8B-B14F-4D97-AF65-F5344CB8AC3E}">
        <p14:creationId xmlns:p14="http://schemas.microsoft.com/office/powerpoint/2010/main" val="198630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BABCA-DEBD-40A3-A902-2D31DC845E2F}" type="slidenum">
              <a:rPr lang="en-US" smtClean="0"/>
              <a:t>20</a:t>
            </a:fld>
            <a:endParaRPr lang="en-US"/>
          </a:p>
        </p:txBody>
      </p:sp>
    </p:spTree>
    <p:extLst>
      <p:ext uri="{BB962C8B-B14F-4D97-AF65-F5344CB8AC3E}">
        <p14:creationId xmlns:p14="http://schemas.microsoft.com/office/powerpoint/2010/main" val="1882596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Several species of bark beetles – such as mountain pine beetle (</a:t>
            </a:r>
            <a:r>
              <a:rPr lang="en-US" sz="1200" i="1" kern="1200" dirty="0" err="1" smtClean="0">
                <a:solidFill>
                  <a:schemeClr val="tx1"/>
                </a:solidFill>
                <a:effectLst/>
                <a:latin typeface="+mn-lt"/>
                <a:ea typeface="+mn-ea"/>
                <a:cs typeface="+mn-cs"/>
              </a:rPr>
              <a:t>Dendroctonus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ponderosae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piñon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ips</a:t>
            </a:r>
            <a:r>
              <a:rPr lang="en-US" sz="1200" kern="1200" dirty="0" smtClean="0">
                <a:solidFill>
                  <a:schemeClr val="tx1"/>
                </a:solidFill>
                <a:effectLst/>
                <a:latin typeface="+mn-lt"/>
                <a:ea typeface="+mn-ea"/>
                <a:cs typeface="+mn-cs"/>
              </a:rPr>
              <a:t> beetle (</a:t>
            </a:r>
            <a:r>
              <a:rPr lang="en-US" sz="1200" i="1" kern="1200" dirty="0" err="1" smtClean="0">
                <a:solidFill>
                  <a:schemeClr val="tx1"/>
                </a:solidFill>
                <a:effectLst/>
                <a:latin typeface="+mn-lt"/>
                <a:ea typeface="+mn-ea"/>
                <a:cs typeface="+mn-cs"/>
              </a:rPr>
              <a:t>Ips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confusus</a:t>
            </a:r>
            <a:r>
              <a:rPr lang="en-US" sz="1200" kern="1200" dirty="0" smtClean="0">
                <a:solidFill>
                  <a:schemeClr val="tx1"/>
                </a:solidFill>
                <a:effectLst/>
                <a:latin typeface="+mn-lt"/>
                <a:ea typeface="+mn-ea"/>
                <a:cs typeface="+mn-cs"/>
              </a:rPr>
              <a:t>), and spruce beetle (</a:t>
            </a:r>
            <a:r>
              <a:rPr lang="en-US" sz="1200" i="1" kern="1200" dirty="0" err="1" smtClean="0">
                <a:solidFill>
                  <a:schemeClr val="tx1"/>
                </a:solidFill>
                <a:effectLst/>
                <a:latin typeface="+mn-lt"/>
                <a:ea typeface="+mn-ea"/>
                <a:cs typeface="+mn-cs"/>
              </a:rPr>
              <a:t>Dendroctonus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rufipennis</a:t>
            </a:r>
            <a:r>
              <a:rPr lang="en-US" sz="1200" kern="1200" dirty="0" smtClean="0">
                <a:solidFill>
                  <a:schemeClr val="tx1"/>
                </a:solidFill>
                <a:effectLst/>
                <a:latin typeface="+mn-lt"/>
                <a:ea typeface="+mn-ea"/>
                <a:cs typeface="+mn-cs"/>
              </a:rPr>
              <a:t>) – are attacking and devastating the predominantly conifer forests of western North America from British Columbia to New Mexico. Tens of millions of acres of western forests have been affected by die-offs of infected trees the past few years, causing more than $1 billion in damage annually in the United States alone.</a:t>
            </a:r>
            <a:endParaRPr lang="en-US" dirty="0" smtClean="0"/>
          </a:p>
          <a:p>
            <a:endParaRPr lang="en-US" dirty="0" smtClean="0"/>
          </a:p>
          <a:p>
            <a:r>
              <a:rPr lang="en-US" dirty="0" smtClean="0"/>
              <a:t>Bark Beetles</a:t>
            </a:r>
          </a:p>
          <a:p>
            <a:r>
              <a:rPr lang="en-US" dirty="0" smtClean="0"/>
              <a:t>Bark beetles kill trees by boring through the bark into the </a:t>
            </a:r>
            <a:r>
              <a:rPr lang="en-US" dirty="0" smtClean="0">
                <a:hlinkClick r:id="rId3" action="ppaction://hlinkfile" tooltip="Phloem"/>
              </a:rPr>
              <a:t>phloem</a:t>
            </a:r>
            <a:r>
              <a:rPr lang="en-US" dirty="0" smtClean="0"/>
              <a:t> layer on which they feed and in which eggs are laid. Pioneer female beetles initiate attacks, producing pheromones that attract more beetles. The trees respond to attack by increasing their resin output to discourage or kill the beetles. Pine beetles carry </a:t>
            </a:r>
            <a:r>
              <a:rPr lang="en-US" dirty="0" smtClean="0">
                <a:hlinkClick r:id="rId4" action="ppaction://hlinkfile" tooltip="Blue stain fungi"/>
              </a:rPr>
              <a:t>blue stain fungi</a:t>
            </a:r>
            <a:r>
              <a:rPr lang="en-US" dirty="0" smtClean="0"/>
              <a:t> which, if established, will block the tree resin response. Within about two weeks of a beetle attack, the trees starve to death as the phloem layer is damaged enough to cut off the flow of water and nutrients. Older trees usually succumb first. After particularly hot summers, the mountain pine beetle population can increase dramatically, deforesting large areas. After an outbreak, entire groves of trees will appear red when viewed from above.</a:t>
            </a:r>
          </a:p>
          <a:p>
            <a:endParaRPr lang="en-US" dirty="0"/>
          </a:p>
        </p:txBody>
      </p:sp>
      <p:sp>
        <p:nvSpPr>
          <p:cNvPr id="4" name="Slide Number Placeholder 3"/>
          <p:cNvSpPr>
            <a:spLocks noGrp="1"/>
          </p:cNvSpPr>
          <p:nvPr>
            <p:ph type="sldNum" sz="quarter" idx="10"/>
          </p:nvPr>
        </p:nvSpPr>
        <p:spPr/>
        <p:txBody>
          <a:bodyPr/>
          <a:lstStyle/>
          <a:p>
            <a:fld id="{59DBABCA-DEBD-40A3-A902-2D31DC845E2F}" type="slidenum">
              <a:rPr lang="en-US" smtClean="0"/>
              <a:t>37</a:t>
            </a:fld>
            <a:endParaRPr lang="en-US"/>
          </a:p>
        </p:txBody>
      </p:sp>
    </p:spTree>
    <p:extLst>
      <p:ext uri="{BB962C8B-B14F-4D97-AF65-F5344CB8AC3E}">
        <p14:creationId xmlns:p14="http://schemas.microsoft.com/office/powerpoint/2010/main" val="26015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Figure 1.</a:t>
            </a:r>
            <a:r>
              <a:rPr lang="en-US" dirty="0" smtClean="0"/>
              <a:t> Recent mortality of major western conifer biomes to bark beetles. (a) Map of western North America showing regions of major eruptions by three species. (b) Sizes of conifer biome area affected by these three species over time. Data are from the Canadian Forest Service, the British Columbia Ministry of Forests and Range, and the US Forest Service</a:t>
            </a:r>
          </a:p>
          <a:p>
            <a:endParaRPr lang="en-US" dirty="0"/>
          </a:p>
        </p:txBody>
      </p:sp>
      <p:sp>
        <p:nvSpPr>
          <p:cNvPr id="4" name="Slide Number Placeholder 3"/>
          <p:cNvSpPr>
            <a:spLocks noGrp="1"/>
          </p:cNvSpPr>
          <p:nvPr>
            <p:ph type="sldNum" sz="quarter" idx="10"/>
          </p:nvPr>
        </p:nvSpPr>
        <p:spPr/>
        <p:txBody>
          <a:bodyPr/>
          <a:lstStyle/>
          <a:p>
            <a:fld id="{59DBABCA-DEBD-40A3-A902-2D31DC845E2F}" type="slidenum">
              <a:rPr lang="en-US" smtClean="0"/>
              <a:t>40</a:t>
            </a:fld>
            <a:endParaRPr lang="en-US"/>
          </a:p>
        </p:txBody>
      </p:sp>
    </p:spTree>
    <p:extLst>
      <p:ext uri="{BB962C8B-B14F-4D97-AF65-F5344CB8AC3E}">
        <p14:creationId xmlns:p14="http://schemas.microsoft.com/office/powerpoint/2010/main" val="3264049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Figure 5.</a:t>
            </a:r>
            <a:r>
              <a:rPr lang="en-US" dirty="0" smtClean="0"/>
              <a:t> Interaction of external drivers and endogenous feedback in landscape-scale eruptions by bark beetles. Shown is the annual area (hectares) of forest affected during recent eruptions by (a) spruce beetle in central British Columbia, Canada, (b) mountain pine beetle in southern British Columbia, and (c) </a:t>
            </a:r>
            <a:r>
              <a:rPr lang="en-US" dirty="0" err="1" smtClean="0"/>
              <a:t>pinyon</a:t>
            </a:r>
            <a:r>
              <a:rPr lang="en-US" dirty="0" smtClean="0"/>
              <a:t> </a:t>
            </a:r>
            <a:r>
              <a:rPr lang="en-US" dirty="0" err="1" smtClean="0"/>
              <a:t>ips</a:t>
            </a:r>
            <a:r>
              <a:rPr lang="en-US" dirty="0" smtClean="0"/>
              <a:t> beetle in the US Southwest. The annual rates of change are shown as black and black/red circles in relation to variation in critical climatic conditions known to affect populations: (d) summer temperature anomaly for spruce beetle (Hansen and </a:t>
            </a:r>
            <a:r>
              <a:rPr lang="en-US" dirty="0" err="1" smtClean="0"/>
              <a:t>Bentz</a:t>
            </a:r>
            <a:r>
              <a:rPr lang="en-US" dirty="0" smtClean="0"/>
              <a:t> 2003), (e) deviation in spring precipitation for mountain pine beetle (Thomson and </a:t>
            </a:r>
            <a:r>
              <a:rPr lang="en-US" dirty="0" err="1" smtClean="0"/>
              <a:t>Shrimpton</a:t>
            </a:r>
            <a:r>
              <a:rPr lang="en-US" dirty="0" smtClean="0"/>
              <a:t> 1984), and (f) deviation in annual precipitation for the </a:t>
            </a:r>
            <a:r>
              <a:rPr lang="en-US" dirty="0" err="1" smtClean="0"/>
              <a:t>pinyon</a:t>
            </a:r>
            <a:r>
              <a:rPr lang="en-US" dirty="0" smtClean="0"/>
              <a:t> </a:t>
            </a:r>
            <a:r>
              <a:rPr lang="en-US" dirty="0" err="1" smtClean="0"/>
              <a:t>ips</a:t>
            </a:r>
            <a:r>
              <a:rPr lang="en-US" dirty="0" smtClean="0"/>
              <a:t> beetle (</a:t>
            </a:r>
            <a:r>
              <a:rPr lang="en-US" dirty="0" err="1" smtClean="0"/>
              <a:t>Breshears</a:t>
            </a:r>
            <a:r>
              <a:rPr lang="en-US" dirty="0" smtClean="0"/>
              <a:t> et al. 2005). The rate of change in populations is log(</a:t>
            </a:r>
            <a:r>
              <a:rPr lang="en-US" i="1" dirty="0" err="1" smtClean="0"/>
              <a:t>x</a:t>
            </a:r>
            <a:r>
              <a:rPr lang="en-US" baseline="-25000" dirty="0" err="1" smtClean="0"/>
              <a:t>t</a:t>
            </a:r>
            <a:r>
              <a:rPr lang="en-US" baseline="-25000" dirty="0" smtClean="0"/>
              <a:t> + 1</a:t>
            </a:r>
            <a:r>
              <a:rPr lang="en-US" dirty="0" smtClean="0"/>
              <a:t>/ </a:t>
            </a:r>
            <a:r>
              <a:rPr lang="en-US" i="1" dirty="0" err="1" smtClean="0"/>
              <a:t>x</a:t>
            </a:r>
            <a:r>
              <a:rPr lang="en-US" baseline="-25000" dirty="0" err="1" smtClean="0"/>
              <a:t>t</a:t>
            </a:r>
            <a:r>
              <a:rPr lang="en-US" dirty="0" smtClean="0"/>
              <a:t>), where </a:t>
            </a:r>
            <a:r>
              <a:rPr lang="en-US" i="1" dirty="0" err="1" smtClean="0"/>
              <a:t>x</a:t>
            </a:r>
            <a:r>
              <a:rPr lang="en-US" baseline="-25000" dirty="0" err="1" smtClean="0"/>
              <a:t>t</a:t>
            </a:r>
            <a:r>
              <a:rPr lang="en-US" dirty="0" smtClean="0"/>
              <a:t> represents area affected in year </a:t>
            </a:r>
            <a:r>
              <a:rPr lang="en-US" i="1" dirty="0" smtClean="0"/>
              <a:t>t</a:t>
            </a:r>
            <a:r>
              <a:rPr lang="en-US" dirty="0" smtClean="0"/>
              <a:t>. For spruce and mountain pine beetles, this was determined as log(</a:t>
            </a:r>
            <a:r>
              <a:rPr lang="en-US" i="1" dirty="0" err="1" smtClean="0"/>
              <a:t>x</a:t>
            </a:r>
            <a:r>
              <a:rPr lang="en-US" baseline="-25000" dirty="0" err="1" smtClean="0"/>
              <a:t>t</a:t>
            </a:r>
            <a:r>
              <a:rPr lang="en-US" baseline="-25000" dirty="0" smtClean="0"/>
              <a:t> + 3</a:t>
            </a:r>
            <a:r>
              <a:rPr lang="en-US" dirty="0" smtClean="0"/>
              <a:t>/</a:t>
            </a:r>
            <a:r>
              <a:rPr lang="en-US" i="1" dirty="0" err="1" smtClean="0"/>
              <a:t>x</a:t>
            </a:r>
            <a:r>
              <a:rPr lang="en-US" baseline="-25000" dirty="0" err="1" smtClean="0"/>
              <a:t>t</a:t>
            </a:r>
            <a:r>
              <a:rPr lang="en-US" baseline="-25000" dirty="0" smtClean="0"/>
              <a:t> + 2</a:t>
            </a:r>
            <a:r>
              <a:rPr lang="en-US" dirty="0" smtClean="0"/>
              <a:t>) or log(</a:t>
            </a:r>
            <a:r>
              <a:rPr lang="en-US" i="1" dirty="0" err="1" smtClean="0"/>
              <a:t>x</a:t>
            </a:r>
            <a:r>
              <a:rPr lang="en-US" baseline="-25000" dirty="0" err="1" smtClean="0"/>
              <a:t>t</a:t>
            </a:r>
            <a:r>
              <a:rPr lang="en-US" baseline="-25000" dirty="0" smtClean="0"/>
              <a:t> + 2</a:t>
            </a:r>
            <a:r>
              <a:rPr lang="en-US" dirty="0" smtClean="0"/>
              <a:t>/</a:t>
            </a:r>
            <a:r>
              <a:rPr lang="en-US" i="1" dirty="0" err="1" smtClean="0"/>
              <a:t>x</a:t>
            </a:r>
            <a:r>
              <a:rPr lang="en-US" baseline="-25000" dirty="0" err="1" smtClean="0"/>
              <a:t>t</a:t>
            </a:r>
            <a:r>
              <a:rPr lang="en-US" baseline="-25000" dirty="0" smtClean="0"/>
              <a:t> + 1</a:t>
            </a:r>
            <a:r>
              <a:rPr lang="en-US" dirty="0" smtClean="0"/>
              <a:t>) to account for the resultant “lag” in the response associated with </a:t>
            </a:r>
            <a:r>
              <a:rPr lang="en-US" dirty="0" err="1" smtClean="0"/>
              <a:t>semivoltine</a:t>
            </a:r>
            <a:r>
              <a:rPr lang="en-US" dirty="0" smtClean="0"/>
              <a:t> or </a:t>
            </a:r>
            <a:r>
              <a:rPr lang="en-US" dirty="0" err="1" smtClean="0"/>
              <a:t>univoltine</a:t>
            </a:r>
            <a:r>
              <a:rPr lang="en-US" dirty="0" smtClean="0"/>
              <a:t> development, respectively. </a:t>
            </a:r>
            <a:r>
              <a:rPr lang="en-US" dirty="0" err="1" smtClean="0"/>
              <a:t>Pinyon</a:t>
            </a:r>
            <a:r>
              <a:rPr lang="en-US" dirty="0" smtClean="0"/>
              <a:t> </a:t>
            </a:r>
            <a:r>
              <a:rPr lang="en-US" dirty="0" err="1" smtClean="0"/>
              <a:t>ips</a:t>
            </a:r>
            <a:r>
              <a:rPr lang="en-US" dirty="0" smtClean="0"/>
              <a:t> is </a:t>
            </a:r>
            <a:r>
              <a:rPr lang="en-US" dirty="0" err="1" smtClean="0"/>
              <a:t>multivoltine</a:t>
            </a:r>
            <a:r>
              <a:rPr lang="en-US" dirty="0" smtClean="0"/>
              <a:t>, so no lag was incorporated. Sequential elimination of annual observations from the preceding year was used for regression analyses between variation in climate and subsequent rate of change in beetle populations until a significant (</a:t>
            </a:r>
            <a:r>
              <a:rPr lang="en-US" i="1" dirty="0" smtClean="0"/>
              <a:t>P</a:t>
            </a:r>
            <a:r>
              <a:rPr lang="en-US" dirty="0" smtClean="0"/>
              <a:t> &lt; 0.05) relationship emerged (</a:t>
            </a:r>
            <a:r>
              <a:rPr lang="en-US" i="1" dirty="0" smtClean="0"/>
              <a:t>r</a:t>
            </a:r>
            <a:r>
              <a:rPr lang="en-US" baseline="30000" dirty="0" smtClean="0"/>
              <a:t>2</a:t>
            </a:r>
            <a:r>
              <a:rPr lang="en-US" dirty="0" smtClean="0"/>
              <a:t> = 0.47 – 0.81). Regression lines and the points to which they were ultimately fit are indicated in red; dotted lines denote 95% confidence intervals. The portion of the outbreak periods (a, b, and c) over which significant relationships between climatic conditions and rates of change in populations occurred are overlain in red. Population data are from the Canadian Forest Service, the British Columbia Ministry of Forests and Range, and the US Forest Service. Annual deviations in climatic conditions are based on means calculated for the 30-year period preceding the start of each outbreak. Summer temperature anomalies during the spruce beetle outbreak in British Columbia were determined as means from stations reporting from within the outbreak area, </a:t>
            </a:r>
            <a:r>
              <a:rPr lang="en-US" dirty="0" err="1" smtClean="0"/>
              <a:t>Barkerville</a:t>
            </a:r>
            <a:r>
              <a:rPr lang="en-US" dirty="0" smtClean="0"/>
              <a:t>, Prince George, and Fort St. James. Deviations in spring precipitation during the mountain pine beetle outbreak were calculated similarly from reports from Kelowna, Kamloops, Clinton, Williams Lake, and Prince George. Data are courtesy of Environment Canada, Historical Adjusted Climate Database. Deviations in annual precipitation during the </a:t>
            </a:r>
            <a:r>
              <a:rPr lang="en-US" dirty="0" err="1" smtClean="0"/>
              <a:t>pinyon</a:t>
            </a:r>
            <a:r>
              <a:rPr lang="en-US" dirty="0" smtClean="0"/>
              <a:t> </a:t>
            </a:r>
            <a:r>
              <a:rPr lang="en-US" dirty="0" err="1" smtClean="0"/>
              <a:t>ips</a:t>
            </a:r>
            <a:r>
              <a:rPr lang="en-US" dirty="0" smtClean="0"/>
              <a:t> outbreak were determined from regional values, courtesy of the US Department of Commerce, National Oceanic and Atmospheric Administration, National Climatic Data Center, Southwest Region.</a:t>
            </a:r>
            <a:endParaRPr lang="en-US" dirty="0"/>
          </a:p>
        </p:txBody>
      </p:sp>
      <p:sp>
        <p:nvSpPr>
          <p:cNvPr id="4" name="Slide Number Placeholder 3"/>
          <p:cNvSpPr>
            <a:spLocks noGrp="1"/>
          </p:cNvSpPr>
          <p:nvPr>
            <p:ph type="sldNum" sz="quarter" idx="10"/>
          </p:nvPr>
        </p:nvSpPr>
        <p:spPr/>
        <p:txBody>
          <a:bodyPr/>
          <a:lstStyle/>
          <a:p>
            <a:fld id="{59DBABCA-DEBD-40A3-A902-2D31DC845E2F}" type="slidenum">
              <a:rPr lang="en-US" smtClean="0"/>
              <a:t>41</a:t>
            </a:fld>
            <a:endParaRPr lang="en-US"/>
          </a:p>
        </p:txBody>
      </p:sp>
    </p:spTree>
    <p:extLst>
      <p:ext uri="{BB962C8B-B14F-4D97-AF65-F5344CB8AC3E}">
        <p14:creationId xmlns:p14="http://schemas.microsoft.com/office/powerpoint/2010/main" val="1514998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EA4441-1739-49AE-88A7-C701DFC407E3}" type="slidenum">
              <a:rPr lang="en-US"/>
              <a:pPr eaLnBrk="1" hangingPunct="1"/>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solidFill>
                <a:srgbClr val="EBDDC3"/>
              </a:solidFill>
            </a:endParaRPr>
          </a:p>
        </p:txBody>
      </p:sp>
      <p:sp>
        <p:nvSpPr>
          <p:cNvPr id="6" name="Slide Number Placeholder 5"/>
          <p:cNvSpPr>
            <a:spLocks noGrp="1"/>
          </p:cNvSpPr>
          <p:nvPr>
            <p:ph type="sldNum" sz="quarter" idx="12"/>
          </p:nvPr>
        </p:nvSpPr>
        <p:spPr/>
        <p:txBody>
          <a:bodyPr/>
          <a:lstStyle/>
          <a:p>
            <a:pPr>
              <a:defRPr/>
            </a:pPr>
            <a:fld id="{B88C0ED4-CF5B-4319-B28C-6D3D9A306881}" type="slidenum">
              <a:rPr lang="en-US" smtClean="0">
                <a:solidFill>
                  <a:srgbClr val="EBDDC3"/>
                </a:solidFill>
              </a:rPr>
              <a:pPr>
                <a:defRPr/>
              </a:pPr>
              <a:t>‹#›</a:t>
            </a:fld>
            <a:endParaRPr lang="en-US">
              <a:solidFill>
                <a:srgbClr val="EBDDC3"/>
              </a:solidFill>
            </a:endParaRPr>
          </a:p>
        </p:txBody>
      </p:sp>
    </p:spTree>
    <p:extLst>
      <p:ext uri="{BB962C8B-B14F-4D97-AF65-F5344CB8AC3E}">
        <p14:creationId xmlns:p14="http://schemas.microsoft.com/office/powerpoint/2010/main" val="4690808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A6DC8FA2-5628-4C82-9CF8-30650ED83EF1}" type="slidenum">
              <a:rPr lang="en-US" smtClean="0"/>
              <a:pPr>
                <a:defRPr/>
              </a:pPr>
              <a:t>‹#›</a:t>
            </a:fld>
            <a:endParaRPr lang="en-US"/>
          </a:p>
        </p:txBody>
      </p:sp>
    </p:spTree>
    <p:extLst>
      <p:ext uri="{BB962C8B-B14F-4D97-AF65-F5344CB8AC3E}">
        <p14:creationId xmlns:p14="http://schemas.microsoft.com/office/powerpoint/2010/main" val="25065040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1D2619A7-5B90-43E0-8996-A8544CA53049}" type="slidenum">
              <a:rPr lang="en-US" smtClean="0"/>
              <a:pPr>
                <a:defRPr/>
              </a:pPr>
              <a:t>‹#›</a:t>
            </a:fld>
            <a:endParaRPr lang="en-US"/>
          </a:p>
        </p:txBody>
      </p:sp>
    </p:spTree>
    <p:extLst>
      <p:ext uri="{BB962C8B-B14F-4D97-AF65-F5344CB8AC3E}">
        <p14:creationId xmlns:p14="http://schemas.microsoft.com/office/powerpoint/2010/main" val="29811019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srgbClr val="EBDDC3"/>
              </a:solidFill>
            </a:endParaRPr>
          </a:p>
        </p:txBody>
      </p:sp>
      <p:sp>
        <p:nvSpPr>
          <p:cNvPr id="6" name="Slide Number Placeholder 5"/>
          <p:cNvSpPr>
            <a:spLocks noGrp="1"/>
          </p:cNvSpPr>
          <p:nvPr>
            <p:ph type="sldNum" sz="quarter" idx="12"/>
          </p:nvPr>
        </p:nvSpPr>
        <p:spPr/>
        <p:txBody>
          <a:bodyPr/>
          <a:lstStyle/>
          <a:p>
            <a:pPr>
              <a:defRPr/>
            </a:pPr>
            <a:fld id="{B88C0ED4-CF5B-4319-B28C-6D3D9A306881}" type="slidenum">
              <a:rPr lang="en-US" smtClean="0">
                <a:solidFill>
                  <a:srgbClr val="EBDDC3"/>
                </a:solidFill>
              </a:rPr>
              <a:pPr>
                <a:defRPr/>
              </a:pPr>
              <a:t>‹#›</a:t>
            </a:fld>
            <a:endParaRPr lang="en-US">
              <a:solidFill>
                <a:srgbClr val="EBDDC3"/>
              </a:solidFill>
            </a:endParaRPr>
          </a:p>
        </p:txBody>
      </p:sp>
    </p:spTree>
    <p:extLst>
      <p:ext uri="{BB962C8B-B14F-4D97-AF65-F5344CB8AC3E}">
        <p14:creationId xmlns:p14="http://schemas.microsoft.com/office/powerpoint/2010/main" val="18866630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b="1">
                <a:solidFill>
                  <a:srgbClr val="0033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762000"/>
            <a:ext cx="9144000" cy="6096000"/>
          </a:xfrm>
        </p:spPr>
        <p:txBody>
          <a:bodyPr/>
          <a:lstStyle>
            <a:lvl1pPr>
              <a:defRPr b="1">
                <a:solidFill>
                  <a:srgbClr val="003300"/>
                </a:solidFill>
              </a:defRPr>
            </a:lvl1pPr>
            <a:lvl2pPr>
              <a:defRPr b="1">
                <a:solidFill>
                  <a:srgbClr val="003300"/>
                </a:solidFill>
              </a:defRPr>
            </a:lvl2pPr>
            <a:lvl3pPr>
              <a:defRPr b="1">
                <a:solidFill>
                  <a:srgbClr val="003300"/>
                </a:solidFill>
              </a:defRPr>
            </a:lvl3pPr>
            <a:lvl4pPr>
              <a:defRPr b="1">
                <a:solidFill>
                  <a:srgbClr val="003300"/>
                </a:solidFill>
              </a:defRPr>
            </a:lvl4pPr>
            <a:lvl5pPr>
              <a:defRPr b="1">
                <a:solidFill>
                  <a:srgbClr val="0033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28247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EDF8F56B-F521-4AA3-B9ED-6E5B16F67C8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733646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b="1">
                <a:solidFill>
                  <a:srgbClr val="0033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20100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775F55"/>
              </a:solidFill>
            </a:endParaRPr>
          </a:p>
        </p:txBody>
      </p:sp>
      <p:sp>
        <p:nvSpPr>
          <p:cNvPr id="8" name="Footer Placeholder 7"/>
          <p:cNvSpPr>
            <a:spLocks noGrp="1"/>
          </p:cNvSpPr>
          <p:nvPr>
            <p:ph type="ftr" sz="quarter" idx="11"/>
          </p:nvPr>
        </p:nvSpPr>
        <p:spPr/>
        <p:txBody>
          <a:bodyPr/>
          <a:lstStyle/>
          <a:p>
            <a:pPr>
              <a:defRPr/>
            </a:pPr>
            <a:endParaRPr lang="en-US">
              <a:solidFill>
                <a:srgbClr val="775F55"/>
              </a:solidFill>
            </a:endParaRPr>
          </a:p>
        </p:txBody>
      </p:sp>
      <p:sp>
        <p:nvSpPr>
          <p:cNvPr id="9" name="Slide Number Placeholder 8"/>
          <p:cNvSpPr>
            <a:spLocks noGrp="1"/>
          </p:cNvSpPr>
          <p:nvPr>
            <p:ph type="sldNum" sz="quarter" idx="12"/>
          </p:nvPr>
        </p:nvSpPr>
        <p:spPr/>
        <p:txBody>
          <a:bodyPr/>
          <a:lstStyle/>
          <a:p>
            <a:pPr>
              <a:defRPr/>
            </a:pPr>
            <a:fld id="{FEA0825A-6848-4FEF-A5F4-8A6652D7066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4023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775F55"/>
              </a:solidFill>
            </a:endParaRPr>
          </a:p>
        </p:txBody>
      </p:sp>
      <p:sp>
        <p:nvSpPr>
          <p:cNvPr id="4" name="Footer Placeholder 3"/>
          <p:cNvSpPr>
            <a:spLocks noGrp="1"/>
          </p:cNvSpPr>
          <p:nvPr>
            <p:ph type="ftr" sz="quarter" idx="11"/>
          </p:nvPr>
        </p:nvSpPr>
        <p:spPr/>
        <p:txBody>
          <a:bodyPr/>
          <a:lstStyle/>
          <a:p>
            <a:pPr>
              <a:defRPr/>
            </a:pPr>
            <a:endParaRPr lang="en-US">
              <a:solidFill>
                <a:srgbClr val="775F55"/>
              </a:solidFill>
            </a:endParaRPr>
          </a:p>
        </p:txBody>
      </p:sp>
      <p:sp>
        <p:nvSpPr>
          <p:cNvPr id="5" name="Slide Number Placeholder 4"/>
          <p:cNvSpPr>
            <a:spLocks noGrp="1"/>
          </p:cNvSpPr>
          <p:nvPr>
            <p:ph type="sldNum" sz="quarter" idx="12"/>
          </p:nvPr>
        </p:nvSpPr>
        <p:spPr/>
        <p:txBody>
          <a:bodyPr/>
          <a:lstStyle/>
          <a:p>
            <a:pPr>
              <a:defRPr/>
            </a:pPr>
            <a:fld id="{3E528B45-9254-4CD6-B0AB-CA950173C8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00699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p>
            <a:pPr>
              <a:defRPr/>
            </a:pPr>
            <a:endParaRPr lang="en-US">
              <a:solidFill>
                <a:srgbClr val="775F55"/>
              </a:solidFill>
            </a:endParaRPr>
          </a:p>
        </p:txBody>
      </p:sp>
      <p:sp>
        <p:nvSpPr>
          <p:cNvPr id="4" name="Slide Number Placeholder 3"/>
          <p:cNvSpPr>
            <a:spLocks noGrp="1"/>
          </p:cNvSpPr>
          <p:nvPr>
            <p:ph type="sldNum" sz="quarter" idx="12"/>
          </p:nvPr>
        </p:nvSpPr>
        <p:spPr/>
        <p:txBody>
          <a:bodyPr/>
          <a:lstStyle/>
          <a:p>
            <a:pPr>
              <a:defRPr/>
            </a:pPr>
            <a:fld id="{95FEC252-0A9A-4B7E-99CE-98B46543FF8B}" type="slidenum">
              <a:rPr lang="en-US" smtClean="0">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36531545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B0F09844-E392-4E64-B0B1-D73DCF2C3DA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30871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b="1">
                <a:solidFill>
                  <a:srgbClr val="0033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762000"/>
            <a:ext cx="9144000" cy="6096000"/>
          </a:xfrm>
        </p:spPr>
        <p:txBody>
          <a:bodyPr/>
          <a:lstStyle>
            <a:lvl1pPr>
              <a:defRPr b="1">
                <a:solidFill>
                  <a:srgbClr val="003300"/>
                </a:solidFill>
              </a:defRPr>
            </a:lvl1pPr>
            <a:lvl2pPr>
              <a:defRPr b="1">
                <a:solidFill>
                  <a:srgbClr val="003300"/>
                </a:solidFill>
              </a:defRPr>
            </a:lvl2pPr>
            <a:lvl3pPr>
              <a:defRPr b="1">
                <a:solidFill>
                  <a:srgbClr val="003300"/>
                </a:solidFill>
              </a:defRPr>
            </a:lvl3pPr>
            <a:lvl4pPr>
              <a:defRPr b="1">
                <a:solidFill>
                  <a:srgbClr val="003300"/>
                </a:solidFill>
              </a:defRPr>
            </a:lvl4pPr>
            <a:lvl5pPr>
              <a:defRPr b="1">
                <a:solidFill>
                  <a:srgbClr val="0033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23316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3280A38B-F3C7-49E9-934A-1C3DDA1B75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960474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A6DC8FA2-5628-4C82-9CF8-30650ED83EF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23084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1D2619A7-5B90-43E0-8996-A8544CA5304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72800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srgbClr val="EBDDC3"/>
              </a:solidFill>
            </a:endParaRPr>
          </a:p>
        </p:txBody>
      </p:sp>
      <p:sp>
        <p:nvSpPr>
          <p:cNvPr id="6" name="Slide Number Placeholder 5"/>
          <p:cNvSpPr>
            <a:spLocks noGrp="1"/>
          </p:cNvSpPr>
          <p:nvPr>
            <p:ph type="sldNum" sz="quarter" idx="12"/>
          </p:nvPr>
        </p:nvSpPr>
        <p:spPr/>
        <p:txBody>
          <a:bodyPr/>
          <a:lstStyle/>
          <a:p>
            <a:pPr>
              <a:defRPr/>
            </a:pPr>
            <a:fld id="{B88C0ED4-CF5B-4319-B28C-6D3D9A306881}" type="slidenum">
              <a:rPr lang="en-US" smtClean="0">
                <a:solidFill>
                  <a:srgbClr val="EBDDC3"/>
                </a:solidFill>
              </a:rPr>
              <a:pPr>
                <a:defRPr/>
              </a:pPr>
              <a:t>‹#›</a:t>
            </a:fld>
            <a:endParaRPr lang="en-US">
              <a:solidFill>
                <a:srgbClr val="EBDDC3"/>
              </a:solidFill>
            </a:endParaRPr>
          </a:p>
        </p:txBody>
      </p:sp>
    </p:spTree>
    <p:extLst>
      <p:ext uri="{BB962C8B-B14F-4D97-AF65-F5344CB8AC3E}">
        <p14:creationId xmlns:p14="http://schemas.microsoft.com/office/powerpoint/2010/main" val="344884565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b="1">
                <a:solidFill>
                  <a:srgbClr val="0033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762000"/>
            <a:ext cx="9144000" cy="6096000"/>
          </a:xfrm>
        </p:spPr>
        <p:txBody>
          <a:bodyPr/>
          <a:lstStyle>
            <a:lvl1pPr>
              <a:defRPr b="1">
                <a:solidFill>
                  <a:srgbClr val="003300"/>
                </a:solidFill>
              </a:defRPr>
            </a:lvl1pPr>
            <a:lvl2pPr>
              <a:defRPr b="1">
                <a:solidFill>
                  <a:srgbClr val="003300"/>
                </a:solidFill>
              </a:defRPr>
            </a:lvl2pPr>
            <a:lvl3pPr>
              <a:defRPr b="1">
                <a:solidFill>
                  <a:srgbClr val="003300"/>
                </a:solidFill>
              </a:defRPr>
            </a:lvl3pPr>
            <a:lvl4pPr>
              <a:defRPr b="1">
                <a:solidFill>
                  <a:srgbClr val="003300"/>
                </a:solidFill>
              </a:defRPr>
            </a:lvl4pPr>
            <a:lvl5pPr>
              <a:defRPr b="1">
                <a:solidFill>
                  <a:srgbClr val="0033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531254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EDF8F56B-F521-4AA3-B9ED-6E5B16F67C8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299093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b="1">
                <a:solidFill>
                  <a:srgbClr val="0033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37034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775F55"/>
              </a:solidFill>
            </a:endParaRPr>
          </a:p>
        </p:txBody>
      </p:sp>
      <p:sp>
        <p:nvSpPr>
          <p:cNvPr id="8" name="Footer Placeholder 7"/>
          <p:cNvSpPr>
            <a:spLocks noGrp="1"/>
          </p:cNvSpPr>
          <p:nvPr>
            <p:ph type="ftr" sz="quarter" idx="11"/>
          </p:nvPr>
        </p:nvSpPr>
        <p:spPr/>
        <p:txBody>
          <a:bodyPr/>
          <a:lstStyle/>
          <a:p>
            <a:pPr>
              <a:defRPr/>
            </a:pPr>
            <a:endParaRPr lang="en-US">
              <a:solidFill>
                <a:srgbClr val="775F55"/>
              </a:solidFill>
            </a:endParaRPr>
          </a:p>
        </p:txBody>
      </p:sp>
      <p:sp>
        <p:nvSpPr>
          <p:cNvPr id="9" name="Slide Number Placeholder 8"/>
          <p:cNvSpPr>
            <a:spLocks noGrp="1"/>
          </p:cNvSpPr>
          <p:nvPr>
            <p:ph type="sldNum" sz="quarter" idx="12"/>
          </p:nvPr>
        </p:nvSpPr>
        <p:spPr/>
        <p:txBody>
          <a:bodyPr/>
          <a:lstStyle/>
          <a:p>
            <a:pPr>
              <a:defRPr/>
            </a:pPr>
            <a:fld id="{FEA0825A-6848-4FEF-A5F4-8A6652D7066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30876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775F55"/>
              </a:solidFill>
            </a:endParaRPr>
          </a:p>
        </p:txBody>
      </p:sp>
      <p:sp>
        <p:nvSpPr>
          <p:cNvPr id="4" name="Footer Placeholder 3"/>
          <p:cNvSpPr>
            <a:spLocks noGrp="1"/>
          </p:cNvSpPr>
          <p:nvPr>
            <p:ph type="ftr" sz="quarter" idx="11"/>
          </p:nvPr>
        </p:nvSpPr>
        <p:spPr/>
        <p:txBody>
          <a:bodyPr/>
          <a:lstStyle/>
          <a:p>
            <a:pPr>
              <a:defRPr/>
            </a:pPr>
            <a:endParaRPr lang="en-US">
              <a:solidFill>
                <a:srgbClr val="775F55"/>
              </a:solidFill>
            </a:endParaRPr>
          </a:p>
        </p:txBody>
      </p:sp>
      <p:sp>
        <p:nvSpPr>
          <p:cNvPr id="5" name="Slide Number Placeholder 4"/>
          <p:cNvSpPr>
            <a:spLocks noGrp="1"/>
          </p:cNvSpPr>
          <p:nvPr>
            <p:ph type="sldNum" sz="quarter" idx="12"/>
          </p:nvPr>
        </p:nvSpPr>
        <p:spPr/>
        <p:txBody>
          <a:bodyPr/>
          <a:lstStyle/>
          <a:p>
            <a:pPr>
              <a:defRPr/>
            </a:pPr>
            <a:fld id="{3E528B45-9254-4CD6-B0AB-CA950173C8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926438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p>
            <a:pPr>
              <a:defRPr/>
            </a:pPr>
            <a:endParaRPr lang="en-US">
              <a:solidFill>
                <a:srgbClr val="775F55"/>
              </a:solidFill>
            </a:endParaRPr>
          </a:p>
        </p:txBody>
      </p:sp>
      <p:sp>
        <p:nvSpPr>
          <p:cNvPr id="4" name="Slide Number Placeholder 3"/>
          <p:cNvSpPr>
            <a:spLocks noGrp="1"/>
          </p:cNvSpPr>
          <p:nvPr>
            <p:ph type="sldNum" sz="quarter" idx="12"/>
          </p:nvPr>
        </p:nvSpPr>
        <p:spPr/>
        <p:txBody>
          <a:bodyPr/>
          <a:lstStyle/>
          <a:p>
            <a:pPr>
              <a:defRPr/>
            </a:pPr>
            <a:fld id="{95FEC252-0A9A-4B7E-99CE-98B46543FF8B}" type="slidenum">
              <a:rPr lang="en-US" smtClean="0">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36497003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EDF8F56B-F521-4AA3-B9ED-6E5B16F67C85}" type="slidenum">
              <a:rPr lang="en-US" smtClean="0"/>
              <a:pPr>
                <a:defRPr/>
              </a:pPr>
              <a:t>‹#›</a:t>
            </a:fld>
            <a:endParaRPr lang="en-US"/>
          </a:p>
        </p:txBody>
      </p:sp>
    </p:spTree>
    <p:extLst>
      <p:ext uri="{BB962C8B-B14F-4D97-AF65-F5344CB8AC3E}">
        <p14:creationId xmlns:p14="http://schemas.microsoft.com/office/powerpoint/2010/main" val="15884035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B0F09844-E392-4E64-B0B1-D73DCF2C3DA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380531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3280A38B-F3C7-49E9-934A-1C3DDA1B75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280417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A6DC8FA2-5628-4C82-9CF8-30650ED83EF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105992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1D2619A7-5B90-43E0-8996-A8544CA5304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002935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srgbClr val="EBDDC3"/>
              </a:solidFill>
            </a:endParaRPr>
          </a:p>
        </p:txBody>
      </p:sp>
      <p:sp>
        <p:nvSpPr>
          <p:cNvPr id="6" name="Slide Number Placeholder 5"/>
          <p:cNvSpPr>
            <a:spLocks noGrp="1"/>
          </p:cNvSpPr>
          <p:nvPr>
            <p:ph type="sldNum" sz="quarter" idx="12"/>
          </p:nvPr>
        </p:nvSpPr>
        <p:spPr/>
        <p:txBody>
          <a:bodyPr/>
          <a:lstStyle/>
          <a:p>
            <a:pPr>
              <a:defRPr/>
            </a:pPr>
            <a:fld id="{B88C0ED4-CF5B-4319-B28C-6D3D9A306881}" type="slidenum">
              <a:rPr lang="en-US" smtClean="0">
                <a:solidFill>
                  <a:srgbClr val="EBDDC3"/>
                </a:solidFill>
              </a:rPr>
              <a:pPr>
                <a:defRPr/>
              </a:pPr>
              <a:t>‹#›</a:t>
            </a:fld>
            <a:endParaRPr lang="en-US">
              <a:solidFill>
                <a:srgbClr val="EBDDC3"/>
              </a:solidFill>
            </a:endParaRPr>
          </a:p>
        </p:txBody>
      </p:sp>
    </p:spTree>
    <p:extLst>
      <p:ext uri="{BB962C8B-B14F-4D97-AF65-F5344CB8AC3E}">
        <p14:creationId xmlns:p14="http://schemas.microsoft.com/office/powerpoint/2010/main" val="383002962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b="1">
                <a:solidFill>
                  <a:srgbClr val="0033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762000"/>
            <a:ext cx="9144000" cy="6096000"/>
          </a:xfrm>
        </p:spPr>
        <p:txBody>
          <a:bodyPr/>
          <a:lstStyle>
            <a:lvl1pPr>
              <a:defRPr b="1">
                <a:solidFill>
                  <a:srgbClr val="003300"/>
                </a:solidFill>
              </a:defRPr>
            </a:lvl1pPr>
            <a:lvl2pPr>
              <a:defRPr b="1">
                <a:solidFill>
                  <a:srgbClr val="003300"/>
                </a:solidFill>
              </a:defRPr>
            </a:lvl2pPr>
            <a:lvl3pPr>
              <a:defRPr b="1">
                <a:solidFill>
                  <a:srgbClr val="003300"/>
                </a:solidFill>
              </a:defRPr>
            </a:lvl3pPr>
            <a:lvl4pPr>
              <a:defRPr b="1">
                <a:solidFill>
                  <a:srgbClr val="003300"/>
                </a:solidFill>
              </a:defRPr>
            </a:lvl4pPr>
            <a:lvl5pPr>
              <a:defRPr b="1">
                <a:solidFill>
                  <a:srgbClr val="0033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225892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EDF8F56B-F521-4AA3-B9ED-6E5B16F67C8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9777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b="1">
                <a:solidFill>
                  <a:srgbClr val="0033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440387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775F55"/>
              </a:solidFill>
            </a:endParaRPr>
          </a:p>
        </p:txBody>
      </p:sp>
      <p:sp>
        <p:nvSpPr>
          <p:cNvPr id="8" name="Footer Placeholder 7"/>
          <p:cNvSpPr>
            <a:spLocks noGrp="1"/>
          </p:cNvSpPr>
          <p:nvPr>
            <p:ph type="ftr" sz="quarter" idx="11"/>
          </p:nvPr>
        </p:nvSpPr>
        <p:spPr/>
        <p:txBody>
          <a:bodyPr/>
          <a:lstStyle/>
          <a:p>
            <a:pPr>
              <a:defRPr/>
            </a:pPr>
            <a:endParaRPr lang="en-US">
              <a:solidFill>
                <a:srgbClr val="775F55"/>
              </a:solidFill>
            </a:endParaRPr>
          </a:p>
        </p:txBody>
      </p:sp>
      <p:sp>
        <p:nvSpPr>
          <p:cNvPr id="9" name="Slide Number Placeholder 8"/>
          <p:cNvSpPr>
            <a:spLocks noGrp="1"/>
          </p:cNvSpPr>
          <p:nvPr>
            <p:ph type="sldNum" sz="quarter" idx="12"/>
          </p:nvPr>
        </p:nvSpPr>
        <p:spPr/>
        <p:txBody>
          <a:bodyPr/>
          <a:lstStyle/>
          <a:p>
            <a:pPr>
              <a:defRPr/>
            </a:pPr>
            <a:fld id="{FEA0825A-6848-4FEF-A5F4-8A6652D7066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289159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775F55"/>
              </a:solidFill>
            </a:endParaRPr>
          </a:p>
        </p:txBody>
      </p:sp>
      <p:sp>
        <p:nvSpPr>
          <p:cNvPr id="4" name="Footer Placeholder 3"/>
          <p:cNvSpPr>
            <a:spLocks noGrp="1"/>
          </p:cNvSpPr>
          <p:nvPr>
            <p:ph type="ftr" sz="quarter" idx="11"/>
          </p:nvPr>
        </p:nvSpPr>
        <p:spPr/>
        <p:txBody>
          <a:bodyPr/>
          <a:lstStyle/>
          <a:p>
            <a:pPr>
              <a:defRPr/>
            </a:pPr>
            <a:endParaRPr lang="en-US">
              <a:solidFill>
                <a:srgbClr val="775F55"/>
              </a:solidFill>
            </a:endParaRPr>
          </a:p>
        </p:txBody>
      </p:sp>
      <p:sp>
        <p:nvSpPr>
          <p:cNvPr id="5" name="Slide Number Placeholder 4"/>
          <p:cNvSpPr>
            <a:spLocks noGrp="1"/>
          </p:cNvSpPr>
          <p:nvPr>
            <p:ph type="sldNum" sz="quarter" idx="12"/>
          </p:nvPr>
        </p:nvSpPr>
        <p:spPr/>
        <p:txBody>
          <a:bodyPr/>
          <a:lstStyle/>
          <a:p>
            <a:pPr>
              <a:defRPr/>
            </a:pPr>
            <a:fld id="{3E528B45-9254-4CD6-B0AB-CA950173C8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76827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b="1">
                <a:solidFill>
                  <a:srgbClr val="0033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29775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p>
            <a:pPr>
              <a:defRPr/>
            </a:pPr>
            <a:endParaRPr lang="en-US">
              <a:solidFill>
                <a:srgbClr val="775F55"/>
              </a:solidFill>
            </a:endParaRPr>
          </a:p>
        </p:txBody>
      </p:sp>
      <p:sp>
        <p:nvSpPr>
          <p:cNvPr id="4" name="Slide Number Placeholder 3"/>
          <p:cNvSpPr>
            <a:spLocks noGrp="1"/>
          </p:cNvSpPr>
          <p:nvPr>
            <p:ph type="sldNum" sz="quarter" idx="12"/>
          </p:nvPr>
        </p:nvSpPr>
        <p:spPr/>
        <p:txBody>
          <a:bodyPr/>
          <a:lstStyle/>
          <a:p>
            <a:pPr>
              <a:defRPr/>
            </a:pPr>
            <a:fld id="{95FEC252-0A9A-4B7E-99CE-98B46543FF8B}" type="slidenum">
              <a:rPr lang="en-US" smtClean="0">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357098087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B0F09844-E392-4E64-B0B1-D73DCF2C3DA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280285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3280A38B-F3C7-49E9-934A-1C3DDA1B75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940503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A6DC8FA2-5628-4C82-9CF8-30650ED83EF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629184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1D2619A7-5B90-43E0-8996-A8544CA5304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32178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srgbClr val="EBDDC3"/>
              </a:solidFill>
            </a:endParaRPr>
          </a:p>
        </p:txBody>
      </p:sp>
      <p:sp>
        <p:nvSpPr>
          <p:cNvPr id="6" name="Slide Number Placeholder 5"/>
          <p:cNvSpPr>
            <a:spLocks noGrp="1"/>
          </p:cNvSpPr>
          <p:nvPr>
            <p:ph type="sldNum" sz="quarter" idx="12"/>
          </p:nvPr>
        </p:nvSpPr>
        <p:spPr/>
        <p:txBody>
          <a:bodyPr/>
          <a:lstStyle/>
          <a:p>
            <a:pPr>
              <a:defRPr/>
            </a:pPr>
            <a:fld id="{B88C0ED4-CF5B-4319-B28C-6D3D9A306881}" type="slidenum">
              <a:rPr lang="en-US" smtClean="0">
                <a:solidFill>
                  <a:srgbClr val="EBDDC3"/>
                </a:solidFill>
              </a:rPr>
              <a:pPr>
                <a:defRPr/>
              </a:pPr>
              <a:t>‹#›</a:t>
            </a:fld>
            <a:endParaRPr lang="en-US">
              <a:solidFill>
                <a:srgbClr val="EBDDC3"/>
              </a:solidFill>
            </a:endParaRPr>
          </a:p>
        </p:txBody>
      </p:sp>
    </p:spTree>
    <p:extLst>
      <p:ext uri="{BB962C8B-B14F-4D97-AF65-F5344CB8AC3E}">
        <p14:creationId xmlns:p14="http://schemas.microsoft.com/office/powerpoint/2010/main" val="36509244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lvl1pPr>
              <a:defRPr b="1">
                <a:solidFill>
                  <a:srgbClr val="003300"/>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762000"/>
            <a:ext cx="9144000" cy="6096000"/>
          </a:xfrm>
        </p:spPr>
        <p:txBody>
          <a:bodyPr/>
          <a:lstStyle>
            <a:lvl1pPr>
              <a:defRPr b="1">
                <a:solidFill>
                  <a:srgbClr val="003300"/>
                </a:solidFill>
              </a:defRPr>
            </a:lvl1pPr>
            <a:lvl2pPr>
              <a:defRPr b="1">
                <a:solidFill>
                  <a:srgbClr val="003300"/>
                </a:solidFill>
              </a:defRPr>
            </a:lvl2pPr>
            <a:lvl3pPr>
              <a:defRPr b="1">
                <a:solidFill>
                  <a:srgbClr val="003300"/>
                </a:solidFill>
              </a:defRPr>
            </a:lvl3pPr>
            <a:lvl4pPr>
              <a:defRPr b="1">
                <a:solidFill>
                  <a:srgbClr val="003300"/>
                </a:solidFill>
              </a:defRPr>
            </a:lvl4pPr>
            <a:lvl5pPr>
              <a:defRPr b="1">
                <a:solidFill>
                  <a:srgbClr val="0033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960631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EDF8F56B-F521-4AA3-B9ED-6E5B16F67C8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363980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b="1">
                <a:solidFill>
                  <a:srgbClr val="003300"/>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495800" cy="5715000"/>
          </a:xfrm>
        </p:spPr>
        <p:txBody>
          <a:bodyPr/>
          <a:lstStyle>
            <a:lvl1pPr>
              <a:defRPr sz="2800" b="1">
                <a:solidFill>
                  <a:srgbClr val="003300"/>
                </a:solidFill>
              </a:defRPr>
            </a:lvl1pPr>
            <a:lvl2pPr>
              <a:defRPr sz="2400" b="1">
                <a:solidFill>
                  <a:srgbClr val="003300"/>
                </a:solidFill>
              </a:defRPr>
            </a:lvl2pPr>
            <a:lvl3pPr>
              <a:defRPr sz="2000" b="1">
                <a:solidFill>
                  <a:srgbClr val="003300"/>
                </a:solidFill>
              </a:defRPr>
            </a:lvl3pPr>
            <a:lvl4pPr>
              <a:defRPr sz="1800" b="1">
                <a:solidFill>
                  <a:srgbClr val="003300"/>
                </a:solidFill>
              </a:defRPr>
            </a:lvl4pPr>
            <a:lvl5pPr>
              <a:defRPr sz="1800" b="1">
                <a:solidFill>
                  <a:srgbClr val="00330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138986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775F55"/>
              </a:solidFill>
            </a:endParaRPr>
          </a:p>
        </p:txBody>
      </p:sp>
      <p:sp>
        <p:nvSpPr>
          <p:cNvPr id="8" name="Footer Placeholder 7"/>
          <p:cNvSpPr>
            <a:spLocks noGrp="1"/>
          </p:cNvSpPr>
          <p:nvPr>
            <p:ph type="ftr" sz="quarter" idx="11"/>
          </p:nvPr>
        </p:nvSpPr>
        <p:spPr/>
        <p:txBody>
          <a:bodyPr/>
          <a:lstStyle/>
          <a:p>
            <a:pPr>
              <a:defRPr/>
            </a:pPr>
            <a:endParaRPr lang="en-US">
              <a:solidFill>
                <a:srgbClr val="775F55"/>
              </a:solidFill>
            </a:endParaRPr>
          </a:p>
        </p:txBody>
      </p:sp>
      <p:sp>
        <p:nvSpPr>
          <p:cNvPr id="9" name="Slide Number Placeholder 8"/>
          <p:cNvSpPr>
            <a:spLocks noGrp="1"/>
          </p:cNvSpPr>
          <p:nvPr>
            <p:ph type="sldNum" sz="quarter" idx="12"/>
          </p:nvPr>
        </p:nvSpPr>
        <p:spPr/>
        <p:txBody>
          <a:bodyPr/>
          <a:lstStyle/>
          <a:p>
            <a:pPr>
              <a:defRPr/>
            </a:pPr>
            <a:fld id="{FEA0825A-6848-4FEF-A5F4-8A6652D7066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25472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775F55"/>
              </a:solidFill>
            </a:endParaRPr>
          </a:p>
        </p:txBody>
      </p:sp>
      <p:sp>
        <p:nvSpPr>
          <p:cNvPr id="8" name="Footer Placeholder 7"/>
          <p:cNvSpPr>
            <a:spLocks noGrp="1"/>
          </p:cNvSpPr>
          <p:nvPr>
            <p:ph type="ftr" sz="quarter" idx="11"/>
          </p:nvPr>
        </p:nvSpPr>
        <p:spPr/>
        <p:txBody>
          <a:bodyPr/>
          <a:lstStyle/>
          <a:p>
            <a:pPr>
              <a:defRPr/>
            </a:pPr>
            <a:endParaRPr lang="en-US">
              <a:solidFill>
                <a:srgbClr val="775F55"/>
              </a:solidFill>
            </a:endParaRPr>
          </a:p>
        </p:txBody>
      </p:sp>
      <p:sp>
        <p:nvSpPr>
          <p:cNvPr id="9" name="Slide Number Placeholder 8"/>
          <p:cNvSpPr>
            <a:spLocks noGrp="1"/>
          </p:cNvSpPr>
          <p:nvPr>
            <p:ph type="sldNum" sz="quarter" idx="12"/>
          </p:nvPr>
        </p:nvSpPr>
        <p:spPr/>
        <p:txBody>
          <a:bodyPr/>
          <a:lstStyle/>
          <a:p>
            <a:pPr>
              <a:defRPr/>
            </a:pPr>
            <a:fld id="{FEA0825A-6848-4FEF-A5F4-8A6652D7066C}" type="slidenum">
              <a:rPr lang="en-US" smtClean="0"/>
              <a:pPr>
                <a:defRPr/>
              </a:pPr>
              <a:t>‹#›</a:t>
            </a:fld>
            <a:endParaRPr lang="en-US"/>
          </a:p>
        </p:txBody>
      </p:sp>
    </p:spTree>
    <p:extLst>
      <p:ext uri="{BB962C8B-B14F-4D97-AF65-F5344CB8AC3E}">
        <p14:creationId xmlns:p14="http://schemas.microsoft.com/office/powerpoint/2010/main" val="262783255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775F55"/>
              </a:solidFill>
            </a:endParaRPr>
          </a:p>
        </p:txBody>
      </p:sp>
      <p:sp>
        <p:nvSpPr>
          <p:cNvPr id="4" name="Footer Placeholder 3"/>
          <p:cNvSpPr>
            <a:spLocks noGrp="1"/>
          </p:cNvSpPr>
          <p:nvPr>
            <p:ph type="ftr" sz="quarter" idx="11"/>
          </p:nvPr>
        </p:nvSpPr>
        <p:spPr/>
        <p:txBody>
          <a:bodyPr/>
          <a:lstStyle/>
          <a:p>
            <a:pPr>
              <a:defRPr/>
            </a:pPr>
            <a:endParaRPr lang="en-US">
              <a:solidFill>
                <a:srgbClr val="775F55"/>
              </a:solidFill>
            </a:endParaRPr>
          </a:p>
        </p:txBody>
      </p:sp>
      <p:sp>
        <p:nvSpPr>
          <p:cNvPr id="5" name="Slide Number Placeholder 4"/>
          <p:cNvSpPr>
            <a:spLocks noGrp="1"/>
          </p:cNvSpPr>
          <p:nvPr>
            <p:ph type="sldNum" sz="quarter" idx="12"/>
          </p:nvPr>
        </p:nvSpPr>
        <p:spPr/>
        <p:txBody>
          <a:bodyPr/>
          <a:lstStyle/>
          <a:p>
            <a:pPr>
              <a:defRPr/>
            </a:pPr>
            <a:fld id="{3E528B45-9254-4CD6-B0AB-CA950173C8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043695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p>
            <a:pPr>
              <a:defRPr/>
            </a:pPr>
            <a:endParaRPr lang="en-US">
              <a:solidFill>
                <a:srgbClr val="775F55"/>
              </a:solidFill>
            </a:endParaRPr>
          </a:p>
        </p:txBody>
      </p:sp>
      <p:sp>
        <p:nvSpPr>
          <p:cNvPr id="4" name="Slide Number Placeholder 3"/>
          <p:cNvSpPr>
            <a:spLocks noGrp="1"/>
          </p:cNvSpPr>
          <p:nvPr>
            <p:ph type="sldNum" sz="quarter" idx="12"/>
          </p:nvPr>
        </p:nvSpPr>
        <p:spPr/>
        <p:txBody>
          <a:bodyPr/>
          <a:lstStyle/>
          <a:p>
            <a:pPr>
              <a:defRPr/>
            </a:pPr>
            <a:fld id="{95FEC252-0A9A-4B7E-99CE-98B46543FF8B}" type="slidenum">
              <a:rPr lang="en-US" smtClean="0">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30999835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B0F09844-E392-4E64-B0B1-D73DCF2C3DA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589560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3280A38B-F3C7-49E9-934A-1C3DDA1B75D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729870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A6DC8FA2-5628-4C82-9CF8-30650ED83EF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318328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775F55"/>
              </a:solidFill>
            </a:endParaRPr>
          </a:p>
        </p:txBody>
      </p:sp>
      <p:sp>
        <p:nvSpPr>
          <p:cNvPr id="5" name="Footer Placeholder 4"/>
          <p:cNvSpPr>
            <a:spLocks noGrp="1"/>
          </p:cNvSpPr>
          <p:nvPr>
            <p:ph type="ftr" sz="quarter" idx="11"/>
          </p:nvPr>
        </p:nvSpPr>
        <p:spPr/>
        <p:txBody>
          <a:bodyPr/>
          <a:lstStyle/>
          <a:p>
            <a:pPr>
              <a:defRPr/>
            </a:pPr>
            <a:endParaRPr lang="en-US">
              <a:solidFill>
                <a:srgbClr val="775F55"/>
              </a:solidFill>
            </a:endParaRPr>
          </a:p>
        </p:txBody>
      </p:sp>
      <p:sp>
        <p:nvSpPr>
          <p:cNvPr id="6" name="Slide Number Placeholder 5"/>
          <p:cNvSpPr>
            <a:spLocks noGrp="1"/>
          </p:cNvSpPr>
          <p:nvPr>
            <p:ph type="sldNum" sz="quarter" idx="12"/>
          </p:nvPr>
        </p:nvSpPr>
        <p:spPr/>
        <p:txBody>
          <a:bodyPr/>
          <a:lstStyle/>
          <a:p>
            <a:pPr>
              <a:defRPr/>
            </a:pPr>
            <a:fld id="{1D2619A7-5B90-43E0-8996-A8544CA5304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22151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775F55"/>
              </a:solidFill>
            </a:endParaRPr>
          </a:p>
        </p:txBody>
      </p:sp>
      <p:sp>
        <p:nvSpPr>
          <p:cNvPr id="4" name="Footer Placeholder 3"/>
          <p:cNvSpPr>
            <a:spLocks noGrp="1"/>
          </p:cNvSpPr>
          <p:nvPr>
            <p:ph type="ftr" sz="quarter" idx="11"/>
          </p:nvPr>
        </p:nvSpPr>
        <p:spPr/>
        <p:txBody>
          <a:bodyPr/>
          <a:lstStyle/>
          <a:p>
            <a:pPr>
              <a:defRPr/>
            </a:pPr>
            <a:endParaRPr lang="en-US">
              <a:solidFill>
                <a:srgbClr val="775F55"/>
              </a:solidFill>
            </a:endParaRPr>
          </a:p>
        </p:txBody>
      </p:sp>
      <p:sp>
        <p:nvSpPr>
          <p:cNvPr id="5" name="Slide Number Placeholder 4"/>
          <p:cNvSpPr>
            <a:spLocks noGrp="1"/>
          </p:cNvSpPr>
          <p:nvPr>
            <p:ph type="sldNum" sz="quarter" idx="12"/>
          </p:nvPr>
        </p:nvSpPr>
        <p:spPr/>
        <p:txBody>
          <a:bodyPr/>
          <a:lstStyle/>
          <a:p>
            <a:pPr>
              <a:defRPr/>
            </a:pPr>
            <a:fld id="{3E528B45-9254-4CD6-B0AB-CA950173C8D5}" type="slidenum">
              <a:rPr lang="en-US" smtClean="0"/>
              <a:pPr>
                <a:defRPr/>
              </a:pPr>
              <a:t>‹#›</a:t>
            </a:fld>
            <a:endParaRPr lang="en-US"/>
          </a:p>
        </p:txBody>
      </p:sp>
    </p:spTree>
    <p:extLst>
      <p:ext uri="{BB962C8B-B14F-4D97-AF65-F5344CB8AC3E}">
        <p14:creationId xmlns:p14="http://schemas.microsoft.com/office/powerpoint/2010/main" val="33417889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775F55"/>
              </a:solidFill>
            </a:endParaRPr>
          </a:p>
        </p:txBody>
      </p:sp>
      <p:sp>
        <p:nvSpPr>
          <p:cNvPr id="3" name="Footer Placeholder 2"/>
          <p:cNvSpPr>
            <a:spLocks noGrp="1"/>
          </p:cNvSpPr>
          <p:nvPr>
            <p:ph type="ftr" sz="quarter" idx="11"/>
          </p:nvPr>
        </p:nvSpPr>
        <p:spPr/>
        <p:txBody>
          <a:bodyPr/>
          <a:lstStyle/>
          <a:p>
            <a:pPr>
              <a:defRPr/>
            </a:pPr>
            <a:endParaRPr lang="en-US">
              <a:solidFill>
                <a:srgbClr val="775F55"/>
              </a:solidFill>
            </a:endParaRPr>
          </a:p>
        </p:txBody>
      </p:sp>
      <p:sp>
        <p:nvSpPr>
          <p:cNvPr id="4" name="Slide Number Placeholder 3"/>
          <p:cNvSpPr>
            <a:spLocks noGrp="1"/>
          </p:cNvSpPr>
          <p:nvPr>
            <p:ph type="sldNum" sz="quarter" idx="12"/>
          </p:nvPr>
        </p:nvSpPr>
        <p:spPr/>
        <p:txBody>
          <a:bodyPr/>
          <a:lstStyle/>
          <a:p>
            <a:pPr>
              <a:defRPr/>
            </a:pPr>
            <a:fld id="{95FEC252-0A9A-4B7E-99CE-98B46543FF8B}" type="slidenum">
              <a:rPr lang="en-US" smtClean="0">
                <a:solidFill>
                  <a:srgbClr val="775F55"/>
                </a:solidFill>
              </a:rPr>
              <a:pPr>
                <a:defRPr/>
              </a:pPr>
              <a:t>‹#›</a:t>
            </a:fld>
            <a:endParaRPr lang="en-US">
              <a:solidFill>
                <a:srgbClr val="775F55"/>
              </a:solidFill>
            </a:endParaRPr>
          </a:p>
        </p:txBody>
      </p:sp>
    </p:spTree>
    <p:extLst>
      <p:ext uri="{BB962C8B-B14F-4D97-AF65-F5344CB8AC3E}">
        <p14:creationId xmlns:p14="http://schemas.microsoft.com/office/powerpoint/2010/main" val="14411991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B0F09844-E392-4E64-B0B1-D73DCF2C3DA2}" type="slidenum">
              <a:rPr lang="en-US" smtClean="0"/>
              <a:pPr>
                <a:defRPr/>
              </a:pPr>
              <a:t>‹#›</a:t>
            </a:fld>
            <a:endParaRPr lang="en-US"/>
          </a:p>
        </p:txBody>
      </p:sp>
    </p:spTree>
    <p:extLst>
      <p:ext uri="{BB962C8B-B14F-4D97-AF65-F5344CB8AC3E}">
        <p14:creationId xmlns:p14="http://schemas.microsoft.com/office/powerpoint/2010/main" val="23679765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775F55"/>
              </a:solidFill>
            </a:endParaRPr>
          </a:p>
        </p:txBody>
      </p:sp>
      <p:sp>
        <p:nvSpPr>
          <p:cNvPr id="6" name="Footer Placeholder 5"/>
          <p:cNvSpPr>
            <a:spLocks noGrp="1"/>
          </p:cNvSpPr>
          <p:nvPr>
            <p:ph type="ftr" sz="quarter" idx="11"/>
          </p:nvPr>
        </p:nvSpPr>
        <p:spPr/>
        <p:txBody>
          <a:bodyPr/>
          <a:lstStyle/>
          <a:p>
            <a:pPr>
              <a:defRPr/>
            </a:pPr>
            <a:endParaRPr lang="en-US">
              <a:solidFill>
                <a:srgbClr val="775F55"/>
              </a:solidFill>
            </a:endParaRPr>
          </a:p>
        </p:txBody>
      </p:sp>
      <p:sp>
        <p:nvSpPr>
          <p:cNvPr id="7" name="Slide Number Placeholder 6"/>
          <p:cNvSpPr>
            <a:spLocks noGrp="1"/>
          </p:cNvSpPr>
          <p:nvPr>
            <p:ph type="sldNum" sz="quarter" idx="12"/>
          </p:nvPr>
        </p:nvSpPr>
        <p:spPr/>
        <p:txBody>
          <a:bodyPr/>
          <a:lstStyle/>
          <a:p>
            <a:pPr>
              <a:defRPr/>
            </a:pPr>
            <a:fld id="{3280A38B-F3C7-49E9-934A-1C3DDA1B75D5}" type="slidenum">
              <a:rPr lang="en-US" smtClean="0"/>
              <a:pPr>
                <a:defRPr/>
              </a:pPr>
              <a:t>‹#›</a:t>
            </a:fld>
            <a:endParaRPr lang="en-US"/>
          </a:p>
        </p:txBody>
      </p:sp>
    </p:spTree>
    <p:extLst>
      <p:ext uri="{BB962C8B-B14F-4D97-AF65-F5344CB8AC3E}">
        <p14:creationId xmlns:p14="http://schemas.microsoft.com/office/powerpoint/2010/main" val="10949876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1088826-B81D-4724-8B9F-28E469D181BA}" type="slidenum">
              <a:rPr lang="en-US" smtClean="0">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17662446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1088826-B81D-4724-8B9F-28E469D181BA}" type="slidenum">
              <a:rPr lang="en-US" smtClean="0">
                <a:solidFill>
                  <a:prstClr val="black">
                    <a:tint val="75000"/>
                  </a:prstClr>
                </a:solidFill>
                <a:latin typeface="Arial" charset="0"/>
              </a:rPr>
              <a:pPr fontAlgn="base">
                <a:spcBef>
                  <a:spcPct val="0"/>
                </a:spcBef>
                <a:spcAft>
                  <a:spcPct val="0"/>
                </a:spcAft>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88794579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1088826-B81D-4724-8B9F-28E469D181BA}" type="slidenum">
              <a:rPr lang="en-US" smtClean="0">
                <a:solidFill>
                  <a:prstClr val="black">
                    <a:tint val="75000"/>
                  </a:prstClr>
                </a:solidFill>
                <a:latin typeface="Arial" charset="0"/>
              </a:rPr>
              <a:pPr fontAlgn="base">
                <a:spcBef>
                  <a:spcPct val="0"/>
                </a:spcBef>
                <a:spcAft>
                  <a:spcPct val="0"/>
                </a:spcAft>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6621497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1088826-B81D-4724-8B9F-28E469D181BA}" type="slidenum">
              <a:rPr lang="en-US" smtClean="0">
                <a:solidFill>
                  <a:prstClr val="black">
                    <a:tint val="75000"/>
                  </a:prstClr>
                </a:solidFill>
                <a:latin typeface="Arial" charset="0"/>
              </a:rPr>
              <a:pPr fontAlgn="base">
                <a:spcBef>
                  <a:spcPct val="0"/>
                </a:spcBef>
                <a:spcAft>
                  <a:spcPct val="0"/>
                </a:spcAft>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01920701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775F55"/>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1088826-B81D-4724-8B9F-28E469D181BA}" type="slidenum">
              <a:rPr lang="en-US" smtClean="0">
                <a:solidFill>
                  <a:prstClr val="black">
                    <a:tint val="75000"/>
                  </a:prstClr>
                </a:solidFill>
                <a:latin typeface="Arial" charset="0"/>
              </a:rPr>
              <a:pPr fontAlgn="base">
                <a:spcBef>
                  <a:spcPct val="0"/>
                </a:spcBef>
                <a:spcAft>
                  <a:spcPct val="0"/>
                </a:spcAft>
                <a:defRPr/>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99913328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1J9qfRdumSs"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jp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ntsg.umt.edu/"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752600" y="1371600"/>
            <a:ext cx="5638800" cy="3733800"/>
          </a:xfrm>
          <a:prstGeom prst="roundRect">
            <a:avLst/>
          </a:prstGeom>
          <a:solidFill>
            <a:schemeClr val="bg1">
              <a:alpha val="78000"/>
            </a:schemeClr>
          </a:solidFill>
          <a:effectLst>
            <a:glow rad="1905000">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2057400" y="1676400"/>
            <a:ext cx="5105400" cy="3200400"/>
          </a:xfrm>
        </p:spPr>
        <p:txBody>
          <a:bodyPr>
            <a:noAutofit/>
          </a:bodyPr>
          <a:lstStyle/>
          <a:p>
            <a:r>
              <a:rPr lang="en-US" sz="4800" b="1" i="1" dirty="0" smtClean="0">
                <a:solidFill>
                  <a:srgbClr val="003300"/>
                </a:solidFill>
                <a:effectLst>
                  <a:glow rad="63500">
                    <a:schemeClr val="accent3">
                      <a:satMod val="175000"/>
                      <a:alpha val="40000"/>
                    </a:schemeClr>
                  </a:glow>
                </a:effectLst>
              </a:rPr>
              <a:t>Forest Dynamics </a:t>
            </a:r>
            <a:br>
              <a:rPr lang="en-US" sz="4800" b="1" i="1" dirty="0" smtClean="0">
                <a:solidFill>
                  <a:srgbClr val="003300"/>
                </a:solidFill>
                <a:effectLst>
                  <a:glow rad="63500">
                    <a:schemeClr val="accent3">
                      <a:satMod val="175000"/>
                      <a:alpha val="40000"/>
                    </a:schemeClr>
                  </a:glow>
                </a:effectLst>
              </a:rPr>
            </a:br>
            <a:r>
              <a:rPr lang="en-US" sz="4800" b="1" i="1" dirty="0" smtClean="0">
                <a:solidFill>
                  <a:srgbClr val="003300"/>
                </a:solidFill>
                <a:effectLst>
                  <a:glow rad="63500">
                    <a:schemeClr val="accent3">
                      <a:satMod val="175000"/>
                      <a:alpha val="40000"/>
                    </a:schemeClr>
                  </a:glow>
                </a:effectLst>
              </a:rPr>
              <a:t>&amp; Climate Change</a:t>
            </a:r>
            <a:br>
              <a:rPr lang="en-US" sz="4800" b="1" i="1" dirty="0" smtClean="0">
                <a:solidFill>
                  <a:srgbClr val="003300"/>
                </a:solidFill>
                <a:effectLst>
                  <a:glow rad="63500">
                    <a:schemeClr val="accent3">
                      <a:satMod val="175000"/>
                      <a:alpha val="40000"/>
                    </a:schemeClr>
                  </a:glow>
                </a:effectLst>
              </a:rPr>
            </a:br>
            <a:r>
              <a:rPr lang="en-US" sz="2000" b="1" dirty="0" smtClean="0">
                <a:solidFill>
                  <a:srgbClr val="003300"/>
                </a:solidFill>
                <a:effectLst>
                  <a:glow rad="63500">
                    <a:schemeClr val="accent3">
                      <a:satMod val="175000"/>
                      <a:alpha val="40000"/>
                    </a:schemeClr>
                  </a:glow>
                </a:effectLst>
              </a:rPr>
              <a:t/>
            </a:r>
            <a:br>
              <a:rPr lang="en-US" sz="2000" b="1" dirty="0" smtClean="0">
                <a:solidFill>
                  <a:srgbClr val="003300"/>
                </a:solidFill>
                <a:effectLst>
                  <a:glow rad="63500">
                    <a:schemeClr val="accent3">
                      <a:satMod val="175000"/>
                      <a:alpha val="40000"/>
                    </a:schemeClr>
                  </a:glow>
                </a:effectLst>
              </a:rPr>
            </a:br>
            <a:r>
              <a:rPr lang="en-US" sz="2000" b="1" dirty="0">
                <a:solidFill>
                  <a:srgbClr val="003300"/>
                </a:solidFill>
                <a:effectLst>
                  <a:glow rad="63500">
                    <a:schemeClr val="accent3">
                      <a:satMod val="175000"/>
                      <a:alpha val="40000"/>
                    </a:schemeClr>
                  </a:glow>
                </a:effectLst>
              </a:rPr>
              <a:t>B</a:t>
            </a:r>
            <a:r>
              <a:rPr lang="en-US" sz="2000" b="1" dirty="0" smtClean="0">
                <a:solidFill>
                  <a:srgbClr val="003300"/>
                </a:solidFill>
                <a:effectLst>
                  <a:glow rad="63500">
                    <a:schemeClr val="accent3">
                      <a:satMod val="175000"/>
                      <a:alpha val="40000"/>
                    </a:schemeClr>
                  </a:glow>
                </a:effectLst>
              </a:rPr>
              <a:t>ill Smith</a:t>
            </a:r>
            <a:br>
              <a:rPr lang="en-US" sz="2000" b="1" dirty="0" smtClean="0">
                <a:solidFill>
                  <a:srgbClr val="003300"/>
                </a:solidFill>
                <a:effectLst>
                  <a:glow rad="63500">
                    <a:schemeClr val="accent3">
                      <a:satMod val="175000"/>
                      <a:alpha val="40000"/>
                    </a:schemeClr>
                  </a:glow>
                </a:effectLst>
              </a:rPr>
            </a:br>
            <a:r>
              <a:rPr lang="en-US" sz="2000" b="1" dirty="0">
                <a:solidFill>
                  <a:srgbClr val="003300"/>
                </a:solidFill>
                <a:effectLst>
                  <a:glow rad="63500">
                    <a:schemeClr val="accent3">
                      <a:satMod val="175000"/>
                      <a:alpha val="40000"/>
                    </a:schemeClr>
                  </a:glow>
                </a:effectLst>
              </a:rPr>
              <a:t>C</a:t>
            </a:r>
            <a:r>
              <a:rPr lang="en-US" sz="2000" b="1" dirty="0" smtClean="0">
                <a:solidFill>
                  <a:srgbClr val="003300"/>
                </a:solidFill>
                <a:effectLst>
                  <a:glow rad="63500">
                    <a:schemeClr val="accent3">
                      <a:satMod val="175000"/>
                      <a:alpha val="40000"/>
                    </a:schemeClr>
                  </a:glow>
                </a:effectLst>
              </a:rPr>
              <a:t>CS203</a:t>
            </a:r>
            <a:br>
              <a:rPr lang="en-US" sz="2000" b="1" dirty="0" smtClean="0">
                <a:solidFill>
                  <a:srgbClr val="003300"/>
                </a:solidFill>
                <a:effectLst>
                  <a:glow rad="63500">
                    <a:schemeClr val="accent3">
                      <a:satMod val="175000"/>
                      <a:alpha val="40000"/>
                    </a:schemeClr>
                  </a:glow>
                </a:effectLst>
              </a:rPr>
            </a:br>
            <a:r>
              <a:rPr lang="en-US" sz="2000" b="1" dirty="0">
                <a:solidFill>
                  <a:srgbClr val="003300"/>
                </a:solidFill>
                <a:effectLst>
                  <a:glow rad="63500">
                    <a:schemeClr val="accent3">
                      <a:satMod val="175000"/>
                      <a:alpha val="40000"/>
                    </a:schemeClr>
                  </a:glow>
                </a:effectLst>
              </a:rPr>
              <a:t>S</a:t>
            </a:r>
            <a:r>
              <a:rPr lang="en-US" sz="2000" b="1" dirty="0" smtClean="0">
                <a:solidFill>
                  <a:srgbClr val="003300"/>
                </a:solidFill>
                <a:effectLst>
                  <a:glow rad="63500">
                    <a:schemeClr val="accent3">
                      <a:satMod val="175000"/>
                      <a:alpha val="40000"/>
                    </a:schemeClr>
                  </a:glow>
                </a:effectLst>
              </a:rPr>
              <a:t>eptember 29</a:t>
            </a:r>
            <a:r>
              <a:rPr lang="en-US" sz="2000" b="1" baseline="30000" dirty="0" smtClean="0">
                <a:solidFill>
                  <a:srgbClr val="003300"/>
                </a:solidFill>
                <a:effectLst>
                  <a:glow rad="63500">
                    <a:schemeClr val="accent3">
                      <a:satMod val="175000"/>
                      <a:alpha val="40000"/>
                    </a:schemeClr>
                  </a:glow>
                </a:effectLst>
              </a:rPr>
              <a:t>th</a:t>
            </a:r>
            <a:r>
              <a:rPr lang="en-US" sz="2000" b="1" dirty="0" smtClean="0">
                <a:solidFill>
                  <a:srgbClr val="003300"/>
                </a:solidFill>
                <a:effectLst>
                  <a:glow rad="63500">
                    <a:schemeClr val="accent3">
                      <a:satMod val="175000"/>
                      <a:alpha val="40000"/>
                    </a:schemeClr>
                  </a:glow>
                </a:effectLst>
              </a:rPr>
              <a:t>, 2010</a:t>
            </a:r>
            <a:endParaRPr lang="en-US" sz="4800" b="1" i="1" dirty="0">
              <a:solidFill>
                <a:srgbClr val="003300"/>
              </a:solidFill>
              <a:effectLst>
                <a:glow rad="63500">
                  <a:schemeClr val="accent3">
                    <a:satMod val="175000"/>
                    <a:alpha val="40000"/>
                  </a:schemeClr>
                </a:glow>
              </a:effectLst>
            </a:endParaRPr>
          </a:p>
        </p:txBody>
      </p:sp>
    </p:spTree>
    <p:extLst>
      <p:ext uri="{BB962C8B-B14F-4D97-AF65-F5344CB8AC3E}">
        <p14:creationId xmlns:p14="http://schemas.microsoft.com/office/powerpoint/2010/main" val="4194924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Change in Forest Area 2005-2010</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2" r="8522" b="1771"/>
          <a:stretch/>
        </p:blipFill>
        <p:spPr bwMode="auto">
          <a:xfrm>
            <a:off x="1" y="1122946"/>
            <a:ext cx="9143999" cy="312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4303455"/>
            <a:ext cx="9144000" cy="2554545"/>
          </a:xfrm>
          <a:prstGeom prst="rect">
            <a:avLst/>
          </a:prstGeom>
          <a:noFill/>
        </p:spPr>
        <p:txBody>
          <a:bodyPr wrap="square" rtlCol="0">
            <a:spAutoFit/>
          </a:bodyPr>
          <a:lstStyle/>
          <a:p>
            <a:pPr algn="ctr"/>
            <a:r>
              <a:rPr lang="en-US" sz="3200" b="1" dirty="0">
                <a:solidFill>
                  <a:srgbClr val="003300"/>
                </a:solidFill>
                <a:effectLst>
                  <a:outerShdw blurRad="38100" dist="38100" dir="2700000" algn="tl">
                    <a:srgbClr val="000000">
                      <a:alpha val="43137"/>
                    </a:srgbClr>
                  </a:outerShdw>
                </a:effectLst>
              </a:rPr>
              <a:t>For the world as a whole, carbon stocks in</a:t>
            </a:r>
          </a:p>
          <a:p>
            <a:pPr algn="ctr"/>
            <a:r>
              <a:rPr lang="en-US" sz="3200" b="1" dirty="0">
                <a:solidFill>
                  <a:srgbClr val="003300"/>
                </a:solidFill>
                <a:effectLst>
                  <a:outerShdw blurRad="38100" dist="38100" dir="2700000" algn="tl">
                    <a:srgbClr val="000000">
                      <a:alpha val="43137"/>
                    </a:srgbClr>
                  </a:outerShdw>
                </a:effectLst>
              </a:rPr>
              <a:t>forest biomass decreased by an estimated 0.5 </a:t>
            </a:r>
            <a:r>
              <a:rPr lang="en-US" sz="3200" b="1" dirty="0" err="1">
                <a:solidFill>
                  <a:srgbClr val="003300"/>
                </a:solidFill>
                <a:effectLst>
                  <a:outerShdw blurRad="38100" dist="38100" dir="2700000" algn="tl">
                    <a:srgbClr val="000000">
                      <a:alpha val="43137"/>
                    </a:srgbClr>
                  </a:outerShdw>
                </a:effectLst>
              </a:rPr>
              <a:t>Gt</a:t>
            </a:r>
            <a:endParaRPr lang="en-US" sz="3200" b="1" dirty="0">
              <a:solidFill>
                <a:srgbClr val="003300"/>
              </a:solidFill>
              <a:effectLst>
                <a:outerShdw blurRad="38100" dist="38100" dir="2700000" algn="tl">
                  <a:srgbClr val="000000">
                    <a:alpha val="43137"/>
                  </a:srgbClr>
                </a:outerShdw>
              </a:effectLst>
            </a:endParaRPr>
          </a:p>
          <a:p>
            <a:pPr algn="ctr"/>
            <a:r>
              <a:rPr lang="en-US" sz="3200" b="1" dirty="0">
                <a:solidFill>
                  <a:srgbClr val="003300"/>
                </a:solidFill>
                <a:effectLst>
                  <a:outerShdw blurRad="38100" dist="38100" dir="2700000" algn="tl">
                    <a:srgbClr val="000000">
                      <a:alpha val="43137"/>
                    </a:srgbClr>
                  </a:outerShdw>
                </a:effectLst>
              </a:rPr>
              <a:t>annually during the period 2005–2010, mainly</a:t>
            </a:r>
          </a:p>
          <a:p>
            <a:pPr algn="ctr"/>
            <a:r>
              <a:rPr lang="en-US" sz="3200" b="1" dirty="0">
                <a:solidFill>
                  <a:srgbClr val="003300"/>
                </a:solidFill>
                <a:effectLst>
                  <a:outerShdw blurRad="38100" dist="38100" dir="2700000" algn="tl">
                    <a:srgbClr val="000000">
                      <a:alpha val="43137"/>
                    </a:srgbClr>
                  </a:outerShdw>
                </a:effectLst>
              </a:rPr>
              <a:t>because of a reduction in the global forest area.</a:t>
            </a:r>
            <a:endParaRPr lang="en-US" sz="3200" b="1" dirty="0" smtClean="0">
              <a:solidFill>
                <a:srgbClr val="003300"/>
              </a:solidFill>
              <a:effectLst>
                <a:outerShdw blurRad="38100" dist="38100" dir="2700000" algn="tl">
                  <a:srgbClr val="000000">
                    <a:alpha val="43137"/>
                  </a:srgbClr>
                </a:outerShdw>
              </a:effectLst>
            </a:endParaRPr>
          </a:p>
          <a:p>
            <a:pPr marL="457200" indent="-457200" algn="ctr">
              <a:buFont typeface="Arial" pitchFamily="34" charset="0"/>
              <a:buChar char="•"/>
            </a:pPr>
            <a:endParaRPr lang="en-US" sz="3200" b="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9115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Autofit/>
          </a:bodyPr>
          <a:lstStyle/>
          <a:p>
            <a:r>
              <a:rPr lang="en-US" dirty="0" smtClean="0"/>
              <a:t>What Regulates Forest Tree Distribution?</a:t>
            </a:r>
            <a:endParaRPr lang="en-US"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740" b="13203"/>
          <a:stretch/>
        </p:blipFill>
        <p:spPr bwMode="auto">
          <a:xfrm>
            <a:off x="0" y="1371600"/>
            <a:ext cx="9144000" cy="474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792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1143001"/>
          </a:xfrm>
        </p:spPr>
        <p:txBody>
          <a:bodyPr>
            <a:noAutofit/>
          </a:bodyPr>
          <a:lstStyle/>
          <a:p>
            <a:r>
              <a:rPr lang="en-US" dirty="0" smtClean="0"/>
              <a:t>The Relationship Between Climate &amp; Vegetation</a:t>
            </a:r>
            <a:endParaRPr lang="en-US" dirty="0"/>
          </a:p>
        </p:txBody>
      </p:sp>
      <p:grpSp>
        <p:nvGrpSpPr>
          <p:cNvPr id="6" name="Group 5"/>
          <p:cNvGrpSpPr/>
          <p:nvPr/>
        </p:nvGrpSpPr>
        <p:grpSpPr>
          <a:xfrm>
            <a:off x="1" y="1524000"/>
            <a:ext cx="8970186" cy="5333999"/>
            <a:chOff x="136149" y="1492932"/>
            <a:chExt cx="8731563" cy="5179079"/>
          </a:xfrm>
        </p:grpSpPr>
        <p:pic>
          <p:nvPicPr>
            <p:cNvPr id="2063"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40" t="2668" r="1561" b="2143"/>
            <a:stretch/>
          </p:blipFill>
          <p:spPr bwMode="auto">
            <a:xfrm>
              <a:off x="4798797" y="1492932"/>
              <a:ext cx="4068915" cy="266352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515" t="6217" r="3983" b="5591"/>
            <a:stretch/>
          </p:blipFill>
          <p:spPr bwMode="auto">
            <a:xfrm>
              <a:off x="136149" y="2971304"/>
              <a:ext cx="4598723" cy="370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49234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 y="764495"/>
            <a:ext cx="8808611" cy="5889069"/>
            <a:chOff x="154604" y="693988"/>
            <a:chExt cx="8808611" cy="5986324"/>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72"/>
            <a:stretch/>
          </p:blipFill>
          <p:spPr bwMode="auto">
            <a:xfrm>
              <a:off x="4605673" y="693988"/>
              <a:ext cx="4357542" cy="2918720"/>
            </a:xfrm>
            <a:prstGeom prst="rect">
              <a:avLst/>
            </a:prstGeom>
            <a:noFill/>
            <a:ln w="254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994"/>
            <a:stretch/>
          </p:blipFill>
          <p:spPr bwMode="auto">
            <a:xfrm>
              <a:off x="4605673" y="3612708"/>
              <a:ext cx="4357542" cy="3067604"/>
            </a:xfrm>
            <a:prstGeom prst="rect">
              <a:avLst/>
            </a:prstGeom>
            <a:noFill/>
            <a:ln w="254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325"/>
            <a:stretch/>
          </p:blipFill>
          <p:spPr bwMode="auto">
            <a:xfrm>
              <a:off x="154604" y="3612708"/>
              <a:ext cx="4419601" cy="306760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0" y="0"/>
            <a:ext cx="9144000" cy="762000"/>
          </a:xfrm>
        </p:spPr>
        <p:txBody>
          <a:bodyPr>
            <a:noAutofit/>
          </a:bodyPr>
          <a:lstStyle/>
          <a:p>
            <a:r>
              <a:rPr lang="en-US" dirty="0" smtClean="0"/>
              <a:t>Climate &amp; Vegetation</a:t>
            </a:r>
            <a:endParaRPr lang="en-US" dirty="0"/>
          </a:p>
        </p:txBody>
      </p:sp>
      <p:sp>
        <p:nvSpPr>
          <p:cNvPr id="3" name="TextBox 2"/>
          <p:cNvSpPr txBox="1"/>
          <p:nvPr/>
        </p:nvSpPr>
        <p:spPr>
          <a:xfrm>
            <a:off x="381000" y="1066800"/>
            <a:ext cx="4481225" cy="2062103"/>
          </a:xfrm>
          <a:prstGeom prst="rect">
            <a:avLst/>
          </a:prstGeom>
          <a:noFill/>
        </p:spPr>
        <p:txBody>
          <a:bodyPr wrap="square" rtlCol="0">
            <a:spAutoFit/>
          </a:bodyPr>
          <a:lstStyle/>
          <a:p>
            <a:r>
              <a:rPr lang="en-US" sz="3200" b="1" dirty="0" smtClean="0">
                <a:solidFill>
                  <a:srgbClr val="003300"/>
                </a:solidFill>
                <a:effectLst>
                  <a:outerShdw blurRad="38100" dist="38100" dir="2700000" algn="tl">
                    <a:srgbClr val="000000">
                      <a:alpha val="43137"/>
                    </a:srgbClr>
                  </a:outerShdw>
                </a:effectLst>
              </a:rPr>
              <a:t>Climate &amp; Distribution:</a:t>
            </a:r>
          </a:p>
          <a:p>
            <a:pPr marL="914400" lvl="1"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Tropical</a:t>
            </a:r>
          </a:p>
          <a:p>
            <a:pPr marL="914400" lvl="1"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Temperate</a:t>
            </a:r>
          </a:p>
          <a:p>
            <a:pPr marL="914400" lvl="1"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Boreal</a:t>
            </a:r>
            <a:endParaRPr lang="en-US" sz="3200" b="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4312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Biophysical Limits to Productivity</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6" y="609600"/>
            <a:ext cx="9345613" cy="554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3733800" y="6579747"/>
            <a:ext cx="5410200" cy="276999"/>
          </a:xfrm>
          <a:prstGeom prst="rect">
            <a:avLst/>
          </a:prstGeom>
          <a:noFill/>
          <a:ln w="9525">
            <a:noFill/>
            <a:miter lim="800000"/>
            <a:headEnd/>
            <a:tailEnd/>
          </a:ln>
        </p:spPr>
        <p:txBody>
          <a:bodyPr wrap="square">
            <a:spAutoFit/>
          </a:bodyPr>
          <a:lstStyle/>
          <a:p>
            <a:pPr algn="ctr">
              <a:defRPr/>
            </a:pPr>
            <a:r>
              <a:rPr lang="da-DK" sz="1200" b="1" i="1" dirty="0">
                <a:solidFill>
                  <a:srgbClr val="003300"/>
                </a:solidFill>
                <a:effectLst>
                  <a:outerShdw blurRad="38100" dist="38100" dir="2700000" algn="tl">
                    <a:srgbClr val="000000">
                      <a:alpha val="43137"/>
                    </a:srgbClr>
                  </a:outerShdw>
                </a:effectLst>
                <a:latin typeface="Arial" charset="0"/>
              </a:rPr>
              <a:t>(Churkina &amp; Running, 1998; Nemani et al., 2003; Running et al., 2004)</a:t>
            </a:r>
            <a:endParaRPr lang="en-US" sz="1200" b="1" i="1" dirty="0">
              <a:solidFill>
                <a:srgbClr val="0033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9001147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321841" cy="640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838200"/>
          </a:xfrm>
        </p:spPr>
        <p:txBody>
          <a:bodyPr>
            <a:normAutofit/>
          </a:bodyPr>
          <a:lstStyle/>
          <a:p>
            <a:r>
              <a:rPr lang="en-US" dirty="0" smtClean="0"/>
              <a:t>Climate Change &amp; Forest Dynamics</a:t>
            </a:r>
            <a:endParaRPr lang="en-US" dirty="0"/>
          </a:p>
        </p:txBody>
      </p:sp>
      <p:grpSp>
        <p:nvGrpSpPr>
          <p:cNvPr id="4" name="Group 3"/>
          <p:cNvGrpSpPr/>
          <p:nvPr/>
        </p:nvGrpSpPr>
        <p:grpSpPr>
          <a:xfrm>
            <a:off x="1676400" y="1600200"/>
            <a:ext cx="5791200" cy="3505200"/>
            <a:chOff x="1676400" y="1600200"/>
            <a:chExt cx="5791200" cy="3505200"/>
          </a:xfrm>
        </p:grpSpPr>
        <p:sp>
          <p:nvSpPr>
            <p:cNvPr id="3" name="Rounded Rectangle 2"/>
            <p:cNvSpPr/>
            <p:nvPr/>
          </p:nvSpPr>
          <p:spPr>
            <a:xfrm>
              <a:off x="1676400" y="1600200"/>
              <a:ext cx="5791200" cy="3505200"/>
            </a:xfrm>
            <a:prstGeom prst="round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38" y="2376488"/>
              <a:ext cx="404812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8905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747" y="1365292"/>
            <a:ext cx="8242506" cy="488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0" y="0"/>
            <a:ext cx="9144000" cy="838200"/>
          </a:xfrm>
        </p:spPr>
        <p:txBody>
          <a:bodyPr>
            <a:noAutofit/>
          </a:bodyPr>
          <a:lstStyle/>
          <a:p>
            <a:r>
              <a:rPr lang="en-US" dirty="0" smtClean="0"/>
              <a:t>Climate Change &amp; Forest Dynamics</a:t>
            </a:r>
            <a:endParaRPr lang="en-US" dirty="0"/>
          </a:p>
        </p:txBody>
      </p:sp>
    </p:spTree>
    <p:extLst>
      <p:ext uri="{BB962C8B-B14F-4D97-AF65-F5344CB8AC3E}">
        <p14:creationId xmlns:p14="http://schemas.microsoft.com/office/powerpoint/2010/main" val="476497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Spring Runoff Dynamics</a:t>
            </a:r>
            <a:endParaRPr lang="en-US" dirty="0"/>
          </a:p>
        </p:txBody>
      </p:sp>
      <p:grpSp>
        <p:nvGrpSpPr>
          <p:cNvPr id="7" name="Group 6"/>
          <p:cNvGrpSpPr/>
          <p:nvPr/>
        </p:nvGrpSpPr>
        <p:grpSpPr>
          <a:xfrm>
            <a:off x="0" y="715572"/>
            <a:ext cx="9144000" cy="6142428"/>
            <a:chOff x="680233" y="1371600"/>
            <a:chExt cx="7218570" cy="5740974"/>
          </a:xfrm>
        </p:grpSpPr>
        <p:sp>
          <p:nvSpPr>
            <p:cNvPr id="6" name="Rectangle 5"/>
            <p:cNvSpPr/>
            <p:nvPr/>
          </p:nvSpPr>
          <p:spPr>
            <a:xfrm>
              <a:off x="680233" y="1371600"/>
              <a:ext cx="7218569" cy="54102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233" y="1447800"/>
              <a:ext cx="7218569" cy="362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0233" y="5380672"/>
              <a:ext cx="7218570" cy="1731902"/>
            </a:xfrm>
            <a:prstGeom prst="rect">
              <a:avLst/>
            </a:prstGeom>
            <a:solidFill>
              <a:schemeClr val="bg1">
                <a:lumMod val="75000"/>
              </a:schemeClr>
            </a:solidFill>
          </p:spPr>
          <p:txBody>
            <a:bodyPr wrap="square">
              <a:spAutoFit/>
            </a:bodyPr>
            <a:lstStyle/>
            <a:p>
              <a:pPr algn="ctr"/>
              <a:r>
                <a:rPr lang="en-US" sz="2400" b="1" dirty="0">
                  <a:solidFill>
                    <a:srgbClr val="003300"/>
                  </a:solidFill>
                  <a:effectLst>
                    <a:outerShdw blurRad="38100" dist="38100" dir="2700000" algn="tl">
                      <a:srgbClr val="000000">
                        <a:alpha val="43137"/>
                      </a:srgbClr>
                    </a:outerShdw>
                  </a:effectLst>
                </a:rPr>
                <a:t>Projected change in annual runoff volume by the middle of the 21st century, relative to the historical period 1900-1970. </a:t>
              </a:r>
              <a:r>
                <a:rPr lang="en-US" sz="2400" b="1" dirty="0" smtClean="0">
                  <a:solidFill>
                    <a:srgbClr val="003300"/>
                  </a:solidFill>
                  <a:effectLst>
                    <a:outerShdw blurRad="38100" dist="38100" dir="2700000" algn="tl">
                      <a:srgbClr val="000000">
                        <a:alpha val="43137"/>
                      </a:srgbClr>
                    </a:outerShdw>
                  </a:effectLst>
                </a:rPr>
                <a:t>Presence </a:t>
              </a:r>
              <a:r>
                <a:rPr lang="en-US" sz="2400" b="1" dirty="0">
                  <a:solidFill>
                    <a:srgbClr val="003300"/>
                  </a:solidFill>
                  <a:effectLst>
                    <a:outerShdw blurRad="38100" dist="38100" dir="2700000" algn="tl">
                      <a:srgbClr val="000000">
                        <a:alpha val="43137"/>
                      </a:srgbClr>
                    </a:outerShdw>
                  </a:effectLst>
                </a:rPr>
                <a:t>of color indicates that at least 8 of 12 models agreed on the direction (increase or decrease) of runoff change under the Intergovernmental Panel on Climate Change (IPCC) "SRES A1B" emissions scenario</a:t>
              </a:r>
              <a:r>
                <a:rPr lang="en-US" sz="2400" b="1" dirty="0" smtClean="0">
                  <a:solidFill>
                    <a:srgbClr val="003300"/>
                  </a:solidFill>
                  <a:effectLst>
                    <a:outerShdw blurRad="38100" dist="38100" dir="2700000" algn="tl">
                      <a:srgbClr val="000000">
                        <a:alpha val="43137"/>
                      </a:srgbClr>
                    </a:outerShdw>
                  </a:effectLst>
                </a:rPr>
                <a:t>.</a:t>
              </a:r>
              <a:endParaRPr lang="en-US" sz="2400" b="1" dirty="0">
                <a:solidFill>
                  <a:srgbClr val="003300"/>
                </a:solidFill>
                <a:effectLst>
                  <a:outerShdw blurRad="38100" dist="38100" dir="2700000" algn="tl">
                    <a:srgbClr val="000000">
                      <a:alpha val="43137"/>
                    </a:srgbClr>
                  </a:outerShdw>
                </a:effectLst>
              </a:endParaRPr>
            </a:p>
          </p:txBody>
        </p:sp>
        <p:sp>
          <p:nvSpPr>
            <p:cNvPr id="5" name="Rectangle 4"/>
            <p:cNvSpPr/>
            <p:nvPr/>
          </p:nvSpPr>
          <p:spPr>
            <a:xfrm>
              <a:off x="6274626" y="5118294"/>
              <a:ext cx="1624177" cy="274906"/>
            </a:xfrm>
            <a:prstGeom prst="rect">
              <a:avLst/>
            </a:prstGeom>
          </p:spPr>
          <p:txBody>
            <a:bodyPr wrap="square">
              <a:spAutoFit/>
            </a:bodyPr>
            <a:lstStyle/>
            <a:p>
              <a:pPr algn="ctr"/>
              <a:r>
                <a:rPr lang="en-US" sz="1400" b="1" i="1" dirty="0" err="1">
                  <a:solidFill>
                    <a:srgbClr val="003300"/>
                  </a:solidFill>
                </a:rPr>
                <a:t>Milly</a:t>
              </a:r>
              <a:r>
                <a:rPr lang="en-US" sz="1400" b="1" i="1" dirty="0">
                  <a:solidFill>
                    <a:srgbClr val="003300"/>
                  </a:solidFill>
                </a:rPr>
                <a:t> et al., Science 2008</a:t>
              </a:r>
            </a:p>
          </p:txBody>
        </p:sp>
      </p:grpSp>
      <p:cxnSp>
        <p:nvCxnSpPr>
          <p:cNvPr id="9" name="Straight Connector 8"/>
          <p:cNvCxnSpPr/>
          <p:nvPr/>
        </p:nvCxnSpPr>
        <p:spPr>
          <a:xfrm>
            <a:off x="1752600" y="1850349"/>
            <a:ext cx="2133222" cy="255991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768136" y="966230"/>
            <a:ext cx="2117686" cy="88411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822" y="966230"/>
            <a:ext cx="3886200" cy="3444029"/>
          </a:xfrm>
          <a:prstGeom prst="rect">
            <a:avLst/>
          </a:prstGeom>
          <a:noFill/>
          <a:ln w="28575">
            <a:solidFill>
              <a:schemeClr val="tx1"/>
            </a:solidFill>
            <a:miter lim="800000"/>
            <a:headEnd/>
            <a:tailEnd/>
          </a:ln>
          <a:effectLst>
            <a:outerShdw blurRad="127000" dist="101600" dir="2700000" algn="ctr" rotWithShape="0">
              <a:schemeClr val="tx1"/>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0490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6" name="Rounded Rectangle 5"/>
          <p:cNvSpPr/>
          <p:nvPr/>
        </p:nvSpPr>
        <p:spPr>
          <a:xfrm>
            <a:off x="1676400" y="3352800"/>
            <a:ext cx="5486400" cy="2667000"/>
          </a:xfrm>
          <a:prstGeom prst="roundRect">
            <a:avLst/>
          </a:prstGeom>
          <a:solidFill>
            <a:srgbClr val="008000">
              <a:alpha val="42000"/>
            </a:srgb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42900" y="914400"/>
            <a:ext cx="8458200" cy="2438399"/>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21895" y="1143000"/>
            <a:ext cx="7772400" cy="2062103"/>
          </a:xfrm>
          <a:prstGeom prst="rect">
            <a:avLst/>
          </a:prstGeom>
        </p:spPr>
        <p:txBody>
          <a:bodyPr wrap="square">
            <a:spAutoFit/>
          </a:bodyPr>
          <a:lstStyle/>
          <a:p>
            <a:r>
              <a:rPr lang="en-US" sz="3200" b="1" dirty="0">
                <a:solidFill>
                  <a:srgbClr val="003300"/>
                </a:solidFill>
                <a:effectLst>
                  <a:outerShdw blurRad="38100" dist="38100" dir="2700000" algn="tl">
                    <a:srgbClr val="000000">
                      <a:alpha val="43137"/>
                    </a:srgbClr>
                  </a:outerShdw>
                </a:effectLst>
              </a:rPr>
              <a:t>The strong relationship between forest cover and climate suggests that climate change could have profound consequences for forest </a:t>
            </a:r>
            <a:r>
              <a:rPr lang="en-US" sz="3200" b="1" dirty="0" smtClean="0">
                <a:solidFill>
                  <a:srgbClr val="003300"/>
                </a:solidFill>
                <a:effectLst>
                  <a:outerShdw blurRad="38100" dist="38100" dir="2700000" algn="tl">
                    <a:srgbClr val="000000">
                      <a:alpha val="43137"/>
                    </a:srgbClr>
                  </a:outerShdw>
                </a:effectLst>
              </a:rPr>
              <a:t>dynamics.</a:t>
            </a:r>
            <a:endParaRPr lang="en-US" sz="3200" b="1" dirty="0">
              <a:solidFill>
                <a:srgbClr val="003300"/>
              </a:solidFill>
              <a:effectLst>
                <a:outerShdw blurRad="38100" dist="38100" dir="2700000" algn="tl">
                  <a:srgbClr val="000000">
                    <a:alpha val="43137"/>
                  </a:srgbClr>
                </a:outerShdw>
              </a:effectLst>
            </a:endParaRPr>
          </a:p>
        </p:txBody>
      </p:sp>
      <p:sp>
        <p:nvSpPr>
          <p:cNvPr id="2" name="TextBox 1"/>
          <p:cNvSpPr txBox="1"/>
          <p:nvPr/>
        </p:nvSpPr>
        <p:spPr>
          <a:xfrm>
            <a:off x="2057400" y="3657600"/>
            <a:ext cx="5105400" cy="2554545"/>
          </a:xfrm>
          <a:prstGeom prst="rect">
            <a:avLst/>
          </a:prstGeom>
          <a:noFill/>
        </p:spPr>
        <p:txBody>
          <a:bodyPr wrap="square" rtlCol="0">
            <a:spAutoFit/>
          </a:bodyPr>
          <a:lstStyle/>
          <a:p>
            <a:pPr marL="342900" indent="-342900">
              <a:buAutoNum type="arabicPeriod"/>
            </a:pPr>
            <a:r>
              <a:rPr lang="en-US" sz="3200" b="1" dirty="0" smtClean="0">
                <a:solidFill>
                  <a:schemeClr val="bg1"/>
                </a:solidFill>
                <a:effectLst>
                  <a:outerShdw blurRad="38100" dist="38100" dir="2700000" algn="tl">
                    <a:srgbClr val="000000">
                      <a:alpha val="43137"/>
                    </a:srgbClr>
                  </a:outerShdw>
                </a:effectLst>
              </a:rPr>
              <a:t>Forest Growth/Mortality</a:t>
            </a:r>
          </a:p>
          <a:p>
            <a:pPr marL="342900" indent="-342900">
              <a:buAutoNum type="arabicPeriod"/>
            </a:pPr>
            <a:r>
              <a:rPr lang="en-US" sz="3200" b="1" dirty="0" smtClean="0">
                <a:solidFill>
                  <a:schemeClr val="bg1"/>
                </a:solidFill>
                <a:effectLst>
                  <a:outerShdw blurRad="38100" dist="38100" dir="2700000" algn="tl">
                    <a:srgbClr val="000000">
                      <a:alpha val="43137"/>
                    </a:srgbClr>
                  </a:outerShdw>
                </a:effectLst>
              </a:rPr>
              <a:t>Forest Pest Dynamic</a:t>
            </a:r>
          </a:p>
          <a:p>
            <a:pPr marL="342900" indent="-342900">
              <a:buAutoNum type="arabicPeriod"/>
            </a:pPr>
            <a:r>
              <a:rPr lang="en-US" sz="3200" b="1" dirty="0" smtClean="0">
                <a:solidFill>
                  <a:schemeClr val="bg1"/>
                </a:solidFill>
                <a:effectLst>
                  <a:outerShdw blurRad="38100" dist="38100" dir="2700000" algn="tl">
                    <a:srgbClr val="000000">
                      <a:alpha val="43137"/>
                    </a:srgbClr>
                  </a:outerShdw>
                </a:effectLst>
              </a:rPr>
              <a:t>Wildfire Dynamic</a:t>
            </a:r>
          </a:p>
          <a:p>
            <a:pPr marL="342900" indent="-342900">
              <a:buAutoNum type="arabicPeriod"/>
            </a:pPr>
            <a:r>
              <a:rPr lang="en-US" sz="3200" b="1" dirty="0" smtClean="0">
                <a:solidFill>
                  <a:schemeClr val="bg1"/>
                </a:solidFill>
                <a:effectLst>
                  <a:outerShdw blurRad="38100" dist="38100" dir="2700000" algn="tl">
                    <a:srgbClr val="000000">
                      <a:alpha val="43137"/>
                    </a:srgbClr>
                  </a:outerShdw>
                </a:effectLst>
              </a:rPr>
              <a:t>Carbon Storage Dynamic</a:t>
            </a:r>
          </a:p>
          <a:p>
            <a:pPr marL="342900" indent="-342900">
              <a:buAutoNum type="arabicPeriod"/>
            </a:pP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13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2057400"/>
            <a:ext cx="9144000" cy="2743200"/>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0"/>
            <a:ext cx="8458200" cy="6858000"/>
          </a:xfrm>
        </p:spPr>
        <p:txBody>
          <a:bodyPr>
            <a:noAutofit/>
          </a:bodyPr>
          <a:lstStyle/>
          <a:p>
            <a:r>
              <a:rPr lang="en-US" dirty="0"/>
              <a:t>Is there evidence that climate change is affecting forest </a:t>
            </a:r>
            <a:r>
              <a:rPr lang="en-US" dirty="0" smtClean="0"/>
              <a:t>dynamics:</a:t>
            </a:r>
            <a:br>
              <a:rPr lang="en-US" dirty="0" smtClean="0"/>
            </a:br>
            <a:r>
              <a:rPr lang="en-US" dirty="0" smtClean="0"/>
              <a:t>Forest Decline?</a:t>
            </a:r>
            <a:endParaRPr lang="en-US" dirty="0"/>
          </a:p>
        </p:txBody>
      </p:sp>
    </p:spTree>
    <p:extLst>
      <p:ext uri="{BB962C8B-B14F-4D97-AF65-F5344CB8AC3E}">
        <p14:creationId xmlns:p14="http://schemas.microsoft.com/office/powerpoint/2010/main" val="33561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50" y="3135176"/>
            <a:ext cx="4852307" cy="325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21"/>
          <a:stretch/>
        </p:blipFill>
        <p:spPr bwMode="auto">
          <a:xfrm>
            <a:off x="3658277" y="693387"/>
            <a:ext cx="5485723" cy="255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b="1" dirty="0" smtClean="0">
                <a:solidFill>
                  <a:srgbClr val="003300"/>
                </a:solidFill>
                <a:effectLst>
                  <a:outerShdw blurRad="38100" dist="38100" dir="2700000" algn="tl">
                    <a:srgbClr val="000000">
                      <a:alpha val="43137"/>
                    </a:srgbClr>
                  </a:outerShdw>
                </a:effectLst>
              </a:rPr>
              <a:t>Global Forest Extent</a:t>
            </a:r>
            <a:endParaRPr lang="en-US" b="1" dirty="0">
              <a:solidFill>
                <a:srgbClr val="003300"/>
              </a:solidFill>
              <a:effectLst>
                <a:outerShdw blurRad="38100" dist="38100" dir="2700000" algn="tl">
                  <a:srgbClr val="000000">
                    <a:alpha val="43137"/>
                  </a:srgbClr>
                </a:outerShdw>
              </a:effectLst>
            </a:endParaRPr>
          </a:p>
        </p:txBody>
      </p:sp>
      <p:sp>
        <p:nvSpPr>
          <p:cNvPr id="4" name="TextBox 3"/>
          <p:cNvSpPr txBox="1"/>
          <p:nvPr/>
        </p:nvSpPr>
        <p:spPr>
          <a:xfrm>
            <a:off x="4267200" y="2801155"/>
            <a:ext cx="3657600" cy="461665"/>
          </a:xfrm>
          <a:prstGeom prst="rect">
            <a:avLst/>
          </a:prstGeom>
          <a:noFill/>
        </p:spPr>
        <p:txBody>
          <a:bodyPr wrap="square" rtlCol="0">
            <a:spAutoFit/>
          </a:bodyPr>
          <a:lstStyle/>
          <a:p>
            <a:pPr algn="ctr"/>
            <a:r>
              <a:rPr lang="en-US" sz="1200" b="1" i="1" dirty="0" smtClean="0">
                <a:solidFill>
                  <a:srgbClr val="003300"/>
                </a:solidFill>
              </a:rPr>
              <a:t>Global Forest Resource Assessment 2010, </a:t>
            </a:r>
          </a:p>
          <a:p>
            <a:pPr algn="ctr"/>
            <a:r>
              <a:rPr lang="en-US" sz="1200" b="1" i="1" dirty="0" smtClean="0">
                <a:solidFill>
                  <a:srgbClr val="003300"/>
                </a:solidFill>
              </a:rPr>
              <a:t>Food &amp; Agriculture Organization of the United Nations</a:t>
            </a:r>
            <a:endParaRPr lang="en-US" sz="1200" b="1" i="1" dirty="0">
              <a:solidFill>
                <a:srgbClr val="003300"/>
              </a:solidFill>
            </a:endParaRPr>
          </a:p>
        </p:txBody>
      </p:sp>
      <p:sp>
        <p:nvSpPr>
          <p:cNvPr id="7" name="TextBox 6"/>
          <p:cNvSpPr txBox="1"/>
          <p:nvPr/>
        </p:nvSpPr>
        <p:spPr>
          <a:xfrm>
            <a:off x="838200" y="5587076"/>
            <a:ext cx="3428999" cy="461665"/>
          </a:xfrm>
          <a:prstGeom prst="rect">
            <a:avLst/>
          </a:prstGeom>
          <a:noFill/>
        </p:spPr>
        <p:txBody>
          <a:bodyPr wrap="square" rtlCol="0">
            <a:spAutoFit/>
          </a:bodyPr>
          <a:lstStyle/>
          <a:p>
            <a:pPr algn="ctr"/>
            <a:r>
              <a:rPr lang="en-US" sz="1200" b="1" i="1" dirty="0" smtClean="0">
                <a:solidFill>
                  <a:srgbClr val="003300"/>
                </a:solidFill>
              </a:rPr>
              <a:t>United Nations Environment Program –</a:t>
            </a:r>
          </a:p>
          <a:p>
            <a:pPr algn="ctr"/>
            <a:r>
              <a:rPr lang="en-US" sz="1200" b="1" i="1" dirty="0" smtClean="0">
                <a:solidFill>
                  <a:srgbClr val="003300"/>
                </a:solidFill>
              </a:rPr>
              <a:t>World Conservation Monitoring Center, 2000</a:t>
            </a:r>
            <a:endParaRPr lang="en-US" sz="1200" b="1" i="1" dirty="0">
              <a:solidFill>
                <a:srgbClr val="003300"/>
              </a:solidFill>
            </a:endParaRPr>
          </a:p>
        </p:txBody>
      </p:sp>
      <p:sp>
        <p:nvSpPr>
          <p:cNvPr id="5" name="TextBox 4"/>
          <p:cNvSpPr txBox="1"/>
          <p:nvPr/>
        </p:nvSpPr>
        <p:spPr>
          <a:xfrm>
            <a:off x="-2" y="838200"/>
            <a:ext cx="4267201" cy="1877437"/>
          </a:xfrm>
          <a:prstGeom prst="rect">
            <a:avLst/>
          </a:prstGeom>
          <a:noFill/>
        </p:spPr>
        <p:txBody>
          <a:bodyPr wrap="square" rtlCol="0">
            <a:spAutoFit/>
          </a:bodyPr>
          <a:lstStyle/>
          <a:p>
            <a:pPr marL="457200"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30% of land area</a:t>
            </a:r>
          </a:p>
          <a:p>
            <a:pPr marL="457200" indent="-457200">
              <a:buFont typeface="Arial" pitchFamily="34" charset="0"/>
              <a:buChar char="•"/>
            </a:pPr>
            <a:endParaRPr lang="en-US" sz="1000" b="1" dirty="0" smtClean="0">
              <a:solidFill>
                <a:srgbClr val="003300"/>
              </a:solidFill>
              <a:effectLst>
                <a:outerShdw blurRad="38100" dist="38100" dir="2700000" algn="tl">
                  <a:srgbClr val="000000">
                    <a:alpha val="43137"/>
                  </a:srgbClr>
                </a:outerShdw>
              </a:effectLst>
            </a:endParaRPr>
          </a:p>
          <a:p>
            <a:pPr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~40 Mkm</a:t>
            </a:r>
            <a:r>
              <a:rPr lang="en-US" sz="3200" b="1" baseline="30000" dirty="0" smtClean="0">
                <a:solidFill>
                  <a:srgbClr val="003300"/>
                </a:solidFill>
                <a:effectLst>
                  <a:outerShdw blurRad="38100" dist="38100" dir="2700000" algn="tl">
                    <a:srgbClr val="000000">
                      <a:alpha val="43137"/>
                    </a:srgbClr>
                  </a:outerShdw>
                </a:effectLst>
              </a:rPr>
              <a:t>2</a:t>
            </a:r>
          </a:p>
          <a:p>
            <a:pPr marL="457200" indent="-457200">
              <a:buFont typeface="Arial" pitchFamily="34" charset="0"/>
              <a:buChar char="•"/>
            </a:pPr>
            <a:endParaRPr lang="en-US" sz="1000" b="1" dirty="0" smtClean="0">
              <a:solidFill>
                <a:srgbClr val="003300"/>
              </a:solidFill>
              <a:effectLst>
                <a:outerShdw blurRad="38100" dist="38100" dir="2700000" algn="tl">
                  <a:srgbClr val="000000">
                    <a:alpha val="43137"/>
                  </a:srgbClr>
                </a:outerShdw>
              </a:effectLst>
            </a:endParaRPr>
          </a:p>
          <a:p>
            <a:pPr marL="457200"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6200 m</a:t>
            </a:r>
            <a:r>
              <a:rPr lang="en-US" sz="3200" b="1" baseline="30000" dirty="0" smtClean="0">
                <a:solidFill>
                  <a:srgbClr val="003300"/>
                </a:solidFill>
                <a:effectLst>
                  <a:outerShdw blurRad="38100" dist="38100" dir="2700000" algn="tl">
                    <a:srgbClr val="000000">
                      <a:alpha val="43137"/>
                    </a:srgbClr>
                  </a:outerShdw>
                </a:effectLst>
              </a:rPr>
              <a:t>2</a:t>
            </a:r>
            <a:r>
              <a:rPr lang="en-US" sz="3200" b="1" dirty="0" smtClean="0">
                <a:solidFill>
                  <a:srgbClr val="003300"/>
                </a:solidFill>
                <a:effectLst>
                  <a:outerShdw blurRad="38100" dist="38100" dir="2700000" algn="tl">
                    <a:srgbClr val="000000">
                      <a:alpha val="43137"/>
                    </a:srgbClr>
                  </a:outerShdw>
                </a:effectLst>
              </a:rPr>
              <a:t> / person</a:t>
            </a:r>
            <a:endParaRPr lang="en-US" sz="3200" b="1" dirty="0">
              <a:solidFill>
                <a:srgbClr val="003300"/>
              </a:solidFill>
              <a:effectLst>
                <a:outerShdw blurRad="38100" dist="38100" dir="2700000" algn="tl">
                  <a:srgbClr val="000000">
                    <a:alpha val="43137"/>
                  </a:srgbClr>
                </a:outerShdw>
              </a:effectLst>
            </a:endParaRPr>
          </a:p>
        </p:txBody>
      </p:sp>
      <p:sp>
        <p:nvSpPr>
          <p:cNvPr id="10" name="TextBox 9"/>
          <p:cNvSpPr txBox="1"/>
          <p:nvPr/>
        </p:nvSpPr>
        <p:spPr>
          <a:xfrm>
            <a:off x="5181600" y="3678465"/>
            <a:ext cx="3962400" cy="2708434"/>
          </a:xfrm>
          <a:prstGeom prst="rect">
            <a:avLst/>
          </a:prstGeom>
          <a:noFill/>
        </p:spPr>
        <p:txBody>
          <a:bodyPr wrap="square" rtlCol="0">
            <a:spAutoFit/>
          </a:bodyPr>
          <a:lstStyle/>
          <a:p>
            <a:r>
              <a:rPr lang="en-US" sz="3200" b="1" dirty="0" smtClean="0">
                <a:solidFill>
                  <a:srgbClr val="003300"/>
                </a:solidFill>
                <a:effectLst>
                  <a:outerShdw blurRad="38100" dist="38100" dir="2700000" algn="tl">
                    <a:srgbClr val="000000">
                      <a:alpha val="43137"/>
                    </a:srgbClr>
                  </a:outerShdw>
                </a:effectLst>
              </a:rPr>
              <a:t>Forest Classification:</a:t>
            </a:r>
          </a:p>
          <a:p>
            <a:pPr marL="914400" lvl="1"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Boreal</a:t>
            </a:r>
          </a:p>
          <a:p>
            <a:pPr lvl="2"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Temperate</a:t>
            </a:r>
          </a:p>
          <a:p>
            <a:pPr lvl="2" indent="-457200">
              <a:buFont typeface="Arial" pitchFamily="34" charset="0"/>
              <a:buChar char="•"/>
            </a:pPr>
            <a:r>
              <a:rPr lang="en-US" sz="3200" b="1" dirty="0" smtClean="0">
                <a:solidFill>
                  <a:srgbClr val="003300"/>
                </a:solidFill>
                <a:effectLst>
                  <a:outerShdw blurRad="38100" dist="38100" dir="2700000" algn="tl">
                    <a:srgbClr val="000000">
                      <a:alpha val="43137"/>
                    </a:srgbClr>
                  </a:outerShdw>
                </a:effectLst>
              </a:rPr>
              <a:t>Tropical</a:t>
            </a:r>
          </a:p>
          <a:p>
            <a:pPr marL="457200" indent="-457200">
              <a:buFont typeface="Arial" pitchFamily="34" charset="0"/>
              <a:buChar char="•"/>
            </a:pPr>
            <a:endParaRPr lang="en-US" sz="1000" b="1" dirty="0" smtClean="0">
              <a:solidFill>
                <a:srgbClr val="003300"/>
              </a:solidFill>
              <a:effectLst>
                <a:outerShdw blurRad="38100" dist="38100" dir="2700000" algn="tl">
                  <a:srgbClr val="000000">
                    <a:alpha val="43137"/>
                  </a:srgbClr>
                </a:outerShdw>
              </a:effectLst>
            </a:endParaRPr>
          </a:p>
          <a:p>
            <a:pPr marL="457200" indent="-457200">
              <a:buFont typeface="Arial" pitchFamily="34" charset="0"/>
              <a:buChar char="•"/>
            </a:pPr>
            <a:endParaRPr lang="en-US" sz="3200" b="1" dirty="0">
              <a:solidFill>
                <a:srgbClr val="003300"/>
              </a:solidFill>
              <a:effectLst>
                <a:outerShdw blurRad="38100" dist="38100" dir="2700000" algn="tl">
                  <a:srgbClr val="000000">
                    <a:alpha val="43137"/>
                  </a:srgbClr>
                </a:outerShdw>
              </a:effectLst>
            </a:endParaRPr>
          </a:p>
        </p:txBody>
      </p:sp>
      <p:sp>
        <p:nvSpPr>
          <p:cNvPr id="6" name="TextBox 5"/>
          <p:cNvSpPr txBox="1"/>
          <p:nvPr/>
        </p:nvSpPr>
        <p:spPr>
          <a:xfrm>
            <a:off x="-2" y="6273225"/>
            <a:ext cx="9144002" cy="584775"/>
          </a:xfrm>
          <a:prstGeom prst="rect">
            <a:avLst/>
          </a:prstGeom>
          <a:noFill/>
        </p:spPr>
        <p:txBody>
          <a:bodyPr wrap="square" rtlCol="0">
            <a:spAutoFit/>
          </a:bodyPr>
          <a:lstStyle/>
          <a:p>
            <a:pPr algn="ctr"/>
            <a:r>
              <a:rPr lang="en-US" sz="3200" b="1" dirty="0" smtClean="0">
                <a:solidFill>
                  <a:srgbClr val="003300"/>
                </a:solidFill>
                <a:effectLst>
                  <a:glow rad="63500">
                    <a:schemeClr val="accent3">
                      <a:satMod val="175000"/>
                      <a:alpha val="40000"/>
                    </a:schemeClr>
                  </a:glow>
                  <a:outerShdw blurRad="38100" dist="38100" dir="2700000" algn="tl">
                    <a:srgbClr val="000000">
                      <a:alpha val="43137"/>
                    </a:srgbClr>
                  </a:outerShdw>
                </a:effectLst>
              </a:rPr>
              <a:t>Only ~36% of forest is classified as primary forest</a:t>
            </a:r>
            <a:endParaRPr lang="en-US" sz="3200" b="1" dirty="0">
              <a:solidFill>
                <a:srgbClr val="003300"/>
              </a:solidFill>
              <a:effectLst>
                <a:glow rad="63500">
                  <a:schemeClr val="accent3">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006921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200" dirty="0"/>
              <a:t>Climate-Driven Increases in </a:t>
            </a:r>
            <a:r>
              <a:rPr lang="en-US" sz="3200" dirty="0" smtClean="0"/>
              <a:t>Ecosystem Productivity </a:t>
            </a:r>
            <a:r>
              <a:rPr lang="en-US" sz="3200" dirty="0"/>
              <a:t>from 1982 to 1999</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0192" y="1219200"/>
            <a:ext cx="7086600" cy="353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57600" y="4267200"/>
            <a:ext cx="4487832" cy="369332"/>
          </a:xfrm>
          <a:prstGeom prst="rect">
            <a:avLst/>
          </a:prstGeom>
        </p:spPr>
        <p:txBody>
          <a:bodyPr wrap="none">
            <a:spAutoFit/>
          </a:bodyPr>
          <a:lstStyle/>
          <a:p>
            <a:r>
              <a:rPr lang="fr-FR" b="1" i="1" dirty="0">
                <a:solidFill>
                  <a:srgbClr val="003300"/>
                </a:solidFill>
                <a:effectLst>
                  <a:outerShdw blurRad="38100" dist="38100" dir="2700000" algn="tl">
                    <a:srgbClr val="000000">
                      <a:alpha val="43137"/>
                    </a:srgbClr>
                  </a:outerShdw>
                </a:effectLst>
              </a:rPr>
              <a:t>R. R. </a:t>
            </a:r>
            <a:r>
              <a:rPr lang="fr-FR" b="1" i="1" dirty="0" err="1">
                <a:solidFill>
                  <a:srgbClr val="003300"/>
                </a:solidFill>
                <a:effectLst>
                  <a:outerShdw blurRad="38100" dist="38100" dir="2700000" algn="tl">
                    <a:srgbClr val="000000">
                      <a:alpha val="43137"/>
                    </a:srgbClr>
                  </a:outerShdw>
                </a:effectLst>
              </a:rPr>
              <a:t>Nemani</a:t>
            </a:r>
            <a:r>
              <a:rPr lang="fr-FR" b="1" i="1" dirty="0">
                <a:solidFill>
                  <a:srgbClr val="003300"/>
                </a:solidFill>
                <a:effectLst>
                  <a:outerShdw blurRad="38100" dist="38100" dir="2700000" algn="tl">
                    <a:srgbClr val="000000">
                      <a:alpha val="43137"/>
                    </a:srgbClr>
                  </a:outerShdw>
                </a:effectLst>
              </a:rPr>
              <a:t> et al., Science 300, 1560 (2003).</a:t>
            </a:r>
            <a:endParaRPr lang="en-US" b="1" i="1" dirty="0">
              <a:solidFill>
                <a:srgbClr val="003300"/>
              </a:solidFill>
              <a:effectLst>
                <a:outerShdw blurRad="38100" dist="38100" dir="2700000" algn="tl">
                  <a:srgbClr val="000000">
                    <a:alpha val="43137"/>
                  </a:srgbClr>
                </a:outerShdw>
              </a:effectLst>
            </a:endParaRPr>
          </a:p>
        </p:txBody>
      </p:sp>
      <p:sp>
        <p:nvSpPr>
          <p:cNvPr id="5" name="Rectangle 4"/>
          <p:cNvSpPr/>
          <p:nvPr/>
        </p:nvSpPr>
        <p:spPr>
          <a:xfrm>
            <a:off x="0" y="5029200"/>
            <a:ext cx="9144000" cy="1723549"/>
          </a:xfrm>
          <a:prstGeom prst="rect">
            <a:avLst/>
          </a:prstGeom>
        </p:spPr>
        <p:txBody>
          <a:bodyPr wrap="square">
            <a:spAutoFit/>
          </a:bodyPr>
          <a:lstStyle/>
          <a:p>
            <a:r>
              <a:rPr lang="en-US" sz="2400" b="1" dirty="0">
                <a:solidFill>
                  <a:srgbClr val="003300"/>
                </a:solidFill>
                <a:effectLst>
                  <a:outerShdw blurRad="38100" dist="38100" dir="2700000" algn="tl">
                    <a:srgbClr val="000000">
                      <a:alpha val="43137"/>
                    </a:srgbClr>
                  </a:outerShdw>
                </a:effectLst>
              </a:rPr>
              <a:t>From 1982 to 1999, climate constraints were relaxing with increasing temperature and solar radiation, allowing an upward trend in NPP</a:t>
            </a:r>
            <a:r>
              <a:rPr lang="en-US" sz="2400" b="1" dirty="0" smtClean="0">
                <a:solidFill>
                  <a:srgbClr val="003300"/>
                </a:solidFill>
                <a:effectLst>
                  <a:outerShdw blurRad="38100" dist="38100" dir="2700000" algn="tl">
                    <a:srgbClr val="000000">
                      <a:alpha val="43137"/>
                    </a:srgbClr>
                  </a:outerShdw>
                </a:effectLst>
              </a:rPr>
              <a:t>.</a:t>
            </a:r>
            <a:endParaRPr lang="en-US" sz="2400" b="1" dirty="0">
              <a:solidFill>
                <a:srgbClr val="003300"/>
              </a:solidFill>
              <a:effectLst>
                <a:outerShdw blurRad="38100" dist="38100" dir="2700000" algn="tl">
                  <a:srgbClr val="000000">
                    <a:alpha val="43137"/>
                  </a:srgbClr>
                </a:outerShdw>
              </a:effectLst>
            </a:endParaRPr>
          </a:p>
          <a:p>
            <a:endParaRPr lang="en-US" sz="1000" b="1" dirty="0">
              <a:solidFill>
                <a:srgbClr val="003300"/>
              </a:solidFill>
              <a:effectLst>
                <a:outerShdw blurRad="38100" dist="38100" dir="2700000" algn="tl">
                  <a:srgbClr val="000000">
                    <a:alpha val="43137"/>
                  </a:srgbClr>
                </a:outerShdw>
              </a:effectLst>
            </a:endParaRPr>
          </a:p>
          <a:p>
            <a:r>
              <a:rPr lang="en-US" sz="2400" b="1" dirty="0">
                <a:solidFill>
                  <a:srgbClr val="003300"/>
                </a:solidFill>
                <a:effectLst>
                  <a:outerShdw blurRad="38100" dist="38100" dir="2700000" algn="tl">
                    <a:srgbClr val="000000">
                      <a:alpha val="43137"/>
                    </a:srgbClr>
                  </a:outerShdw>
                </a:effectLst>
              </a:rPr>
              <a:t>The </a:t>
            </a:r>
            <a:r>
              <a:rPr lang="en-US" sz="2400" b="1" dirty="0" smtClean="0">
                <a:solidFill>
                  <a:srgbClr val="003300"/>
                </a:solidFill>
                <a:effectLst>
                  <a:outerShdw blurRad="38100" dist="38100" dir="2700000" algn="tl">
                    <a:srgbClr val="000000">
                      <a:alpha val="43137"/>
                    </a:srgbClr>
                  </a:outerShdw>
                </a:effectLst>
              </a:rPr>
              <a:t>past </a:t>
            </a:r>
            <a:r>
              <a:rPr lang="en-US" sz="2400" b="1" dirty="0">
                <a:solidFill>
                  <a:srgbClr val="003300"/>
                </a:solidFill>
                <a:effectLst>
                  <a:outerShdw blurRad="38100" dist="38100" dir="2700000" algn="tl">
                    <a:srgbClr val="000000">
                      <a:alpha val="43137"/>
                    </a:srgbClr>
                  </a:outerShdw>
                </a:effectLst>
              </a:rPr>
              <a:t>decade has been the warmest since instrumental measurement which could imply continued increases in NPP.</a:t>
            </a:r>
          </a:p>
        </p:txBody>
      </p:sp>
    </p:spTree>
    <p:extLst>
      <p:ext uri="{BB962C8B-B14F-4D97-AF65-F5344CB8AC3E}">
        <p14:creationId xmlns:p14="http://schemas.microsoft.com/office/powerpoint/2010/main" val="1042840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52400"/>
            <a:ext cx="89439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150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Forest Mortality</a:t>
            </a:r>
            <a:endParaRPr lang="en-US" dirty="0"/>
          </a:p>
        </p:txBody>
      </p:sp>
      <p:sp>
        <p:nvSpPr>
          <p:cNvPr id="7" name="Content Placeholder 6"/>
          <p:cNvSpPr>
            <a:spLocks noGrp="1"/>
          </p:cNvSpPr>
          <p:nvPr>
            <p:ph sz="half" idx="1"/>
          </p:nvPr>
        </p:nvSpPr>
        <p:spPr>
          <a:xfrm>
            <a:off x="0" y="1066800"/>
            <a:ext cx="5029200" cy="5791200"/>
          </a:xfrm>
        </p:spPr>
        <p:txBody>
          <a:bodyPr/>
          <a:lstStyle/>
          <a:p>
            <a:r>
              <a:rPr lang="en-US" dirty="0" smtClean="0"/>
              <a:t>Background Mortality: Non-catastrophic mortality.</a:t>
            </a:r>
          </a:p>
          <a:p>
            <a:endParaRPr lang="en-US" dirty="0" smtClean="0"/>
          </a:p>
          <a:p>
            <a:r>
              <a:rPr lang="en-US" dirty="0" smtClean="0"/>
              <a:t>87% of plots showed increased mortality rates.</a:t>
            </a:r>
          </a:p>
          <a:p>
            <a:endParaRPr lang="en-US" dirty="0" smtClean="0"/>
          </a:p>
          <a:p>
            <a:r>
              <a:rPr lang="en-US" dirty="0" smtClean="0"/>
              <a:t>Regional Warming and consequent increases in water deficit are likely contributors to this trend.</a:t>
            </a:r>
            <a:endParaRPr lang="en-US" dirty="0"/>
          </a:p>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970799"/>
            <a:ext cx="4191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269832" y="6576990"/>
            <a:ext cx="3874168" cy="276999"/>
          </a:xfrm>
          <a:prstGeom prst="rect">
            <a:avLst/>
          </a:prstGeom>
        </p:spPr>
        <p:txBody>
          <a:bodyPr wrap="square">
            <a:spAutoFit/>
          </a:bodyPr>
          <a:lstStyle/>
          <a:p>
            <a:pPr algn="ctr"/>
            <a:r>
              <a:rPr lang="en-US" sz="1200" b="1" i="1" dirty="0">
                <a:solidFill>
                  <a:srgbClr val="003300"/>
                </a:solidFill>
                <a:effectLst>
                  <a:outerShdw blurRad="38100" dist="38100" dir="2700000" algn="tl">
                    <a:srgbClr val="000000">
                      <a:alpha val="43137"/>
                    </a:srgbClr>
                  </a:outerShdw>
                </a:effectLst>
              </a:rPr>
              <a:t>P.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Science 323, 521 -524 (2009) </a:t>
            </a:r>
            <a:endParaRPr lang="en-US" sz="12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4069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80963"/>
            <a:ext cx="8924925" cy="66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6576990"/>
            <a:ext cx="9144000" cy="276999"/>
          </a:xfrm>
          <a:prstGeom prst="rect">
            <a:avLst/>
          </a:prstGeom>
        </p:spPr>
        <p:txBody>
          <a:bodyPr wrap="square">
            <a:spAutoFit/>
          </a:bodyPr>
          <a:lstStyle/>
          <a:p>
            <a:pPr algn="ctr"/>
            <a:r>
              <a:rPr lang="en-US" sz="1200" b="1" i="1" dirty="0" smtClean="0">
                <a:solidFill>
                  <a:srgbClr val="003300"/>
                </a:solidFill>
                <a:effectLst>
                  <a:outerShdw blurRad="38100" dist="38100" dir="2700000" algn="tl">
                    <a:srgbClr val="000000">
                      <a:alpha val="43137"/>
                    </a:srgbClr>
                  </a:outerShdw>
                </a:effectLst>
              </a:rPr>
              <a:t>Slide from P</a:t>
            </a:r>
            <a:r>
              <a:rPr lang="en-US" sz="1200" b="1" i="1" dirty="0">
                <a:solidFill>
                  <a:srgbClr val="003300"/>
                </a:solidFill>
                <a:effectLst>
                  <a:outerShdw blurRad="38100" dist="38100" dir="2700000" algn="tl">
                    <a:srgbClr val="000000">
                      <a:alpha val="43137"/>
                    </a:srgbClr>
                  </a:outerShdw>
                </a:effectLst>
              </a:rPr>
              <a:t>.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a:t>
            </a:r>
            <a:r>
              <a:rPr lang="en-US" sz="1200" b="1" i="1" dirty="0" smtClean="0">
                <a:solidFill>
                  <a:srgbClr val="003300"/>
                </a:solidFill>
                <a:effectLst>
                  <a:outerShdw blurRad="38100" dist="38100" dir="2700000" algn="tl">
                    <a:srgbClr val="000000">
                      <a:alpha val="43137"/>
                    </a:srgbClr>
                  </a:outerShdw>
                </a:effectLst>
              </a:rPr>
              <a:t>Widespread increases of tree mortality rates in the western United States</a:t>
            </a:r>
            <a:endParaRPr lang="en-US" sz="12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4012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87313"/>
            <a:ext cx="894397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6576990"/>
            <a:ext cx="9144000" cy="276999"/>
          </a:xfrm>
          <a:prstGeom prst="rect">
            <a:avLst/>
          </a:prstGeom>
        </p:spPr>
        <p:txBody>
          <a:bodyPr wrap="square">
            <a:spAutoFit/>
          </a:bodyPr>
          <a:lstStyle/>
          <a:p>
            <a:pPr algn="ctr"/>
            <a:r>
              <a:rPr lang="en-US" sz="1200" b="1" i="1" dirty="0" smtClean="0">
                <a:solidFill>
                  <a:srgbClr val="003300"/>
                </a:solidFill>
                <a:effectLst>
                  <a:outerShdw blurRad="38100" dist="38100" dir="2700000" algn="tl">
                    <a:srgbClr val="000000">
                      <a:alpha val="43137"/>
                    </a:srgbClr>
                  </a:outerShdw>
                </a:effectLst>
              </a:rPr>
              <a:t>Slide from P</a:t>
            </a:r>
            <a:r>
              <a:rPr lang="en-US" sz="1200" b="1" i="1" dirty="0">
                <a:solidFill>
                  <a:srgbClr val="003300"/>
                </a:solidFill>
                <a:effectLst>
                  <a:outerShdw blurRad="38100" dist="38100" dir="2700000" algn="tl">
                    <a:srgbClr val="000000">
                      <a:alpha val="43137"/>
                    </a:srgbClr>
                  </a:outerShdw>
                </a:effectLst>
              </a:rPr>
              <a:t>.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a:t>
            </a:r>
            <a:r>
              <a:rPr lang="en-US" sz="1200" b="1" i="1" dirty="0" smtClean="0">
                <a:solidFill>
                  <a:srgbClr val="003300"/>
                </a:solidFill>
                <a:effectLst>
                  <a:outerShdw blurRad="38100" dist="38100" dir="2700000" algn="tl">
                    <a:srgbClr val="000000">
                      <a:alpha val="43137"/>
                    </a:srgbClr>
                  </a:outerShdw>
                </a:effectLst>
              </a:rPr>
              <a:t>Widespread increases of tree mortality rates in the western United States</a:t>
            </a:r>
            <a:endParaRPr lang="en-US" sz="12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319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87313"/>
            <a:ext cx="894397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6576990"/>
            <a:ext cx="9144000" cy="276999"/>
          </a:xfrm>
          <a:prstGeom prst="rect">
            <a:avLst/>
          </a:prstGeom>
        </p:spPr>
        <p:txBody>
          <a:bodyPr wrap="square">
            <a:spAutoFit/>
          </a:bodyPr>
          <a:lstStyle/>
          <a:p>
            <a:pPr algn="ctr"/>
            <a:r>
              <a:rPr lang="en-US" sz="1200" b="1" i="1" dirty="0" smtClean="0">
                <a:solidFill>
                  <a:srgbClr val="003300"/>
                </a:solidFill>
                <a:effectLst>
                  <a:outerShdw blurRad="38100" dist="38100" dir="2700000" algn="tl">
                    <a:srgbClr val="000000">
                      <a:alpha val="43137"/>
                    </a:srgbClr>
                  </a:outerShdw>
                </a:effectLst>
              </a:rPr>
              <a:t>Slide from P</a:t>
            </a:r>
            <a:r>
              <a:rPr lang="en-US" sz="1200" b="1" i="1" dirty="0">
                <a:solidFill>
                  <a:srgbClr val="003300"/>
                </a:solidFill>
                <a:effectLst>
                  <a:outerShdw blurRad="38100" dist="38100" dir="2700000" algn="tl">
                    <a:srgbClr val="000000">
                      <a:alpha val="43137"/>
                    </a:srgbClr>
                  </a:outerShdw>
                </a:effectLst>
              </a:rPr>
              <a:t>.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a:t>
            </a:r>
            <a:r>
              <a:rPr lang="en-US" sz="1200" b="1" i="1" dirty="0" smtClean="0">
                <a:solidFill>
                  <a:srgbClr val="003300"/>
                </a:solidFill>
                <a:effectLst>
                  <a:outerShdw blurRad="38100" dist="38100" dir="2700000" algn="tl">
                    <a:srgbClr val="000000">
                      <a:alpha val="43137"/>
                    </a:srgbClr>
                  </a:outerShdw>
                </a:effectLst>
              </a:rPr>
              <a:t>Widespread increases of tree mortality rates in the western United States</a:t>
            </a:r>
            <a:endParaRPr lang="en-US" sz="12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2172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87313"/>
            <a:ext cx="894397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6576990"/>
            <a:ext cx="9144000" cy="276999"/>
          </a:xfrm>
          <a:prstGeom prst="rect">
            <a:avLst/>
          </a:prstGeom>
        </p:spPr>
        <p:txBody>
          <a:bodyPr wrap="square">
            <a:spAutoFit/>
          </a:bodyPr>
          <a:lstStyle/>
          <a:p>
            <a:pPr algn="ctr"/>
            <a:r>
              <a:rPr lang="en-US" sz="1200" b="1" i="1" dirty="0" smtClean="0">
                <a:solidFill>
                  <a:srgbClr val="003300"/>
                </a:solidFill>
                <a:effectLst>
                  <a:outerShdw blurRad="38100" dist="38100" dir="2700000" algn="tl">
                    <a:srgbClr val="000000">
                      <a:alpha val="43137"/>
                    </a:srgbClr>
                  </a:outerShdw>
                </a:effectLst>
              </a:rPr>
              <a:t>Slide from P</a:t>
            </a:r>
            <a:r>
              <a:rPr lang="en-US" sz="1200" b="1" i="1" dirty="0">
                <a:solidFill>
                  <a:srgbClr val="003300"/>
                </a:solidFill>
                <a:effectLst>
                  <a:outerShdw blurRad="38100" dist="38100" dir="2700000" algn="tl">
                    <a:srgbClr val="000000">
                      <a:alpha val="43137"/>
                    </a:srgbClr>
                  </a:outerShdw>
                </a:effectLst>
              </a:rPr>
              <a:t>.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a:t>
            </a:r>
            <a:r>
              <a:rPr lang="en-US" sz="1200" b="1" i="1" dirty="0" smtClean="0">
                <a:solidFill>
                  <a:srgbClr val="003300"/>
                </a:solidFill>
                <a:effectLst>
                  <a:outerShdw blurRad="38100" dist="38100" dir="2700000" algn="tl">
                    <a:srgbClr val="000000">
                      <a:alpha val="43137"/>
                    </a:srgbClr>
                  </a:outerShdw>
                </a:effectLst>
              </a:rPr>
              <a:t>Widespread increases of tree mortality rates in the western United States</a:t>
            </a:r>
            <a:endParaRPr lang="en-US" sz="12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45775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87313"/>
            <a:ext cx="894397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6576990"/>
            <a:ext cx="9144000" cy="276999"/>
          </a:xfrm>
          <a:prstGeom prst="rect">
            <a:avLst/>
          </a:prstGeom>
        </p:spPr>
        <p:txBody>
          <a:bodyPr wrap="square">
            <a:spAutoFit/>
          </a:bodyPr>
          <a:lstStyle/>
          <a:p>
            <a:pPr algn="ctr"/>
            <a:r>
              <a:rPr lang="en-US" sz="1200" b="1" i="1" dirty="0" smtClean="0">
                <a:solidFill>
                  <a:srgbClr val="003300"/>
                </a:solidFill>
                <a:effectLst>
                  <a:outerShdw blurRad="38100" dist="38100" dir="2700000" algn="tl">
                    <a:srgbClr val="000000">
                      <a:alpha val="43137"/>
                    </a:srgbClr>
                  </a:outerShdw>
                </a:effectLst>
              </a:rPr>
              <a:t>Slide from P</a:t>
            </a:r>
            <a:r>
              <a:rPr lang="en-US" sz="1200" b="1" i="1" dirty="0">
                <a:solidFill>
                  <a:srgbClr val="003300"/>
                </a:solidFill>
                <a:effectLst>
                  <a:outerShdw blurRad="38100" dist="38100" dir="2700000" algn="tl">
                    <a:srgbClr val="000000">
                      <a:alpha val="43137"/>
                    </a:srgbClr>
                  </a:outerShdw>
                </a:effectLst>
              </a:rPr>
              <a:t>.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a:t>
            </a:r>
            <a:r>
              <a:rPr lang="en-US" sz="1200" b="1" i="1" dirty="0" smtClean="0">
                <a:solidFill>
                  <a:srgbClr val="003300"/>
                </a:solidFill>
                <a:effectLst>
                  <a:outerShdw blurRad="38100" dist="38100" dir="2700000" algn="tl">
                    <a:srgbClr val="000000">
                      <a:alpha val="43137"/>
                    </a:srgbClr>
                  </a:outerShdw>
                </a:effectLst>
              </a:rPr>
              <a:t>Widespread increases of tree mortality rates in the western United States</a:t>
            </a:r>
            <a:endParaRPr lang="en-US" sz="12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9075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87313"/>
            <a:ext cx="894397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6576990"/>
            <a:ext cx="9144000" cy="276999"/>
          </a:xfrm>
          <a:prstGeom prst="rect">
            <a:avLst/>
          </a:prstGeom>
        </p:spPr>
        <p:txBody>
          <a:bodyPr wrap="square">
            <a:spAutoFit/>
          </a:bodyPr>
          <a:lstStyle/>
          <a:p>
            <a:pPr algn="ctr"/>
            <a:r>
              <a:rPr lang="en-US" sz="1200" b="1" i="1" dirty="0" smtClean="0">
                <a:solidFill>
                  <a:srgbClr val="003300"/>
                </a:solidFill>
                <a:effectLst>
                  <a:outerShdw blurRad="38100" dist="38100" dir="2700000" algn="tl">
                    <a:srgbClr val="000000">
                      <a:alpha val="43137"/>
                    </a:srgbClr>
                  </a:outerShdw>
                </a:effectLst>
              </a:rPr>
              <a:t>Slide from P</a:t>
            </a:r>
            <a:r>
              <a:rPr lang="en-US" sz="1200" b="1" i="1" dirty="0">
                <a:solidFill>
                  <a:srgbClr val="003300"/>
                </a:solidFill>
                <a:effectLst>
                  <a:outerShdw blurRad="38100" dist="38100" dir="2700000" algn="tl">
                    <a:srgbClr val="000000">
                      <a:alpha val="43137"/>
                    </a:srgbClr>
                  </a:outerShdw>
                </a:effectLst>
              </a:rPr>
              <a:t>.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a:t>
            </a:r>
            <a:r>
              <a:rPr lang="en-US" sz="1200" b="1" i="1" dirty="0" smtClean="0">
                <a:solidFill>
                  <a:srgbClr val="003300"/>
                </a:solidFill>
                <a:effectLst>
                  <a:outerShdw blurRad="38100" dist="38100" dir="2700000" algn="tl">
                    <a:srgbClr val="000000">
                      <a:alpha val="43137"/>
                    </a:srgbClr>
                  </a:outerShdw>
                </a:effectLst>
              </a:rPr>
              <a:t>Widespread increases of tree mortality rates in the western United States</a:t>
            </a:r>
            <a:endParaRPr lang="en-US" sz="12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5257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87313"/>
            <a:ext cx="894397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6576990"/>
            <a:ext cx="9144000" cy="276999"/>
          </a:xfrm>
          <a:prstGeom prst="rect">
            <a:avLst/>
          </a:prstGeom>
        </p:spPr>
        <p:txBody>
          <a:bodyPr wrap="square">
            <a:spAutoFit/>
          </a:bodyPr>
          <a:lstStyle/>
          <a:p>
            <a:pPr algn="ctr"/>
            <a:r>
              <a:rPr lang="en-US" sz="1200" b="1" i="1" dirty="0" smtClean="0">
                <a:solidFill>
                  <a:srgbClr val="003300"/>
                </a:solidFill>
                <a:effectLst>
                  <a:outerShdw blurRad="38100" dist="38100" dir="2700000" algn="tl">
                    <a:srgbClr val="000000">
                      <a:alpha val="43137"/>
                    </a:srgbClr>
                  </a:outerShdw>
                </a:effectLst>
              </a:rPr>
              <a:t>Slide from P</a:t>
            </a:r>
            <a:r>
              <a:rPr lang="en-US" sz="1200" b="1" i="1" dirty="0">
                <a:solidFill>
                  <a:srgbClr val="003300"/>
                </a:solidFill>
                <a:effectLst>
                  <a:outerShdw blurRad="38100" dist="38100" dir="2700000" algn="tl">
                    <a:srgbClr val="000000">
                      <a:alpha val="43137"/>
                    </a:srgbClr>
                  </a:outerShdw>
                </a:effectLst>
              </a:rPr>
              <a:t>.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a:t>
            </a:r>
            <a:r>
              <a:rPr lang="en-US" sz="1200" b="1" i="1" dirty="0" smtClean="0">
                <a:solidFill>
                  <a:srgbClr val="003300"/>
                </a:solidFill>
                <a:effectLst>
                  <a:outerShdw blurRad="38100" dist="38100" dir="2700000" algn="tl">
                    <a:srgbClr val="000000">
                      <a:alpha val="43137"/>
                    </a:srgbClr>
                  </a:outerShdw>
                </a:effectLst>
              </a:rPr>
              <a:t>Widespread increases of tree mortality rates in the western United States</a:t>
            </a:r>
            <a:endParaRPr lang="en-US" sz="1200"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1307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Rounded Rectangle 4"/>
          <p:cNvSpPr/>
          <p:nvPr/>
        </p:nvSpPr>
        <p:spPr>
          <a:xfrm>
            <a:off x="838200" y="2209800"/>
            <a:ext cx="7467600" cy="1905000"/>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590800"/>
            <a:ext cx="9144000" cy="1143000"/>
          </a:xfrm>
        </p:spPr>
        <p:txBody>
          <a:bodyPr>
            <a:noAutofit/>
          </a:bodyPr>
          <a:lstStyle/>
          <a:p>
            <a:r>
              <a:rPr lang="en-US" dirty="0" smtClean="0">
                <a:effectLst>
                  <a:glow rad="63500">
                    <a:schemeClr val="accent3">
                      <a:satMod val="175000"/>
                      <a:alpha val="40000"/>
                    </a:schemeClr>
                  </a:glow>
                  <a:outerShdw blurRad="38100" dist="38100" dir="2700000" algn="tl">
                    <a:srgbClr val="000000">
                      <a:alpha val="43137"/>
                    </a:srgbClr>
                  </a:outerShdw>
                </a:effectLst>
              </a:rPr>
              <a:t>Forest Ecosystems as Sources </a:t>
            </a:r>
            <a:br>
              <a:rPr lang="en-US" dirty="0" smtClean="0">
                <a:effectLst>
                  <a:glow rad="63500">
                    <a:schemeClr val="accent3">
                      <a:satMod val="175000"/>
                      <a:alpha val="40000"/>
                    </a:schemeClr>
                  </a:glow>
                  <a:outerShdw blurRad="38100" dist="38100" dir="2700000" algn="tl">
                    <a:srgbClr val="000000">
                      <a:alpha val="43137"/>
                    </a:srgbClr>
                  </a:outerShdw>
                </a:effectLst>
              </a:rPr>
            </a:br>
            <a:r>
              <a:rPr lang="en-US" dirty="0" smtClean="0">
                <a:effectLst>
                  <a:glow rad="63500">
                    <a:schemeClr val="accent3">
                      <a:satMod val="175000"/>
                      <a:alpha val="40000"/>
                    </a:schemeClr>
                  </a:glow>
                  <a:outerShdw blurRad="38100" dist="38100" dir="2700000" algn="tl">
                    <a:srgbClr val="000000">
                      <a:alpha val="43137"/>
                    </a:srgbClr>
                  </a:outerShdw>
                </a:effectLst>
              </a:rPr>
              <a:t>of Goods and Services</a:t>
            </a:r>
            <a:endParaRPr lang="en-US" dirty="0">
              <a:effectLst>
                <a:glow rad="63500">
                  <a:schemeClr val="accent3">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56679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6084"/>
          <a:stretch/>
        </p:blipFill>
        <p:spPr bwMode="auto">
          <a:xfrm>
            <a:off x="533400" y="802593"/>
            <a:ext cx="7620000" cy="498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791200"/>
            <a:ext cx="9144000" cy="646331"/>
          </a:xfrm>
          <a:prstGeom prst="rect">
            <a:avLst/>
          </a:prstGeom>
        </p:spPr>
        <p:txBody>
          <a:bodyPr wrap="square">
            <a:spAutoFit/>
          </a:bodyPr>
          <a:lstStyle/>
          <a:p>
            <a:r>
              <a:rPr lang="en-US" b="1" dirty="0" smtClean="0">
                <a:solidFill>
                  <a:srgbClr val="003300"/>
                </a:solidFill>
                <a:effectLst>
                  <a:outerShdw blurRad="38100" dist="38100" dir="2700000" algn="tl">
                    <a:srgbClr val="000000">
                      <a:alpha val="43137"/>
                    </a:srgbClr>
                  </a:outerShdw>
                </a:effectLst>
              </a:rPr>
              <a:t>Modeled </a:t>
            </a:r>
            <a:r>
              <a:rPr lang="en-US" b="1" dirty="0">
                <a:solidFill>
                  <a:srgbClr val="003300"/>
                </a:solidFill>
                <a:effectLst>
                  <a:outerShdw blurRad="38100" dist="38100" dir="2700000" algn="tl">
                    <a:srgbClr val="000000">
                      <a:alpha val="43137"/>
                    </a:srgbClr>
                  </a:outerShdw>
                </a:effectLst>
              </a:rPr>
              <a:t>trends in tree mortality rates for (A) regions, (B) </a:t>
            </a:r>
            <a:r>
              <a:rPr lang="en-US" b="1" dirty="0" err="1">
                <a:solidFill>
                  <a:srgbClr val="003300"/>
                </a:solidFill>
                <a:effectLst>
                  <a:outerShdw blurRad="38100" dist="38100" dir="2700000" algn="tl">
                    <a:srgbClr val="000000">
                      <a:alpha val="43137"/>
                    </a:srgbClr>
                  </a:outerShdw>
                </a:effectLst>
              </a:rPr>
              <a:t>elevational</a:t>
            </a:r>
            <a:r>
              <a:rPr lang="en-US" b="1" dirty="0">
                <a:solidFill>
                  <a:srgbClr val="003300"/>
                </a:solidFill>
                <a:effectLst>
                  <a:outerShdw blurRad="38100" dist="38100" dir="2700000" algn="tl">
                    <a:srgbClr val="000000">
                      <a:alpha val="43137"/>
                    </a:srgbClr>
                  </a:outerShdw>
                </a:effectLst>
              </a:rPr>
              <a:t> class, (C) stem</a:t>
            </a:r>
          </a:p>
          <a:p>
            <a:r>
              <a:rPr lang="en-US" b="1" dirty="0">
                <a:solidFill>
                  <a:srgbClr val="003300"/>
                </a:solidFill>
                <a:effectLst>
                  <a:outerShdw blurRad="38100" dist="38100" dir="2700000" algn="tl">
                    <a:srgbClr val="000000">
                      <a:alpha val="43137"/>
                    </a:srgbClr>
                  </a:outerShdw>
                </a:effectLst>
              </a:rPr>
              <a:t>diameter class, (D) genus, and (E) historical fire return interval class</a:t>
            </a:r>
            <a:r>
              <a:rPr lang="en-US" b="1" dirty="0" smtClean="0">
                <a:solidFill>
                  <a:srgbClr val="003300"/>
                </a:solidFill>
                <a:effectLst>
                  <a:outerShdw blurRad="38100" dist="38100" dir="2700000" algn="tl">
                    <a:srgbClr val="000000">
                      <a:alpha val="43137"/>
                    </a:srgbClr>
                  </a:outerShdw>
                </a:effectLst>
              </a:rPr>
              <a:t>.</a:t>
            </a:r>
            <a:endParaRPr lang="en-US" b="1" dirty="0">
              <a:solidFill>
                <a:srgbClr val="003300"/>
              </a:solidFill>
              <a:effectLst>
                <a:outerShdw blurRad="38100" dist="38100" dir="2700000" algn="tl">
                  <a:srgbClr val="000000">
                    <a:alpha val="43137"/>
                  </a:srgbClr>
                </a:outerShdw>
              </a:effectLst>
            </a:endParaRPr>
          </a:p>
        </p:txBody>
      </p:sp>
      <p:sp>
        <p:nvSpPr>
          <p:cNvPr id="6" name="Rectangle 5"/>
          <p:cNvSpPr/>
          <p:nvPr/>
        </p:nvSpPr>
        <p:spPr>
          <a:xfrm>
            <a:off x="4572000" y="6581001"/>
            <a:ext cx="4572000" cy="276999"/>
          </a:xfrm>
          <a:prstGeom prst="rect">
            <a:avLst/>
          </a:prstGeom>
        </p:spPr>
        <p:txBody>
          <a:bodyPr>
            <a:spAutoFit/>
          </a:bodyPr>
          <a:lstStyle/>
          <a:p>
            <a:r>
              <a:rPr lang="en-US" sz="1200" b="1" dirty="0" smtClean="0">
                <a:solidFill>
                  <a:srgbClr val="003300"/>
                </a:solidFill>
                <a:effectLst>
                  <a:outerShdw blurRad="38100" dist="38100" dir="2700000" algn="tl">
                    <a:srgbClr val="000000">
                      <a:alpha val="43137"/>
                    </a:srgbClr>
                  </a:outerShdw>
                </a:effectLst>
              </a:rPr>
              <a:t>Image from </a:t>
            </a:r>
            <a:r>
              <a:rPr lang="en-US" sz="1200" b="1" i="1" dirty="0" smtClean="0">
                <a:solidFill>
                  <a:srgbClr val="003300"/>
                </a:solidFill>
                <a:effectLst>
                  <a:outerShdw blurRad="38100" dist="38100" dir="2700000" algn="tl">
                    <a:srgbClr val="000000">
                      <a:alpha val="43137"/>
                    </a:srgbClr>
                  </a:outerShdw>
                </a:effectLst>
              </a:rPr>
              <a:t>P</a:t>
            </a:r>
            <a:r>
              <a:rPr lang="en-US" sz="1200" b="1" i="1" dirty="0">
                <a:solidFill>
                  <a:srgbClr val="003300"/>
                </a:solidFill>
                <a:effectLst>
                  <a:outerShdw blurRad="38100" dist="38100" dir="2700000" algn="tl">
                    <a:srgbClr val="000000">
                      <a:alpha val="43137"/>
                    </a:srgbClr>
                  </a:outerShdw>
                </a:effectLst>
              </a:rPr>
              <a:t>. J. van </a:t>
            </a:r>
            <a:r>
              <a:rPr lang="en-US" sz="1200" b="1" i="1" dirty="0" err="1">
                <a:solidFill>
                  <a:srgbClr val="003300"/>
                </a:solidFill>
                <a:effectLst>
                  <a:outerShdw blurRad="38100" dist="38100" dir="2700000" algn="tl">
                    <a:srgbClr val="000000">
                      <a:alpha val="43137"/>
                    </a:srgbClr>
                  </a:outerShdw>
                </a:effectLst>
              </a:rPr>
              <a:t>Mantgem</a:t>
            </a:r>
            <a:r>
              <a:rPr lang="en-US" sz="1200" b="1" i="1" dirty="0">
                <a:solidFill>
                  <a:srgbClr val="003300"/>
                </a:solidFill>
                <a:effectLst>
                  <a:outerShdw blurRad="38100" dist="38100" dir="2700000" algn="tl">
                    <a:srgbClr val="000000">
                      <a:alpha val="43137"/>
                    </a:srgbClr>
                  </a:outerShdw>
                </a:effectLst>
              </a:rPr>
              <a:t> et al., Science 323, 521 -524 (2009)</a:t>
            </a:r>
            <a:r>
              <a:rPr lang="en-US" sz="1200" b="1" dirty="0">
                <a:solidFill>
                  <a:srgbClr val="003300"/>
                </a:solidFill>
                <a:effectLst>
                  <a:outerShdw blurRad="38100" dist="38100" dir="2700000" algn="tl">
                    <a:srgbClr val="000000">
                      <a:alpha val="43137"/>
                    </a:srgbClr>
                  </a:outerShdw>
                </a:effectLst>
              </a:rPr>
              <a:t> </a:t>
            </a:r>
            <a:endParaRPr lang="en-US" sz="1200" dirty="0">
              <a:solidFill>
                <a:srgbClr val="003300"/>
              </a:solidFill>
              <a:effectLst>
                <a:outerShdw blurRad="38100" dist="38100" dir="2700000" algn="tl">
                  <a:srgbClr val="000000">
                    <a:alpha val="43137"/>
                  </a:srgbClr>
                </a:outerShdw>
              </a:effectLst>
            </a:endParaRPr>
          </a:p>
        </p:txBody>
      </p:sp>
      <p:sp>
        <p:nvSpPr>
          <p:cNvPr id="7" name="Title 1"/>
          <p:cNvSpPr>
            <a:spLocks noGrp="1"/>
          </p:cNvSpPr>
          <p:nvPr>
            <p:ph type="title"/>
          </p:nvPr>
        </p:nvSpPr>
        <p:spPr>
          <a:xfrm>
            <a:off x="0" y="0"/>
            <a:ext cx="9144000" cy="762000"/>
          </a:xfrm>
        </p:spPr>
        <p:txBody>
          <a:bodyPr>
            <a:noAutofit/>
          </a:bodyPr>
          <a:lstStyle/>
          <a:p>
            <a:r>
              <a:rPr lang="en-US" dirty="0" smtClean="0"/>
              <a:t>Forest Mortality</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955" y="457200"/>
            <a:ext cx="2170113" cy="255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676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321841" cy="640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0"/>
            <a:ext cx="91440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003300"/>
                </a:solidFill>
                <a:effectLst>
                  <a:outerShdw blurRad="38100" dist="38100" dir="2700000" algn="tl">
                    <a:srgbClr val="000000">
                      <a:alpha val="43137"/>
                    </a:srgbClr>
                  </a:outerShdw>
                </a:effectLst>
                <a:latin typeface="+mj-lt"/>
                <a:ea typeface="+mj-ea"/>
                <a:cs typeface="+mj-cs"/>
              </a:defRPr>
            </a:lvl1pPr>
          </a:lstStyle>
          <a:p>
            <a:r>
              <a:rPr lang="en-US" smtClean="0"/>
              <a:t>Forest Mortality</a:t>
            </a:r>
            <a:endParaRPr lang="en-US" dirty="0"/>
          </a:p>
        </p:txBody>
      </p:sp>
    </p:spTree>
    <p:extLst>
      <p:ext uri="{BB962C8B-B14F-4D97-AF65-F5344CB8AC3E}">
        <p14:creationId xmlns:p14="http://schemas.microsoft.com/office/powerpoint/2010/main" val="574534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685800"/>
            <a:ext cx="8686800" cy="419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86400" y="6581000"/>
            <a:ext cx="3657600" cy="276999"/>
          </a:xfrm>
          <a:prstGeom prst="rect">
            <a:avLst/>
          </a:prstGeom>
        </p:spPr>
        <p:txBody>
          <a:bodyPr wrap="square">
            <a:spAutoFit/>
          </a:bodyPr>
          <a:lstStyle/>
          <a:p>
            <a:r>
              <a:rPr lang="en-US" sz="1200" b="1" i="1" dirty="0" smtClean="0">
                <a:solidFill>
                  <a:srgbClr val="003300"/>
                </a:solidFill>
                <a:effectLst>
                  <a:outerShdw blurRad="38100" dist="38100" dir="2700000" algn="tl">
                    <a:srgbClr val="000000">
                      <a:alpha val="43137"/>
                    </a:srgbClr>
                  </a:outerShdw>
                </a:effectLst>
              </a:rPr>
              <a:t>Image From Jump </a:t>
            </a:r>
            <a:r>
              <a:rPr lang="en-US" sz="1200" b="1" i="1" dirty="0">
                <a:solidFill>
                  <a:srgbClr val="003300"/>
                </a:solidFill>
                <a:effectLst>
                  <a:outerShdw blurRad="38100" dist="38100" dir="2700000" algn="tl">
                    <a:srgbClr val="000000">
                      <a:alpha val="43137"/>
                    </a:srgbClr>
                  </a:outerShdw>
                </a:effectLst>
              </a:rPr>
              <a:t>et al. (2006), Global Change Biology</a:t>
            </a:r>
          </a:p>
        </p:txBody>
      </p:sp>
      <p:sp>
        <p:nvSpPr>
          <p:cNvPr id="5" name="Title 1"/>
          <p:cNvSpPr>
            <a:spLocks noGrp="1"/>
          </p:cNvSpPr>
          <p:nvPr>
            <p:ph type="title"/>
          </p:nvPr>
        </p:nvSpPr>
        <p:spPr/>
        <p:txBody>
          <a:bodyPr>
            <a:noAutofit/>
          </a:bodyPr>
          <a:lstStyle/>
          <a:p>
            <a:r>
              <a:rPr lang="en-US" dirty="0" smtClean="0"/>
              <a:t>Forest Mortality</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78042"/>
            <a:ext cx="2137955" cy="200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4876800"/>
            <a:ext cx="9144000" cy="1754326"/>
          </a:xfrm>
          <a:prstGeom prst="rect">
            <a:avLst/>
          </a:prstGeom>
          <a:noFill/>
        </p:spPr>
        <p:txBody>
          <a:bodyPr wrap="square" rtlCol="0">
            <a:spAutoFit/>
          </a:bodyPr>
          <a:lstStyle/>
          <a:p>
            <a:pPr marL="571500" indent="-571500">
              <a:buFont typeface="Arial" pitchFamily="34" charset="0"/>
              <a:buChar char="•"/>
            </a:pPr>
            <a:r>
              <a:rPr lang="en-US" sz="2400" b="1" dirty="0" smtClean="0">
                <a:solidFill>
                  <a:srgbClr val="003300"/>
                </a:solidFill>
                <a:effectLst>
                  <a:outerShdw blurRad="38100" dist="38100" dir="2700000" algn="tl">
                    <a:srgbClr val="000000">
                      <a:alpha val="43137"/>
                    </a:srgbClr>
                  </a:outerShdw>
                </a:effectLst>
              </a:rPr>
              <a:t>European Beech distribution is largely drought limited similar to many deciduous forests.</a:t>
            </a:r>
          </a:p>
          <a:p>
            <a:pPr marL="571500" indent="-571500">
              <a:buFont typeface="Arial" pitchFamily="34" charset="0"/>
              <a:buChar char="•"/>
            </a:pPr>
            <a:endParaRPr lang="en-US" sz="1200" b="1" dirty="0" smtClean="0">
              <a:solidFill>
                <a:srgbClr val="003300"/>
              </a:solidFill>
              <a:effectLst>
                <a:outerShdw blurRad="38100" dist="38100" dir="2700000" algn="tl">
                  <a:srgbClr val="000000">
                    <a:alpha val="43137"/>
                  </a:srgbClr>
                </a:outerShdw>
              </a:effectLst>
            </a:endParaRPr>
          </a:p>
          <a:p>
            <a:pPr marL="571500" indent="-571500">
              <a:buFont typeface="Arial" pitchFamily="34" charset="0"/>
              <a:buChar char="•"/>
            </a:pPr>
            <a:r>
              <a:rPr lang="en-US" sz="2400" b="1" dirty="0" smtClean="0">
                <a:solidFill>
                  <a:srgbClr val="003300"/>
                </a:solidFill>
                <a:effectLst>
                  <a:outerShdw blurRad="38100" dist="38100" dir="2700000" algn="tl">
                    <a:srgbClr val="000000">
                      <a:alpha val="43137"/>
                    </a:srgbClr>
                  </a:outerShdw>
                </a:effectLst>
              </a:rPr>
              <a:t>Recently, significant growth declines have been observed at the lower growth limit. </a:t>
            </a:r>
            <a:endParaRPr lang="en-US" sz="2400" b="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9898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200" y="812720"/>
            <a:ext cx="9043737" cy="576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486400" y="6581000"/>
            <a:ext cx="3657600" cy="276999"/>
          </a:xfrm>
          <a:prstGeom prst="rect">
            <a:avLst/>
          </a:prstGeom>
        </p:spPr>
        <p:txBody>
          <a:bodyPr wrap="square">
            <a:spAutoFit/>
          </a:bodyPr>
          <a:lstStyle/>
          <a:p>
            <a:r>
              <a:rPr lang="en-US" sz="1200" b="1" i="1" dirty="0" smtClean="0">
                <a:solidFill>
                  <a:srgbClr val="003300"/>
                </a:solidFill>
                <a:effectLst>
                  <a:outerShdw blurRad="38100" dist="38100" dir="2700000" algn="tl">
                    <a:srgbClr val="000000">
                      <a:alpha val="43137"/>
                    </a:srgbClr>
                  </a:outerShdw>
                </a:effectLst>
              </a:rPr>
              <a:t>Image From Jump </a:t>
            </a:r>
            <a:r>
              <a:rPr lang="en-US" sz="1200" b="1" i="1" dirty="0">
                <a:solidFill>
                  <a:srgbClr val="003300"/>
                </a:solidFill>
                <a:effectLst>
                  <a:outerShdw blurRad="38100" dist="38100" dir="2700000" algn="tl">
                    <a:srgbClr val="000000">
                      <a:alpha val="43137"/>
                    </a:srgbClr>
                  </a:outerShdw>
                </a:effectLst>
              </a:rPr>
              <a:t>et al. (2006), Global Change Biology</a:t>
            </a:r>
          </a:p>
        </p:txBody>
      </p:sp>
      <p:sp>
        <p:nvSpPr>
          <p:cNvPr id="6" name="Title 1"/>
          <p:cNvSpPr>
            <a:spLocks noGrp="1"/>
          </p:cNvSpPr>
          <p:nvPr>
            <p:ph type="title"/>
          </p:nvPr>
        </p:nvSpPr>
        <p:spPr/>
        <p:txBody>
          <a:bodyPr>
            <a:noAutofit/>
          </a:bodyPr>
          <a:lstStyle/>
          <a:p>
            <a:r>
              <a:rPr lang="en-US" dirty="0" smtClean="0"/>
              <a:t>Forest Mortality</a:t>
            </a:r>
            <a:endParaRPr lang="en-US" dirty="0"/>
          </a:p>
        </p:txBody>
      </p:sp>
      <p:grpSp>
        <p:nvGrpSpPr>
          <p:cNvPr id="8" name="Group 7"/>
          <p:cNvGrpSpPr/>
          <p:nvPr/>
        </p:nvGrpSpPr>
        <p:grpSpPr>
          <a:xfrm>
            <a:off x="0" y="2286000"/>
            <a:ext cx="9144000" cy="1828799"/>
            <a:chOff x="0" y="2286000"/>
            <a:chExt cx="9144000" cy="1828799"/>
          </a:xfrm>
        </p:grpSpPr>
        <p:sp>
          <p:nvSpPr>
            <p:cNvPr id="10" name="Rounded Rectangle 9"/>
            <p:cNvSpPr/>
            <p:nvPr/>
          </p:nvSpPr>
          <p:spPr>
            <a:xfrm>
              <a:off x="0" y="2286000"/>
              <a:ext cx="9144000" cy="1828799"/>
            </a:xfrm>
            <a:prstGeom prst="roundRect">
              <a:avLst/>
            </a:prstGeom>
            <a:solidFill>
              <a:srgbClr val="008000">
                <a:alpha val="42000"/>
              </a:srgb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i="1" dirty="0">
                <a:effectLst>
                  <a:outerShdw blurRad="38100" dist="38100" dir="2700000" algn="tl">
                    <a:srgbClr val="000000">
                      <a:alpha val="43137"/>
                    </a:srgbClr>
                  </a:outerShdw>
                </a:effectLst>
              </a:endParaRPr>
            </a:p>
          </p:txBody>
        </p:sp>
        <p:sp>
          <p:nvSpPr>
            <p:cNvPr id="7" name="TextBox 6"/>
            <p:cNvSpPr txBox="1"/>
            <p:nvPr/>
          </p:nvSpPr>
          <p:spPr>
            <a:xfrm>
              <a:off x="152400" y="2514600"/>
              <a:ext cx="8839200" cy="1323439"/>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Analysis of climate-growth </a:t>
              </a:r>
              <a:r>
                <a:rPr lang="en-US" sz="2000" b="1" dirty="0" smtClean="0">
                  <a:solidFill>
                    <a:schemeClr val="bg1"/>
                  </a:solidFill>
                  <a:effectLst>
                    <a:outerShdw blurRad="38100" dist="38100" dir="2700000" algn="tl">
                      <a:srgbClr val="000000">
                        <a:alpha val="43137"/>
                      </a:srgbClr>
                    </a:outerShdw>
                  </a:effectLst>
                </a:rPr>
                <a:t>relationships suggests </a:t>
              </a:r>
              <a:r>
                <a:rPr lang="en-US" sz="2000" b="1" dirty="0">
                  <a:solidFill>
                    <a:schemeClr val="bg1"/>
                  </a:solidFill>
                  <a:effectLst>
                    <a:outerShdw blurRad="38100" dist="38100" dir="2700000" algn="tl">
                      <a:srgbClr val="000000">
                        <a:alpha val="43137"/>
                      </a:srgbClr>
                    </a:outerShdw>
                  </a:effectLst>
                </a:rPr>
                <a:t>that the observed decline in growth is a result of warming temperatures </a:t>
              </a:r>
              <a:r>
                <a:rPr lang="en-US" sz="2000" b="1" dirty="0" smtClean="0">
                  <a:solidFill>
                    <a:schemeClr val="bg1"/>
                  </a:solidFill>
                  <a:effectLst>
                    <a:outerShdw blurRad="38100" dist="38100" dir="2700000" algn="tl">
                      <a:srgbClr val="000000">
                        <a:alpha val="43137"/>
                      </a:srgbClr>
                    </a:outerShdw>
                  </a:effectLst>
                </a:rPr>
                <a:t>and that</a:t>
              </a:r>
              <a:r>
                <a:rPr lang="en-US" sz="2000" b="1" dirty="0">
                  <a:solidFill>
                    <a:schemeClr val="bg1"/>
                  </a:solidFill>
                  <a:effectLst>
                    <a:outerShdw blurRad="38100" dist="38100" dir="2700000" algn="tl">
                      <a:srgbClr val="000000">
                        <a:alpha val="43137"/>
                      </a:srgbClr>
                    </a:outerShdw>
                  </a:effectLst>
                </a:rPr>
                <a:t>, as precipitation in the region has not increased, precipitation is now insufficient </a:t>
              </a:r>
              <a:r>
                <a:rPr lang="en-US" sz="2000" b="1" dirty="0" smtClean="0">
                  <a:solidFill>
                    <a:schemeClr val="bg1"/>
                  </a:solidFill>
                  <a:effectLst>
                    <a:outerShdw blurRad="38100" dist="38100" dir="2700000" algn="tl">
                      <a:srgbClr val="000000">
                        <a:alpha val="43137"/>
                      </a:srgbClr>
                    </a:outerShdw>
                  </a:effectLst>
                </a:rPr>
                <a:t>to ameliorate </a:t>
              </a:r>
              <a:r>
                <a:rPr lang="en-US" sz="2000" b="1" dirty="0">
                  <a:solidFill>
                    <a:schemeClr val="bg1"/>
                  </a:solidFill>
                  <a:effectLst>
                    <a:outerShdw blurRad="38100" dist="38100" dir="2700000" algn="tl">
                      <a:srgbClr val="000000">
                        <a:alpha val="43137"/>
                      </a:srgbClr>
                    </a:outerShdw>
                  </a:effectLst>
                </a:rPr>
                <a:t>the negative effects of increased temperatures on tree growth.</a:t>
              </a:r>
            </a:p>
          </p:txBody>
        </p:sp>
      </p:grpSp>
    </p:spTree>
    <p:extLst>
      <p:ext uri="{BB962C8B-B14F-4D97-AF65-F5344CB8AC3E}">
        <p14:creationId xmlns:p14="http://schemas.microsoft.com/office/powerpoint/2010/main" val="6059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2057400"/>
            <a:ext cx="9144000" cy="2743200"/>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81000" y="0"/>
            <a:ext cx="8458200" cy="6858000"/>
          </a:xfrm>
        </p:spPr>
        <p:txBody>
          <a:bodyPr>
            <a:noAutofit/>
          </a:bodyPr>
          <a:lstStyle/>
          <a:p>
            <a:r>
              <a:rPr lang="en-US" dirty="0"/>
              <a:t>Is there evidence that climate change is affecting forest </a:t>
            </a:r>
            <a:r>
              <a:rPr lang="en-US" dirty="0" smtClean="0"/>
              <a:t>dynamics:</a:t>
            </a:r>
            <a:br>
              <a:rPr lang="en-US" dirty="0" smtClean="0"/>
            </a:br>
            <a:r>
              <a:rPr lang="en-US" dirty="0" smtClean="0"/>
              <a:t>Forest Decline?</a:t>
            </a:r>
            <a:endParaRPr lang="en-US" dirty="0"/>
          </a:p>
        </p:txBody>
      </p:sp>
      <p:sp>
        <p:nvSpPr>
          <p:cNvPr id="5" name="Rounded Rectangle 4"/>
          <p:cNvSpPr/>
          <p:nvPr/>
        </p:nvSpPr>
        <p:spPr>
          <a:xfrm>
            <a:off x="1676400" y="4800599"/>
            <a:ext cx="5486400" cy="2077453"/>
          </a:xfrm>
          <a:prstGeom prst="roundRect">
            <a:avLst/>
          </a:prstGeom>
          <a:solidFill>
            <a:srgbClr val="008000">
              <a:alpha val="42000"/>
            </a:srgb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rPr>
              <a:t>Yes, Compelling Evidence</a:t>
            </a:r>
            <a:endParaRPr lang="en-US" sz="4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055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2209800"/>
            <a:ext cx="9144000" cy="2438400"/>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0"/>
            <a:ext cx="8458200" cy="6858000"/>
          </a:xfrm>
        </p:spPr>
        <p:txBody>
          <a:bodyPr>
            <a:noAutofit/>
          </a:bodyPr>
          <a:lstStyle/>
          <a:p>
            <a:r>
              <a:rPr lang="en-US" dirty="0"/>
              <a:t>Is there evidence that climate change is affecting forest </a:t>
            </a:r>
            <a:r>
              <a:rPr lang="en-US" dirty="0" smtClean="0"/>
              <a:t>dynamics:</a:t>
            </a:r>
            <a:br>
              <a:rPr lang="en-US" dirty="0" smtClean="0"/>
            </a:br>
            <a:r>
              <a:rPr lang="en-US" dirty="0" smtClean="0"/>
              <a:t>Forest Pest Dynamic?</a:t>
            </a:r>
            <a:endParaRPr lang="en-US" dirty="0"/>
          </a:p>
        </p:txBody>
      </p:sp>
    </p:spTree>
    <p:extLst>
      <p:ext uri="{BB962C8B-B14F-4D97-AF65-F5344CB8AC3E}">
        <p14:creationId xmlns:p14="http://schemas.microsoft.com/office/powerpoint/2010/main" val="3662402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439"/>
          <a:stretch/>
        </p:blipFill>
        <p:spPr bwMode="auto">
          <a:xfrm>
            <a:off x="0" y="0"/>
            <a:ext cx="9144000" cy="5799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00200" y="3280611"/>
            <a:ext cx="5782480" cy="369332"/>
          </a:xfrm>
          <a:prstGeom prst="rect">
            <a:avLst/>
          </a:prstGeom>
          <a:solidFill>
            <a:srgbClr val="FFFF00"/>
          </a:solidFill>
          <a:ln>
            <a:noFill/>
          </a:ln>
        </p:spPr>
        <p:txBody>
          <a:bodyPr wrap="none" rtlCol="0">
            <a:spAutoFit/>
          </a:bodyPr>
          <a:lstStyle/>
          <a:p>
            <a:r>
              <a:rPr lang="en-US" b="1" dirty="0" smtClean="0">
                <a:solidFill>
                  <a:schemeClr val="tx1">
                    <a:lumMod val="95000"/>
                    <a:lumOff val="5000"/>
                  </a:schemeClr>
                </a:solidFill>
                <a:effectLst>
                  <a:outerShdw blurRad="38100" dist="38100" dir="2700000" algn="tl">
                    <a:srgbClr val="000000">
                      <a:alpha val="43137"/>
                    </a:srgbClr>
                  </a:outerShdw>
                </a:effectLst>
              </a:rPr>
              <a:t>“Montana lost a million acres of trees to beetles [in 2007]”</a:t>
            </a:r>
            <a:endParaRPr lang="en-US" b="1" dirty="0">
              <a:solidFill>
                <a:schemeClr val="tx1">
                  <a:lumMod val="95000"/>
                  <a:lumOff val="5000"/>
                </a:schemeClr>
              </a:solidFill>
              <a:effectLst>
                <a:outerShdw blurRad="38100" dist="38100" dir="2700000" algn="tl">
                  <a:srgbClr val="000000">
                    <a:alpha val="43137"/>
                  </a:srgbClr>
                </a:outerShdw>
              </a:effectLst>
            </a:endParaRPr>
          </a:p>
        </p:txBody>
      </p:sp>
      <p:sp>
        <p:nvSpPr>
          <p:cNvPr id="8" name="TextBox 7"/>
          <p:cNvSpPr txBox="1"/>
          <p:nvPr/>
        </p:nvSpPr>
        <p:spPr>
          <a:xfrm>
            <a:off x="1600200" y="3886200"/>
            <a:ext cx="5867400" cy="923330"/>
          </a:xfrm>
          <a:prstGeom prst="rect">
            <a:avLst/>
          </a:prstGeom>
          <a:solidFill>
            <a:srgbClr val="FFFF00"/>
          </a:solidFill>
          <a:ln>
            <a:noFill/>
          </a:ln>
        </p:spPr>
        <p:txBody>
          <a:bodyPr wrap="square" rtlCol="0">
            <a:spAutoFit/>
          </a:bodyPr>
          <a:lstStyle/>
          <a:p>
            <a:r>
              <a:rPr lang="en-US" b="1" dirty="0" smtClean="0">
                <a:solidFill>
                  <a:schemeClr val="tx1">
                    <a:lumMod val="95000"/>
                    <a:lumOff val="5000"/>
                  </a:schemeClr>
                </a:solidFill>
                <a:effectLst>
                  <a:outerShdw blurRad="38100" dist="38100" dir="2700000" algn="tl">
                    <a:srgbClr val="000000">
                      <a:alpha val="43137"/>
                    </a:srgbClr>
                  </a:outerShdw>
                </a:effectLst>
              </a:rPr>
              <a:t>“In Wyoming and Colorado in 2006 there were a million acres of dead trees.  [2007] it was 1.5 million.   [2008] it totaled over 2 million”</a:t>
            </a:r>
            <a:endParaRPr lang="en-US" b="1" dirty="0">
              <a:solidFill>
                <a:schemeClr val="tx1">
                  <a:lumMod val="95000"/>
                  <a:lumOff val="5000"/>
                </a:schemeClr>
              </a:solidFill>
              <a:effectLst>
                <a:outerShdw blurRad="38100" dist="38100" dir="2700000" algn="tl">
                  <a:srgbClr val="000000">
                    <a:alpha val="43137"/>
                  </a:srgbClr>
                </a:outerShdw>
              </a:effectLst>
            </a:endParaRPr>
          </a:p>
        </p:txBody>
      </p:sp>
      <p:sp>
        <p:nvSpPr>
          <p:cNvPr id="9" name="TextBox 8"/>
          <p:cNvSpPr txBox="1"/>
          <p:nvPr/>
        </p:nvSpPr>
        <p:spPr>
          <a:xfrm>
            <a:off x="1600200" y="5181600"/>
            <a:ext cx="5867400" cy="646331"/>
          </a:xfrm>
          <a:prstGeom prst="rect">
            <a:avLst/>
          </a:prstGeom>
          <a:solidFill>
            <a:srgbClr val="FFFF00"/>
          </a:solidFill>
          <a:ln>
            <a:noFill/>
          </a:ln>
        </p:spPr>
        <p:txBody>
          <a:bodyPr wrap="square" rtlCol="0">
            <a:spAutoFit/>
          </a:bodyPr>
          <a:lstStyle/>
          <a:p>
            <a:r>
              <a:rPr lang="en-US" b="1" dirty="0" smtClean="0">
                <a:solidFill>
                  <a:schemeClr val="tx1">
                    <a:lumMod val="95000"/>
                    <a:lumOff val="5000"/>
                  </a:schemeClr>
                </a:solidFill>
                <a:effectLst>
                  <a:outerShdw blurRad="38100" dist="38100" dir="2700000" algn="tl">
                    <a:srgbClr val="000000">
                      <a:alpha val="43137"/>
                    </a:srgbClr>
                  </a:outerShdw>
                </a:effectLst>
              </a:rPr>
              <a:t>“British Columbia has lost over 33 million acres of </a:t>
            </a:r>
            <a:r>
              <a:rPr lang="en-US" b="1" dirty="0" err="1" smtClean="0">
                <a:solidFill>
                  <a:schemeClr val="tx1">
                    <a:lumMod val="95000"/>
                    <a:lumOff val="5000"/>
                  </a:schemeClr>
                </a:solidFill>
                <a:effectLst>
                  <a:outerShdw blurRad="38100" dist="38100" dir="2700000" algn="tl">
                    <a:srgbClr val="000000">
                      <a:alpha val="43137"/>
                    </a:srgbClr>
                  </a:outerShdw>
                </a:effectLst>
              </a:rPr>
              <a:t>lodgepole</a:t>
            </a:r>
            <a:r>
              <a:rPr lang="en-US" b="1" dirty="0" smtClean="0">
                <a:solidFill>
                  <a:schemeClr val="tx1">
                    <a:lumMod val="95000"/>
                    <a:lumOff val="5000"/>
                  </a:schemeClr>
                </a:solidFill>
                <a:effectLst>
                  <a:outerShdw blurRad="38100" dist="38100" dir="2700000" algn="tl">
                    <a:srgbClr val="000000">
                      <a:alpha val="43137"/>
                    </a:srgbClr>
                  </a:outerShdw>
                </a:effectLst>
              </a:rPr>
              <a:t> pine forest …”</a:t>
            </a:r>
            <a:endParaRPr lang="en-US" b="1" dirty="0">
              <a:solidFill>
                <a:schemeClr val="tx1">
                  <a:lumMod val="95000"/>
                  <a:lumOff val="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82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Climate &amp; Pest Dynamic</a:t>
            </a:r>
            <a:endParaRPr lang="en-US" dirty="0"/>
          </a:p>
        </p:txBody>
      </p:sp>
      <p:sp>
        <p:nvSpPr>
          <p:cNvPr id="3" name="Content Placeholder 2"/>
          <p:cNvSpPr>
            <a:spLocks noGrp="1"/>
          </p:cNvSpPr>
          <p:nvPr>
            <p:ph sz="half" idx="2"/>
          </p:nvPr>
        </p:nvSpPr>
        <p:spPr>
          <a:xfrm>
            <a:off x="0" y="952500"/>
            <a:ext cx="4495800" cy="5715000"/>
          </a:xfrm>
        </p:spPr>
        <p:txBody>
          <a:bodyPr>
            <a:normAutofit fontScale="92500" lnSpcReduction="10000"/>
          </a:bodyPr>
          <a:lstStyle/>
          <a:p>
            <a:r>
              <a:rPr lang="en-US" dirty="0" smtClean="0">
                <a:effectLst>
                  <a:outerShdw blurRad="38100" dist="38100" dir="2700000" algn="tl">
                    <a:srgbClr val="000000">
                      <a:alpha val="43137"/>
                    </a:srgbClr>
                  </a:outerShdw>
                </a:effectLst>
              </a:rPr>
              <a:t>The mountain pine beetle is a native insect of the pine forests of western North America.</a:t>
            </a:r>
          </a:p>
          <a:p>
            <a:endParaRPr lang="en-US" sz="1000"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The current outbreak in British Columbia is an order of magnitude larger than all previously recorded outbreaks.</a:t>
            </a:r>
          </a:p>
          <a:p>
            <a:endParaRPr lang="en-US" sz="1000" dirty="0" smtClean="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M</a:t>
            </a:r>
            <a:r>
              <a:rPr lang="en-US" dirty="0" smtClean="0">
                <a:effectLst>
                  <a:outerShdw blurRad="38100" dist="38100" dir="2700000" algn="tl">
                    <a:srgbClr val="000000">
                      <a:alpha val="43137"/>
                    </a:srgbClr>
                  </a:outerShdw>
                </a:effectLst>
              </a:rPr>
              <a:t>aximum </a:t>
            </a:r>
            <a:r>
              <a:rPr lang="en-US" dirty="0">
                <a:effectLst>
                  <a:outerShdw blurRad="38100" dist="38100" dir="2700000" algn="tl">
                    <a:srgbClr val="000000">
                      <a:alpha val="43137"/>
                    </a:srgbClr>
                  </a:outerShdw>
                </a:effectLst>
              </a:rPr>
              <a:t>annual beetle </a:t>
            </a:r>
            <a:r>
              <a:rPr lang="en-US" dirty="0" smtClean="0">
                <a:effectLst>
                  <a:outerShdw blurRad="38100" dist="38100" dir="2700000" algn="tl">
                    <a:srgbClr val="000000">
                      <a:alpha val="43137"/>
                    </a:srgbClr>
                  </a:outerShdw>
                </a:effectLst>
              </a:rPr>
              <a:t>impact (20 </a:t>
            </a:r>
            <a:r>
              <a:rPr lang="en-US" dirty="0">
                <a:effectLst>
                  <a:outerShdw blurRad="38100" dist="38100" dir="2700000" algn="tl">
                    <a:srgbClr val="000000">
                      <a:alpha val="43137"/>
                    </a:srgbClr>
                  </a:outerShdw>
                </a:effectLst>
              </a:rPr>
              <a:t>Mt </a:t>
            </a:r>
            <a:r>
              <a:rPr lang="en-US" dirty="0" smtClean="0">
                <a:effectLst>
                  <a:outerShdw blurRad="38100" dist="38100" dir="2700000" algn="tl">
                    <a:srgbClr val="000000">
                      <a:alpha val="43137"/>
                    </a:srgbClr>
                  </a:outerShdw>
                </a:effectLst>
              </a:rPr>
              <a:t>C) is </a:t>
            </a:r>
            <a:r>
              <a:rPr lang="en-US" dirty="0">
                <a:effectLst>
                  <a:outerShdw blurRad="38100" dist="38100" dir="2700000" algn="tl">
                    <a:srgbClr val="000000">
                      <a:alpha val="43137"/>
                    </a:srgbClr>
                  </a:outerShdw>
                </a:effectLst>
              </a:rPr>
              <a:t>of similar </a:t>
            </a:r>
            <a:r>
              <a:rPr lang="en-US" dirty="0" smtClean="0">
                <a:effectLst>
                  <a:outerShdw blurRad="38100" dist="38100" dir="2700000" algn="tl">
                    <a:srgbClr val="000000">
                      <a:alpha val="43137"/>
                    </a:srgbClr>
                  </a:outerShdw>
                </a:effectLst>
              </a:rPr>
              <a:t>magnitude to </a:t>
            </a:r>
            <a:r>
              <a:rPr lang="en-US" dirty="0">
                <a:effectLst>
                  <a:outerShdw blurRad="38100" dist="38100" dir="2700000" algn="tl">
                    <a:srgbClr val="000000">
                      <a:alpha val="43137"/>
                    </a:srgbClr>
                  </a:outerShdw>
                </a:effectLst>
              </a:rPr>
              <a:t>forest fire emissions from all of Canada </a:t>
            </a:r>
            <a:r>
              <a:rPr lang="en-US" dirty="0" smtClean="0">
                <a:effectLst>
                  <a:outerShdw blurRad="38100" dist="38100" dir="2700000" algn="tl">
                    <a:srgbClr val="000000">
                      <a:alpha val="43137"/>
                    </a:srgbClr>
                  </a:outerShdw>
                </a:effectLst>
              </a:rPr>
              <a:t>during </a:t>
            </a:r>
            <a:r>
              <a:rPr lang="fi-FI" dirty="0" smtClean="0">
                <a:effectLst>
                  <a:outerShdw blurRad="38100" dist="38100" dir="2700000" algn="tl">
                    <a:srgbClr val="000000">
                      <a:alpha val="43137"/>
                    </a:srgbClr>
                  </a:outerShdw>
                </a:effectLst>
              </a:rPr>
              <a:t>1959–1999 </a:t>
            </a:r>
            <a:r>
              <a:rPr lang="fi-FI" dirty="0">
                <a:effectLst>
                  <a:outerShdw blurRad="38100" dist="38100" dir="2700000" algn="tl">
                    <a:srgbClr val="000000">
                      <a:alpha val="43137"/>
                    </a:srgbClr>
                  </a:outerShdw>
                </a:effectLst>
              </a:rPr>
              <a:t>(27 Mt </a:t>
            </a:r>
            <a:r>
              <a:rPr lang="fi-FI" dirty="0" smtClean="0">
                <a:effectLst>
                  <a:outerShdw blurRad="38100" dist="38100" dir="2700000" algn="tl">
                    <a:srgbClr val="000000">
                      <a:alpha val="43137"/>
                    </a:srgbClr>
                  </a:outerShdw>
                </a:effectLst>
              </a:rPr>
              <a:t>C).</a:t>
            </a:r>
            <a:endParaRPr lang="en-US" dirty="0">
              <a:effectLst>
                <a:outerShdw blurRad="38100" dist="38100" dir="2700000" algn="tl">
                  <a:srgbClr val="000000">
                    <a:alpha val="43137"/>
                  </a:srgbClr>
                </a:outerShdw>
              </a:effectLst>
            </a:endParaRPr>
          </a:p>
        </p:txBody>
      </p:sp>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400"/>
          <a:stretch/>
        </p:blipFill>
        <p:spPr bwMode="auto">
          <a:xfrm>
            <a:off x="8120103" y="76200"/>
            <a:ext cx="939859" cy="842114"/>
          </a:xfrm>
          <a:prstGeom prst="rect">
            <a:avLst/>
          </a:prstGeom>
          <a:solidFill>
            <a:srgbClr val="FF0000"/>
          </a:solidFill>
          <a:ln>
            <a:noFill/>
          </a:ln>
          <a:effectLs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257" r="14810" b="9112"/>
          <a:stretch/>
        </p:blipFill>
        <p:spPr bwMode="auto">
          <a:xfrm>
            <a:off x="4571999" y="1600200"/>
            <a:ext cx="454515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6324600" y="6592851"/>
            <a:ext cx="2819399" cy="276999"/>
          </a:xfrm>
          <a:prstGeom prst="rect">
            <a:avLst/>
          </a:prstGeom>
        </p:spPr>
        <p:txBody>
          <a:bodyPr wrap="square">
            <a:spAutoFit/>
          </a:bodyPr>
          <a:lstStyle/>
          <a:p>
            <a:r>
              <a:rPr lang="da-DK" sz="1200" b="1" i="1" dirty="0" smtClean="0">
                <a:solidFill>
                  <a:srgbClr val="003300"/>
                </a:solidFill>
                <a:effectLst>
                  <a:outerShdw blurRad="38100" dist="38100" dir="2700000" algn="tl">
                    <a:srgbClr val="000000">
                      <a:alpha val="43137"/>
                    </a:srgbClr>
                  </a:outerShdw>
                </a:effectLst>
              </a:rPr>
              <a:t>W</a:t>
            </a:r>
            <a:r>
              <a:rPr lang="da-DK" sz="1200" b="1" i="1" dirty="0">
                <a:solidFill>
                  <a:srgbClr val="003300"/>
                </a:solidFill>
                <a:effectLst>
                  <a:outerShdw blurRad="38100" dist="38100" dir="2700000" algn="tl">
                    <a:srgbClr val="000000">
                      <a:alpha val="43137"/>
                    </a:srgbClr>
                  </a:outerShdw>
                </a:effectLst>
              </a:rPr>
              <a:t>. A. Kurz et al., Nature 452, 987 (2008).</a:t>
            </a:r>
            <a:endParaRPr lang="en-US" sz="1200" b="1"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7246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946"/>
          <a:stretch/>
        </p:blipFill>
        <p:spPr bwMode="auto">
          <a:xfrm>
            <a:off x="5257800" y="1607404"/>
            <a:ext cx="3886199"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46"/>
          <a:stretch/>
        </p:blipFill>
        <p:spPr bwMode="auto">
          <a:xfrm>
            <a:off x="5325976" y="1607406"/>
            <a:ext cx="381802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956"/>
          <a:stretch/>
        </p:blipFill>
        <p:spPr bwMode="auto">
          <a:xfrm>
            <a:off x="5325978" y="1607405"/>
            <a:ext cx="381000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145"/>
          <a:stretch/>
        </p:blipFill>
        <p:spPr bwMode="auto">
          <a:xfrm>
            <a:off x="5325978" y="1607405"/>
            <a:ext cx="3810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Grp="1" noChangeAspect="1" noChangeArrowheads="1"/>
          </p:cNvPicPr>
          <p:nvPr>
            <p:ph sz="half" idx="1"/>
          </p:nvPr>
        </p:nvPicPr>
        <p:blipFill rotWithShape="1">
          <a:blip r:embed="rId6">
            <a:extLst>
              <a:ext uri="{28A0092B-C50C-407E-A947-70E740481C1C}">
                <a14:useLocalDpi xmlns:a14="http://schemas.microsoft.com/office/drawing/2010/main" val="0"/>
              </a:ext>
            </a:extLst>
          </a:blip>
          <a:srcRect b="5035"/>
          <a:stretch/>
        </p:blipFill>
        <p:spPr bwMode="auto">
          <a:xfrm>
            <a:off x="152400" y="1371600"/>
            <a:ext cx="5184968" cy="42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7069329" y="6581001"/>
            <a:ext cx="20746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i="1" dirty="0">
                <a:solidFill>
                  <a:srgbClr val="003300"/>
                </a:solidFill>
                <a:effectLst>
                  <a:outerShdw blurRad="38100" dist="38100" dir="2700000" algn="tl">
                    <a:srgbClr val="000000">
                      <a:alpha val="43137"/>
                    </a:srgbClr>
                  </a:outerShdw>
                </a:effectLst>
                <a:latin typeface="+mn-lt"/>
              </a:rPr>
              <a:t>Woods et </a:t>
            </a:r>
            <a:r>
              <a:rPr lang="en-US" sz="1200" b="1" i="1" dirty="0" smtClean="0">
                <a:solidFill>
                  <a:srgbClr val="003300"/>
                </a:solidFill>
                <a:effectLst>
                  <a:outerShdw blurRad="38100" dist="38100" dir="2700000" algn="tl">
                    <a:srgbClr val="000000">
                      <a:alpha val="43137"/>
                    </a:srgbClr>
                  </a:outerShdw>
                </a:effectLst>
                <a:latin typeface="+mn-lt"/>
              </a:rPr>
              <a:t>al., </a:t>
            </a:r>
            <a:r>
              <a:rPr lang="en-US" sz="1200" b="1" i="1" dirty="0">
                <a:solidFill>
                  <a:srgbClr val="003300"/>
                </a:solidFill>
                <a:effectLst>
                  <a:outerShdw blurRad="38100" dist="38100" dir="2700000" algn="tl">
                    <a:srgbClr val="000000">
                      <a:alpha val="43137"/>
                    </a:srgbClr>
                  </a:outerShdw>
                </a:effectLst>
                <a:latin typeface="+mn-lt"/>
              </a:rPr>
              <a:t>Bioscience 2005</a:t>
            </a:r>
          </a:p>
        </p:txBody>
      </p:sp>
      <p:sp>
        <p:nvSpPr>
          <p:cNvPr id="12" name="Title 1"/>
          <p:cNvSpPr>
            <a:spLocks noGrp="1"/>
          </p:cNvSpPr>
          <p:nvPr>
            <p:ph type="title"/>
          </p:nvPr>
        </p:nvSpPr>
        <p:spPr/>
        <p:txBody>
          <a:bodyPr>
            <a:normAutofit/>
          </a:bodyPr>
          <a:lstStyle/>
          <a:p>
            <a:r>
              <a:rPr lang="en-US" dirty="0" smtClean="0"/>
              <a:t>Climate &amp; Pest Dynamic</a:t>
            </a:r>
            <a:endParaRPr lang="en-US" dirty="0"/>
          </a:p>
        </p:txBody>
      </p:sp>
      <p:sp>
        <p:nvSpPr>
          <p:cNvPr id="2" name="Rectangle 1"/>
          <p:cNvSpPr/>
          <p:nvPr/>
        </p:nvSpPr>
        <p:spPr>
          <a:xfrm>
            <a:off x="457200" y="5565338"/>
            <a:ext cx="8686800" cy="923330"/>
          </a:xfrm>
          <a:prstGeom prst="rect">
            <a:avLst/>
          </a:prstGeom>
        </p:spPr>
        <p:txBody>
          <a:bodyPr wrap="square">
            <a:spAutoFit/>
          </a:bodyPr>
          <a:lstStyle/>
          <a:p>
            <a:r>
              <a:rPr lang="en-US" b="1" i="1" dirty="0">
                <a:solidFill>
                  <a:srgbClr val="003300"/>
                </a:solidFill>
                <a:effectLst>
                  <a:outerShdw blurRad="38100" dist="38100" dir="2700000" algn="tl">
                    <a:srgbClr val="000000">
                      <a:alpha val="43137"/>
                    </a:srgbClr>
                  </a:outerShdw>
                </a:effectLst>
              </a:rPr>
              <a:t>Figure 3. Changes in temperature and precipitation from the 1960–1991 normal period to the 1998–2002 average, </a:t>
            </a:r>
            <a:r>
              <a:rPr lang="en-US" b="1" i="1" dirty="0" smtClean="0">
                <a:solidFill>
                  <a:srgbClr val="003300"/>
                </a:solidFill>
                <a:effectLst>
                  <a:outerShdw blurRad="38100" dist="38100" dir="2700000" algn="tl">
                    <a:srgbClr val="000000">
                      <a:alpha val="43137"/>
                    </a:srgbClr>
                  </a:outerShdw>
                </a:effectLst>
              </a:rPr>
              <a:t>observed by </a:t>
            </a:r>
            <a:r>
              <a:rPr lang="en-US" b="1" i="1" dirty="0">
                <a:solidFill>
                  <a:srgbClr val="003300"/>
                </a:solidFill>
                <a:effectLst>
                  <a:outerShdw blurRad="38100" dist="38100" dir="2700000" algn="tl">
                    <a:srgbClr val="000000">
                      <a:alpha val="43137"/>
                    </a:srgbClr>
                  </a:outerShdw>
                </a:effectLst>
              </a:rPr>
              <a:t>weather stations (circles) and interpolated using thin plate spline techniques (colored areas</a:t>
            </a:r>
            <a:r>
              <a:rPr lang="en-US" b="1" i="1" dirty="0" smtClean="0">
                <a:solidFill>
                  <a:srgbClr val="003300"/>
                </a:solidFill>
                <a:effectLst>
                  <a:outerShdw blurRad="38100" dist="38100" dir="2700000" algn="tl">
                    <a:srgbClr val="000000">
                      <a:alpha val="43137"/>
                    </a:srgbClr>
                  </a:outerShdw>
                </a:effectLst>
              </a:rPr>
              <a:t>).</a:t>
            </a:r>
            <a:endParaRPr lang="en-US"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27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p:spPr>
        <p:txBody>
          <a:bodyPr>
            <a:normAutofit fontScale="90000"/>
          </a:bodyPr>
          <a:lstStyle/>
          <a:p>
            <a:r>
              <a:rPr lang="en-US" dirty="0" smtClean="0"/>
              <a:t>How Does </a:t>
            </a:r>
            <a:r>
              <a:rPr lang="en-US" dirty="0"/>
              <a:t>C</a:t>
            </a:r>
            <a:r>
              <a:rPr lang="en-US" dirty="0" smtClean="0"/>
              <a:t>limate </a:t>
            </a:r>
            <a:r>
              <a:rPr lang="en-US" dirty="0"/>
              <a:t>I</a:t>
            </a:r>
            <a:r>
              <a:rPr lang="en-US" dirty="0" smtClean="0"/>
              <a:t>nfluence Pest </a:t>
            </a:r>
            <a:r>
              <a:rPr lang="en-US" dirty="0"/>
              <a:t>D</a:t>
            </a:r>
            <a:r>
              <a:rPr lang="en-US" dirty="0" smtClean="0"/>
              <a:t>ynamic?</a:t>
            </a:r>
            <a:endParaRPr lang="en-US" dirty="0"/>
          </a:p>
        </p:txBody>
      </p:sp>
      <p:pic>
        <p:nvPicPr>
          <p:cNvPr id="1024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514600"/>
            <a:ext cx="4200497" cy="310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0" y="1219200"/>
            <a:ext cx="4572000" cy="54483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b="1" dirty="0" smtClean="0">
                <a:solidFill>
                  <a:srgbClr val="003300"/>
                </a:solidFill>
                <a:effectLst>
                  <a:outerShdw blurRad="38100" dist="38100" dir="2700000" algn="tl">
                    <a:srgbClr val="000000">
                      <a:alpha val="43137"/>
                    </a:srgbClr>
                  </a:outerShdw>
                </a:effectLst>
              </a:rPr>
              <a:t>Climate change influence frequency, intensity, and distribution of outbreak.</a:t>
            </a:r>
          </a:p>
          <a:p>
            <a:endParaRPr lang="en-US" sz="1000" b="1" dirty="0" smtClean="0">
              <a:solidFill>
                <a:srgbClr val="003300"/>
              </a:solidFill>
              <a:effectLst>
                <a:outerShdw blurRad="38100" dist="38100" dir="2700000" algn="tl">
                  <a:srgbClr val="000000">
                    <a:alpha val="43137"/>
                  </a:srgbClr>
                </a:outerShdw>
              </a:effectLst>
            </a:endParaRPr>
          </a:p>
          <a:p>
            <a:r>
              <a:rPr lang="en-US" sz="2800" b="1" dirty="0" smtClean="0">
                <a:solidFill>
                  <a:srgbClr val="003300"/>
                </a:solidFill>
                <a:effectLst>
                  <a:outerShdw blurRad="38100" dist="38100" dir="2700000" algn="tl">
                    <a:srgbClr val="000000">
                      <a:alpha val="43137"/>
                    </a:srgbClr>
                  </a:outerShdw>
                </a:effectLst>
              </a:rPr>
              <a:t>Elevated Temperature:</a:t>
            </a:r>
          </a:p>
          <a:p>
            <a:pPr lvl="1"/>
            <a:r>
              <a:rPr lang="en-US" sz="2400" b="1" dirty="0" smtClean="0">
                <a:solidFill>
                  <a:srgbClr val="003300"/>
                </a:solidFill>
                <a:effectLst>
                  <a:outerShdw blurRad="38100" dist="38100" dir="2700000" algn="tl">
                    <a:srgbClr val="000000">
                      <a:alpha val="43137"/>
                    </a:srgbClr>
                  </a:outerShdw>
                </a:effectLst>
              </a:rPr>
              <a:t>Reduces wintertime bark beetle mortality.</a:t>
            </a:r>
          </a:p>
          <a:p>
            <a:pPr lvl="1"/>
            <a:r>
              <a:rPr lang="en-US" sz="2400" b="1" dirty="0" smtClean="0">
                <a:solidFill>
                  <a:srgbClr val="003300"/>
                </a:solidFill>
                <a:effectLst>
                  <a:outerShdw blurRad="38100" dist="38100" dir="2700000" algn="tl">
                    <a:srgbClr val="000000">
                      <a:alpha val="43137"/>
                    </a:srgbClr>
                  </a:outerShdw>
                </a:effectLst>
              </a:rPr>
              <a:t>Reduces the time needed to complete a lifecycle.</a:t>
            </a:r>
          </a:p>
          <a:p>
            <a:endParaRPr lang="en-US" sz="1000" b="1" dirty="0" smtClean="0">
              <a:solidFill>
                <a:srgbClr val="003300"/>
              </a:solidFill>
              <a:effectLst>
                <a:outerShdw blurRad="38100" dist="38100" dir="2700000" algn="tl">
                  <a:srgbClr val="000000">
                    <a:alpha val="43137"/>
                  </a:srgbClr>
                </a:outerShdw>
              </a:effectLst>
            </a:endParaRPr>
          </a:p>
          <a:p>
            <a:r>
              <a:rPr lang="en-US" sz="2800" b="1" dirty="0" smtClean="0">
                <a:solidFill>
                  <a:srgbClr val="003300"/>
                </a:solidFill>
                <a:effectLst>
                  <a:outerShdw blurRad="38100" dist="38100" dir="2700000" algn="tl">
                    <a:srgbClr val="000000">
                      <a:alpha val="43137"/>
                    </a:srgbClr>
                  </a:outerShdw>
                </a:effectLst>
              </a:rPr>
              <a:t>Drought Stress:</a:t>
            </a:r>
            <a:endParaRPr lang="en-US" b="1" dirty="0" smtClean="0">
              <a:solidFill>
                <a:srgbClr val="003300"/>
              </a:solidFill>
              <a:effectLst>
                <a:outerShdw blurRad="38100" dist="38100" dir="2700000" algn="tl">
                  <a:srgbClr val="000000">
                    <a:alpha val="43137"/>
                  </a:srgbClr>
                </a:outerShdw>
              </a:effectLst>
            </a:endParaRPr>
          </a:p>
          <a:p>
            <a:pPr lvl="1"/>
            <a:r>
              <a:rPr lang="en-US" sz="2400" b="1" dirty="0" smtClean="0">
                <a:solidFill>
                  <a:srgbClr val="003300"/>
                </a:solidFill>
                <a:effectLst>
                  <a:outerShdw blurRad="38100" dist="38100" dir="2700000" algn="tl">
                    <a:srgbClr val="000000">
                      <a:alpha val="43137"/>
                    </a:srgbClr>
                  </a:outerShdw>
                </a:effectLst>
              </a:rPr>
              <a:t>Weakened tree defense.</a:t>
            </a:r>
          </a:p>
          <a:p>
            <a:pPr lvl="1"/>
            <a:r>
              <a:rPr lang="en-US" sz="2400" b="1" dirty="0" smtClean="0">
                <a:solidFill>
                  <a:srgbClr val="003300"/>
                </a:solidFill>
                <a:effectLst>
                  <a:outerShdw blurRad="38100" dist="38100" dir="2700000" algn="tl">
                    <a:srgbClr val="000000">
                      <a:alpha val="43137"/>
                    </a:srgbClr>
                  </a:outerShdw>
                </a:effectLst>
              </a:rPr>
              <a:t>Younger trees become susceptible to infestation.</a:t>
            </a:r>
          </a:p>
        </p:txBody>
      </p:sp>
    </p:spTree>
    <p:extLst>
      <p:ext uri="{BB962C8B-B14F-4D97-AF65-F5344CB8AC3E}">
        <p14:creationId xmlns:p14="http://schemas.microsoft.com/office/powerpoint/2010/main" val="3935408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dirty="0" smtClean="0"/>
              <a:t>Montana’s Forest Industry</a:t>
            </a:r>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762000"/>
            <a:ext cx="3125345" cy="192389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849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817484"/>
            <a:ext cx="7734366" cy="578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 Box 4"/>
          <p:cNvSpPr txBox="1">
            <a:spLocks noChangeArrowheads="1"/>
          </p:cNvSpPr>
          <p:nvPr/>
        </p:nvSpPr>
        <p:spPr bwMode="auto">
          <a:xfrm>
            <a:off x="7216421" y="6600094"/>
            <a:ext cx="19275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b="1" i="1" dirty="0" err="1">
                <a:solidFill>
                  <a:srgbClr val="003300"/>
                </a:solidFill>
                <a:effectLst>
                  <a:outerShdw blurRad="38100" dist="38100" dir="2700000" algn="tl">
                    <a:srgbClr val="000000">
                      <a:alpha val="43137"/>
                    </a:srgbClr>
                  </a:outerShdw>
                </a:effectLst>
                <a:latin typeface="+mn-lt"/>
              </a:rPr>
              <a:t>Raffa</a:t>
            </a:r>
            <a:r>
              <a:rPr lang="en-US" sz="1200" b="1" i="1" dirty="0">
                <a:solidFill>
                  <a:srgbClr val="003300"/>
                </a:solidFill>
                <a:effectLst>
                  <a:outerShdw blurRad="38100" dist="38100" dir="2700000" algn="tl">
                    <a:srgbClr val="000000">
                      <a:alpha val="43137"/>
                    </a:srgbClr>
                  </a:outerShdw>
                </a:effectLst>
                <a:latin typeface="+mn-lt"/>
              </a:rPr>
              <a:t> et al Bioscience </a:t>
            </a:r>
            <a:r>
              <a:rPr lang="en-US" sz="1200" b="1" i="1" dirty="0" smtClean="0">
                <a:solidFill>
                  <a:srgbClr val="003300"/>
                </a:solidFill>
                <a:effectLst>
                  <a:outerShdw blurRad="38100" dist="38100" dir="2700000" algn="tl">
                    <a:srgbClr val="000000">
                      <a:alpha val="43137"/>
                    </a:srgbClr>
                  </a:outerShdw>
                </a:effectLst>
                <a:latin typeface="+mn-lt"/>
              </a:rPr>
              <a:t>2008</a:t>
            </a:r>
            <a:endParaRPr lang="en-US" sz="1200" b="1" i="1" dirty="0">
              <a:solidFill>
                <a:srgbClr val="003300"/>
              </a:solidFill>
              <a:effectLst>
                <a:outerShdw blurRad="38100" dist="38100" dir="2700000" algn="tl">
                  <a:srgbClr val="000000">
                    <a:alpha val="43137"/>
                  </a:srgbClr>
                </a:outerShdw>
              </a:effectLst>
              <a:latin typeface="+mn-lt"/>
            </a:endParaRPr>
          </a:p>
        </p:txBody>
      </p:sp>
      <p:sp>
        <p:nvSpPr>
          <p:cNvPr id="5" name="Title 1"/>
          <p:cNvSpPr>
            <a:spLocks noGrp="1"/>
          </p:cNvSpPr>
          <p:nvPr>
            <p:ph type="title"/>
          </p:nvPr>
        </p:nvSpPr>
        <p:spPr/>
        <p:txBody>
          <a:bodyPr>
            <a:normAutofit fontScale="90000"/>
          </a:bodyPr>
          <a:lstStyle/>
          <a:p>
            <a:r>
              <a:rPr lang="en-US" dirty="0" smtClean="0"/>
              <a:t>Climate &amp; Pest Dynamic</a:t>
            </a:r>
            <a:endParaRPr lang="en-US" dirty="0"/>
          </a:p>
        </p:txBody>
      </p:sp>
    </p:spTree>
    <p:extLst>
      <p:ext uri="{BB962C8B-B14F-4D97-AF65-F5344CB8AC3E}">
        <p14:creationId xmlns:p14="http://schemas.microsoft.com/office/powerpoint/2010/main" val="14510570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010" y="737390"/>
            <a:ext cx="5791200" cy="573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7216421" y="6600094"/>
            <a:ext cx="19275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b="1" i="1" dirty="0" err="1">
                <a:solidFill>
                  <a:srgbClr val="003300"/>
                </a:solidFill>
                <a:effectLst>
                  <a:outerShdw blurRad="38100" dist="38100" dir="2700000" algn="tl">
                    <a:srgbClr val="000000">
                      <a:alpha val="43137"/>
                    </a:srgbClr>
                  </a:outerShdw>
                </a:effectLst>
                <a:latin typeface="+mn-lt"/>
              </a:rPr>
              <a:t>Raffa</a:t>
            </a:r>
            <a:r>
              <a:rPr lang="en-US" sz="1200" b="1" i="1" dirty="0">
                <a:solidFill>
                  <a:srgbClr val="003300"/>
                </a:solidFill>
                <a:effectLst>
                  <a:outerShdw blurRad="38100" dist="38100" dir="2700000" algn="tl">
                    <a:srgbClr val="000000">
                      <a:alpha val="43137"/>
                    </a:srgbClr>
                  </a:outerShdw>
                </a:effectLst>
                <a:latin typeface="+mn-lt"/>
              </a:rPr>
              <a:t> et al Bioscience </a:t>
            </a:r>
            <a:r>
              <a:rPr lang="en-US" sz="1200" b="1" i="1" dirty="0" smtClean="0">
                <a:solidFill>
                  <a:srgbClr val="003300"/>
                </a:solidFill>
                <a:effectLst>
                  <a:outerShdw blurRad="38100" dist="38100" dir="2700000" algn="tl">
                    <a:srgbClr val="000000">
                      <a:alpha val="43137"/>
                    </a:srgbClr>
                  </a:outerShdw>
                </a:effectLst>
                <a:latin typeface="+mn-lt"/>
              </a:rPr>
              <a:t>2008</a:t>
            </a:r>
            <a:endParaRPr lang="en-US" sz="1200" b="1" i="1" dirty="0">
              <a:solidFill>
                <a:srgbClr val="003300"/>
              </a:solidFill>
              <a:effectLst>
                <a:outerShdw blurRad="38100" dist="38100" dir="2700000" algn="tl">
                  <a:srgbClr val="000000">
                    <a:alpha val="43137"/>
                  </a:srgbClr>
                </a:outerShdw>
              </a:effectLst>
              <a:latin typeface="+mn-lt"/>
            </a:endParaRPr>
          </a:p>
        </p:txBody>
      </p:sp>
      <p:sp>
        <p:nvSpPr>
          <p:cNvPr id="8" name="Title 1"/>
          <p:cNvSpPr>
            <a:spLocks noGrp="1"/>
          </p:cNvSpPr>
          <p:nvPr>
            <p:ph type="title"/>
          </p:nvPr>
        </p:nvSpPr>
        <p:spPr/>
        <p:txBody>
          <a:bodyPr>
            <a:normAutofit fontScale="90000"/>
          </a:bodyPr>
          <a:lstStyle/>
          <a:p>
            <a:r>
              <a:rPr lang="en-US" dirty="0" smtClean="0"/>
              <a:t>Climate &amp; Pest Dynamic</a:t>
            </a:r>
            <a:endParaRPr lang="en-US" dirty="0"/>
          </a:p>
        </p:txBody>
      </p:sp>
      <p:sp>
        <p:nvSpPr>
          <p:cNvPr id="2" name="Rectangle 1"/>
          <p:cNvSpPr/>
          <p:nvPr/>
        </p:nvSpPr>
        <p:spPr>
          <a:xfrm>
            <a:off x="-24063" y="914400"/>
            <a:ext cx="2405052" cy="923330"/>
          </a:xfrm>
          <a:prstGeom prst="rect">
            <a:avLst/>
          </a:prstGeom>
        </p:spPr>
        <p:txBody>
          <a:bodyPr wrap="square">
            <a:spAutoFit/>
          </a:bodyPr>
          <a:lstStyle/>
          <a:p>
            <a:r>
              <a:rPr lang="en-US" b="1" dirty="0">
                <a:solidFill>
                  <a:srgbClr val="003300"/>
                </a:solidFill>
                <a:effectLst>
                  <a:outerShdw blurRad="38100" dist="38100" dir="2700000" algn="tl">
                    <a:srgbClr val="000000">
                      <a:alpha val="43137"/>
                    </a:srgbClr>
                  </a:outerShdw>
                </a:effectLst>
              </a:rPr>
              <a:t>(a) spruce beetle in central British Columbia, Canada</a:t>
            </a:r>
          </a:p>
        </p:txBody>
      </p:sp>
      <p:sp>
        <p:nvSpPr>
          <p:cNvPr id="3" name="Rectangle 2"/>
          <p:cNvSpPr/>
          <p:nvPr/>
        </p:nvSpPr>
        <p:spPr>
          <a:xfrm>
            <a:off x="-24063" y="2743200"/>
            <a:ext cx="2413073" cy="923330"/>
          </a:xfrm>
          <a:prstGeom prst="rect">
            <a:avLst/>
          </a:prstGeom>
        </p:spPr>
        <p:txBody>
          <a:bodyPr wrap="square">
            <a:spAutoFit/>
          </a:bodyPr>
          <a:lstStyle/>
          <a:p>
            <a:r>
              <a:rPr lang="en-US" b="1" dirty="0">
                <a:solidFill>
                  <a:srgbClr val="003300"/>
                </a:solidFill>
                <a:effectLst>
                  <a:outerShdw blurRad="38100" dist="38100" dir="2700000" algn="tl">
                    <a:srgbClr val="000000">
                      <a:alpha val="43137"/>
                    </a:srgbClr>
                  </a:outerShdw>
                </a:effectLst>
              </a:rPr>
              <a:t>(b) mountain pine beetle in southern British Columbia</a:t>
            </a:r>
          </a:p>
        </p:txBody>
      </p:sp>
      <p:sp>
        <p:nvSpPr>
          <p:cNvPr id="4" name="Rectangle 3"/>
          <p:cNvSpPr/>
          <p:nvPr/>
        </p:nvSpPr>
        <p:spPr>
          <a:xfrm>
            <a:off x="0" y="4572000"/>
            <a:ext cx="2389010" cy="646331"/>
          </a:xfrm>
          <a:prstGeom prst="rect">
            <a:avLst/>
          </a:prstGeom>
        </p:spPr>
        <p:txBody>
          <a:bodyPr wrap="square">
            <a:spAutoFit/>
          </a:bodyPr>
          <a:lstStyle/>
          <a:p>
            <a:r>
              <a:rPr lang="en-US" b="1" dirty="0">
                <a:solidFill>
                  <a:srgbClr val="003300"/>
                </a:solidFill>
                <a:effectLst>
                  <a:outerShdw blurRad="38100" dist="38100" dir="2700000" algn="tl">
                    <a:srgbClr val="000000">
                      <a:alpha val="43137"/>
                    </a:srgbClr>
                  </a:outerShdw>
                </a:effectLst>
              </a:rPr>
              <a:t>(c) </a:t>
            </a:r>
            <a:r>
              <a:rPr lang="en-US" b="1" dirty="0" err="1">
                <a:solidFill>
                  <a:srgbClr val="003300"/>
                </a:solidFill>
                <a:effectLst>
                  <a:outerShdw blurRad="38100" dist="38100" dir="2700000" algn="tl">
                    <a:srgbClr val="000000">
                      <a:alpha val="43137"/>
                    </a:srgbClr>
                  </a:outerShdw>
                </a:effectLst>
              </a:rPr>
              <a:t>pinyon</a:t>
            </a:r>
            <a:r>
              <a:rPr lang="en-US" b="1" dirty="0">
                <a:solidFill>
                  <a:srgbClr val="003300"/>
                </a:solidFill>
                <a:effectLst>
                  <a:outerShdw blurRad="38100" dist="38100" dir="2700000" algn="tl">
                    <a:srgbClr val="000000">
                      <a:alpha val="43137"/>
                    </a:srgbClr>
                  </a:outerShdw>
                </a:effectLst>
              </a:rPr>
              <a:t> </a:t>
            </a:r>
            <a:r>
              <a:rPr lang="en-US" b="1" dirty="0" err="1">
                <a:solidFill>
                  <a:srgbClr val="003300"/>
                </a:solidFill>
                <a:effectLst>
                  <a:outerShdw blurRad="38100" dist="38100" dir="2700000" algn="tl">
                    <a:srgbClr val="000000">
                      <a:alpha val="43137"/>
                    </a:srgbClr>
                  </a:outerShdw>
                </a:effectLst>
              </a:rPr>
              <a:t>ips</a:t>
            </a:r>
            <a:r>
              <a:rPr lang="en-US" b="1" dirty="0">
                <a:solidFill>
                  <a:srgbClr val="003300"/>
                </a:solidFill>
                <a:effectLst>
                  <a:outerShdw blurRad="38100" dist="38100" dir="2700000" algn="tl">
                    <a:srgbClr val="000000">
                      <a:alpha val="43137"/>
                    </a:srgbClr>
                  </a:outerShdw>
                </a:effectLst>
              </a:rPr>
              <a:t> beetle in the US Southwest</a:t>
            </a:r>
          </a:p>
        </p:txBody>
      </p:sp>
    </p:spTree>
    <p:extLst>
      <p:ext uri="{BB962C8B-B14F-4D97-AF65-F5344CB8AC3E}">
        <p14:creationId xmlns:p14="http://schemas.microsoft.com/office/powerpoint/2010/main" val="1821753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Mountain Pine Beetle In Missoula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685800"/>
            <a:ext cx="4673601" cy="6172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37669" y="1025744"/>
            <a:ext cx="2907061" cy="2235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572868" y="1025742"/>
            <a:ext cx="2907065" cy="22351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599" y="3505200"/>
            <a:ext cx="4470400" cy="3352800"/>
          </a:xfrm>
          <a:prstGeom prst="rect">
            <a:avLst/>
          </a:prstGeom>
        </p:spPr>
      </p:pic>
    </p:spTree>
    <p:extLst>
      <p:ext uri="{BB962C8B-B14F-4D97-AF65-F5344CB8AC3E}">
        <p14:creationId xmlns:p14="http://schemas.microsoft.com/office/powerpoint/2010/main" val="33061468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1524000"/>
            <a:ext cx="9144000" cy="2438400"/>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81000" y="1676400"/>
            <a:ext cx="8458200" cy="2057400"/>
          </a:xfrm>
        </p:spPr>
        <p:txBody>
          <a:bodyPr>
            <a:noAutofit/>
          </a:bodyPr>
          <a:lstStyle/>
          <a:p>
            <a:r>
              <a:rPr lang="en-US" dirty="0"/>
              <a:t>Is there evidence that climate change is affecting forest </a:t>
            </a:r>
            <a:r>
              <a:rPr lang="en-US" dirty="0" smtClean="0"/>
              <a:t>dynamics:</a:t>
            </a:r>
            <a:br>
              <a:rPr lang="en-US" dirty="0" smtClean="0"/>
            </a:br>
            <a:r>
              <a:rPr lang="en-US" dirty="0" smtClean="0"/>
              <a:t>Forest Pest Dynamic?</a:t>
            </a:r>
            <a:endParaRPr lang="en-US" dirty="0"/>
          </a:p>
        </p:txBody>
      </p:sp>
      <p:sp>
        <p:nvSpPr>
          <p:cNvPr id="5" name="Rounded Rectangle 4"/>
          <p:cNvSpPr/>
          <p:nvPr/>
        </p:nvSpPr>
        <p:spPr>
          <a:xfrm>
            <a:off x="1676400" y="4114799"/>
            <a:ext cx="5486400" cy="2077453"/>
          </a:xfrm>
          <a:prstGeom prst="roundRect">
            <a:avLst/>
          </a:prstGeom>
          <a:solidFill>
            <a:srgbClr val="008000">
              <a:alpha val="42000"/>
            </a:srgb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rPr>
              <a:t>Yes, Compelling Evidence</a:t>
            </a:r>
            <a:endParaRPr lang="en-US" sz="4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76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2057401"/>
            <a:ext cx="9144000" cy="2590800"/>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0"/>
            <a:ext cx="8458200" cy="6858000"/>
          </a:xfrm>
        </p:spPr>
        <p:txBody>
          <a:bodyPr>
            <a:noAutofit/>
          </a:bodyPr>
          <a:lstStyle/>
          <a:p>
            <a:r>
              <a:rPr lang="en-US" dirty="0"/>
              <a:t>Is there evidence that climate change is affecting forest </a:t>
            </a:r>
            <a:r>
              <a:rPr lang="en-US" dirty="0" smtClean="0"/>
              <a:t>dynamics:</a:t>
            </a:r>
            <a:br>
              <a:rPr lang="en-US" dirty="0" smtClean="0"/>
            </a:br>
            <a:r>
              <a:rPr lang="en-US" dirty="0" smtClean="0"/>
              <a:t>Wildfire Dynamic?</a:t>
            </a:r>
            <a:endParaRPr lang="en-US" dirty="0"/>
          </a:p>
        </p:txBody>
      </p:sp>
    </p:spTree>
    <p:extLst>
      <p:ext uri="{BB962C8B-B14F-4D97-AF65-F5344CB8AC3E}">
        <p14:creationId xmlns:p14="http://schemas.microsoft.com/office/powerpoint/2010/main" val="3662402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stev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899"/>
            <a:ext cx="9144000" cy="442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4946569" y="6553200"/>
            <a:ext cx="41974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b="1" i="1" dirty="0" err="1">
                <a:solidFill>
                  <a:srgbClr val="003300"/>
                </a:solidFill>
                <a:effectLst>
                  <a:outerShdw blurRad="38100" dist="38100" dir="2700000" algn="tl">
                    <a:srgbClr val="000000">
                      <a:alpha val="43137"/>
                    </a:srgbClr>
                  </a:outerShdw>
                </a:effectLst>
                <a:latin typeface="+mn-lt"/>
              </a:rPr>
              <a:t>Westerling</a:t>
            </a:r>
            <a:r>
              <a:rPr lang="en-US" sz="1400" b="1" i="1" dirty="0">
                <a:solidFill>
                  <a:srgbClr val="003300"/>
                </a:solidFill>
                <a:effectLst>
                  <a:outerShdw blurRad="38100" dist="38100" dir="2700000" algn="tl">
                    <a:srgbClr val="000000">
                      <a:alpha val="43137"/>
                    </a:srgbClr>
                  </a:outerShdw>
                </a:effectLst>
                <a:latin typeface="+mn-lt"/>
              </a:rPr>
              <a:t> et al. Science 2006;  Running, Science 2006</a:t>
            </a:r>
          </a:p>
        </p:txBody>
      </p:sp>
      <p:sp>
        <p:nvSpPr>
          <p:cNvPr id="2" name="Rectangle 1"/>
          <p:cNvSpPr/>
          <p:nvPr/>
        </p:nvSpPr>
        <p:spPr>
          <a:xfrm>
            <a:off x="76200" y="4919008"/>
            <a:ext cx="9144000" cy="1938992"/>
          </a:xfrm>
          <a:prstGeom prst="rect">
            <a:avLst/>
          </a:prstGeom>
        </p:spPr>
        <p:txBody>
          <a:bodyPr wrap="square">
            <a:spAutoFit/>
          </a:bodyPr>
          <a:lstStyle/>
          <a:p>
            <a:r>
              <a:rPr lang="en-US" sz="2400" b="1" dirty="0">
                <a:solidFill>
                  <a:srgbClr val="003300"/>
                </a:solidFill>
                <a:effectLst>
                  <a:outerShdw blurRad="38100" dist="38100" dir="2700000" algn="tl">
                    <a:srgbClr val="000000">
                      <a:alpha val="43137"/>
                    </a:srgbClr>
                  </a:outerShdw>
                </a:effectLst>
              </a:rPr>
              <a:t>Less moisture—more fires. Between 1970 and 2003, spring and summer moisture availability declined </a:t>
            </a:r>
            <a:r>
              <a:rPr lang="en-US" sz="2400" b="1" dirty="0" smtClean="0">
                <a:solidFill>
                  <a:srgbClr val="003300"/>
                </a:solidFill>
                <a:effectLst>
                  <a:outerShdw blurRad="38100" dist="38100" dir="2700000" algn="tl">
                    <a:srgbClr val="000000">
                      <a:alpha val="43137"/>
                    </a:srgbClr>
                  </a:outerShdw>
                </a:effectLst>
              </a:rPr>
              <a:t>in many </a:t>
            </a:r>
            <a:r>
              <a:rPr lang="en-US" sz="2400" b="1" dirty="0">
                <a:solidFill>
                  <a:srgbClr val="003300"/>
                </a:solidFill>
                <a:effectLst>
                  <a:outerShdw blurRad="38100" dist="38100" dir="2700000" algn="tl">
                    <a:srgbClr val="000000">
                      <a:alpha val="43137"/>
                    </a:srgbClr>
                  </a:outerShdw>
                </a:effectLst>
              </a:rPr>
              <a:t>forests in the western United </a:t>
            </a:r>
            <a:r>
              <a:rPr lang="en-US" sz="2400" b="1" dirty="0" smtClean="0">
                <a:solidFill>
                  <a:srgbClr val="003300"/>
                </a:solidFill>
                <a:effectLst>
                  <a:outerShdw blurRad="38100" dist="38100" dir="2700000" algn="tl">
                    <a:srgbClr val="000000">
                      <a:alpha val="43137"/>
                    </a:srgbClr>
                  </a:outerShdw>
                </a:effectLst>
              </a:rPr>
              <a:t>States. </a:t>
            </a:r>
            <a:r>
              <a:rPr lang="en-US" sz="2400" b="1" dirty="0">
                <a:solidFill>
                  <a:srgbClr val="003300"/>
                </a:solidFill>
                <a:effectLst>
                  <a:outerShdw blurRad="38100" dist="38100" dir="2700000" algn="tl">
                    <a:srgbClr val="000000">
                      <a:alpha val="43137"/>
                    </a:srgbClr>
                  </a:outerShdw>
                </a:effectLst>
              </a:rPr>
              <a:t>During the same time span, most wildfires exceeding </a:t>
            </a:r>
            <a:r>
              <a:rPr lang="en-US" sz="2400" b="1" dirty="0" smtClean="0">
                <a:solidFill>
                  <a:srgbClr val="003300"/>
                </a:solidFill>
                <a:effectLst>
                  <a:outerShdw blurRad="38100" dist="38100" dir="2700000" algn="tl">
                    <a:srgbClr val="000000">
                      <a:alpha val="43137"/>
                    </a:srgbClr>
                  </a:outerShdw>
                </a:effectLst>
              </a:rPr>
              <a:t>1000 ha </a:t>
            </a:r>
            <a:r>
              <a:rPr lang="en-US" sz="2400" b="1" dirty="0">
                <a:solidFill>
                  <a:srgbClr val="003300"/>
                </a:solidFill>
                <a:effectLst>
                  <a:outerShdw blurRad="38100" dist="38100" dir="2700000" algn="tl">
                    <a:srgbClr val="000000">
                      <a:alpha val="43137"/>
                    </a:srgbClr>
                  </a:outerShdw>
                </a:effectLst>
              </a:rPr>
              <a:t>in burned area occurred in these regions of reduced moisture </a:t>
            </a:r>
            <a:r>
              <a:rPr lang="en-US" sz="2400" b="1" dirty="0" smtClean="0">
                <a:solidFill>
                  <a:srgbClr val="003300"/>
                </a:solidFill>
                <a:effectLst>
                  <a:outerShdw blurRad="38100" dist="38100" dir="2700000" algn="tl">
                    <a:srgbClr val="000000">
                      <a:alpha val="43137"/>
                    </a:srgbClr>
                  </a:outerShdw>
                </a:effectLst>
              </a:rPr>
              <a:t>availability.</a:t>
            </a:r>
            <a:endParaRPr lang="en-US" sz="2400" b="1" dirty="0">
              <a:solidFill>
                <a:srgbClr val="003300"/>
              </a:solidFill>
              <a:effectLst>
                <a:outerShdw blurRad="38100" dist="38100" dir="2700000" algn="tl">
                  <a:srgbClr val="000000">
                    <a:alpha val="43137"/>
                  </a:srgbClr>
                </a:outerShdw>
              </a:effectLst>
            </a:endParaRPr>
          </a:p>
        </p:txBody>
      </p:sp>
      <p:sp>
        <p:nvSpPr>
          <p:cNvPr id="7" name="Title 1"/>
          <p:cNvSpPr txBox="1">
            <a:spLocks/>
          </p:cNvSpPr>
          <p:nvPr/>
        </p:nvSpPr>
        <p:spPr>
          <a:xfrm>
            <a:off x="0" y="0"/>
            <a:ext cx="91440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b="1" kern="1200">
                <a:solidFill>
                  <a:srgbClr val="003300"/>
                </a:solidFill>
                <a:effectLst>
                  <a:outerShdw blurRad="38100" dist="38100" dir="2700000" algn="tl">
                    <a:srgbClr val="000000">
                      <a:alpha val="43137"/>
                    </a:srgbClr>
                  </a:outerShdw>
                </a:effectLst>
                <a:latin typeface="+mj-lt"/>
                <a:ea typeface="+mj-ea"/>
                <a:cs typeface="+mj-cs"/>
              </a:defRPr>
            </a:lvl1pPr>
          </a:lstStyle>
          <a:p>
            <a:r>
              <a:rPr lang="en-US" smtClean="0"/>
              <a:t>Wildfire Dynamic</a:t>
            </a:r>
            <a:endParaRPr lang="en-US" dirty="0"/>
          </a:p>
        </p:txBody>
      </p:sp>
    </p:spTree>
    <p:extLst>
      <p:ext uri="{BB962C8B-B14F-4D97-AF65-F5344CB8AC3E}">
        <p14:creationId xmlns:p14="http://schemas.microsoft.com/office/powerpoint/2010/main" val="24305325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dirty="0" smtClean="0">
                <a:hlinkClick r:id="rId3"/>
              </a:rPr>
              <a:t>NASA Video: MPB / Fire Interaction??</a:t>
            </a:r>
            <a:endParaRPr lang="en-US" dirty="0"/>
          </a:p>
        </p:txBody>
      </p:sp>
    </p:spTree>
    <p:extLst>
      <p:ext uri="{BB962C8B-B14F-4D97-AF65-F5344CB8AC3E}">
        <p14:creationId xmlns:p14="http://schemas.microsoft.com/office/powerpoint/2010/main" val="39581572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2057401"/>
            <a:ext cx="9144000" cy="2590800"/>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81000" y="0"/>
            <a:ext cx="8458200" cy="6858000"/>
          </a:xfrm>
        </p:spPr>
        <p:txBody>
          <a:bodyPr>
            <a:noAutofit/>
          </a:bodyPr>
          <a:lstStyle/>
          <a:p>
            <a:r>
              <a:rPr lang="en-US" dirty="0"/>
              <a:t>Is there evidence that climate change is affecting forest </a:t>
            </a:r>
            <a:r>
              <a:rPr lang="en-US" dirty="0" smtClean="0"/>
              <a:t>dynamics:</a:t>
            </a:r>
            <a:br>
              <a:rPr lang="en-US" dirty="0" smtClean="0"/>
            </a:br>
            <a:r>
              <a:rPr lang="en-US" dirty="0" smtClean="0"/>
              <a:t>Wildfire Dynamic?</a:t>
            </a:r>
            <a:endParaRPr lang="en-US" dirty="0"/>
          </a:p>
        </p:txBody>
      </p:sp>
      <p:sp>
        <p:nvSpPr>
          <p:cNvPr id="5" name="Rounded Rectangle 4"/>
          <p:cNvSpPr/>
          <p:nvPr/>
        </p:nvSpPr>
        <p:spPr>
          <a:xfrm>
            <a:off x="1676400" y="4800599"/>
            <a:ext cx="5486400" cy="2077453"/>
          </a:xfrm>
          <a:prstGeom prst="roundRect">
            <a:avLst/>
          </a:prstGeom>
          <a:solidFill>
            <a:srgbClr val="008000">
              <a:alpha val="42000"/>
            </a:srgb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effectLst>
                  <a:outerShdw blurRad="38100" dist="38100" dir="2700000" algn="tl">
                    <a:srgbClr val="000000">
                      <a:alpha val="43137"/>
                    </a:srgbClr>
                  </a:outerShdw>
                </a:effectLst>
              </a:rPr>
              <a:t>Yes, Compelling Evidence</a:t>
            </a:r>
            <a:endParaRPr lang="en-US" sz="4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54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6200" y="1219200"/>
            <a:ext cx="9144000" cy="2590800"/>
          </a:xfrm>
          <a:prstGeom prst="roundRect">
            <a:avLst/>
          </a:prstGeom>
          <a:solidFill>
            <a:schemeClr val="bg1">
              <a:alpha val="42000"/>
            </a:scheme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0"/>
            <a:ext cx="8458200" cy="4953000"/>
          </a:xfrm>
        </p:spPr>
        <p:txBody>
          <a:bodyPr>
            <a:noAutofit/>
          </a:bodyPr>
          <a:lstStyle/>
          <a:p>
            <a:r>
              <a:rPr lang="en-US" dirty="0"/>
              <a:t>Is there evidence that climate change is affecting forest </a:t>
            </a:r>
            <a:r>
              <a:rPr lang="en-US" dirty="0" smtClean="0"/>
              <a:t>dynamics:</a:t>
            </a:r>
            <a:br>
              <a:rPr lang="en-US" dirty="0" smtClean="0"/>
            </a:br>
            <a:r>
              <a:rPr lang="en-US" dirty="0" smtClean="0"/>
              <a:t>Carbon Storage?</a:t>
            </a:r>
            <a:endParaRPr lang="en-US" dirty="0"/>
          </a:p>
        </p:txBody>
      </p:sp>
    </p:spTree>
    <p:extLst>
      <p:ext uri="{BB962C8B-B14F-4D97-AF65-F5344CB8AC3E}">
        <p14:creationId xmlns:p14="http://schemas.microsoft.com/office/powerpoint/2010/main" val="20727461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3" name="TextBox 32"/>
          <p:cNvSpPr txBox="1"/>
          <p:nvPr/>
        </p:nvSpPr>
        <p:spPr>
          <a:xfrm>
            <a:off x="5105400" y="3017300"/>
            <a:ext cx="1366156" cy="369332"/>
          </a:xfrm>
          <a:prstGeom prst="rect">
            <a:avLst/>
          </a:prstGeom>
          <a:solidFill>
            <a:schemeClr val="bg1"/>
          </a:solidFill>
          <a:ln>
            <a:solidFill>
              <a:srgbClr val="003300"/>
            </a:solidFill>
          </a:ln>
        </p:spPr>
        <p:txBody>
          <a:bodyPr wrap="square" rtlCol="0">
            <a:spAutoFit/>
          </a:bodyPr>
          <a:lstStyle/>
          <a:p>
            <a:pPr algn="ctr"/>
            <a:r>
              <a:rPr lang="en-US" b="1" dirty="0" smtClean="0">
                <a:solidFill>
                  <a:srgbClr val="003300"/>
                </a:solidFill>
                <a:effectLst>
                  <a:outerShdw blurRad="38100" dist="38100" dir="2700000" algn="tl">
                    <a:srgbClr val="000000">
                      <a:alpha val="43137"/>
                    </a:srgbClr>
                  </a:outerShdw>
                </a:effectLst>
              </a:rPr>
              <a:t>Respiration</a:t>
            </a:r>
          </a:p>
        </p:txBody>
      </p:sp>
      <p:cxnSp>
        <p:nvCxnSpPr>
          <p:cNvPr id="21" name="Straight Arrow Connector 20"/>
          <p:cNvCxnSpPr/>
          <p:nvPr/>
        </p:nvCxnSpPr>
        <p:spPr>
          <a:xfrm>
            <a:off x="4235116" y="2715853"/>
            <a:ext cx="0" cy="129540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10" idx="2"/>
            <a:endCxn id="24" idx="2"/>
          </p:cNvCxnSpPr>
          <p:nvPr/>
        </p:nvCxnSpPr>
        <p:spPr>
          <a:xfrm rot="10800000">
            <a:off x="1857295" y="2198132"/>
            <a:ext cx="1066719" cy="3799820"/>
          </a:xfrm>
          <a:prstGeom prst="curvedConnector3">
            <a:avLst>
              <a:gd name="adj1" fmla="val 121430"/>
            </a:avLst>
          </a:prstGeom>
          <a:ln w="63500">
            <a:solidFill>
              <a:srgbClr val="0033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rot="5400000" flipH="1" flipV="1">
            <a:off x="4018295" y="3495467"/>
            <a:ext cx="1527870" cy="12700"/>
          </a:xfrm>
          <a:prstGeom prst="curvedConnector3">
            <a:avLst>
              <a:gd name="adj1" fmla="val 50000"/>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a:stCxn id="10" idx="2"/>
            <a:endCxn id="24" idx="2"/>
          </p:cNvCxnSpPr>
          <p:nvPr/>
        </p:nvCxnSpPr>
        <p:spPr>
          <a:xfrm rot="10800000">
            <a:off x="1857295" y="2198132"/>
            <a:ext cx="1066719" cy="3799820"/>
          </a:xfrm>
          <a:prstGeom prst="curvedConnector3">
            <a:avLst>
              <a:gd name="adj1" fmla="val 121430"/>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0"/>
            <a:ext cx="9144000" cy="1371600"/>
          </a:xfrm>
        </p:spPr>
        <p:txBody>
          <a:bodyPr>
            <a:normAutofit fontScale="90000"/>
          </a:bodyPr>
          <a:lstStyle/>
          <a:p>
            <a:r>
              <a:rPr lang="en-US" dirty="0" smtClean="0">
                <a:solidFill>
                  <a:schemeClr val="bg1"/>
                </a:solidFill>
                <a:effectLst>
                  <a:glow rad="63500">
                    <a:schemeClr val="accent3">
                      <a:satMod val="175000"/>
                      <a:alpha val="40000"/>
                    </a:schemeClr>
                  </a:glow>
                  <a:outerShdw blurRad="38100" dist="38100" dir="2700000" algn="tl">
                    <a:srgbClr val="000000">
                      <a:alpha val="43137"/>
                    </a:srgbClr>
                  </a:outerShdw>
                </a:effectLst>
              </a:rPr>
              <a:t>What Would Cause a Shift from Carbon Sink to Source??</a:t>
            </a:r>
            <a:endParaRPr lang="en-US" dirty="0">
              <a:solidFill>
                <a:schemeClr val="bg1"/>
              </a:solidFill>
              <a:effectLst>
                <a:glow rad="63500">
                  <a:schemeClr val="accent3">
                    <a:satMod val="175000"/>
                    <a:alpha val="40000"/>
                  </a:schemeClr>
                </a:glow>
                <a:outerShdw blurRad="38100" dist="38100" dir="2700000" algn="tl">
                  <a:srgbClr val="000000">
                    <a:alpha val="43137"/>
                  </a:srgbClr>
                </a:outerShdw>
              </a:effectLst>
            </a:endParaRPr>
          </a:p>
        </p:txBody>
      </p:sp>
      <p:sp>
        <p:nvSpPr>
          <p:cNvPr id="10" name="Oval 9"/>
          <p:cNvSpPr/>
          <p:nvPr/>
        </p:nvSpPr>
        <p:spPr>
          <a:xfrm>
            <a:off x="2924013" y="5540752"/>
            <a:ext cx="29718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3300"/>
                </a:solidFill>
                <a:effectLst>
                  <a:outerShdw blurRad="38100" dist="38100" dir="2700000" algn="tl">
                    <a:srgbClr val="000000">
                      <a:alpha val="43137"/>
                    </a:srgbClr>
                  </a:outerShdw>
                </a:effectLst>
              </a:rPr>
              <a:t>Soils</a:t>
            </a:r>
          </a:p>
        </p:txBody>
      </p:sp>
      <p:cxnSp>
        <p:nvCxnSpPr>
          <p:cNvPr id="6" name="Straight Arrow Connector 5"/>
          <p:cNvCxnSpPr/>
          <p:nvPr/>
        </p:nvCxnSpPr>
        <p:spPr>
          <a:xfrm>
            <a:off x="4235116" y="2715853"/>
            <a:ext cx="0" cy="1295400"/>
          </a:xfrm>
          <a:prstGeom prst="straightConnector1">
            <a:avLst/>
          </a:prstGeom>
          <a:ln w="127000">
            <a:solidFill>
              <a:srgbClr val="0033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86000" y="3044409"/>
            <a:ext cx="1632370" cy="369332"/>
          </a:xfrm>
          <a:prstGeom prst="rect">
            <a:avLst/>
          </a:prstGeom>
          <a:solidFill>
            <a:schemeClr val="bg1"/>
          </a:solidFill>
          <a:ln>
            <a:solidFill>
              <a:srgbClr val="003300"/>
            </a:solidFill>
          </a:ln>
        </p:spPr>
        <p:txBody>
          <a:bodyPr wrap="none" rtlCol="0">
            <a:spAutoFit/>
          </a:bodyPr>
          <a:lstStyle/>
          <a:p>
            <a:pPr algn="ctr"/>
            <a:r>
              <a:rPr lang="en-US" b="1" dirty="0" smtClean="0">
                <a:solidFill>
                  <a:srgbClr val="003300"/>
                </a:solidFill>
                <a:effectLst>
                  <a:outerShdw blurRad="38100" dist="38100" dir="2700000" algn="tl">
                    <a:srgbClr val="000000">
                      <a:alpha val="43137"/>
                    </a:srgbClr>
                  </a:outerShdw>
                </a:effectLst>
              </a:rPr>
              <a:t>Photosynthesis</a:t>
            </a:r>
          </a:p>
        </p:txBody>
      </p:sp>
      <p:sp>
        <p:nvSpPr>
          <p:cNvPr id="13317" name="Oval 13316"/>
          <p:cNvSpPr/>
          <p:nvPr/>
        </p:nvSpPr>
        <p:spPr>
          <a:xfrm>
            <a:off x="3270022" y="4740257"/>
            <a:ext cx="4114800" cy="10899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3300"/>
              </a:solidFill>
              <a:effectLst>
                <a:outerShdw blurRad="38100" dist="38100" dir="2700000" algn="tl">
                  <a:srgbClr val="000000">
                    <a:alpha val="43137"/>
                  </a:srgbClr>
                </a:outerShdw>
              </a:effectLst>
            </a:endParaRPr>
          </a:p>
        </p:txBody>
      </p:sp>
      <p:pic>
        <p:nvPicPr>
          <p:cNvPr id="6146" name="Picture 2" descr="C:\Users\bill.smith\AppData\Local\Microsoft\Windows\Temporary Internet Files\Content.IE5\X12SC1GA\MC90044610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792" y="4011253"/>
            <a:ext cx="1548994" cy="1733702"/>
          </a:xfrm>
          <a:prstGeom prst="rect">
            <a:avLst/>
          </a:prstGeom>
          <a:noFill/>
          <a:extLst>
            <a:ext uri="{909E8E84-426E-40DD-AFC4-6F175D3DCCD1}">
              <a14:hiddenFill xmlns:a14="http://schemas.microsoft.com/office/drawing/2010/main">
                <a:solidFill>
                  <a:srgbClr val="FFFFFF"/>
                </a:solidFill>
              </a14:hiddenFill>
            </a:ext>
          </a:extLst>
        </p:spPr>
      </p:pic>
      <p:sp>
        <p:nvSpPr>
          <p:cNvPr id="13318" name="Rectangle 13317"/>
          <p:cNvSpPr/>
          <p:nvPr/>
        </p:nvSpPr>
        <p:spPr>
          <a:xfrm>
            <a:off x="5019448" y="4992842"/>
            <a:ext cx="2256067" cy="584775"/>
          </a:xfrm>
          <a:prstGeom prst="rect">
            <a:avLst/>
          </a:prstGeom>
        </p:spPr>
        <p:txBody>
          <a:bodyPr wrap="square">
            <a:spAutoFit/>
          </a:bodyPr>
          <a:lstStyle/>
          <a:p>
            <a:pPr algn="ctr"/>
            <a:r>
              <a:rPr lang="en-US" sz="3200" b="1" dirty="0" smtClean="0">
                <a:solidFill>
                  <a:srgbClr val="003300"/>
                </a:solidFill>
                <a:effectLst>
                  <a:outerShdw blurRad="38100" dist="38100" dir="2700000" algn="tl">
                    <a:srgbClr val="000000">
                      <a:alpha val="43137"/>
                    </a:srgbClr>
                  </a:outerShdw>
                </a:effectLst>
              </a:rPr>
              <a:t>Vegetation</a:t>
            </a:r>
            <a:endParaRPr lang="en-US" sz="3200" b="1" dirty="0">
              <a:solidFill>
                <a:srgbClr val="003300"/>
              </a:solidFill>
              <a:effectLst>
                <a:outerShdw blurRad="38100" dist="38100" dir="2700000" algn="tl">
                  <a:srgbClr val="000000">
                    <a:alpha val="43137"/>
                  </a:srgbClr>
                </a:outerShdw>
              </a:effectLst>
            </a:endParaRPr>
          </a:p>
        </p:txBody>
      </p:sp>
      <p:sp>
        <p:nvSpPr>
          <p:cNvPr id="23" name="TextBox 22"/>
          <p:cNvSpPr txBox="1"/>
          <p:nvPr/>
        </p:nvSpPr>
        <p:spPr>
          <a:xfrm>
            <a:off x="533400" y="5744955"/>
            <a:ext cx="1629420" cy="369332"/>
          </a:xfrm>
          <a:prstGeom prst="rect">
            <a:avLst/>
          </a:prstGeom>
          <a:solidFill>
            <a:schemeClr val="bg1"/>
          </a:solidFill>
          <a:ln>
            <a:solidFill>
              <a:srgbClr val="003300"/>
            </a:solidFill>
          </a:ln>
        </p:spPr>
        <p:txBody>
          <a:bodyPr wrap="none" rtlCol="0">
            <a:spAutoFit/>
          </a:bodyPr>
          <a:lstStyle/>
          <a:p>
            <a:pPr algn="ctr"/>
            <a:r>
              <a:rPr lang="en-US" b="1" dirty="0" smtClean="0">
                <a:solidFill>
                  <a:srgbClr val="003300"/>
                </a:solidFill>
                <a:effectLst>
                  <a:outerShdw blurRad="38100" dist="38100" dir="2700000" algn="tl">
                    <a:srgbClr val="000000">
                      <a:alpha val="43137"/>
                    </a:srgbClr>
                  </a:outerShdw>
                </a:effectLst>
              </a:rPr>
              <a:t>Decomposition</a:t>
            </a:r>
          </a:p>
        </p:txBody>
      </p:sp>
      <p:sp>
        <p:nvSpPr>
          <p:cNvPr id="24" name="Oval 23"/>
          <p:cNvSpPr/>
          <p:nvPr/>
        </p:nvSpPr>
        <p:spPr>
          <a:xfrm>
            <a:off x="1857294" y="1664732"/>
            <a:ext cx="54864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3300"/>
                </a:solidFill>
                <a:effectLst>
                  <a:outerShdw blurRad="38100" dist="38100" dir="2700000" algn="tl">
                    <a:srgbClr val="000000">
                      <a:alpha val="43137"/>
                    </a:srgbClr>
                  </a:outerShdw>
                </a:effectLst>
              </a:rPr>
              <a:t>The Atmosphere</a:t>
            </a:r>
          </a:p>
        </p:txBody>
      </p:sp>
      <p:cxnSp>
        <p:nvCxnSpPr>
          <p:cNvPr id="32" name="Curved Connector 31"/>
          <p:cNvCxnSpPr/>
          <p:nvPr/>
        </p:nvCxnSpPr>
        <p:spPr>
          <a:xfrm rot="5400000" flipH="1" flipV="1">
            <a:off x="4018295" y="3489117"/>
            <a:ext cx="1527870" cy="12700"/>
          </a:xfrm>
          <a:prstGeom prst="curvedConnector3">
            <a:avLst>
              <a:gd name="adj1" fmla="val 50000"/>
            </a:avLst>
          </a:prstGeom>
          <a:ln w="63500">
            <a:solidFill>
              <a:srgbClr val="0033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0" y="2286000"/>
            <a:ext cx="9144000" cy="2247875"/>
            <a:chOff x="0" y="2286000"/>
            <a:chExt cx="9144000" cy="1828799"/>
          </a:xfrm>
        </p:grpSpPr>
        <p:sp>
          <p:nvSpPr>
            <p:cNvPr id="19" name="Rounded Rectangle 18"/>
            <p:cNvSpPr/>
            <p:nvPr/>
          </p:nvSpPr>
          <p:spPr>
            <a:xfrm>
              <a:off x="0" y="2286000"/>
              <a:ext cx="9144000" cy="1828799"/>
            </a:xfrm>
            <a:prstGeom prst="roundRect">
              <a:avLst/>
            </a:prstGeom>
            <a:solidFill>
              <a:srgbClr val="008000">
                <a:alpha val="42000"/>
              </a:srgb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i="1" dirty="0">
                <a:effectLst>
                  <a:outerShdw blurRad="38100" dist="38100" dir="2700000" algn="tl">
                    <a:srgbClr val="000000">
                      <a:alpha val="43137"/>
                    </a:srgbClr>
                  </a:outerShdw>
                </a:effectLst>
              </a:endParaRPr>
            </a:p>
          </p:txBody>
        </p:sp>
        <p:sp>
          <p:nvSpPr>
            <p:cNvPr id="22" name="TextBox 21"/>
            <p:cNvSpPr txBox="1"/>
            <p:nvPr/>
          </p:nvSpPr>
          <p:spPr>
            <a:xfrm>
              <a:off x="152400" y="2514600"/>
              <a:ext cx="8839200" cy="1327105"/>
            </a:xfrm>
            <a:prstGeom prst="rect">
              <a:avLst/>
            </a:prstGeom>
            <a:noFill/>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rPr>
                <a:t>A carbon sink can be converted to a carbon source when the amount of CO</a:t>
              </a:r>
              <a:r>
                <a:rPr lang="en-US" sz="2000" b="1" baseline="-25000" dirty="0" smtClean="0">
                  <a:solidFill>
                    <a:schemeClr val="bg1"/>
                  </a:solidFill>
                  <a:effectLst>
                    <a:outerShdw blurRad="38100" dist="38100" dir="2700000" algn="tl">
                      <a:srgbClr val="000000">
                        <a:alpha val="43137"/>
                      </a:srgbClr>
                    </a:outerShdw>
                  </a:effectLst>
                </a:rPr>
                <a:t>2</a:t>
              </a:r>
              <a:r>
                <a:rPr lang="en-US" sz="2000" b="1" dirty="0" smtClean="0">
                  <a:solidFill>
                    <a:schemeClr val="bg1"/>
                  </a:solidFill>
                  <a:effectLst>
                    <a:outerShdw blurRad="38100" dist="38100" dir="2700000" algn="tl">
                      <a:srgbClr val="000000">
                        <a:alpha val="43137"/>
                      </a:srgbClr>
                    </a:outerShdw>
                  </a:effectLst>
                </a:rPr>
                <a:t> respired to the atmosphere is greater than the amount fixed during </a:t>
              </a:r>
              <a:r>
                <a:rPr lang="en-US" sz="2000" b="1" dirty="0" smtClean="0">
                  <a:solidFill>
                    <a:schemeClr val="bg1"/>
                  </a:solidFill>
                  <a:effectLst>
                    <a:outerShdw blurRad="38100" dist="38100" dir="2700000" algn="tl">
                      <a:srgbClr val="000000">
                        <a:alpha val="43137"/>
                      </a:srgbClr>
                    </a:outerShdw>
                  </a:effectLst>
                </a:rPr>
                <a:t>photosynthesis (a net reduction of the source pool and a net increase in the atmospheric pool).  </a:t>
              </a:r>
              <a:r>
                <a:rPr lang="en-US" sz="2000" b="1" dirty="0" smtClean="0">
                  <a:solidFill>
                    <a:schemeClr val="bg1"/>
                  </a:solidFill>
                  <a:effectLst>
                    <a:outerShdw blurRad="38100" dist="38100" dir="2700000" algn="tl">
                      <a:srgbClr val="000000">
                        <a:alpha val="43137"/>
                      </a:srgbClr>
                    </a:outerShdw>
                  </a:effectLst>
                </a:rPr>
                <a:t>Processes that can drive the conversion of a system from a </a:t>
              </a:r>
              <a:r>
                <a:rPr lang="en-US" sz="2000" b="1" dirty="0" smtClean="0">
                  <a:solidFill>
                    <a:schemeClr val="bg1"/>
                  </a:solidFill>
                  <a:effectLst>
                    <a:outerShdw blurRad="38100" dist="38100" dir="2700000" algn="tl">
                      <a:srgbClr val="000000">
                        <a:alpha val="43137"/>
                      </a:srgbClr>
                    </a:outerShdw>
                  </a:effectLst>
                </a:rPr>
                <a:t>sink </a:t>
              </a:r>
              <a:r>
                <a:rPr lang="en-US" sz="2000" b="1" dirty="0" smtClean="0">
                  <a:solidFill>
                    <a:schemeClr val="bg1"/>
                  </a:solidFill>
                  <a:effectLst>
                    <a:outerShdw blurRad="38100" dist="38100" dir="2700000" algn="tl">
                      <a:srgbClr val="000000">
                        <a:alpha val="43137"/>
                      </a:srgbClr>
                    </a:outerShdw>
                  </a:effectLst>
                </a:rPr>
                <a:t>to a </a:t>
              </a:r>
              <a:r>
                <a:rPr lang="en-US" sz="2000" b="1" dirty="0" smtClean="0">
                  <a:solidFill>
                    <a:schemeClr val="bg1"/>
                  </a:solidFill>
                  <a:effectLst>
                    <a:outerShdw blurRad="38100" dist="38100" dir="2700000" algn="tl">
                      <a:srgbClr val="000000">
                        <a:alpha val="43137"/>
                      </a:srgbClr>
                    </a:outerShdw>
                  </a:effectLst>
                </a:rPr>
                <a:t>source </a:t>
              </a:r>
              <a:r>
                <a:rPr lang="en-US" sz="2000" b="1" dirty="0" smtClean="0">
                  <a:solidFill>
                    <a:schemeClr val="bg1"/>
                  </a:solidFill>
                  <a:effectLst>
                    <a:outerShdw blurRad="38100" dist="38100" dir="2700000" algn="tl">
                      <a:srgbClr val="000000">
                        <a:alpha val="43137"/>
                      </a:srgbClr>
                    </a:outerShdw>
                  </a:effectLst>
                </a:rPr>
                <a:t>include wildfire, insect infestation, and drought.</a:t>
              </a:r>
              <a:endParaRPr lang="en-US" sz="2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3263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xit" presetSubtype="0" fill="hold" nodeType="with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Global Forest Industry</a:t>
            </a:r>
            <a:endParaRPr lang="en-US" dirty="0"/>
          </a:p>
        </p:txBody>
      </p:sp>
      <p:sp>
        <p:nvSpPr>
          <p:cNvPr id="5" name="Content Placeholder 4"/>
          <p:cNvSpPr>
            <a:spLocks noGrp="1"/>
          </p:cNvSpPr>
          <p:nvPr>
            <p:ph sz="half" idx="1"/>
          </p:nvPr>
        </p:nvSpPr>
        <p:spPr>
          <a:xfrm>
            <a:off x="-10076" y="1447800"/>
            <a:ext cx="4038600" cy="4572000"/>
          </a:xfrm>
        </p:spPr>
        <p:txBody>
          <a:bodyPr>
            <a:normAutofit/>
          </a:bodyPr>
          <a:lstStyle/>
          <a:p>
            <a:r>
              <a:rPr lang="en-US" sz="2400" dirty="0" smtClean="0"/>
              <a:t>Global </a:t>
            </a:r>
            <a:r>
              <a:rPr lang="en-US" sz="2400" dirty="0"/>
              <a:t>w</a:t>
            </a:r>
            <a:r>
              <a:rPr lang="en-US" sz="2400" dirty="0" smtClean="0"/>
              <a:t>ood removals valued just over $100 billion annually.</a:t>
            </a:r>
          </a:p>
          <a:p>
            <a:endParaRPr lang="en-US" sz="1400" dirty="0" smtClean="0"/>
          </a:p>
          <a:p>
            <a:r>
              <a:rPr lang="en-US" sz="2400" dirty="0" smtClean="0"/>
              <a:t>Non-wood forest products valued at $18.5 billion.</a:t>
            </a:r>
          </a:p>
          <a:p>
            <a:endParaRPr lang="en-US" sz="1400" dirty="0" smtClean="0"/>
          </a:p>
          <a:p>
            <a:r>
              <a:rPr lang="en-US" sz="2400" dirty="0" smtClean="0"/>
              <a:t>Montana contributes only slightly over 1% to North and Central American Forest Industry.</a:t>
            </a:r>
          </a:p>
          <a:p>
            <a:endParaRPr lang="en-US" sz="2400" dirty="0" smtClean="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19200"/>
            <a:ext cx="4967287" cy="43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67200" y="5486400"/>
            <a:ext cx="4572000" cy="461665"/>
          </a:xfrm>
          <a:prstGeom prst="rect">
            <a:avLst/>
          </a:prstGeom>
          <a:noFill/>
        </p:spPr>
        <p:txBody>
          <a:bodyPr wrap="square" rtlCol="0">
            <a:spAutoFit/>
          </a:bodyPr>
          <a:lstStyle/>
          <a:p>
            <a:pPr algn="ctr"/>
            <a:r>
              <a:rPr lang="en-US" sz="1200" b="1" i="1" dirty="0" smtClean="0">
                <a:solidFill>
                  <a:srgbClr val="003300"/>
                </a:solidFill>
              </a:rPr>
              <a:t>Global Forest Resource Assessment 2010, </a:t>
            </a:r>
          </a:p>
          <a:p>
            <a:pPr algn="ctr"/>
            <a:r>
              <a:rPr lang="en-US" sz="1200" b="1" i="1" dirty="0" smtClean="0">
                <a:solidFill>
                  <a:srgbClr val="003300"/>
                </a:solidFill>
              </a:rPr>
              <a:t>Food &amp; Agriculture Organization of the United Nations</a:t>
            </a:r>
            <a:endParaRPr lang="en-US" sz="1200" b="1" i="1" dirty="0">
              <a:solidFill>
                <a:srgbClr val="003300"/>
              </a:solidFill>
            </a:endParaRPr>
          </a:p>
        </p:txBody>
      </p:sp>
    </p:spTree>
    <p:extLst>
      <p:ext uri="{BB962C8B-B14F-4D97-AF65-F5344CB8AC3E}">
        <p14:creationId xmlns:p14="http://schemas.microsoft.com/office/powerpoint/2010/main" val="42532453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Carbon Sink to Source</a:t>
            </a:r>
            <a:endParaRPr lang="en-US" dirty="0"/>
          </a:p>
        </p:txBody>
      </p:sp>
      <p:sp>
        <p:nvSpPr>
          <p:cNvPr id="4" name="Rectangle 3"/>
          <p:cNvSpPr/>
          <p:nvPr/>
        </p:nvSpPr>
        <p:spPr>
          <a:xfrm>
            <a:off x="5548977" y="6592851"/>
            <a:ext cx="3595023" cy="276999"/>
          </a:xfrm>
          <a:prstGeom prst="rect">
            <a:avLst/>
          </a:prstGeom>
        </p:spPr>
        <p:txBody>
          <a:bodyPr wrap="none">
            <a:spAutoFit/>
          </a:bodyPr>
          <a:lstStyle/>
          <a:p>
            <a:r>
              <a:rPr lang="da-DK" sz="1200" b="1" i="1" dirty="0" smtClean="0">
                <a:solidFill>
                  <a:srgbClr val="003300"/>
                </a:solidFill>
                <a:effectLst>
                  <a:outerShdw blurRad="38100" dist="38100" dir="2700000" algn="tl">
                    <a:srgbClr val="000000">
                      <a:alpha val="43137"/>
                    </a:srgbClr>
                  </a:outerShdw>
                </a:effectLst>
              </a:rPr>
              <a:t>Image From W</a:t>
            </a:r>
            <a:r>
              <a:rPr lang="da-DK" sz="1200" b="1" i="1" dirty="0">
                <a:solidFill>
                  <a:srgbClr val="003300"/>
                </a:solidFill>
                <a:effectLst>
                  <a:outerShdw blurRad="38100" dist="38100" dir="2700000" algn="tl">
                    <a:srgbClr val="000000">
                      <a:alpha val="43137"/>
                    </a:srgbClr>
                  </a:outerShdw>
                </a:effectLst>
              </a:rPr>
              <a:t>. A. Kurz et al., Nature 452, 987 (2008).</a:t>
            </a:r>
            <a:endParaRPr lang="en-US" sz="1200" b="1" i="1" dirty="0">
              <a:solidFill>
                <a:srgbClr val="003300"/>
              </a:solidFill>
              <a:effectLst>
                <a:outerShdw blurRad="38100" dist="38100" dir="2700000" algn="tl">
                  <a:srgbClr val="000000">
                    <a:alpha val="43137"/>
                  </a:srgbClr>
                </a:outerShdw>
              </a:effectLst>
            </a:endParaRPr>
          </a:p>
        </p:txBody>
      </p:sp>
      <p:pic>
        <p:nvPicPr>
          <p:cNvPr id="1126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927" r="1643"/>
          <a:stretch/>
        </p:blipFill>
        <p:spPr bwMode="auto">
          <a:xfrm>
            <a:off x="1752600" y="790792"/>
            <a:ext cx="5855369" cy="58308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25" t="2564" r="17235" b="8772"/>
          <a:stretch/>
        </p:blipFill>
        <p:spPr bwMode="auto">
          <a:xfrm>
            <a:off x="5334000" y="778760"/>
            <a:ext cx="2590800" cy="19222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73542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200" dirty="0"/>
              <a:t>Climate-Driven Increases in Global Terrestrial Net Primary Production from 1982 to 1999</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56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13492" y="6500518"/>
            <a:ext cx="4430508" cy="338554"/>
          </a:xfrm>
          <a:prstGeom prst="rect">
            <a:avLst/>
          </a:prstGeom>
        </p:spPr>
        <p:txBody>
          <a:bodyPr wrap="square">
            <a:spAutoFit/>
          </a:bodyPr>
          <a:lstStyle/>
          <a:p>
            <a:pPr algn="r"/>
            <a:r>
              <a:rPr lang="fr-FR" sz="1600" b="1" i="1" dirty="0" err="1" smtClean="0">
                <a:solidFill>
                  <a:srgbClr val="003300"/>
                </a:solidFill>
                <a:effectLst>
                  <a:outerShdw blurRad="38100" dist="38100" dir="2700000" algn="tl">
                    <a:srgbClr val="000000">
                      <a:alpha val="43137"/>
                    </a:srgbClr>
                  </a:outerShdw>
                </a:effectLst>
              </a:rPr>
              <a:t>Nemani</a:t>
            </a:r>
            <a:r>
              <a:rPr lang="fr-FR" sz="1600" b="1" i="1" dirty="0" smtClean="0">
                <a:solidFill>
                  <a:srgbClr val="003300"/>
                </a:solidFill>
                <a:effectLst>
                  <a:outerShdw blurRad="38100" dist="38100" dir="2700000" algn="tl">
                    <a:srgbClr val="000000">
                      <a:alpha val="43137"/>
                    </a:srgbClr>
                  </a:outerShdw>
                </a:effectLst>
              </a:rPr>
              <a:t> </a:t>
            </a:r>
            <a:r>
              <a:rPr lang="fr-FR" sz="1600" b="1" i="1" dirty="0">
                <a:solidFill>
                  <a:srgbClr val="003300"/>
                </a:solidFill>
                <a:effectLst>
                  <a:outerShdw blurRad="38100" dist="38100" dir="2700000" algn="tl">
                    <a:srgbClr val="000000">
                      <a:alpha val="43137"/>
                    </a:srgbClr>
                  </a:outerShdw>
                </a:effectLst>
              </a:rPr>
              <a:t>et al., Science </a:t>
            </a:r>
            <a:r>
              <a:rPr lang="fr-FR" sz="1600" b="1" i="1" dirty="0" smtClean="0">
                <a:solidFill>
                  <a:srgbClr val="003300"/>
                </a:solidFill>
                <a:effectLst>
                  <a:outerShdw blurRad="38100" dist="38100" dir="2700000" algn="tl">
                    <a:srgbClr val="000000">
                      <a:alpha val="43137"/>
                    </a:srgbClr>
                  </a:outerShdw>
                </a:effectLst>
              </a:rPr>
              <a:t>2003</a:t>
            </a:r>
            <a:endParaRPr lang="en-US" sz="1600" b="1"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6722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834851" cy="517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066800"/>
          </a:xfrm>
        </p:spPr>
        <p:txBody>
          <a:bodyPr>
            <a:normAutofit/>
          </a:bodyPr>
          <a:lstStyle/>
          <a:p>
            <a:r>
              <a:rPr lang="en-US" sz="3200" dirty="0"/>
              <a:t>Drought-Induced Reduction in </a:t>
            </a:r>
            <a:r>
              <a:rPr lang="en-US" sz="3200" dirty="0" smtClean="0"/>
              <a:t>Global </a:t>
            </a:r>
            <a:r>
              <a:rPr lang="en-US" sz="3200" dirty="0"/>
              <a:t>Net Primary </a:t>
            </a:r>
            <a:r>
              <a:rPr lang="en-US" sz="3200" dirty="0" smtClean="0"/>
              <a:t>Production from </a:t>
            </a:r>
            <a:r>
              <a:rPr lang="en-US" sz="3200" dirty="0"/>
              <a:t>2000 Through 2009</a:t>
            </a:r>
          </a:p>
        </p:txBody>
      </p:sp>
      <p:sp>
        <p:nvSpPr>
          <p:cNvPr id="4" name="Rectangle 3"/>
          <p:cNvSpPr/>
          <p:nvPr/>
        </p:nvSpPr>
        <p:spPr>
          <a:xfrm>
            <a:off x="6019800" y="6593082"/>
            <a:ext cx="3140242" cy="338554"/>
          </a:xfrm>
          <a:prstGeom prst="rect">
            <a:avLst/>
          </a:prstGeom>
        </p:spPr>
        <p:txBody>
          <a:bodyPr wrap="square">
            <a:spAutoFit/>
          </a:bodyPr>
          <a:lstStyle/>
          <a:p>
            <a:pPr algn="r"/>
            <a:r>
              <a:rPr lang="en-US" sz="1600" b="1" i="1" dirty="0" smtClean="0">
                <a:solidFill>
                  <a:srgbClr val="003300"/>
                </a:solidFill>
                <a:effectLst>
                  <a:outerShdw blurRad="38100" dist="38100" dir="2700000" algn="tl">
                    <a:srgbClr val="000000">
                      <a:alpha val="43137"/>
                    </a:srgbClr>
                  </a:outerShdw>
                </a:effectLst>
              </a:rPr>
              <a:t>Zhao </a:t>
            </a:r>
            <a:r>
              <a:rPr lang="en-US" sz="1600" b="1" i="1" dirty="0">
                <a:solidFill>
                  <a:srgbClr val="003300"/>
                </a:solidFill>
                <a:effectLst>
                  <a:outerShdw blurRad="38100" dist="38100" dir="2700000" algn="tl">
                    <a:srgbClr val="000000">
                      <a:alpha val="43137"/>
                    </a:srgbClr>
                  </a:outerShdw>
                </a:effectLst>
              </a:rPr>
              <a:t>&amp;</a:t>
            </a:r>
            <a:r>
              <a:rPr lang="en-US" sz="1600" b="1" i="1" dirty="0" smtClean="0">
                <a:solidFill>
                  <a:srgbClr val="003300"/>
                </a:solidFill>
                <a:effectLst>
                  <a:outerShdw blurRad="38100" dist="38100" dir="2700000" algn="tl">
                    <a:srgbClr val="000000">
                      <a:alpha val="43137"/>
                    </a:srgbClr>
                  </a:outerShdw>
                </a:effectLst>
              </a:rPr>
              <a:t> Running, Science 2009 </a:t>
            </a:r>
            <a:endParaRPr lang="en-US" sz="1600" b="1" i="1" dirty="0">
              <a:solidFill>
                <a:srgbClr val="00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79935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dirty="0">
                <a:hlinkClick r:id="rId3"/>
              </a:rPr>
              <a:t>Plant Productivity in a Warming </a:t>
            </a:r>
            <a:r>
              <a:rPr lang="en-US" dirty="0" smtClean="0">
                <a:hlinkClick r:id="rId3"/>
              </a:rPr>
              <a:t>World</a:t>
            </a:r>
            <a:endParaRPr lang="en-US" dirty="0"/>
          </a:p>
        </p:txBody>
      </p:sp>
    </p:spTree>
    <p:extLst>
      <p:ext uri="{BB962C8B-B14F-4D97-AF65-F5344CB8AC3E}">
        <p14:creationId xmlns:p14="http://schemas.microsoft.com/office/powerpoint/2010/main" val="3229550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Net Primary Production</a:t>
            </a:r>
            <a:endParaRPr lang="en-US" dirty="0"/>
          </a:p>
        </p:txBody>
      </p:sp>
      <p:sp>
        <p:nvSpPr>
          <p:cNvPr id="3" name="Content Placeholder 2"/>
          <p:cNvSpPr>
            <a:spLocks noGrp="1"/>
          </p:cNvSpPr>
          <p:nvPr>
            <p:ph idx="1"/>
          </p:nvPr>
        </p:nvSpPr>
        <p:spPr/>
        <p:txBody>
          <a:bodyPr>
            <a:normAutofit/>
          </a:bodyPr>
          <a:lstStyle/>
          <a:p>
            <a:r>
              <a:rPr lang="en-US" dirty="0" smtClean="0"/>
              <a:t>From 1982 to 1999, climate constraints were relaxing with increasing temperature and solar radiation, allowing an upward trend in NPP.</a:t>
            </a:r>
          </a:p>
          <a:p>
            <a:endParaRPr lang="en-US" sz="1000" dirty="0" smtClean="0"/>
          </a:p>
          <a:p>
            <a:r>
              <a:rPr lang="en-US" dirty="0" smtClean="0"/>
              <a:t>The Past decade has been the warmest since instrumental measurement which could imply continued increases in NPP.</a:t>
            </a:r>
          </a:p>
          <a:p>
            <a:endParaRPr lang="en-US" sz="1100" dirty="0" smtClean="0"/>
          </a:p>
          <a:p>
            <a:r>
              <a:rPr lang="en-US" dirty="0" smtClean="0"/>
              <a:t>However, research suggests large scale droughts have reduced NPP.</a:t>
            </a:r>
          </a:p>
          <a:p>
            <a:endParaRPr lang="en-US" sz="1100" dirty="0" smtClean="0"/>
          </a:p>
          <a:p>
            <a:r>
              <a:rPr lang="en-US" dirty="0" smtClean="0"/>
              <a:t>A continued decline in NPP would weaken the terrestrial carbon sink </a:t>
            </a:r>
            <a:endParaRPr lang="en-US" dirty="0"/>
          </a:p>
        </p:txBody>
      </p:sp>
    </p:spTree>
    <p:extLst>
      <p:ext uri="{BB962C8B-B14F-4D97-AF65-F5344CB8AC3E}">
        <p14:creationId xmlns:p14="http://schemas.microsoft.com/office/powerpoint/2010/main" val="7984925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a:off x="236538" y="1143000"/>
            <a:ext cx="8450262" cy="5735638"/>
            <a:chOff x="53" y="336"/>
            <a:chExt cx="5659" cy="3902"/>
          </a:xfrm>
        </p:grpSpPr>
        <p:grpSp>
          <p:nvGrpSpPr>
            <p:cNvPr id="50207" name="Group 3"/>
            <p:cNvGrpSpPr>
              <a:grpSpLocks/>
            </p:cNvGrpSpPr>
            <p:nvPr/>
          </p:nvGrpSpPr>
          <p:grpSpPr bwMode="auto">
            <a:xfrm>
              <a:off x="395" y="336"/>
              <a:ext cx="5317" cy="3492"/>
              <a:chOff x="395" y="336"/>
              <a:chExt cx="5317" cy="3492"/>
            </a:xfrm>
          </p:grpSpPr>
          <p:grpSp>
            <p:nvGrpSpPr>
              <p:cNvPr id="50213" name="Group 4"/>
              <p:cNvGrpSpPr>
                <a:grpSpLocks/>
              </p:cNvGrpSpPr>
              <p:nvPr/>
            </p:nvGrpSpPr>
            <p:grpSpPr bwMode="auto">
              <a:xfrm>
                <a:off x="864" y="336"/>
                <a:ext cx="4848" cy="3360"/>
                <a:chOff x="564" y="480"/>
                <a:chExt cx="4848" cy="3360"/>
              </a:xfrm>
            </p:grpSpPr>
            <p:sp>
              <p:nvSpPr>
                <p:cNvPr id="50221" name="Line 5"/>
                <p:cNvSpPr>
                  <a:spLocks noChangeShapeType="1"/>
                </p:cNvSpPr>
                <p:nvPr/>
              </p:nvSpPr>
              <p:spPr bwMode="auto">
                <a:xfrm>
                  <a:off x="576" y="480"/>
                  <a:ext cx="0" cy="336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22" name="Line 6"/>
                <p:cNvSpPr>
                  <a:spLocks noChangeShapeType="1"/>
                </p:cNvSpPr>
                <p:nvPr/>
              </p:nvSpPr>
              <p:spPr bwMode="auto">
                <a:xfrm>
                  <a:off x="564" y="3840"/>
                  <a:ext cx="4848"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0214" name="Line 7"/>
              <p:cNvSpPr>
                <a:spLocks noChangeShapeType="1"/>
              </p:cNvSpPr>
              <p:nvPr/>
            </p:nvSpPr>
            <p:spPr bwMode="auto">
              <a:xfrm>
                <a:off x="780" y="1248"/>
                <a:ext cx="192"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5" name="Line 8"/>
              <p:cNvSpPr>
                <a:spLocks noChangeShapeType="1"/>
              </p:cNvSpPr>
              <p:nvPr/>
            </p:nvSpPr>
            <p:spPr bwMode="auto">
              <a:xfrm rot="5400000">
                <a:off x="5196" y="3696"/>
                <a:ext cx="192"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6" name="Line 9"/>
              <p:cNvSpPr>
                <a:spLocks noChangeShapeType="1"/>
              </p:cNvSpPr>
              <p:nvPr/>
            </p:nvSpPr>
            <p:spPr bwMode="auto">
              <a:xfrm rot="5400000">
                <a:off x="3724" y="3696"/>
                <a:ext cx="192"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7" name="Line 10"/>
              <p:cNvSpPr>
                <a:spLocks noChangeShapeType="1"/>
              </p:cNvSpPr>
              <p:nvPr/>
            </p:nvSpPr>
            <p:spPr bwMode="auto">
              <a:xfrm rot="5400000">
                <a:off x="780" y="3696"/>
                <a:ext cx="192"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8" name="Line 11"/>
              <p:cNvSpPr>
                <a:spLocks noChangeShapeType="1"/>
              </p:cNvSpPr>
              <p:nvPr/>
            </p:nvSpPr>
            <p:spPr bwMode="auto">
              <a:xfrm>
                <a:off x="780" y="3696"/>
                <a:ext cx="192"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19" name="Text Box 12"/>
              <p:cNvSpPr txBox="1">
                <a:spLocks noChangeArrowheads="1"/>
              </p:cNvSpPr>
              <p:nvPr/>
            </p:nvSpPr>
            <p:spPr bwMode="auto">
              <a:xfrm>
                <a:off x="432" y="1138"/>
                <a:ext cx="42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accent2"/>
                    </a:solidFill>
                    <a:latin typeface="Arial Black" pitchFamily="34" charset="0"/>
                  </a:rPr>
                  <a:t>700</a:t>
                </a:r>
              </a:p>
            </p:txBody>
          </p:sp>
          <p:sp>
            <p:nvSpPr>
              <p:cNvPr id="50220" name="Text Box 13"/>
              <p:cNvSpPr txBox="1">
                <a:spLocks noChangeArrowheads="1"/>
              </p:cNvSpPr>
              <p:nvPr/>
            </p:nvSpPr>
            <p:spPr bwMode="auto">
              <a:xfrm>
                <a:off x="395" y="3579"/>
                <a:ext cx="43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chemeClr val="accent2"/>
                    </a:solidFill>
                    <a:latin typeface="Arial Black" pitchFamily="34" charset="0"/>
                  </a:rPr>
                  <a:t>360</a:t>
                </a:r>
              </a:p>
            </p:txBody>
          </p:sp>
        </p:grpSp>
        <p:sp>
          <p:nvSpPr>
            <p:cNvPr id="50208" name="Text Box 14"/>
            <p:cNvSpPr txBox="1">
              <a:spLocks noChangeArrowheads="1"/>
            </p:cNvSpPr>
            <p:nvPr/>
          </p:nvSpPr>
          <p:spPr bwMode="auto">
            <a:xfrm rot="-5400000">
              <a:off x="-871" y="1855"/>
              <a:ext cx="2277"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Arial Black" pitchFamily="34" charset="0"/>
                </a:rPr>
                <a:t>Relative Change</a:t>
              </a:r>
            </a:p>
            <a:p>
              <a:pPr algn="ctr" eaLnBrk="1" hangingPunct="1"/>
              <a:r>
                <a:rPr lang="en-US" b="1" dirty="0">
                  <a:solidFill>
                    <a:schemeClr val="accent2"/>
                  </a:solidFill>
                  <a:latin typeface="Arial Black" pitchFamily="34" charset="0"/>
                </a:rPr>
                <a:t>CO2 Concentration (ppm)</a:t>
              </a:r>
            </a:p>
          </p:txBody>
        </p:sp>
        <p:sp>
          <p:nvSpPr>
            <p:cNvPr id="50209" name="Text Box 15"/>
            <p:cNvSpPr txBox="1">
              <a:spLocks noChangeArrowheads="1"/>
            </p:cNvSpPr>
            <p:nvPr/>
          </p:nvSpPr>
          <p:spPr bwMode="auto">
            <a:xfrm>
              <a:off x="3602" y="3771"/>
              <a:ext cx="53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Arial Black" pitchFamily="34" charset="0"/>
                </a:rPr>
                <a:t>2100</a:t>
              </a:r>
            </a:p>
          </p:txBody>
        </p:sp>
        <p:sp>
          <p:nvSpPr>
            <p:cNvPr id="50210" name="Text Box 16"/>
            <p:cNvSpPr txBox="1">
              <a:spLocks noChangeArrowheads="1"/>
            </p:cNvSpPr>
            <p:nvPr/>
          </p:nvSpPr>
          <p:spPr bwMode="auto">
            <a:xfrm>
              <a:off x="5072" y="3767"/>
              <a:ext cx="5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Arial Black" pitchFamily="34" charset="0"/>
                </a:rPr>
                <a:t>2150</a:t>
              </a:r>
            </a:p>
          </p:txBody>
        </p:sp>
        <p:sp>
          <p:nvSpPr>
            <p:cNvPr id="50211" name="Text Box 17"/>
            <p:cNvSpPr txBox="1">
              <a:spLocks noChangeArrowheads="1"/>
            </p:cNvSpPr>
            <p:nvPr/>
          </p:nvSpPr>
          <p:spPr bwMode="auto">
            <a:xfrm>
              <a:off x="660" y="3761"/>
              <a:ext cx="532"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Arial Black" pitchFamily="34" charset="0"/>
                </a:rPr>
                <a:t>2000</a:t>
              </a:r>
            </a:p>
          </p:txBody>
        </p:sp>
        <p:sp>
          <p:nvSpPr>
            <p:cNvPr id="50212" name="Text Box 18"/>
            <p:cNvSpPr txBox="1">
              <a:spLocks noChangeArrowheads="1"/>
            </p:cNvSpPr>
            <p:nvPr/>
          </p:nvSpPr>
          <p:spPr bwMode="auto">
            <a:xfrm>
              <a:off x="2870" y="3989"/>
              <a:ext cx="515"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latin typeface="Arial Black" pitchFamily="34" charset="0"/>
                </a:rPr>
                <a:t>Year</a:t>
              </a:r>
            </a:p>
          </p:txBody>
        </p:sp>
      </p:grpSp>
      <p:sp>
        <p:nvSpPr>
          <p:cNvPr id="50179" name="Rectangle 19"/>
          <p:cNvSpPr>
            <a:spLocks noGrp="1" noChangeArrowheads="1"/>
          </p:cNvSpPr>
          <p:nvPr>
            <p:ph type="title"/>
          </p:nvPr>
        </p:nvSpPr>
        <p:spPr>
          <a:xfrm>
            <a:off x="0" y="0"/>
            <a:ext cx="9144000" cy="1066800"/>
          </a:xfrm>
        </p:spPr>
        <p:txBody>
          <a:bodyPr>
            <a:noAutofit/>
          </a:bodyPr>
          <a:lstStyle/>
          <a:p>
            <a:pPr eaLnBrk="1" hangingPunct="1"/>
            <a:r>
              <a:rPr lang="en-US" sz="4000" b="1" dirty="0" smtClean="0">
                <a:solidFill>
                  <a:srgbClr val="003300"/>
                </a:solidFill>
                <a:effectLst>
                  <a:outerShdw blurRad="38100" dist="38100" dir="2700000" algn="tl">
                    <a:srgbClr val="000000">
                      <a:alpha val="43137"/>
                    </a:srgbClr>
                  </a:outerShdw>
                </a:effectLst>
                <a:latin typeface="+mn-lt"/>
              </a:rPr>
              <a:t>Time Lag in Biospheric Responses</a:t>
            </a:r>
            <a:br>
              <a:rPr lang="en-US" sz="4000" b="1" dirty="0" smtClean="0">
                <a:solidFill>
                  <a:srgbClr val="003300"/>
                </a:solidFill>
                <a:effectLst>
                  <a:outerShdw blurRad="38100" dist="38100" dir="2700000" algn="tl">
                    <a:srgbClr val="000000">
                      <a:alpha val="43137"/>
                    </a:srgbClr>
                  </a:outerShdw>
                </a:effectLst>
                <a:latin typeface="+mn-lt"/>
              </a:rPr>
            </a:br>
            <a:r>
              <a:rPr lang="en-US" sz="4000" b="1" dirty="0" smtClean="0">
                <a:solidFill>
                  <a:srgbClr val="003300"/>
                </a:solidFill>
                <a:effectLst>
                  <a:outerShdw blurRad="38100" dist="38100" dir="2700000" algn="tl">
                    <a:srgbClr val="000000">
                      <a:alpha val="43137"/>
                    </a:srgbClr>
                  </a:outerShdw>
                </a:effectLst>
                <a:latin typeface="+mn-lt"/>
              </a:rPr>
              <a:t>to Changing Climate</a:t>
            </a:r>
          </a:p>
        </p:txBody>
      </p:sp>
      <p:grpSp>
        <p:nvGrpSpPr>
          <p:cNvPr id="50180" name="Group 20"/>
          <p:cNvGrpSpPr>
            <a:grpSpLocks/>
          </p:cNvGrpSpPr>
          <p:nvPr/>
        </p:nvGrpSpPr>
        <p:grpSpPr bwMode="auto">
          <a:xfrm>
            <a:off x="1479550" y="639763"/>
            <a:ext cx="7375525" cy="5418137"/>
            <a:chOff x="932" y="403"/>
            <a:chExt cx="4646" cy="3413"/>
          </a:xfrm>
        </p:grpSpPr>
        <p:sp>
          <p:nvSpPr>
            <p:cNvPr id="50205" name="Arc 21"/>
            <p:cNvSpPr>
              <a:spLocks/>
            </p:cNvSpPr>
            <p:nvPr/>
          </p:nvSpPr>
          <p:spPr bwMode="auto">
            <a:xfrm flipV="1">
              <a:off x="932" y="1149"/>
              <a:ext cx="3708" cy="2667"/>
            </a:xfrm>
            <a:custGeom>
              <a:avLst/>
              <a:gdLst>
                <a:gd name="T0" fmla="*/ 0 w 21303"/>
                <a:gd name="T1" fmla="*/ 0 h 21600"/>
                <a:gd name="T2" fmla="*/ 3708 w 21303"/>
                <a:gd name="T3" fmla="*/ 2226 h 21600"/>
                <a:gd name="T4" fmla="*/ 0 w 21303"/>
                <a:gd name="T5" fmla="*/ 2667 h 21600"/>
                <a:gd name="T6" fmla="*/ 0 60000 65536"/>
                <a:gd name="T7" fmla="*/ 0 60000 65536"/>
                <a:gd name="T8" fmla="*/ 0 60000 65536"/>
                <a:gd name="T9" fmla="*/ 0 w 21303"/>
                <a:gd name="T10" fmla="*/ 0 h 21600"/>
                <a:gd name="T11" fmla="*/ 21303 w 21303"/>
                <a:gd name="T12" fmla="*/ 21600 h 21600"/>
              </a:gdLst>
              <a:ahLst/>
              <a:cxnLst>
                <a:cxn ang="T6">
                  <a:pos x="T0" y="T1"/>
                </a:cxn>
                <a:cxn ang="T7">
                  <a:pos x="T2" y="T3"/>
                </a:cxn>
                <a:cxn ang="T8">
                  <a:pos x="T4" y="T5"/>
                </a:cxn>
              </a:cxnLst>
              <a:rect l="T9" t="T10" r="T11" b="T12"/>
              <a:pathLst>
                <a:path w="21303" h="21600" fill="none" extrusionOk="0">
                  <a:moveTo>
                    <a:pt x="-1" y="0"/>
                  </a:moveTo>
                  <a:cubicBezTo>
                    <a:pt x="10551" y="0"/>
                    <a:pt x="19558" y="7623"/>
                    <a:pt x="21302" y="18030"/>
                  </a:cubicBezTo>
                </a:path>
                <a:path w="21303" h="21600" stroke="0" extrusionOk="0">
                  <a:moveTo>
                    <a:pt x="-1" y="0"/>
                  </a:moveTo>
                  <a:cubicBezTo>
                    <a:pt x="10551" y="0"/>
                    <a:pt x="19558" y="7623"/>
                    <a:pt x="21302" y="18030"/>
                  </a:cubicBezTo>
                  <a:lnTo>
                    <a:pt x="0" y="21600"/>
                  </a:lnTo>
                  <a:close/>
                </a:path>
              </a:pathLst>
            </a:custGeom>
            <a:noFill/>
            <a:ln w="31750">
              <a:solidFill>
                <a:srgbClr val="008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06" name="Arc 22"/>
            <p:cNvSpPr>
              <a:spLocks/>
            </p:cNvSpPr>
            <p:nvPr/>
          </p:nvSpPr>
          <p:spPr bwMode="auto">
            <a:xfrm rot="-4260000">
              <a:off x="4532" y="709"/>
              <a:ext cx="1351" cy="740"/>
            </a:xfrm>
            <a:custGeom>
              <a:avLst/>
              <a:gdLst>
                <a:gd name="T0" fmla="*/ 0 w 19019"/>
                <a:gd name="T1" fmla="*/ 1 h 21600"/>
                <a:gd name="T2" fmla="*/ 1351 w 19019"/>
                <a:gd name="T3" fmla="*/ 318 h 21600"/>
                <a:gd name="T4" fmla="*/ 90 w 19019"/>
                <a:gd name="T5" fmla="*/ 740 h 21600"/>
                <a:gd name="T6" fmla="*/ 0 60000 65536"/>
                <a:gd name="T7" fmla="*/ 0 60000 65536"/>
                <a:gd name="T8" fmla="*/ 0 60000 65536"/>
                <a:gd name="T9" fmla="*/ 0 w 19019"/>
                <a:gd name="T10" fmla="*/ 0 h 21600"/>
                <a:gd name="T11" fmla="*/ 19019 w 19019"/>
                <a:gd name="T12" fmla="*/ 21600 h 21600"/>
              </a:gdLst>
              <a:ahLst/>
              <a:cxnLst>
                <a:cxn ang="T6">
                  <a:pos x="T0" y="T1"/>
                </a:cxn>
                <a:cxn ang="T7">
                  <a:pos x="T2" y="T3"/>
                </a:cxn>
                <a:cxn ang="T8">
                  <a:pos x="T4" y="T5"/>
                </a:cxn>
              </a:cxnLst>
              <a:rect l="T9" t="T10" r="T11" b="T12"/>
              <a:pathLst>
                <a:path w="19019" h="21600" fill="none" extrusionOk="0">
                  <a:moveTo>
                    <a:pt x="0" y="37"/>
                  </a:moveTo>
                  <a:cubicBezTo>
                    <a:pt x="421" y="12"/>
                    <a:pt x="843" y="-1"/>
                    <a:pt x="1266" y="0"/>
                  </a:cubicBezTo>
                  <a:cubicBezTo>
                    <a:pt x="8350" y="0"/>
                    <a:pt x="14983" y="3473"/>
                    <a:pt x="19019" y="9295"/>
                  </a:cubicBezTo>
                </a:path>
                <a:path w="19019" h="21600" stroke="0" extrusionOk="0">
                  <a:moveTo>
                    <a:pt x="0" y="37"/>
                  </a:moveTo>
                  <a:cubicBezTo>
                    <a:pt x="421" y="12"/>
                    <a:pt x="843" y="-1"/>
                    <a:pt x="1266" y="0"/>
                  </a:cubicBezTo>
                  <a:cubicBezTo>
                    <a:pt x="8350" y="0"/>
                    <a:pt x="14983" y="3473"/>
                    <a:pt x="19019" y="9295"/>
                  </a:cubicBezTo>
                  <a:lnTo>
                    <a:pt x="1266" y="21600"/>
                  </a:lnTo>
                  <a:close/>
                </a:path>
              </a:pathLst>
            </a:custGeom>
            <a:noFill/>
            <a:ln w="31750">
              <a:solidFill>
                <a:srgbClr val="008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0181" name="Group 23"/>
          <p:cNvGrpSpPr>
            <a:grpSpLocks/>
          </p:cNvGrpSpPr>
          <p:nvPr/>
        </p:nvGrpSpPr>
        <p:grpSpPr bwMode="auto">
          <a:xfrm>
            <a:off x="1476375" y="2393950"/>
            <a:ext cx="7058025" cy="3702050"/>
            <a:chOff x="930" y="1494"/>
            <a:chExt cx="4446" cy="2332"/>
          </a:xfrm>
        </p:grpSpPr>
        <p:sp>
          <p:nvSpPr>
            <p:cNvPr id="50203" name="Arc 24"/>
            <p:cNvSpPr>
              <a:spLocks/>
            </p:cNvSpPr>
            <p:nvPr/>
          </p:nvSpPr>
          <p:spPr bwMode="auto">
            <a:xfrm rot="-5400000">
              <a:off x="1063" y="1417"/>
              <a:ext cx="2276" cy="2542"/>
            </a:xfrm>
            <a:custGeom>
              <a:avLst/>
              <a:gdLst>
                <a:gd name="T0" fmla="*/ 0 w 21489"/>
                <a:gd name="T1" fmla="*/ 0 h 21600"/>
                <a:gd name="T2" fmla="*/ 2276 w 21489"/>
                <a:gd name="T3" fmla="*/ 2284 h 21600"/>
                <a:gd name="T4" fmla="*/ 0 w 21489"/>
                <a:gd name="T5" fmla="*/ 2542 h 21600"/>
                <a:gd name="T6" fmla="*/ 0 60000 65536"/>
                <a:gd name="T7" fmla="*/ 0 60000 65536"/>
                <a:gd name="T8" fmla="*/ 0 60000 65536"/>
                <a:gd name="T9" fmla="*/ 0 w 21489"/>
                <a:gd name="T10" fmla="*/ 0 h 21600"/>
                <a:gd name="T11" fmla="*/ 21489 w 21489"/>
                <a:gd name="T12" fmla="*/ 21600 h 21600"/>
              </a:gdLst>
              <a:ahLst/>
              <a:cxnLst>
                <a:cxn ang="T6">
                  <a:pos x="T0" y="T1"/>
                </a:cxn>
                <a:cxn ang="T7">
                  <a:pos x="T2" y="T3"/>
                </a:cxn>
                <a:cxn ang="T8">
                  <a:pos x="T4" y="T5"/>
                </a:cxn>
              </a:cxnLst>
              <a:rect l="T9" t="T10" r="T11" b="T12"/>
              <a:pathLst>
                <a:path w="21489" h="21600" fill="none" extrusionOk="0">
                  <a:moveTo>
                    <a:pt x="-1" y="0"/>
                  </a:moveTo>
                  <a:cubicBezTo>
                    <a:pt x="11080" y="0"/>
                    <a:pt x="20364" y="8384"/>
                    <a:pt x="21488" y="19408"/>
                  </a:cubicBezTo>
                </a:path>
                <a:path w="21489" h="21600" stroke="0" extrusionOk="0">
                  <a:moveTo>
                    <a:pt x="-1" y="0"/>
                  </a:moveTo>
                  <a:cubicBezTo>
                    <a:pt x="11080" y="0"/>
                    <a:pt x="20364" y="8384"/>
                    <a:pt x="21488" y="19408"/>
                  </a:cubicBezTo>
                  <a:lnTo>
                    <a:pt x="0" y="21600"/>
                  </a:lnTo>
                  <a:close/>
                </a:path>
              </a:pathLst>
            </a:custGeom>
            <a:noFill/>
            <a:ln w="508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04" name="Line 25"/>
            <p:cNvSpPr>
              <a:spLocks noChangeShapeType="1"/>
            </p:cNvSpPr>
            <p:nvPr/>
          </p:nvSpPr>
          <p:spPr bwMode="auto">
            <a:xfrm flipV="1">
              <a:off x="3213" y="1494"/>
              <a:ext cx="2163" cy="56"/>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0182" name="Text Box 26"/>
          <p:cNvSpPr txBox="1">
            <a:spLocks noChangeArrowheads="1"/>
          </p:cNvSpPr>
          <p:nvPr/>
        </p:nvSpPr>
        <p:spPr bwMode="auto">
          <a:xfrm>
            <a:off x="1524000" y="3703638"/>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chemeClr val="accent2"/>
                </a:solidFill>
                <a:latin typeface="Arial Black" pitchFamily="34" charset="0"/>
              </a:rPr>
              <a:t>CO</a:t>
            </a:r>
            <a:r>
              <a:rPr lang="en-US" baseline="-25000">
                <a:solidFill>
                  <a:schemeClr val="accent2"/>
                </a:solidFill>
                <a:latin typeface="Arial Black" pitchFamily="34" charset="0"/>
              </a:rPr>
              <a:t>2</a:t>
            </a:r>
          </a:p>
        </p:txBody>
      </p:sp>
      <p:sp>
        <p:nvSpPr>
          <p:cNvPr id="50183" name="Text Box 27"/>
          <p:cNvSpPr txBox="1">
            <a:spLocks noChangeArrowheads="1"/>
          </p:cNvSpPr>
          <p:nvPr/>
        </p:nvSpPr>
        <p:spPr bwMode="auto">
          <a:xfrm rot="-3200733">
            <a:off x="5979319" y="3704432"/>
            <a:ext cx="177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8000"/>
                </a:solidFill>
                <a:latin typeface="Arial Black" pitchFamily="34" charset="0"/>
              </a:rPr>
              <a:t>Biome Shifts</a:t>
            </a:r>
            <a:endParaRPr lang="en-US" baseline="-25000">
              <a:solidFill>
                <a:srgbClr val="008000"/>
              </a:solidFill>
              <a:latin typeface="Arial Black" pitchFamily="34" charset="0"/>
            </a:endParaRPr>
          </a:p>
        </p:txBody>
      </p:sp>
      <p:grpSp>
        <p:nvGrpSpPr>
          <p:cNvPr id="50184" name="Group 28"/>
          <p:cNvGrpSpPr>
            <a:grpSpLocks/>
          </p:cNvGrpSpPr>
          <p:nvPr/>
        </p:nvGrpSpPr>
        <p:grpSpPr bwMode="auto">
          <a:xfrm>
            <a:off x="1447800" y="1144588"/>
            <a:ext cx="8380413" cy="4913312"/>
            <a:chOff x="912" y="721"/>
            <a:chExt cx="5279" cy="3095"/>
          </a:xfrm>
        </p:grpSpPr>
        <p:sp>
          <p:nvSpPr>
            <p:cNvPr id="50201" name="Arc 29"/>
            <p:cNvSpPr>
              <a:spLocks/>
            </p:cNvSpPr>
            <p:nvPr/>
          </p:nvSpPr>
          <p:spPr bwMode="auto">
            <a:xfrm flipV="1">
              <a:off x="912" y="1149"/>
              <a:ext cx="2806" cy="2667"/>
            </a:xfrm>
            <a:custGeom>
              <a:avLst/>
              <a:gdLst>
                <a:gd name="T0" fmla="*/ 0 w 21380"/>
                <a:gd name="T1" fmla="*/ 0 h 21600"/>
                <a:gd name="T2" fmla="*/ 2806 w 21380"/>
                <a:gd name="T3" fmla="*/ 2287 h 21600"/>
                <a:gd name="T4" fmla="*/ 0 w 21380"/>
                <a:gd name="T5" fmla="*/ 2667 h 21600"/>
                <a:gd name="T6" fmla="*/ 0 60000 65536"/>
                <a:gd name="T7" fmla="*/ 0 60000 65536"/>
                <a:gd name="T8" fmla="*/ 0 60000 65536"/>
                <a:gd name="T9" fmla="*/ 0 w 21380"/>
                <a:gd name="T10" fmla="*/ 0 h 21600"/>
                <a:gd name="T11" fmla="*/ 21380 w 21380"/>
                <a:gd name="T12" fmla="*/ 21600 h 21600"/>
              </a:gdLst>
              <a:ahLst/>
              <a:cxnLst>
                <a:cxn ang="T6">
                  <a:pos x="T0" y="T1"/>
                </a:cxn>
                <a:cxn ang="T7">
                  <a:pos x="T2" y="T3"/>
                </a:cxn>
                <a:cxn ang="T8">
                  <a:pos x="T4" y="T5"/>
                </a:cxn>
              </a:cxnLst>
              <a:rect l="T9" t="T10" r="T11" b="T12"/>
              <a:pathLst>
                <a:path w="21380" h="21600" fill="none" extrusionOk="0">
                  <a:moveTo>
                    <a:pt x="-1" y="0"/>
                  </a:moveTo>
                  <a:cubicBezTo>
                    <a:pt x="10740" y="0"/>
                    <a:pt x="19849" y="7891"/>
                    <a:pt x="21379" y="18523"/>
                  </a:cubicBezTo>
                </a:path>
                <a:path w="21380" h="21600" stroke="0" extrusionOk="0">
                  <a:moveTo>
                    <a:pt x="-1" y="0"/>
                  </a:moveTo>
                  <a:cubicBezTo>
                    <a:pt x="10740" y="0"/>
                    <a:pt x="19849" y="7891"/>
                    <a:pt x="21379" y="18523"/>
                  </a:cubicBezTo>
                  <a:lnTo>
                    <a:pt x="0" y="21600"/>
                  </a:lnTo>
                  <a:close/>
                </a:path>
              </a:pathLst>
            </a:custGeom>
            <a:noFill/>
            <a:ln w="31750">
              <a:solidFill>
                <a:srgbClr val="FF6600"/>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02" name="Arc 30"/>
            <p:cNvSpPr>
              <a:spLocks/>
            </p:cNvSpPr>
            <p:nvPr/>
          </p:nvSpPr>
          <p:spPr bwMode="auto">
            <a:xfrm rot="-4260000">
              <a:off x="4424" y="146"/>
              <a:ext cx="1192" cy="2342"/>
            </a:xfrm>
            <a:custGeom>
              <a:avLst/>
              <a:gdLst>
                <a:gd name="T0" fmla="*/ 0 w 20795"/>
                <a:gd name="T1" fmla="*/ 4 h 21600"/>
                <a:gd name="T2" fmla="*/ 1192 w 20795"/>
                <a:gd name="T3" fmla="*/ 1341 h 21600"/>
                <a:gd name="T4" fmla="*/ 73 w 20795"/>
                <a:gd name="T5" fmla="*/ 2342 h 21600"/>
                <a:gd name="T6" fmla="*/ 0 60000 65536"/>
                <a:gd name="T7" fmla="*/ 0 60000 65536"/>
                <a:gd name="T8" fmla="*/ 0 60000 65536"/>
                <a:gd name="T9" fmla="*/ 0 w 20795"/>
                <a:gd name="T10" fmla="*/ 0 h 21600"/>
                <a:gd name="T11" fmla="*/ 20795 w 20795"/>
                <a:gd name="T12" fmla="*/ 21600 h 21600"/>
              </a:gdLst>
              <a:ahLst/>
              <a:cxnLst>
                <a:cxn ang="T6">
                  <a:pos x="T0" y="T1"/>
                </a:cxn>
                <a:cxn ang="T7">
                  <a:pos x="T2" y="T3"/>
                </a:cxn>
                <a:cxn ang="T8">
                  <a:pos x="T4" y="T5"/>
                </a:cxn>
              </a:cxnLst>
              <a:rect l="T9" t="T10" r="T11" b="T12"/>
              <a:pathLst>
                <a:path w="20795" h="21600" fill="none" extrusionOk="0">
                  <a:moveTo>
                    <a:pt x="0" y="37"/>
                  </a:moveTo>
                  <a:cubicBezTo>
                    <a:pt x="421" y="12"/>
                    <a:pt x="843" y="-1"/>
                    <a:pt x="1266" y="0"/>
                  </a:cubicBezTo>
                  <a:cubicBezTo>
                    <a:pt x="9619" y="0"/>
                    <a:pt x="17224" y="4817"/>
                    <a:pt x="20794" y="12370"/>
                  </a:cubicBezTo>
                </a:path>
                <a:path w="20795" h="21600" stroke="0" extrusionOk="0">
                  <a:moveTo>
                    <a:pt x="0" y="37"/>
                  </a:moveTo>
                  <a:cubicBezTo>
                    <a:pt x="421" y="12"/>
                    <a:pt x="843" y="-1"/>
                    <a:pt x="1266" y="0"/>
                  </a:cubicBezTo>
                  <a:cubicBezTo>
                    <a:pt x="9619" y="0"/>
                    <a:pt x="17224" y="4817"/>
                    <a:pt x="20794" y="12370"/>
                  </a:cubicBezTo>
                  <a:lnTo>
                    <a:pt x="1266" y="21600"/>
                  </a:lnTo>
                  <a:close/>
                </a:path>
              </a:pathLst>
            </a:custGeom>
            <a:noFill/>
            <a:ln w="31750">
              <a:solidFill>
                <a:srgbClr val="FF6600"/>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0185" name="Text Box 31"/>
          <p:cNvSpPr txBox="1">
            <a:spLocks noChangeArrowheads="1"/>
          </p:cNvSpPr>
          <p:nvPr/>
        </p:nvSpPr>
        <p:spPr bwMode="auto">
          <a:xfrm rot="-3514532">
            <a:off x="4331494" y="3704432"/>
            <a:ext cx="169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6600"/>
                </a:solidFill>
                <a:latin typeface="Arial Black" pitchFamily="34" charset="0"/>
              </a:rPr>
              <a:t>Disturbance</a:t>
            </a:r>
            <a:endParaRPr lang="en-US" baseline="-25000">
              <a:solidFill>
                <a:srgbClr val="FF6600"/>
              </a:solidFill>
              <a:latin typeface="Arial Black" pitchFamily="34" charset="0"/>
            </a:endParaRPr>
          </a:p>
        </p:txBody>
      </p:sp>
      <p:sp>
        <p:nvSpPr>
          <p:cNvPr id="50186" name="Text Box 32"/>
          <p:cNvSpPr txBox="1">
            <a:spLocks noChangeArrowheads="1"/>
          </p:cNvSpPr>
          <p:nvPr/>
        </p:nvSpPr>
        <p:spPr bwMode="auto">
          <a:xfrm rot="-2243908">
            <a:off x="3098800" y="3690938"/>
            <a:ext cx="193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00CC00"/>
                </a:solidFill>
                <a:latin typeface="Arial Black" pitchFamily="34" charset="0"/>
              </a:rPr>
              <a:t>Phenology, NPP</a:t>
            </a:r>
            <a:endParaRPr lang="en-US" sz="1600" baseline="-25000">
              <a:solidFill>
                <a:srgbClr val="00CC00"/>
              </a:solidFill>
              <a:latin typeface="Arial Black" pitchFamily="34" charset="0"/>
            </a:endParaRPr>
          </a:p>
        </p:txBody>
      </p:sp>
      <p:sp>
        <p:nvSpPr>
          <p:cNvPr id="50187" name="Text Box 33"/>
          <p:cNvSpPr txBox="1">
            <a:spLocks noChangeArrowheads="1"/>
          </p:cNvSpPr>
          <p:nvPr/>
        </p:nvSpPr>
        <p:spPr bwMode="auto">
          <a:xfrm rot="-2460269">
            <a:off x="2152650" y="3719513"/>
            <a:ext cx="2222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solidFill>
                  <a:srgbClr val="DE0000"/>
                </a:solidFill>
                <a:latin typeface="Arial Black" pitchFamily="34" charset="0"/>
              </a:rPr>
              <a:t>Land Temperature</a:t>
            </a:r>
            <a:endParaRPr lang="en-US" sz="1600" baseline="-25000">
              <a:solidFill>
                <a:srgbClr val="DE0000"/>
              </a:solidFill>
              <a:latin typeface="Arial Black" pitchFamily="34" charset="0"/>
            </a:endParaRPr>
          </a:p>
        </p:txBody>
      </p:sp>
      <p:grpSp>
        <p:nvGrpSpPr>
          <p:cNvPr id="50188" name="Group 34"/>
          <p:cNvGrpSpPr>
            <a:grpSpLocks/>
          </p:cNvGrpSpPr>
          <p:nvPr/>
        </p:nvGrpSpPr>
        <p:grpSpPr bwMode="auto">
          <a:xfrm>
            <a:off x="1404938" y="1939925"/>
            <a:ext cx="7132637" cy="5056188"/>
            <a:chOff x="885" y="1222"/>
            <a:chExt cx="4493" cy="3185"/>
          </a:xfrm>
        </p:grpSpPr>
        <p:grpSp>
          <p:nvGrpSpPr>
            <p:cNvPr id="50196" name="Group 35"/>
            <p:cNvGrpSpPr>
              <a:grpSpLocks/>
            </p:cNvGrpSpPr>
            <p:nvPr/>
          </p:nvGrpSpPr>
          <p:grpSpPr bwMode="auto">
            <a:xfrm>
              <a:off x="3833" y="1222"/>
              <a:ext cx="1545" cy="1069"/>
              <a:chOff x="3900" y="1247"/>
              <a:chExt cx="1566" cy="1069"/>
            </a:xfrm>
          </p:grpSpPr>
          <p:sp>
            <p:nvSpPr>
              <p:cNvPr id="50198" name="Arc 36"/>
              <p:cNvSpPr>
                <a:spLocks/>
              </p:cNvSpPr>
              <p:nvPr/>
            </p:nvSpPr>
            <p:spPr bwMode="auto">
              <a:xfrm rot="-2400000">
                <a:off x="3900" y="1294"/>
                <a:ext cx="402" cy="960"/>
              </a:xfrm>
              <a:custGeom>
                <a:avLst/>
                <a:gdLst>
                  <a:gd name="T0" fmla="*/ 81 w 10006"/>
                  <a:gd name="T1" fmla="*/ 0 h 21506"/>
                  <a:gd name="T2" fmla="*/ 402 w 10006"/>
                  <a:gd name="T3" fmla="*/ 105 h 21506"/>
                  <a:gd name="T4" fmla="*/ 0 w 10006"/>
                  <a:gd name="T5" fmla="*/ 960 h 21506"/>
                  <a:gd name="T6" fmla="*/ 0 60000 65536"/>
                  <a:gd name="T7" fmla="*/ 0 60000 65536"/>
                  <a:gd name="T8" fmla="*/ 0 60000 65536"/>
                  <a:gd name="T9" fmla="*/ 0 w 10006"/>
                  <a:gd name="T10" fmla="*/ 0 h 21506"/>
                  <a:gd name="T11" fmla="*/ 10006 w 10006"/>
                  <a:gd name="T12" fmla="*/ 21506 h 21506"/>
                </a:gdLst>
                <a:ahLst/>
                <a:cxnLst>
                  <a:cxn ang="T6">
                    <a:pos x="T0" y="T1"/>
                  </a:cxn>
                  <a:cxn ang="T7">
                    <a:pos x="T2" y="T3"/>
                  </a:cxn>
                  <a:cxn ang="T8">
                    <a:pos x="T4" y="T5"/>
                  </a:cxn>
                </a:cxnLst>
                <a:rect l="T9" t="T10" r="T11" b="T12"/>
                <a:pathLst>
                  <a:path w="10006" h="21506" fill="none" extrusionOk="0">
                    <a:moveTo>
                      <a:pt x="2012" y="0"/>
                    </a:moveTo>
                    <a:cubicBezTo>
                      <a:pt x="4805" y="261"/>
                      <a:pt x="7520" y="1064"/>
                      <a:pt x="10005" y="2363"/>
                    </a:cubicBezTo>
                  </a:path>
                  <a:path w="10006" h="21506" stroke="0" extrusionOk="0">
                    <a:moveTo>
                      <a:pt x="2012" y="0"/>
                    </a:moveTo>
                    <a:cubicBezTo>
                      <a:pt x="4805" y="261"/>
                      <a:pt x="7520" y="1064"/>
                      <a:pt x="10005" y="2363"/>
                    </a:cubicBezTo>
                    <a:lnTo>
                      <a:pt x="0" y="21506"/>
                    </a:lnTo>
                    <a:close/>
                  </a:path>
                </a:pathLst>
              </a:custGeom>
              <a:noFill/>
              <a:ln w="38100">
                <a:solidFill>
                  <a:srgbClr val="DE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199" name="Arc 37"/>
              <p:cNvSpPr>
                <a:spLocks/>
              </p:cNvSpPr>
              <p:nvPr/>
            </p:nvSpPr>
            <p:spPr bwMode="auto">
              <a:xfrm rot="-300000">
                <a:off x="4051" y="1352"/>
                <a:ext cx="91" cy="964"/>
              </a:xfrm>
              <a:custGeom>
                <a:avLst/>
                <a:gdLst>
                  <a:gd name="T0" fmla="*/ 0 w 2260"/>
                  <a:gd name="T1" fmla="*/ 2 h 21600"/>
                  <a:gd name="T2" fmla="*/ 91 w 2260"/>
                  <a:gd name="T3" fmla="*/ 1 h 21600"/>
                  <a:gd name="T4" fmla="*/ 51 w 2260"/>
                  <a:gd name="T5" fmla="*/ 964 h 21600"/>
                  <a:gd name="T6" fmla="*/ 0 60000 65536"/>
                  <a:gd name="T7" fmla="*/ 0 60000 65536"/>
                  <a:gd name="T8" fmla="*/ 0 60000 65536"/>
                  <a:gd name="T9" fmla="*/ 0 w 2260"/>
                  <a:gd name="T10" fmla="*/ 0 h 21600"/>
                  <a:gd name="T11" fmla="*/ 2260 w 2260"/>
                  <a:gd name="T12" fmla="*/ 21600 h 21600"/>
                </a:gdLst>
                <a:ahLst/>
                <a:cxnLst>
                  <a:cxn ang="T6">
                    <a:pos x="T0" y="T1"/>
                  </a:cxn>
                  <a:cxn ang="T7">
                    <a:pos x="T2" y="T3"/>
                  </a:cxn>
                  <a:cxn ang="T8">
                    <a:pos x="T4" y="T5"/>
                  </a:cxn>
                </a:cxnLst>
                <a:rect l="T9" t="T10" r="T11" b="T12"/>
                <a:pathLst>
                  <a:path w="2260" h="21600" fill="none" extrusionOk="0">
                    <a:moveTo>
                      <a:pt x="0" y="37"/>
                    </a:moveTo>
                    <a:cubicBezTo>
                      <a:pt x="421" y="12"/>
                      <a:pt x="843" y="-1"/>
                      <a:pt x="1266" y="0"/>
                    </a:cubicBezTo>
                    <a:cubicBezTo>
                      <a:pt x="1597" y="0"/>
                      <a:pt x="1928" y="7"/>
                      <a:pt x="2260" y="22"/>
                    </a:cubicBezTo>
                  </a:path>
                  <a:path w="2260" h="21600" stroke="0" extrusionOk="0">
                    <a:moveTo>
                      <a:pt x="0" y="37"/>
                    </a:moveTo>
                    <a:cubicBezTo>
                      <a:pt x="421" y="12"/>
                      <a:pt x="843" y="-1"/>
                      <a:pt x="1266" y="0"/>
                    </a:cubicBezTo>
                    <a:cubicBezTo>
                      <a:pt x="1597" y="0"/>
                      <a:pt x="1928" y="7"/>
                      <a:pt x="2260" y="22"/>
                    </a:cubicBezTo>
                    <a:lnTo>
                      <a:pt x="1266" y="21600"/>
                    </a:lnTo>
                    <a:close/>
                  </a:path>
                </a:pathLst>
              </a:custGeom>
              <a:noFill/>
              <a:ln w="38100">
                <a:solidFill>
                  <a:srgbClr val="DE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00" name="Line 38"/>
              <p:cNvSpPr>
                <a:spLocks noChangeShapeType="1"/>
              </p:cNvSpPr>
              <p:nvPr/>
            </p:nvSpPr>
            <p:spPr bwMode="auto">
              <a:xfrm rot="60000" flipV="1">
                <a:off x="4076" y="1247"/>
                <a:ext cx="1390" cy="118"/>
              </a:xfrm>
              <a:prstGeom prst="line">
                <a:avLst/>
              </a:prstGeom>
              <a:noFill/>
              <a:ln w="38100">
                <a:solidFill>
                  <a:srgbClr val="DE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0197" name="Arc 39"/>
            <p:cNvSpPr>
              <a:spLocks/>
            </p:cNvSpPr>
            <p:nvPr/>
          </p:nvSpPr>
          <p:spPr bwMode="auto">
            <a:xfrm rot="-7140000">
              <a:off x="1546" y="1488"/>
              <a:ext cx="2258" cy="3580"/>
            </a:xfrm>
            <a:custGeom>
              <a:avLst/>
              <a:gdLst>
                <a:gd name="T0" fmla="*/ 1519 w 21599"/>
                <a:gd name="T1" fmla="*/ 0 h 15986"/>
                <a:gd name="T2" fmla="*/ 2258 w 21599"/>
                <a:gd name="T3" fmla="*/ 3525 h 15986"/>
                <a:gd name="T4" fmla="*/ 0 w 21599"/>
                <a:gd name="T5" fmla="*/ 3580 h 15986"/>
                <a:gd name="T6" fmla="*/ 0 60000 65536"/>
                <a:gd name="T7" fmla="*/ 0 60000 65536"/>
                <a:gd name="T8" fmla="*/ 0 60000 65536"/>
                <a:gd name="T9" fmla="*/ 0 w 21599"/>
                <a:gd name="T10" fmla="*/ 0 h 15986"/>
                <a:gd name="T11" fmla="*/ 21599 w 21599"/>
                <a:gd name="T12" fmla="*/ 15986 h 15986"/>
              </a:gdLst>
              <a:ahLst/>
              <a:cxnLst>
                <a:cxn ang="T6">
                  <a:pos x="T0" y="T1"/>
                </a:cxn>
                <a:cxn ang="T7">
                  <a:pos x="T2" y="T3"/>
                </a:cxn>
                <a:cxn ang="T8">
                  <a:pos x="T4" y="T5"/>
                </a:cxn>
              </a:cxnLst>
              <a:rect l="T9" t="T10" r="T11" b="T12"/>
              <a:pathLst>
                <a:path w="21599" h="15986" fill="none" extrusionOk="0">
                  <a:moveTo>
                    <a:pt x="14526" y="-1"/>
                  </a:moveTo>
                  <a:cubicBezTo>
                    <a:pt x="18968" y="4036"/>
                    <a:pt x="21530" y="9739"/>
                    <a:pt x="21598" y="15742"/>
                  </a:cubicBezTo>
                </a:path>
                <a:path w="21599" h="15986" stroke="0" extrusionOk="0">
                  <a:moveTo>
                    <a:pt x="14526" y="-1"/>
                  </a:moveTo>
                  <a:cubicBezTo>
                    <a:pt x="18968" y="4036"/>
                    <a:pt x="21530" y="9739"/>
                    <a:pt x="21598" y="15742"/>
                  </a:cubicBezTo>
                  <a:lnTo>
                    <a:pt x="0" y="15986"/>
                  </a:lnTo>
                  <a:close/>
                </a:path>
              </a:pathLst>
            </a:custGeom>
            <a:noFill/>
            <a:ln w="38100">
              <a:solidFill>
                <a:srgbClr val="DE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0189" name="Arc 40"/>
          <p:cNvSpPr>
            <a:spLocks/>
          </p:cNvSpPr>
          <p:nvPr/>
        </p:nvSpPr>
        <p:spPr bwMode="auto">
          <a:xfrm rot="-2400000">
            <a:off x="6224588" y="2139950"/>
            <a:ext cx="590550" cy="1368425"/>
          </a:xfrm>
          <a:custGeom>
            <a:avLst/>
            <a:gdLst>
              <a:gd name="T0" fmla="*/ 118806 w 10006"/>
              <a:gd name="T1" fmla="*/ 0 h 21506"/>
              <a:gd name="T2" fmla="*/ 590550 w 10006"/>
              <a:gd name="T3" fmla="*/ 150358 h 21506"/>
              <a:gd name="T4" fmla="*/ 0 w 10006"/>
              <a:gd name="T5" fmla="*/ 1368425 h 21506"/>
              <a:gd name="T6" fmla="*/ 0 60000 65536"/>
              <a:gd name="T7" fmla="*/ 0 60000 65536"/>
              <a:gd name="T8" fmla="*/ 0 60000 65536"/>
              <a:gd name="T9" fmla="*/ 0 w 10006"/>
              <a:gd name="T10" fmla="*/ 0 h 21506"/>
              <a:gd name="T11" fmla="*/ 10006 w 10006"/>
              <a:gd name="T12" fmla="*/ 21506 h 21506"/>
            </a:gdLst>
            <a:ahLst/>
            <a:cxnLst>
              <a:cxn ang="T6">
                <a:pos x="T0" y="T1"/>
              </a:cxn>
              <a:cxn ang="T7">
                <a:pos x="T2" y="T3"/>
              </a:cxn>
              <a:cxn ang="T8">
                <a:pos x="T4" y="T5"/>
              </a:cxn>
            </a:cxnLst>
            <a:rect l="T9" t="T10" r="T11" b="T12"/>
            <a:pathLst>
              <a:path w="10006" h="21506" fill="none" extrusionOk="0">
                <a:moveTo>
                  <a:pt x="2012" y="0"/>
                </a:moveTo>
                <a:cubicBezTo>
                  <a:pt x="4805" y="261"/>
                  <a:pt x="7520" y="1064"/>
                  <a:pt x="10005" y="2363"/>
                </a:cubicBezTo>
              </a:path>
              <a:path w="10006" h="21506" stroke="0" extrusionOk="0">
                <a:moveTo>
                  <a:pt x="2012" y="0"/>
                </a:moveTo>
                <a:cubicBezTo>
                  <a:pt x="4805" y="261"/>
                  <a:pt x="7520" y="1064"/>
                  <a:pt x="10005" y="2363"/>
                </a:cubicBezTo>
                <a:lnTo>
                  <a:pt x="0" y="21506"/>
                </a:lnTo>
                <a:close/>
              </a:path>
            </a:pathLst>
          </a:custGeom>
          <a:noFill/>
          <a:ln w="38100">
            <a:solidFill>
              <a:srgbClr val="00CC00"/>
            </a:solidFill>
            <a:prstDash val="lgDashDot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190" name="Line 41"/>
          <p:cNvSpPr>
            <a:spLocks noChangeShapeType="1"/>
          </p:cNvSpPr>
          <p:nvPr/>
        </p:nvSpPr>
        <p:spPr bwMode="auto">
          <a:xfrm rot="60000" flipV="1">
            <a:off x="6426200" y="2066925"/>
            <a:ext cx="2125663" cy="179388"/>
          </a:xfrm>
          <a:prstGeom prst="line">
            <a:avLst/>
          </a:prstGeom>
          <a:noFill/>
          <a:ln w="38100">
            <a:solidFill>
              <a:srgbClr val="00CC00"/>
            </a:solidFill>
            <a:prstDash val="lgDashDotDot"/>
            <a:round/>
            <a:headEnd/>
            <a:tailEnd/>
          </a:ln>
          <a:extLst>
            <a:ext uri="{909E8E84-426E-40DD-AFC4-6F175D3DCCD1}">
              <a14:hiddenFill xmlns:a14="http://schemas.microsoft.com/office/drawing/2010/main">
                <a:noFill/>
              </a14:hiddenFill>
            </a:ext>
          </a:extLst>
        </p:spPr>
        <p:txBody>
          <a:bodyPr/>
          <a:lstStyle/>
          <a:p>
            <a:endParaRPr lang="en-US"/>
          </a:p>
        </p:txBody>
      </p:sp>
      <p:sp>
        <p:nvSpPr>
          <p:cNvPr id="50191" name="Arc 42"/>
          <p:cNvSpPr>
            <a:spLocks/>
          </p:cNvSpPr>
          <p:nvPr/>
        </p:nvSpPr>
        <p:spPr bwMode="auto">
          <a:xfrm rot="-7140000">
            <a:off x="2730500" y="2168525"/>
            <a:ext cx="3235325" cy="5953125"/>
          </a:xfrm>
          <a:custGeom>
            <a:avLst/>
            <a:gdLst>
              <a:gd name="T0" fmla="*/ 2175857 w 21599"/>
              <a:gd name="T1" fmla="*/ 0 h 15986"/>
              <a:gd name="T2" fmla="*/ 3235325 w 21599"/>
              <a:gd name="T3" fmla="*/ 5862260 h 15986"/>
              <a:gd name="T4" fmla="*/ 0 w 21599"/>
              <a:gd name="T5" fmla="*/ 5953125 h 15986"/>
              <a:gd name="T6" fmla="*/ 0 60000 65536"/>
              <a:gd name="T7" fmla="*/ 0 60000 65536"/>
              <a:gd name="T8" fmla="*/ 0 60000 65536"/>
              <a:gd name="T9" fmla="*/ 0 w 21599"/>
              <a:gd name="T10" fmla="*/ 0 h 15986"/>
              <a:gd name="T11" fmla="*/ 21599 w 21599"/>
              <a:gd name="T12" fmla="*/ 15986 h 15986"/>
            </a:gdLst>
            <a:ahLst/>
            <a:cxnLst>
              <a:cxn ang="T6">
                <a:pos x="T0" y="T1"/>
              </a:cxn>
              <a:cxn ang="T7">
                <a:pos x="T2" y="T3"/>
              </a:cxn>
              <a:cxn ang="T8">
                <a:pos x="T4" y="T5"/>
              </a:cxn>
            </a:cxnLst>
            <a:rect l="T9" t="T10" r="T11" b="T12"/>
            <a:pathLst>
              <a:path w="21599" h="15986" fill="none" extrusionOk="0">
                <a:moveTo>
                  <a:pt x="14526" y="-1"/>
                </a:moveTo>
                <a:cubicBezTo>
                  <a:pt x="18968" y="4036"/>
                  <a:pt x="21530" y="9739"/>
                  <a:pt x="21598" y="15742"/>
                </a:cubicBezTo>
              </a:path>
              <a:path w="21599" h="15986" stroke="0" extrusionOk="0">
                <a:moveTo>
                  <a:pt x="14526" y="-1"/>
                </a:moveTo>
                <a:cubicBezTo>
                  <a:pt x="18968" y="4036"/>
                  <a:pt x="21530" y="9739"/>
                  <a:pt x="21598" y="15742"/>
                </a:cubicBezTo>
                <a:lnTo>
                  <a:pt x="0" y="15986"/>
                </a:lnTo>
                <a:close/>
              </a:path>
            </a:pathLst>
          </a:custGeom>
          <a:noFill/>
          <a:ln w="38100">
            <a:solidFill>
              <a:srgbClr val="00CC00"/>
            </a:solidFill>
            <a:prstDash val="lgDashDot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192" name="Line 43"/>
          <p:cNvSpPr>
            <a:spLocks noChangeShapeType="1"/>
          </p:cNvSpPr>
          <p:nvPr/>
        </p:nvSpPr>
        <p:spPr bwMode="auto">
          <a:xfrm flipV="1">
            <a:off x="2400300" y="3876675"/>
            <a:ext cx="739775" cy="0"/>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3" name="Line 44"/>
          <p:cNvSpPr>
            <a:spLocks noChangeShapeType="1"/>
          </p:cNvSpPr>
          <p:nvPr/>
        </p:nvSpPr>
        <p:spPr bwMode="auto">
          <a:xfrm flipV="1">
            <a:off x="3527425" y="3876675"/>
            <a:ext cx="209550" cy="0"/>
          </a:xfrm>
          <a:prstGeom prst="line">
            <a:avLst/>
          </a:prstGeom>
          <a:noFill/>
          <a:ln w="50800">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0194" name="Line 45"/>
          <p:cNvSpPr>
            <a:spLocks noChangeShapeType="1"/>
          </p:cNvSpPr>
          <p:nvPr/>
        </p:nvSpPr>
        <p:spPr bwMode="auto">
          <a:xfrm flipV="1">
            <a:off x="4362450" y="3876675"/>
            <a:ext cx="731838" cy="0"/>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5" name="Line 46"/>
          <p:cNvSpPr>
            <a:spLocks noChangeShapeType="1"/>
          </p:cNvSpPr>
          <p:nvPr/>
        </p:nvSpPr>
        <p:spPr bwMode="auto">
          <a:xfrm>
            <a:off x="5419725" y="3876675"/>
            <a:ext cx="1219200" cy="0"/>
          </a:xfrm>
          <a:prstGeom prst="line">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314022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effectLst>
                  <a:outerShdw blurRad="38100" dist="38100" dir="2700000" algn="tl">
                    <a:srgbClr val="000000">
                      <a:alpha val="43137"/>
                    </a:srgbClr>
                  </a:outerShdw>
                </a:effectLst>
              </a:rPr>
              <a:t>Evidence </a:t>
            </a:r>
            <a:r>
              <a:rPr lang="en-US" dirty="0">
                <a:effectLst>
                  <a:outerShdw blurRad="38100" dist="38100" dir="2700000" algn="tl">
                    <a:srgbClr val="000000">
                      <a:alpha val="43137"/>
                    </a:srgbClr>
                  </a:outerShdw>
                </a:effectLst>
              </a:rPr>
              <a:t>from long-term forest plots that forest mortality rates are increasing, and warming seems to be the dominant </a:t>
            </a:r>
            <a:r>
              <a:rPr lang="en-US" dirty="0" smtClean="0">
                <a:effectLst>
                  <a:outerShdw blurRad="38100" dist="38100" dir="2700000" algn="tl">
                    <a:srgbClr val="000000">
                      <a:alpha val="43137"/>
                    </a:srgbClr>
                  </a:outerShdw>
                </a:effectLst>
              </a:rPr>
              <a:t>contributor.</a:t>
            </a:r>
          </a:p>
          <a:p>
            <a:endParaRPr lang="en-US" sz="1600"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Pest infestations are becoming more common, and climate change appears to be partially responsible, although there are multiple </a:t>
            </a:r>
            <a:r>
              <a:rPr lang="en-US" dirty="0" smtClean="0">
                <a:effectLst>
                  <a:outerShdw blurRad="38100" dist="38100" dir="2700000" algn="tl">
                    <a:srgbClr val="000000">
                      <a:alpha val="43137"/>
                    </a:srgbClr>
                  </a:outerShdw>
                </a:effectLst>
              </a:rPr>
              <a:t>interactions.</a:t>
            </a:r>
          </a:p>
          <a:p>
            <a:endParaRPr lang="en-US" sz="1600" dirty="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3</a:t>
            </a:r>
            <a:r>
              <a:rPr lang="en-US" dirty="0">
                <a:effectLst>
                  <a:outerShdw blurRad="38100" dist="38100" dir="2700000" algn="tl">
                    <a:srgbClr val="000000">
                      <a:alpha val="43137"/>
                    </a:srgbClr>
                  </a:outerShdw>
                </a:effectLst>
              </a:rPr>
              <a:t>. Climate change indices are correlated with increases in fire frequency and magnitude, but there are also other controlling factors (e.g., fire suppression</a:t>
            </a:r>
            <a:r>
              <a:rPr lang="en-US" dirty="0" smtClean="0">
                <a:effectLst>
                  <a:outerShdw blurRad="38100" dist="38100" dir="2700000" algn="tl">
                    <a:srgbClr val="000000">
                      <a:alpha val="43137"/>
                    </a:srgbClr>
                  </a:outerShdw>
                </a:effectLst>
              </a:rPr>
              <a:t>).</a:t>
            </a:r>
          </a:p>
          <a:p>
            <a:endParaRPr lang="en-US" sz="1500"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4. A little bit of global warming could be good for northern hemisphere forest C storage (with some important caveats</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4119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226"/>
          <a:stretch/>
        </p:blipFill>
        <p:spPr bwMode="auto">
          <a:xfrm>
            <a:off x="0" y="1219200"/>
            <a:ext cx="9079828" cy="564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219200"/>
          </a:xfrm>
        </p:spPr>
        <p:txBody>
          <a:bodyPr>
            <a:noAutofit/>
          </a:bodyPr>
          <a:lstStyle/>
          <a:p>
            <a:r>
              <a:rPr lang="en-US" dirty="0" smtClean="0"/>
              <a:t>Montana’s</a:t>
            </a:r>
            <a:r>
              <a:rPr lang="en-US" dirty="0"/>
              <a:t> </a:t>
            </a:r>
            <a:r>
              <a:rPr lang="en-US" dirty="0" smtClean="0"/>
              <a:t>Soci-Economic</a:t>
            </a:r>
            <a:br>
              <a:rPr lang="en-US" dirty="0" smtClean="0"/>
            </a:br>
            <a:r>
              <a:rPr lang="en-US" dirty="0" smtClean="0"/>
              <a:t>Utilization of Forests</a:t>
            </a:r>
            <a:endParaRPr lang="en-US" dirty="0"/>
          </a:p>
        </p:txBody>
      </p:sp>
      <p:grpSp>
        <p:nvGrpSpPr>
          <p:cNvPr id="4" name="Group 3"/>
          <p:cNvGrpSpPr/>
          <p:nvPr/>
        </p:nvGrpSpPr>
        <p:grpSpPr>
          <a:xfrm>
            <a:off x="-17755" y="2209800"/>
            <a:ext cx="9144000" cy="1904999"/>
            <a:chOff x="0" y="2209800"/>
            <a:chExt cx="9144000" cy="1904999"/>
          </a:xfrm>
        </p:grpSpPr>
        <p:sp>
          <p:nvSpPr>
            <p:cNvPr id="5" name="Rounded Rectangle 4"/>
            <p:cNvSpPr/>
            <p:nvPr/>
          </p:nvSpPr>
          <p:spPr>
            <a:xfrm>
              <a:off x="0" y="2209800"/>
              <a:ext cx="9144000" cy="1904999"/>
            </a:xfrm>
            <a:prstGeom prst="roundRect">
              <a:avLst/>
            </a:prstGeom>
            <a:solidFill>
              <a:srgbClr val="008000">
                <a:alpha val="42000"/>
              </a:srgbClr>
            </a:solidFill>
            <a:effectLst>
              <a:glow>
                <a:schemeClr val="accent6">
                  <a:lumMod val="60000"/>
                  <a:lumOff val="40000"/>
                  <a:alpha val="40000"/>
                </a:schemeClr>
              </a:glow>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itchFamily="34" charset="0"/>
                <a:buChar char="•"/>
              </a:pPr>
              <a:r>
                <a:rPr lang="en-US" sz="2400" b="1" i="1" dirty="0">
                  <a:effectLst>
                    <a:outerShdw blurRad="38100" dist="38100" dir="2700000" algn="tl">
                      <a:srgbClr val="000000">
                        <a:alpha val="43137"/>
                      </a:srgbClr>
                    </a:outerShdw>
                  </a:effectLst>
                </a:rPr>
                <a:t>Approximately 10 million people are employed in forest management &amp; conservation.</a:t>
              </a:r>
            </a:p>
            <a:p>
              <a:pPr marL="171450" indent="-171450" algn="ctr">
                <a:buFont typeface="Arial" pitchFamily="34" charset="0"/>
                <a:buChar char="•"/>
              </a:pPr>
              <a:r>
                <a:rPr lang="en-US" sz="2400" b="1" i="1" dirty="0">
                  <a:effectLst>
                    <a:outerShdw blurRad="38100" dist="38100" dir="2700000" algn="tl">
                      <a:srgbClr val="000000">
                        <a:alpha val="43137"/>
                      </a:srgbClr>
                    </a:outerShdw>
                  </a:effectLst>
                </a:rPr>
                <a:t>More that 60,000 university students graduate in forestry annually</a:t>
              </a:r>
              <a:r>
                <a:rPr lang="en-US" sz="4000" b="1" i="1" dirty="0" smtClean="0"/>
                <a:t>.</a:t>
              </a:r>
              <a:endParaRPr lang="en-US" sz="4000" b="1" i="1" dirty="0"/>
            </a:p>
          </p:txBody>
        </p:sp>
        <p:sp>
          <p:nvSpPr>
            <p:cNvPr id="6" name="TextBox 5"/>
            <p:cNvSpPr txBox="1"/>
            <p:nvPr/>
          </p:nvSpPr>
          <p:spPr>
            <a:xfrm>
              <a:off x="152400" y="2514600"/>
              <a:ext cx="8839200" cy="400110"/>
            </a:xfrm>
            <a:prstGeom prst="rect">
              <a:avLst/>
            </a:prstGeom>
            <a:noFill/>
          </p:spPr>
          <p:txBody>
            <a:bodyPr wrap="square" rtlCol="0">
              <a:spAutoFit/>
            </a:bodyPr>
            <a:lstStyle/>
            <a:p>
              <a:pPr algn="ctr"/>
              <a:endParaRPr lang="en-US" sz="20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760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Autofit/>
          </a:bodyPr>
          <a:lstStyle/>
          <a:p>
            <a:r>
              <a:rPr lang="en-US" dirty="0"/>
              <a:t>Forests Also Store A LOT of Carbon in Their Biomass…</a:t>
            </a:r>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335" y="1981200"/>
            <a:ext cx="4510791" cy="27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095" y="5054199"/>
            <a:ext cx="9180095" cy="1815882"/>
          </a:xfrm>
          <a:prstGeom prst="rect">
            <a:avLst/>
          </a:prstGeom>
        </p:spPr>
        <p:txBody>
          <a:bodyPr wrap="square">
            <a:spAutoFit/>
          </a:bodyPr>
          <a:lstStyle/>
          <a:p>
            <a:r>
              <a:rPr lang="en-US" sz="2800" b="1" i="1" dirty="0">
                <a:solidFill>
                  <a:srgbClr val="003300"/>
                </a:solidFill>
                <a:effectLst>
                  <a:outerShdw blurRad="38100" dist="38100" dir="2700000" algn="tl">
                    <a:srgbClr val="000000">
                      <a:alpha val="43137"/>
                    </a:srgbClr>
                  </a:outerShdw>
                </a:effectLst>
              </a:rPr>
              <a:t>For the 1.42 billion hectares of Northern forests, roughly above the 30th parallel, we estimate the biomass sink to be 0.68 billion tons of carbon per </a:t>
            </a:r>
            <a:r>
              <a:rPr lang="en-US" sz="2800" b="1" i="1" dirty="0" smtClean="0">
                <a:solidFill>
                  <a:srgbClr val="003300"/>
                </a:solidFill>
                <a:effectLst>
                  <a:outerShdw blurRad="38100" dist="38100" dir="2700000" algn="tl">
                    <a:srgbClr val="000000">
                      <a:alpha val="43137"/>
                    </a:srgbClr>
                  </a:outerShdw>
                </a:effectLst>
              </a:rPr>
              <a:t>year.</a:t>
            </a:r>
            <a:endParaRPr lang="en-US" sz="2800" b="1" dirty="0">
              <a:solidFill>
                <a:srgbClr val="003300"/>
              </a:solidFill>
              <a:effectLst>
                <a:outerShdw blurRad="38100" dist="38100" dir="2700000" algn="tl">
                  <a:srgbClr val="000000">
                    <a:alpha val="43137"/>
                  </a:srgbClr>
                </a:outerShdw>
              </a:effectLst>
            </a:endParaRPr>
          </a:p>
          <a:p>
            <a:r>
              <a:rPr lang="en-US" sz="2800" b="1" i="1" dirty="0">
                <a:solidFill>
                  <a:srgbClr val="003300"/>
                </a:solidFill>
                <a:effectLst>
                  <a:outerShdw blurRad="38100" dist="38100" dir="2700000" algn="tl">
                    <a:srgbClr val="000000">
                      <a:alpha val="43137"/>
                    </a:srgbClr>
                  </a:outerShdw>
                </a:effectLst>
              </a:rPr>
              <a:t>—</a:t>
            </a:r>
            <a:r>
              <a:rPr lang="en-US" sz="2800" b="1" dirty="0" err="1">
                <a:solidFill>
                  <a:srgbClr val="003300"/>
                </a:solidFill>
                <a:effectLst>
                  <a:outerShdw blurRad="38100" dist="38100" dir="2700000" algn="tl">
                    <a:srgbClr val="000000">
                      <a:alpha val="43137"/>
                    </a:srgbClr>
                  </a:outerShdw>
                </a:effectLst>
              </a:rPr>
              <a:t>Myneniet</a:t>
            </a:r>
            <a:r>
              <a:rPr lang="en-US" sz="2800" b="1" dirty="0">
                <a:solidFill>
                  <a:srgbClr val="003300"/>
                </a:solidFill>
                <a:effectLst>
                  <a:outerShdw blurRad="38100" dist="38100" dir="2700000" algn="tl">
                    <a:srgbClr val="000000">
                      <a:alpha val="43137"/>
                    </a:srgbClr>
                  </a:outerShdw>
                </a:effectLst>
              </a:rPr>
              <a:t> al (2001), PNAS</a:t>
            </a:r>
          </a:p>
        </p:txBody>
      </p:sp>
      <p:sp>
        <p:nvSpPr>
          <p:cNvPr id="7" name="Rectangle 6"/>
          <p:cNvSpPr/>
          <p:nvPr/>
        </p:nvSpPr>
        <p:spPr>
          <a:xfrm>
            <a:off x="6248400" y="6593082"/>
            <a:ext cx="2911642" cy="276999"/>
          </a:xfrm>
          <a:prstGeom prst="rect">
            <a:avLst/>
          </a:prstGeom>
        </p:spPr>
        <p:txBody>
          <a:bodyPr wrap="square">
            <a:spAutoFit/>
          </a:bodyPr>
          <a:lstStyle/>
          <a:p>
            <a:r>
              <a:rPr lang="en-US" sz="1200" b="1" i="1" dirty="0" smtClean="0">
                <a:solidFill>
                  <a:srgbClr val="003300"/>
                </a:solidFill>
                <a:effectLst>
                  <a:outerShdw blurRad="38100" dist="38100" dir="2700000" algn="tl">
                    <a:srgbClr val="000000">
                      <a:alpha val="43137"/>
                    </a:srgbClr>
                  </a:outerShdw>
                </a:effectLst>
              </a:rPr>
              <a:t>Image from: Zhao </a:t>
            </a:r>
            <a:r>
              <a:rPr lang="en-US" sz="1200" b="1" i="1" dirty="0">
                <a:solidFill>
                  <a:srgbClr val="003300"/>
                </a:solidFill>
                <a:effectLst>
                  <a:outerShdw blurRad="38100" dist="38100" dir="2700000" algn="tl">
                    <a:srgbClr val="000000">
                      <a:alpha val="43137"/>
                    </a:srgbClr>
                  </a:outerShdw>
                </a:effectLst>
              </a:rPr>
              <a:t>&amp;</a:t>
            </a:r>
            <a:r>
              <a:rPr lang="en-US" sz="1200" b="1" i="1" dirty="0" smtClean="0">
                <a:solidFill>
                  <a:srgbClr val="003300"/>
                </a:solidFill>
                <a:effectLst>
                  <a:outerShdw blurRad="38100" dist="38100" dir="2700000" algn="tl">
                    <a:srgbClr val="000000">
                      <a:alpha val="43137"/>
                    </a:srgbClr>
                  </a:outerShdw>
                </a:effectLst>
              </a:rPr>
              <a:t> Running, Science 2009 </a:t>
            </a:r>
            <a:endParaRPr lang="en-US" sz="1200" b="1" i="1" dirty="0">
              <a:solidFill>
                <a:srgbClr val="0033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399"/>
            <a:ext cx="4477290"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832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In Their Soils</a:t>
            </a:r>
          </a:p>
        </p:txBody>
      </p:sp>
      <p:sp>
        <p:nvSpPr>
          <p:cNvPr id="5" name="Rectangle 4"/>
          <p:cNvSpPr/>
          <p:nvPr/>
        </p:nvSpPr>
        <p:spPr>
          <a:xfrm>
            <a:off x="228601" y="6248400"/>
            <a:ext cx="8686800" cy="246221"/>
          </a:xfrm>
          <a:prstGeom prst="rect">
            <a:avLst/>
          </a:prstGeom>
        </p:spPr>
        <p:txBody>
          <a:bodyPr wrap="square">
            <a:spAutoFit/>
          </a:bodyPr>
          <a:lstStyle/>
          <a:p>
            <a:pPr algn="ctr"/>
            <a:r>
              <a:rPr lang="en-US" sz="1000" b="1" i="1" dirty="0">
                <a:solidFill>
                  <a:srgbClr val="003300"/>
                </a:solidFill>
              </a:rPr>
              <a:t>FAO-UNESCO, Soil Map of the World, digitized by ESRI. Soil climate map, USDA-NRCS, Soil Survey Division, World Soil Resources, Washington </a:t>
            </a:r>
            <a:r>
              <a:rPr lang="en-US" sz="1000" b="1" i="1" dirty="0" smtClean="0">
                <a:solidFill>
                  <a:srgbClr val="003300"/>
                </a:solidFill>
              </a:rPr>
              <a:t>D.C.</a:t>
            </a:r>
            <a:endParaRPr lang="en-US" sz="1000" b="1" i="1" dirty="0">
              <a:solidFill>
                <a:srgbClr val="003300"/>
              </a:solidFill>
            </a:endParaRPr>
          </a:p>
        </p:txBody>
      </p:sp>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01"/>
          <a:stretch/>
        </p:blipFill>
        <p:spPr bwMode="auto">
          <a:xfrm>
            <a:off x="457200" y="685800"/>
            <a:ext cx="7852767" cy="490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373607"/>
            <a:ext cx="3445135" cy="187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634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Oval 3"/>
          <p:cNvSpPr/>
          <p:nvPr/>
        </p:nvSpPr>
        <p:spPr>
          <a:xfrm>
            <a:off x="1837241" y="961038"/>
            <a:ext cx="54864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3300"/>
                </a:solidFill>
                <a:effectLst>
                  <a:outerShdw blurRad="38100" dist="38100" dir="2700000" algn="tl">
                    <a:srgbClr val="000000">
                      <a:alpha val="43137"/>
                    </a:srgbClr>
                  </a:outerShdw>
                </a:effectLst>
              </a:rPr>
              <a:t>The Atmosphere</a:t>
            </a:r>
          </a:p>
          <a:p>
            <a:pPr algn="ctr"/>
            <a:r>
              <a:rPr lang="en-US" sz="2400" b="1" dirty="0" smtClean="0">
                <a:solidFill>
                  <a:srgbClr val="003300"/>
                </a:solidFill>
                <a:effectLst>
                  <a:outerShdw blurRad="38100" dist="38100" dir="2700000" algn="tl">
                    <a:srgbClr val="000000">
                      <a:alpha val="43137"/>
                    </a:srgbClr>
                  </a:outerShdw>
                </a:effectLst>
              </a:rPr>
              <a:t>760 </a:t>
            </a:r>
            <a:r>
              <a:rPr lang="en-US" sz="2400" b="1" dirty="0" err="1" smtClean="0">
                <a:solidFill>
                  <a:srgbClr val="003300"/>
                </a:solidFill>
                <a:effectLst>
                  <a:outerShdw blurRad="38100" dist="38100" dir="2700000" algn="tl">
                    <a:srgbClr val="000000">
                      <a:alpha val="43137"/>
                    </a:srgbClr>
                  </a:outerShdw>
                </a:effectLst>
              </a:rPr>
              <a:t>Pg</a:t>
            </a:r>
            <a:endParaRPr lang="en-US" sz="2400" b="1" dirty="0">
              <a:solidFill>
                <a:srgbClr val="003300"/>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smtClean="0">
                <a:solidFill>
                  <a:schemeClr val="bg1"/>
                </a:solidFill>
                <a:effectLst>
                  <a:glow rad="63500">
                    <a:schemeClr val="accent3">
                      <a:satMod val="175000"/>
                      <a:alpha val="40000"/>
                    </a:schemeClr>
                  </a:glow>
                  <a:outerShdw blurRad="38100" dist="38100" dir="2700000" algn="tl">
                    <a:srgbClr val="000000">
                      <a:alpha val="43137"/>
                    </a:srgbClr>
                  </a:outerShdw>
                </a:effectLst>
              </a:rPr>
              <a:t>The Global Carbon Cycle</a:t>
            </a:r>
            <a:endParaRPr lang="en-US" dirty="0">
              <a:solidFill>
                <a:schemeClr val="bg1"/>
              </a:solidFill>
              <a:effectLst>
                <a:glow rad="63500">
                  <a:schemeClr val="accent3">
                    <a:satMod val="175000"/>
                    <a:alpha val="40000"/>
                  </a:schemeClr>
                </a:glow>
                <a:outerShdw blurRad="38100" dist="38100" dir="2700000" algn="tl">
                  <a:srgbClr val="000000">
                    <a:alpha val="43137"/>
                  </a:srgbClr>
                </a:outerShdw>
              </a:effectLst>
            </a:endParaRPr>
          </a:p>
        </p:txBody>
      </p:sp>
      <p:sp>
        <p:nvSpPr>
          <p:cNvPr id="10" name="Oval 9"/>
          <p:cNvSpPr/>
          <p:nvPr/>
        </p:nvSpPr>
        <p:spPr>
          <a:xfrm>
            <a:off x="3135576" y="5914038"/>
            <a:ext cx="29718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3300"/>
                </a:solidFill>
                <a:effectLst>
                  <a:outerShdw blurRad="38100" dist="38100" dir="2700000" algn="tl">
                    <a:srgbClr val="000000">
                      <a:alpha val="43137"/>
                    </a:srgbClr>
                  </a:outerShdw>
                </a:effectLst>
              </a:rPr>
              <a:t>Soils</a:t>
            </a:r>
          </a:p>
          <a:p>
            <a:pPr algn="ctr"/>
            <a:r>
              <a:rPr lang="en-US" sz="2400" b="1" dirty="0" smtClean="0">
                <a:solidFill>
                  <a:srgbClr val="003300"/>
                </a:solidFill>
                <a:effectLst>
                  <a:outerShdw blurRad="38100" dist="38100" dir="2700000" algn="tl">
                    <a:srgbClr val="000000">
                      <a:alpha val="43137"/>
                    </a:srgbClr>
                  </a:outerShdw>
                </a:effectLst>
              </a:rPr>
              <a:t>1,500 </a:t>
            </a:r>
            <a:r>
              <a:rPr lang="en-US" sz="2400" b="1" dirty="0" err="1" smtClean="0">
                <a:solidFill>
                  <a:srgbClr val="003300"/>
                </a:solidFill>
                <a:effectLst>
                  <a:outerShdw blurRad="38100" dist="38100" dir="2700000" algn="tl">
                    <a:srgbClr val="000000">
                      <a:alpha val="43137"/>
                    </a:srgbClr>
                  </a:outerShdw>
                </a:effectLst>
              </a:rPr>
              <a:t>Pg</a:t>
            </a:r>
            <a:endParaRPr lang="en-US" sz="2400" b="1" dirty="0">
              <a:solidFill>
                <a:srgbClr val="003300"/>
              </a:solidFill>
              <a:effectLst>
                <a:outerShdw blurRad="38100" dist="38100" dir="2700000" algn="tl">
                  <a:srgbClr val="000000">
                    <a:alpha val="43137"/>
                  </a:srgbClr>
                </a:outerShdw>
              </a:effectLst>
            </a:endParaRPr>
          </a:p>
        </p:txBody>
      </p:sp>
      <p:cxnSp>
        <p:nvCxnSpPr>
          <p:cNvPr id="6" name="Straight Arrow Connector 5"/>
          <p:cNvCxnSpPr/>
          <p:nvPr/>
        </p:nvCxnSpPr>
        <p:spPr>
          <a:xfrm>
            <a:off x="4191000" y="2027838"/>
            <a:ext cx="0" cy="1295400"/>
          </a:xfrm>
          <a:prstGeom prst="straightConnector1">
            <a:avLst/>
          </a:prstGeom>
          <a:ln w="50800">
            <a:solidFill>
              <a:srgbClr val="0033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804906" y="2027838"/>
            <a:ext cx="9525" cy="1600199"/>
          </a:xfrm>
          <a:prstGeom prst="straightConnector1">
            <a:avLst/>
          </a:prstGeom>
          <a:ln w="50800">
            <a:solidFill>
              <a:srgbClr val="0033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48070" y="2256438"/>
            <a:ext cx="1632371" cy="646331"/>
          </a:xfrm>
          <a:prstGeom prst="rect">
            <a:avLst/>
          </a:prstGeom>
          <a:solidFill>
            <a:schemeClr val="bg1"/>
          </a:solidFill>
          <a:ln>
            <a:solidFill>
              <a:srgbClr val="003300"/>
            </a:solidFill>
          </a:ln>
        </p:spPr>
        <p:txBody>
          <a:bodyPr wrap="none" rtlCol="0">
            <a:spAutoFit/>
          </a:bodyPr>
          <a:lstStyle/>
          <a:p>
            <a:pPr algn="ctr"/>
            <a:r>
              <a:rPr lang="en-US" b="1" dirty="0" smtClean="0">
                <a:solidFill>
                  <a:srgbClr val="003300"/>
                </a:solidFill>
                <a:effectLst>
                  <a:outerShdw blurRad="38100" dist="38100" dir="2700000" algn="tl">
                    <a:srgbClr val="000000">
                      <a:alpha val="43137"/>
                    </a:srgbClr>
                  </a:outerShdw>
                </a:effectLst>
              </a:rPr>
              <a:t>Photosynthesis</a:t>
            </a:r>
          </a:p>
          <a:p>
            <a:pPr algn="ctr"/>
            <a:r>
              <a:rPr lang="en-US" b="1" dirty="0" smtClean="0">
                <a:solidFill>
                  <a:srgbClr val="003300"/>
                </a:solidFill>
                <a:effectLst>
                  <a:outerShdw blurRad="38100" dist="38100" dir="2700000" algn="tl">
                    <a:srgbClr val="000000">
                      <a:alpha val="43137"/>
                    </a:srgbClr>
                  </a:outerShdw>
                </a:effectLst>
              </a:rPr>
              <a:t>120 </a:t>
            </a:r>
            <a:r>
              <a:rPr lang="en-US" b="1" dirty="0" err="1" smtClean="0">
                <a:solidFill>
                  <a:srgbClr val="003300"/>
                </a:solidFill>
                <a:effectLst>
                  <a:outerShdw blurRad="38100" dist="38100" dir="2700000" algn="tl">
                    <a:srgbClr val="000000">
                      <a:alpha val="43137"/>
                    </a:srgbClr>
                  </a:outerShdw>
                </a:effectLst>
              </a:rPr>
              <a:t>Pg</a:t>
            </a:r>
            <a:r>
              <a:rPr lang="en-US" b="1" dirty="0" smtClean="0">
                <a:solidFill>
                  <a:srgbClr val="003300"/>
                </a:solidFill>
                <a:effectLst>
                  <a:outerShdw blurRad="38100" dist="38100" dir="2700000" algn="tl">
                    <a:srgbClr val="000000">
                      <a:alpha val="43137"/>
                    </a:srgbClr>
                  </a:outerShdw>
                </a:effectLst>
              </a:rPr>
              <a:t>/</a:t>
            </a:r>
            <a:r>
              <a:rPr lang="en-US" b="1" dirty="0" err="1" smtClean="0">
                <a:solidFill>
                  <a:srgbClr val="003300"/>
                </a:solidFill>
                <a:effectLst>
                  <a:outerShdw blurRad="38100" dist="38100" dir="2700000" algn="tl">
                    <a:srgbClr val="000000">
                      <a:alpha val="43137"/>
                    </a:srgbClr>
                  </a:outerShdw>
                </a:effectLst>
              </a:rPr>
              <a:t>yr</a:t>
            </a:r>
            <a:endParaRPr lang="en-US" b="1" dirty="0">
              <a:solidFill>
                <a:srgbClr val="003300"/>
              </a:solidFill>
              <a:effectLst>
                <a:outerShdw blurRad="38100" dist="38100" dir="2700000" algn="tl">
                  <a:srgbClr val="000000">
                    <a:alpha val="43137"/>
                  </a:srgbClr>
                </a:outerShdw>
              </a:effectLst>
            </a:endParaRPr>
          </a:p>
        </p:txBody>
      </p:sp>
      <p:sp>
        <p:nvSpPr>
          <p:cNvPr id="24" name="TextBox 23"/>
          <p:cNvSpPr txBox="1"/>
          <p:nvPr/>
        </p:nvSpPr>
        <p:spPr>
          <a:xfrm>
            <a:off x="4621476" y="2579603"/>
            <a:ext cx="1268937" cy="646331"/>
          </a:xfrm>
          <a:prstGeom prst="rect">
            <a:avLst/>
          </a:prstGeom>
          <a:solidFill>
            <a:schemeClr val="bg1"/>
          </a:solidFill>
          <a:ln>
            <a:solidFill>
              <a:srgbClr val="003300"/>
            </a:solidFill>
          </a:ln>
        </p:spPr>
        <p:txBody>
          <a:bodyPr wrap="none" rtlCol="0">
            <a:spAutoFit/>
          </a:bodyPr>
          <a:lstStyle/>
          <a:p>
            <a:pPr algn="ctr"/>
            <a:r>
              <a:rPr lang="en-US" b="1" dirty="0" smtClean="0">
                <a:solidFill>
                  <a:srgbClr val="003300"/>
                </a:solidFill>
                <a:effectLst>
                  <a:outerShdw blurRad="38100" dist="38100" dir="2700000" algn="tl">
                    <a:srgbClr val="000000">
                      <a:alpha val="43137"/>
                    </a:srgbClr>
                  </a:outerShdw>
                </a:effectLst>
              </a:rPr>
              <a:t>Respiration</a:t>
            </a:r>
          </a:p>
          <a:p>
            <a:pPr algn="ctr"/>
            <a:r>
              <a:rPr lang="en-US" b="1" dirty="0" smtClean="0">
                <a:solidFill>
                  <a:srgbClr val="003300"/>
                </a:solidFill>
                <a:effectLst>
                  <a:outerShdw blurRad="38100" dist="38100" dir="2700000" algn="tl">
                    <a:srgbClr val="000000">
                      <a:alpha val="43137"/>
                    </a:srgbClr>
                  </a:outerShdw>
                </a:effectLst>
              </a:rPr>
              <a:t>60 </a:t>
            </a:r>
            <a:r>
              <a:rPr lang="en-US" b="1" dirty="0" err="1" smtClean="0">
                <a:solidFill>
                  <a:srgbClr val="003300"/>
                </a:solidFill>
                <a:effectLst>
                  <a:outerShdw blurRad="38100" dist="38100" dir="2700000" algn="tl">
                    <a:srgbClr val="000000">
                      <a:alpha val="43137"/>
                    </a:srgbClr>
                  </a:outerShdw>
                </a:effectLst>
              </a:rPr>
              <a:t>Pg</a:t>
            </a:r>
            <a:r>
              <a:rPr lang="en-US" b="1" dirty="0" smtClean="0">
                <a:solidFill>
                  <a:srgbClr val="003300"/>
                </a:solidFill>
                <a:effectLst>
                  <a:outerShdw blurRad="38100" dist="38100" dir="2700000" algn="tl">
                    <a:srgbClr val="000000">
                      <a:alpha val="43137"/>
                    </a:srgbClr>
                  </a:outerShdw>
                </a:effectLst>
              </a:rPr>
              <a:t>/</a:t>
            </a:r>
            <a:r>
              <a:rPr lang="en-US" b="1" dirty="0" err="1" smtClean="0">
                <a:solidFill>
                  <a:srgbClr val="003300"/>
                </a:solidFill>
                <a:effectLst>
                  <a:outerShdw blurRad="38100" dist="38100" dir="2700000" algn="tl">
                    <a:srgbClr val="000000">
                      <a:alpha val="43137"/>
                    </a:srgbClr>
                  </a:outerShdw>
                </a:effectLst>
              </a:rPr>
              <a:t>yr</a:t>
            </a:r>
            <a:endParaRPr lang="en-US" b="1" dirty="0">
              <a:solidFill>
                <a:srgbClr val="003300"/>
              </a:solidFill>
              <a:effectLst>
                <a:outerShdw blurRad="38100" dist="38100" dir="2700000" algn="tl">
                  <a:srgbClr val="000000">
                    <a:alpha val="43137"/>
                  </a:srgbClr>
                </a:outerShdw>
              </a:effectLst>
            </a:endParaRPr>
          </a:p>
        </p:txBody>
      </p:sp>
      <p:cxnSp>
        <p:nvCxnSpPr>
          <p:cNvPr id="45" name="Curved Connector 44"/>
          <p:cNvCxnSpPr>
            <a:stCxn id="10" idx="2"/>
          </p:cNvCxnSpPr>
          <p:nvPr/>
        </p:nvCxnSpPr>
        <p:spPr>
          <a:xfrm rot="10800000">
            <a:off x="2819400" y="1909192"/>
            <a:ext cx="316176" cy="4462046"/>
          </a:xfrm>
          <a:prstGeom prst="curvedConnector2">
            <a:avLst/>
          </a:prstGeom>
          <a:ln w="50800">
            <a:solidFill>
              <a:srgbClr val="0033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004688" y="3543758"/>
            <a:ext cx="1629421" cy="646331"/>
          </a:xfrm>
          <a:prstGeom prst="rect">
            <a:avLst/>
          </a:prstGeom>
          <a:solidFill>
            <a:schemeClr val="bg1"/>
          </a:solidFill>
          <a:ln>
            <a:solidFill>
              <a:srgbClr val="003300"/>
            </a:solidFill>
          </a:ln>
        </p:spPr>
        <p:txBody>
          <a:bodyPr wrap="none" rtlCol="0">
            <a:spAutoFit/>
          </a:bodyPr>
          <a:lstStyle/>
          <a:p>
            <a:pPr algn="ctr"/>
            <a:r>
              <a:rPr lang="en-US" b="1" dirty="0" smtClean="0">
                <a:solidFill>
                  <a:srgbClr val="003300"/>
                </a:solidFill>
                <a:effectLst>
                  <a:outerShdw blurRad="38100" dist="38100" dir="2700000" algn="tl">
                    <a:srgbClr val="000000">
                      <a:alpha val="43137"/>
                    </a:srgbClr>
                  </a:outerShdw>
                </a:effectLst>
              </a:rPr>
              <a:t>Decomposition</a:t>
            </a:r>
          </a:p>
          <a:p>
            <a:pPr algn="ctr"/>
            <a:r>
              <a:rPr lang="en-US" b="1" dirty="0" smtClean="0">
                <a:solidFill>
                  <a:srgbClr val="003300"/>
                </a:solidFill>
                <a:effectLst>
                  <a:outerShdw blurRad="38100" dist="38100" dir="2700000" algn="tl">
                    <a:srgbClr val="000000">
                      <a:alpha val="43137"/>
                    </a:srgbClr>
                  </a:outerShdw>
                </a:effectLst>
              </a:rPr>
              <a:t>55 </a:t>
            </a:r>
            <a:r>
              <a:rPr lang="en-US" b="1" dirty="0" err="1" smtClean="0">
                <a:solidFill>
                  <a:srgbClr val="003300"/>
                </a:solidFill>
                <a:effectLst>
                  <a:outerShdw blurRad="38100" dist="38100" dir="2700000" algn="tl">
                    <a:srgbClr val="000000">
                      <a:alpha val="43137"/>
                    </a:srgbClr>
                  </a:outerShdw>
                </a:effectLst>
              </a:rPr>
              <a:t>Pg</a:t>
            </a:r>
            <a:r>
              <a:rPr lang="en-US" b="1" dirty="0" smtClean="0">
                <a:solidFill>
                  <a:srgbClr val="003300"/>
                </a:solidFill>
                <a:effectLst>
                  <a:outerShdw blurRad="38100" dist="38100" dir="2700000" algn="tl">
                    <a:srgbClr val="000000">
                      <a:alpha val="43137"/>
                    </a:srgbClr>
                  </a:outerShdw>
                </a:effectLst>
              </a:rPr>
              <a:t>/</a:t>
            </a:r>
            <a:r>
              <a:rPr lang="en-US" b="1" dirty="0" err="1" smtClean="0">
                <a:solidFill>
                  <a:srgbClr val="003300"/>
                </a:solidFill>
                <a:effectLst>
                  <a:outerShdw blurRad="38100" dist="38100" dir="2700000" algn="tl">
                    <a:srgbClr val="000000">
                      <a:alpha val="43137"/>
                    </a:srgbClr>
                  </a:outerShdw>
                </a:effectLst>
              </a:rPr>
              <a:t>yr</a:t>
            </a:r>
            <a:endParaRPr lang="en-US" b="1" dirty="0">
              <a:solidFill>
                <a:srgbClr val="003300"/>
              </a:solidFill>
              <a:effectLst>
                <a:outerShdw blurRad="38100" dist="38100" dir="2700000" algn="tl">
                  <a:srgbClr val="000000">
                    <a:alpha val="43137"/>
                  </a:srgbClr>
                </a:outerShdw>
              </a:effectLst>
            </a:endParaRPr>
          </a:p>
        </p:txBody>
      </p:sp>
      <p:cxnSp>
        <p:nvCxnSpPr>
          <p:cNvPr id="59" name="Straight Arrow Connector 58"/>
          <p:cNvCxnSpPr/>
          <p:nvPr/>
        </p:nvCxnSpPr>
        <p:spPr>
          <a:xfrm>
            <a:off x="4458373" y="5056940"/>
            <a:ext cx="0" cy="857098"/>
          </a:xfrm>
          <a:prstGeom prst="straightConnector1">
            <a:avLst/>
          </a:prstGeom>
          <a:ln w="50800">
            <a:solidFill>
              <a:srgbClr val="0033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317" name="Oval 13316"/>
          <p:cNvSpPr/>
          <p:nvPr/>
        </p:nvSpPr>
        <p:spPr>
          <a:xfrm>
            <a:off x="3302106" y="4052242"/>
            <a:ext cx="4114800" cy="10899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3300"/>
              </a:solidFill>
              <a:effectLst>
                <a:outerShdw blurRad="38100" dist="38100" dir="2700000" algn="tl">
                  <a:srgbClr val="000000">
                    <a:alpha val="43137"/>
                  </a:srgbClr>
                </a:outerShdw>
              </a:effectLst>
            </a:endParaRPr>
          </a:p>
        </p:txBody>
      </p:sp>
      <p:pic>
        <p:nvPicPr>
          <p:cNvPr id="6146" name="Picture 2" descr="C:\Users\bill.smith\AppData\Local\Microsoft\Windows\Temporary Internet Files\Content.IE5\X12SC1GA\MC90044610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3876" y="3323238"/>
            <a:ext cx="1548994" cy="1733702"/>
          </a:xfrm>
          <a:prstGeom prst="rect">
            <a:avLst/>
          </a:prstGeom>
          <a:noFill/>
          <a:extLst>
            <a:ext uri="{909E8E84-426E-40DD-AFC4-6F175D3DCCD1}">
              <a14:hiddenFill xmlns:a14="http://schemas.microsoft.com/office/drawing/2010/main">
                <a:solidFill>
                  <a:srgbClr val="FFFFFF"/>
                </a:solidFill>
              </a14:hiddenFill>
            </a:ext>
          </a:extLst>
        </p:spPr>
      </p:pic>
      <p:sp>
        <p:nvSpPr>
          <p:cNvPr id="13318" name="Rectangle 13317"/>
          <p:cNvSpPr/>
          <p:nvPr/>
        </p:nvSpPr>
        <p:spPr>
          <a:xfrm>
            <a:off x="5051532" y="4124263"/>
            <a:ext cx="2256067" cy="954107"/>
          </a:xfrm>
          <a:prstGeom prst="rect">
            <a:avLst/>
          </a:prstGeom>
        </p:spPr>
        <p:txBody>
          <a:bodyPr wrap="square">
            <a:spAutoFit/>
          </a:bodyPr>
          <a:lstStyle/>
          <a:p>
            <a:pPr algn="ctr"/>
            <a:r>
              <a:rPr lang="en-US" sz="3200" b="1" dirty="0">
                <a:solidFill>
                  <a:srgbClr val="003300"/>
                </a:solidFill>
                <a:effectLst>
                  <a:outerShdw blurRad="38100" dist="38100" dir="2700000" algn="tl">
                    <a:srgbClr val="000000">
                      <a:alpha val="43137"/>
                    </a:srgbClr>
                  </a:outerShdw>
                </a:effectLst>
              </a:rPr>
              <a:t>Vegetation</a:t>
            </a:r>
          </a:p>
          <a:p>
            <a:pPr algn="ctr"/>
            <a:r>
              <a:rPr lang="en-US" sz="2400" b="1" dirty="0">
                <a:solidFill>
                  <a:srgbClr val="003300"/>
                </a:solidFill>
                <a:effectLst>
                  <a:outerShdw blurRad="38100" dist="38100" dir="2700000" algn="tl">
                    <a:srgbClr val="000000">
                      <a:alpha val="43137"/>
                    </a:srgbClr>
                  </a:outerShdw>
                </a:effectLst>
              </a:rPr>
              <a:t>650 </a:t>
            </a:r>
            <a:r>
              <a:rPr lang="en-US" sz="2400" b="1" dirty="0" err="1">
                <a:solidFill>
                  <a:srgbClr val="003300"/>
                </a:solidFill>
                <a:effectLst>
                  <a:outerShdw blurRad="38100" dist="38100" dir="2700000" algn="tl">
                    <a:srgbClr val="000000">
                      <a:alpha val="43137"/>
                    </a:srgbClr>
                  </a:outerShdw>
                </a:effectLst>
              </a:rPr>
              <a:t>Pg</a:t>
            </a:r>
            <a:endParaRPr lang="en-US" sz="2400" b="1" dirty="0">
              <a:solidFill>
                <a:srgbClr val="003300"/>
              </a:solidFill>
              <a:effectLst>
                <a:outerShdw blurRad="38100" dist="38100" dir="2700000" algn="tl">
                  <a:srgbClr val="000000">
                    <a:alpha val="43137"/>
                  </a:srgbClr>
                </a:outerShdw>
              </a:effectLst>
            </a:endParaRPr>
          </a:p>
        </p:txBody>
      </p:sp>
      <p:sp>
        <p:nvSpPr>
          <p:cNvPr id="85" name="TextBox 84"/>
          <p:cNvSpPr txBox="1"/>
          <p:nvPr/>
        </p:nvSpPr>
        <p:spPr>
          <a:xfrm>
            <a:off x="3272902" y="5128410"/>
            <a:ext cx="1068947" cy="646331"/>
          </a:xfrm>
          <a:prstGeom prst="rect">
            <a:avLst/>
          </a:prstGeom>
          <a:solidFill>
            <a:schemeClr val="bg1"/>
          </a:solidFill>
          <a:ln>
            <a:solidFill>
              <a:srgbClr val="003300"/>
            </a:solidFill>
          </a:ln>
        </p:spPr>
        <p:txBody>
          <a:bodyPr wrap="none" rtlCol="0">
            <a:spAutoFit/>
          </a:bodyPr>
          <a:lstStyle/>
          <a:p>
            <a:pPr algn="ctr"/>
            <a:r>
              <a:rPr lang="en-US" b="1" dirty="0" smtClean="0">
                <a:solidFill>
                  <a:srgbClr val="003300"/>
                </a:solidFill>
                <a:effectLst>
                  <a:outerShdw blurRad="38100" dist="38100" dir="2700000" algn="tl">
                    <a:srgbClr val="000000">
                      <a:alpha val="43137"/>
                    </a:srgbClr>
                  </a:outerShdw>
                </a:effectLst>
              </a:rPr>
              <a:t>Litter Fall</a:t>
            </a:r>
          </a:p>
          <a:p>
            <a:pPr algn="ctr"/>
            <a:r>
              <a:rPr lang="en-US" b="1" dirty="0">
                <a:solidFill>
                  <a:srgbClr val="003300"/>
                </a:solidFill>
                <a:effectLst>
                  <a:outerShdw blurRad="38100" dist="38100" dir="2700000" algn="tl">
                    <a:srgbClr val="000000">
                      <a:alpha val="43137"/>
                    </a:srgbClr>
                  </a:outerShdw>
                </a:effectLst>
              </a:rPr>
              <a:t>6</a:t>
            </a:r>
            <a:r>
              <a:rPr lang="en-US" b="1" dirty="0" smtClean="0">
                <a:solidFill>
                  <a:srgbClr val="003300"/>
                </a:solidFill>
                <a:effectLst>
                  <a:outerShdw blurRad="38100" dist="38100" dir="2700000" algn="tl">
                    <a:srgbClr val="000000">
                      <a:alpha val="43137"/>
                    </a:srgbClr>
                  </a:outerShdw>
                </a:effectLst>
              </a:rPr>
              <a:t>0 </a:t>
            </a:r>
            <a:r>
              <a:rPr lang="en-US" b="1" dirty="0" err="1" smtClean="0">
                <a:solidFill>
                  <a:srgbClr val="003300"/>
                </a:solidFill>
                <a:effectLst>
                  <a:outerShdw blurRad="38100" dist="38100" dir="2700000" algn="tl">
                    <a:srgbClr val="000000">
                      <a:alpha val="43137"/>
                    </a:srgbClr>
                  </a:outerShdw>
                </a:effectLst>
              </a:rPr>
              <a:t>Pg</a:t>
            </a:r>
            <a:r>
              <a:rPr lang="en-US" b="1" dirty="0" smtClean="0">
                <a:solidFill>
                  <a:srgbClr val="003300"/>
                </a:solidFill>
                <a:effectLst>
                  <a:outerShdw blurRad="38100" dist="38100" dir="2700000" algn="tl">
                    <a:srgbClr val="000000">
                      <a:alpha val="43137"/>
                    </a:srgbClr>
                  </a:outerShdw>
                </a:effectLst>
              </a:rPr>
              <a:t>/</a:t>
            </a:r>
            <a:r>
              <a:rPr lang="en-US" b="1" dirty="0" err="1" smtClean="0">
                <a:solidFill>
                  <a:srgbClr val="003300"/>
                </a:solidFill>
                <a:effectLst>
                  <a:outerShdw blurRad="38100" dist="38100" dir="2700000" algn="tl">
                    <a:srgbClr val="000000">
                      <a:alpha val="43137"/>
                    </a:srgbClr>
                  </a:outerShdw>
                </a:effectLst>
              </a:rPr>
              <a:t>yr</a:t>
            </a:r>
            <a:endParaRPr lang="en-US" b="1" dirty="0">
              <a:solidFill>
                <a:srgbClr val="003300"/>
              </a:solidFill>
              <a:effectLst>
                <a:outerShdw blurRad="38100" dist="38100" dir="2700000" algn="tl">
                  <a:srgbClr val="000000">
                    <a:alpha val="43137"/>
                  </a:srgbClr>
                </a:outerShdw>
              </a:effectLst>
            </a:endParaRPr>
          </a:p>
        </p:txBody>
      </p:sp>
      <p:sp>
        <p:nvSpPr>
          <p:cNvPr id="13341" name="Oval 13340"/>
          <p:cNvSpPr/>
          <p:nvPr/>
        </p:nvSpPr>
        <p:spPr>
          <a:xfrm>
            <a:off x="6934200" y="2953334"/>
            <a:ext cx="2078739" cy="12418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effectLst>
                  <a:outerShdw blurRad="38100" dist="38100" dir="2700000" algn="tl">
                    <a:srgbClr val="000000">
                      <a:alpha val="43137"/>
                    </a:srgbClr>
                  </a:outerShdw>
                </a:effectLst>
              </a:rPr>
              <a:t>Oceans</a:t>
            </a:r>
          </a:p>
          <a:p>
            <a:pPr algn="ctr"/>
            <a:r>
              <a:rPr lang="en-US" sz="2400" b="1" dirty="0" smtClean="0">
                <a:solidFill>
                  <a:srgbClr val="0000FF"/>
                </a:solidFill>
                <a:effectLst>
                  <a:outerShdw blurRad="38100" dist="38100" dir="2700000" algn="tl">
                    <a:srgbClr val="000000">
                      <a:alpha val="43137"/>
                    </a:srgbClr>
                  </a:outerShdw>
                </a:effectLst>
              </a:rPr>
              <a:t>38,000 </a:t>
            </a:r>
            <a:r>
              <a:rPr lang="en-US" sz="2400" b="1" dirty="0" err="1" smtClean="0">
                <a:solidFill>
                  <a:srgbClr val="0000FF"/>
                </a:solidFill>
                <a:effectLst>
                  <a:outerShdw blurRad="38100" dist="38100" dir="2700000" algn="tl">
                    <a:srgbClr val="000000">
                      <a:alpha val="43137"/>
                    </a:srgbClr>
                  </a:outerShdw>
                </a:effectLst>
              </a:rPr>
              <a:t>Pg</a:t>
            </a:r>
            <a:endParaRPr lang="en-US" sz="2400" b="1" dirty="0">
              <a:solidFill>
                <a:srgbClr val="0000FF"/>
              </a:solidFill>
              <a:effectLst>
                <a:outerShdw blurRad="38100" dist="38100" dir="2700000" algn="tl">
                  <a:srgbClr val="000000">
                    <a:alpha val="43137"/>
                  </a:srgbClr>
                </a:outerShdw>
              </a:effectLst>
            </a:endParaRPr>
          </a:p>
        </p:txBody>
      </p:sp>
      <p:cxnSp>
        <p:nvCxnSpPr>
          <p:cNvPr id="108" name="Curved Connector 107"/>
          <p:cNvCxnSpPr>
            <a:stCxn id="13341" idx="2"/>
          </p:cNvCxnSpPr>
          <p:nvPr/>
        </p:nvCxnSpPr>
        <p:spPr>
          <a:xfrm rot="10800000">
            <a:off x="6179570" y="1943622"/>
            <a:ext cx="754631" cy="1630661"/>
          </a:xfrm>
          <a:prstGeom prst="curvedConnector2">
            <a:avLst/>
          </a:prstGeom>
          <a:ln w="508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351" name="Curved Connector 13350"/>
          <p:cNvCxnSpPr>
            <a:stCxn id="4" idx="6"/>
            <a:endCxn id="13341" idx="0"/>
          </p:cNvCxnSpPr>
          <p:nvPr/>
        </p:nvCxnSpPr>
        <p:spPr>
          <a:xfrm>
            <a:off x="7323641" y="1494438"/>
            <a:ext cx="649929" cy="1458896"/>
          </a:xfrm>
          <a:prstGeom prst="curvedConnector2">
            <a:avLst/>
          </a:prstGeom>
          <a:ln w="508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114447" y="544157"/>
            <a:ext cx="1263611" cy="646331"/>
          </a:xfrm>
          <a:prstGeom prst="rect">
            <a:avLst/>
          </a:prstGeom>
          <a:solidFill>
            <a:schemeClr val="bg1"/>
          </a:solidFill>
          <a:ln>
            <a:solidFill>
              <a:srgbClr val="C00000"/>
            </a:solidFill>
          </a:ln>
        </p:spPr>
        <p:txBody>
          <a:bodyPr wrap="square" rtlCol="0">
            <a:spAutoFit/>
          </a:bodyPr>
          <a:lstStyle/>
          <a:p>
            <a:pPr algn="ctr"/>
            <a:r>
              <a:rPr lang="en-US" b="1" dirty="0" smtClean="0">
                <a:solidFill>
                  <a:srgbClr val="C00000"/>
                </a:solidFill>
                <a:effectLst>
                  <a:outerShdw blurRad="38100" dist="38100" dir="2700000" algn="tl">
                    <a:srgbClr val="000000">
                      <a:alpha val="43137"/>
                    </a:srgbClr>
                  </a:outerShdw>
                </a:effectLst>
              </a:rPr>
              <a:t>Fossil Fuels</a:t>
            </a:r>
          </a:p>
          <a:p>
            <a:pPr algn="ctr"/>
            <a:r>
              <a:rPr lang="en-US" b="1" dirty="0" smtClean="0">
                <a:solidFill>
                  <a:srgbClr val="C00000"/>
                </a:solidFill>
                <a:effectLst>
                  <a:outerShdw blurRad="38100" dist="38100" dir="2700000" algn="tl">
                    <a:srgbClr val="000000">
                      <a:alpha val="43137"/>
                    </a:srgbClr>
                  </a:outerShdw>
                </a:effectLst>
              </a:rPr>
              <a:t>5.3 </a:t>
            </a:r>
            <a:r>
              <a:rPr lang="en-US" b="1" dirty="0" err="1" smtClean="0">
                <a:solidFill>
                  <a:srgbClr val="C00000"/>
                </a:solidFill>
                <a:effectLst>
                  <a:outerShdw blurRad="38100" dist="38100" dir="2700000" algn="tl">
                    <a:srgbClr val="000000">
                      <a:alpha val="43137"/>
                    </a:srgbClr>
                  </a:outerShdw>
                </a:effectLst>
              </a:rPr>
              <a:t>Pg</a:t>
            </a:r>
            <a:r>
              <a:rPr lang="en-US" b="1" dirty="0" smtClean="0">
                <a:solidFill>
                  <a:srgbClr val="C00000"/>
                </a:solidFill>
                <a:effectLst>
                  <a:outerShdw blurRad="38100" dist="38100" dir="2700000" algn="tl">
                    <a:srgbClr val="000000">
                      <a:alpha val="43137"/>
                    </a:srgbClr>
                  </a:outerShdw>
                </a:effectLst>
              </a:rPr>
              <a:t>/</a:t>
            </a:r>
            <a:r>
              <a:rPr lang="en-US" b="1" dirty="0" err="1" smtClean="0">
                <a:solidFill>
                  <a:srgbClr val="C00000"/>
                </a:solidFill>
                <a:effectLst>
                  <a:outerShdw blurRad="38100" dist="38100" dir="2700000" algn="tl">
                    <a:srgbClr val="000000">
                      <a:alpha val="43137"/>
                    </a:srgbClr>
                  </a:outerShdw>
                </a:effectLst>
              </a:rPr>
              <a:t>yr</a:t>
            </a:r>
            <a:endParaRPr lang="en-US" b="1" dirty="0">
              <a:solidFill>
                <a:srgbClr val="C00000"/>
              </a:solidFill>
              <a:effectLst>
                <a:outerShdw blurRad="38100" dist="38100" dir="2700000" algn="tl">
                  <a:srgbClr val="000000">
                    <a:alpha val="43137"/>
                  </a:srgbClr>
                </a:outerShdw>
              </a:effectLst>
            </a:endParaRPr>
          </a:p>
        </p:txBody>
      </p:sp>
      <p:sp>
        <p:nvSpPr>
          <p:cNvPr id="136" name="TextBox 135"/>
          <p:cNvSpPr txBox="1"/>
          <p:nvPr/>
        </p:nvSpPr>
        <p:spPr>
          <a:xfrm>
            <a:off x="7380568" y="1586027"/>
            <a:ext cx="1632371" cy="646331"/>
          </a:xfrm>
          <a:prstGeom prst="rect">
            <a:avLst/>
          </a:prstGeom>
          <a:solidFill>
            <a:schemeClr val="bg1"/>
          </a:solidFill>
          <a:ln>
            <a:solidFill>
              <a:srgbClr val="0000FF"/>
            </a:solidFill>
          </a:ln>
        </p:spPr>
        <p:txBody>
          <a:bodyPr wrap="none" rtlCol="0">
            <a:spAutoFit/>
          </a:bodyPr>
          <a:lstStyle/>
          <a:p>
            <a:pPr algn="ctr"/>
            <a:r>
              <a:rPr lang="en-US" b="1" dirty="0" smtClean="0">
                <a:solidFill>
                  <a:srgbClr val="0000FF"/>
                </a:solidFill>
                <a:effectLst>
                  <a:outerShdw blurRad="38100" dist="38100" dir="2700000" algn="tl">
                    <a:srgbClr val="000000">
                      <a:alpha val="43137"/>
                    </a:srgbClr>
                  </a:outerShdw>
                </a:effectLst>
              </a:rPr>
              <a:t>Photosynthesis</a:t>
            </a:r>
          </a:p>
          <a:p>
            <a:pPr algn="ctr"/>
            <a:r>
              <a:rPr lang="en-US" b="1" dirty="0" smtClean="0">
                <a:solidFill>
                  <a:srgbClr val="0000FF"/>
                </a:solidFill>
                <a:effectLst>
                  <a:outerShdw blurRad="38100" dist="38100" dir="2700000" algn="tl">
                    <a:srgbClr val="000000">
                      <a:alpha val="43137"/>
                    </a:srgbClr>
                  </a:outerShdw>
                </a:effectLst>
              </a:rPr>
              <a:t>90 </a:t>
            </a:r>
            <a:r>
              <a:rPr lang="en-US" b="1" dirty="0" err="1" smtClean="0">
                <a:solidFill>
                  <a:srgbClr val="0000FF"/>
                </a:solidFill>
                <a:effectLst>
                  <a:outerShdw blurRad="38100" dist="38100" dir="2700000" algn="tl">
                    <a:srgbClr val="000000">
                      <a:alpha val="43137"/>
                    </a:srgbClr>
                  </a:outerShdw>
                </a:effectLst>
              </a:rPr>
              <a:t>Pg</a:t>
            </a:r>
            <a:r>
              <a:rPr lang="en-US" b="1" dirty="0" smtClean="0">
                <a:solidFill>
                  <a:srgbClr val="0000FF"/>
                </a:solidFill>
                <a:effectLst>
                  <a:outerShdw blurRad="38100" dist="38100" dir="2700000" algn="tl">
                    <a:srgbClr val="000000">
                      <a:alpha val="43137"/>
                    </a:srgbClr>
                  </a:outerShdw>
                </a:effectLst>
              </a:rPr>
              <a:t>/</a:t>
            </a:r>
            <a:r>
              <a:rPr lang="en-US" b="1" dirty="0" err="1" smtClean="0">
                <a:solidFill>
                  <a:srgbClr val="0000FF"/>
                </a:solidFill>
                <a:effectLst>
                  <a:outerShdw blurRad="38100" dist="38100" dir="2700000" algn="tl">
                    <a:srgbClr val="000000">
                      <a:alpha val="43137"/>
                    </a:srgbClr>
                  </a:outerShdw>
                </a:effectLst>
              </a:rPr>
              <a:t>yr</a:t>
            </a:r>
            <a:endParaRPr lang="en-US" b="1" dirty="0">
              <a:solidFill>
                <a:srgbClr val="0000FF"/>
              </a:solidFill>
              <a:effectLst>
                <a:outerShdw blurRad="38100" dist="38100" dir="2700000" algn="tl">
                  <a:srgbClr val="000000">
                    <a:alpha val="43137"/>
                  </a:srgbClr>
                </a:outerShdw>
              </a:effectLst>
            </a:endParaRPr>
          </a:p>
        </p:txBody>
      </p:sp>
      <p:sp>
        <p:nvSpPr>
          <p:cNvPr id="137" name="TextBox 136"/>
          <p:cNvSpPr txBox="1"/>
          <p:nvPr/>
        </p:nvSpPr>
        <p:spPr>
          <a:xfrm>
            <a:off x="6147969" y="2389955"/>
            <a:ext cx="1268937" cy="646331"/>
          </a:xfrm>
          <a:prstGeom prst="rect">
            <a:avLst/>
          </a:prstGeom>
          <a:solidFill>
            <a:schemeClr val="bg1"/>
          </a:solidFill>
          <a:ln>
            <a:solidFill>
              <a:srgbClr val="0000FF"/>
            </a:solidFill>
          </a:ln>
        </p:spPr>
        <p:txBody>
          <a:bodyPr wrap="none" rtlCol="0">
            <a:spAutoFit/>
          </a:bodyPr>
          <a:lstStyle/>
          <a:p>
            <a:pPr algn="ctr"/>
            <a:r>
              <a:rPr lang="en-US" b="1" dirty="0" smtClean="0">
                <a:solidFill>
                  <a:srgbClr val="0000FF"/>
                </a:solidFill>
                <a:effectLst>
                  <a:outerShdw blurRad="38100" dist="38100" dir="2700000" algn="tl">
                    <a:srgbClr val="000000">
                      <a:alpha val="43137"/>
                    </a:srgbClr>
                  </a:outerShdw>
                </a:effectLst>
              </a:rPr>
              <a:t>Respiration</a:t>
            </a:r>
          </a:p>
          <a:p>
            <a:pPr algn="ctr"/>
            <a:r>
              <a:rPr lang="en-US" b="1" dirty="0" smtClean="0">
                <a:solidFill>
                  <a:srgbClr val="0000FF"/>
                </a:solidFill>
                <a:effectLst>
                  <a:outerShdw blurRad="38100" dist="38100" dir="2700000" algn="tl">
                    <a:srgbClr val="000000">
                      <a:alpha val="43137"/>
                    </a:srgbClr>
                  </a:outerShdw>
                </a:effectLst>
              </a:rPr>
              <a:t>88 </a:t>
            </a:r>
            <a:r>
              <a:rPr lang="en-US" b="1" dirty="0" err="1" smtClean="0">
                <a:solidFill>
                  <a:srgbClr val="0000FF"/>
                </a:solidFill>
                <a:effectLst>
                  <a:outerShdw blurRad="38100" dist="38100" dir="2700000" algn="tl">
                    <a:srgbClr val="000000">
                      <a:alpha val="43137"/>
                    </a:srgbClr>
                  </a:outerShdw>
                </a:effectLst>
              </a:rPr>
              <a:t>Pg</a:t>
            </a:r>
            <a:r>
              <a:rPr lang="en-US" b="1" dirty="0" smtClean="0">
                <a:solidFill>
                  <a:srgbClr val="0000FF"/>
                </a:solidFill>
                <a:effectLst>
                  <a:outerShdw blurRad="38100" dist="38100" dir="2700000" algn="tl">
                    <a:srgbClr val="000000">
                      <a:alpha val="43137"/>
                    </a:srgbClr>
                  </a:outerShdw>
                </a:effectLst>
              </a:rPr>
              <a:t>/</a:t>
            </a:r>
            <a:r>
              <a:rPr lang="en-US" b="1" dirty="0" err="1" smtClean="0">
                <a:solidFill>
                  <a:srgbClr val="0000FF"/>
                </a:solidFill>
                <a:effectLst>
                  <a:outerShdw blurRad="38100" dist="38100" dir="2700000" algn="tl">
                    <a:srgbClr val="000000">
                      <a:alpha val="43137"/>
                    </a:srgbClr>
                  </a:outerShdw>
                </a:effectLst>
              </a:rPr>
              <a:t>yr</a:t>
            </a:r>
            <a:endParaRPr lang="en-US" b="1" dirty="0">
              <a:solidFill>
                <a:srgbClr val="0000FF"/>
              </a:solidFill>
              <a:effectLst>
                <a:outerShdw blurRad="38100" dist="38100" dir="2700000" algn="tl">
                  <a:srgbClr val="000000">
                    <a:alpha val="43137"/>
                  </a:srgbClr>
                </a:outerShdw>
              </a:effectLst>
            </a:endParaRPr>
          </a:p>
        </p:txBody>
      </p:sp>
      <p:sp>
        <p:nvSpPr>
          <p:cNvPr id="146" name="TextBox 145"/>
          <p:cNvSpPr txBox="1"/>
          <p:nvPr/>
        </p:nvSpPr>
        <p:spPr>
          <a:xfrm>
            <a:off x="275171" y="2519829"/>
            <a:ext cx="2154521" cy="646331"/>
          </a:xfrm>
          <a:prstGeom prst="rect">
            <a:avLst/>
          </a:prstGeom>
          <a:solidFill>
            <a:schemeClr val="bg1"/>
          </a:solidFill>
          <a:ln>
            <a:solidFill>
              <a:srgbClr val="00CC00"/>
            </a:solidFill>
          </a:ln>
        </p:spPr>
        <p:txBody>
          <a:bodyPr wrap="square" rtlCol="0">
            <a:spAutoFit/>
          </a:bodyPr>
          <a:lstStyle/>
          <a:p>
            <a:pPr algn="ctr"/>
            <a:r>
              <a:rPr lang="en-US" b="1" dirty="0" smtClean="0">
                <a:solidFill>
                  <a:srgbClr val="00CC00"/>
                </a:solidFill>
                <a:effectLst>
                  <a:outerShdw blurRad="38100" dist="38100" dir="2700000" algn="tl">
                    <a:srgbClr val="000000">
                      <a:alpha val="43137"/>
                    </a:srgbClr>
                  </a:outerShdw>
                </a:effectLst>
              </a:rPr>
              <a:t>Land Use Change</a:t>
            </a:r>
          </a:p>
          <a:p>
            <a:pPr algn="ctr"/>
            <a:r>
              <a:rPr lang="en-US" b="1" dirty="0" smtClean="0">
                <a:solidFill>
                  <a:srgbClr val="00CC00"/>
                </a:solidFill>
                <a:effectLst>
                  <a:outerShdw blurRad="38100" dist="38100" dir="2700000" algn="tl">
                    <a:srgbClr val="000000">
                      <a:alpha val="43137"/>
                    </a:srgbClr>
                  </a:outerShdw>
                </a:effectLst>
              </a:rPr>
              <a:t>1.8 </a:t>
            </a:r>
            <a:r>
              <a:rPr lang="en-US" b="1" dirty="0" err="1" smtClean="0">
                <a:solidFill>
                  <a:srgbClr val="00CC00"/>
                </a:solidFill>
                <a:effectLst>
                  <a:outerShdw blurRad="38100" dist="38100" dir="2700000" algn="tl">
                    <a:srgbClr val="000000">
                      <a:alpha val="43137"/>
                    </a:srgbClr>
                  </a:outerShdw>
                </a:effectLst>
              </a:rPr>
              <a:t>Pg</a:t>
            </a:r>
            <a:r>
              <a:rPr lang="en-US" b="1" dirty="0" smtClean="0">
                <a:solidFill>
                  <a:srgbClr val="00CC00"/>
                </a:solidFill>
                <a:effectLst>
                  <a:outerShdw blurRad="38100" dist="38100" dir="2700000" algn="tl">
                    <a:srgbClr val="000000">
                      <a:alpha val="43137"/>
                    </a:srgbClr>
                  </a:outerShdw>
                </a:effectLst>
              </a:rPr>
              <a:t>/</a:t>
            </a:r>
            <a:r>
              <a:rPr lang="en-US" b="1" dirty="0" err="1" smtClean="0">
                <a:solidFill>
                  <a:srgbClr val="00CC00"/>
                </a:solidFill>
                <a:effectLst>
                  <a:outerShdw blurRad="38100" dist="38100" dir="2700000" algn="tl">
                    <a:srgbClr val="000000">
                      <a:alpha val="43137"/>
                    </a:srgbClr>
                  </a:outerShdw>
                </a:effectLst>
              </a:rPr>
              <a:t>yr</a:t>
            </a:r>
            <a:endParaRPr lang="en-US" b="1" dirty="0">
              <a:solidFill>
                <a:srgbClr val="00CC00"/>
              </a:solidFill>
              <a:effectLst>
                <a:outerShdw blurRad="38100" dist="38100" dir="2700000" algn="tl">
                  <a:srgbClr val="000000">
                    <a:alpha val="43137"/>
                  </a:srgbClr>
                </a:outerShdw>
              </a:effectLst>
            </a:endParaRPr>
          </a:p>
        </p:txBody>
      </p:sp>
      <p:sp>
        <p:nvSpPr>
          <p:cNvPr id="147" name="TextBox 146"/>
          <p:cNvSpPr txBox="1"/>
          <p:nvPr/>
        </p:nvSpPr>
        <p:spPr>
          <a:xfrm>
            <a:off x="144310" y="1815755"/>
            <a:ext cx="1896937" cy="646331"/>
          </a:xfrm>
          <a:prstGeom prst="rect">
            <a:avLst/>
          </a:prstGeom>
          <a:solidFill>
            <a:schemeClr val="bg1"/>
          </a:solidFill>
          <a:ln>
            <a:solidFill>
              <a:srgbClr val="C00000"/>
            </a:solidFill>
          </a:ln>
        </p:spPr>
        <p:txBody>
          <a:bodyPr wrap="square" rtlCol="0">
            <a:spAutoFit/>
          </a:bodyPr>
          <a:lstStyle/>
          <a:p>
            <a:pPr algn="ctr"/>
            <a:r>
              <a:rPr lang="en-US" b="1" dirty="0" smtClean="0">
                <a:solidFill>
                  <a:srgbClr val="C00000"/>
                </a:solidFill>
                <a:effectLst>
                  <a:outerShdw blurRad="38100" dist="38100" dir="2700000" algn="tl">
                    <a:srgbClr val="000000">
                      <a:alpha val="43137"/>
                    </a:srgbClr>
                  </a:outerShdw>
                </a:effectLst>
              </a:rPr>
              <a:t>Land Use Change</a:t>
            </a:r>
          </a:p>
          <a:p>
            <a:pPr algn="ctr"/>
            <a:r>
              <a:rPr lang="en-US" b="1" dirty="0" smtClean="0">
                <a:solidFill>
                  <a:srgbClr val="C00000"/>
                </a:solidFill>
                <a:effectLst>
                  <a:outerShdw blurRad="38100" dist="38100" dir="2700000" algn="tl">
                    <a:srgbClr val="000000">
                      <a:alpha val="43137"/>
                    </a:srgbClr>
                  </a:outerShdw>
                </a:effectLst>
              </a:rPr>
              <a:t>1.8 </a:t>
            </a:r>
            <a:r>
              <a:rPr lang="en-US" b="1" dirty="0" err="1" smtClean="0">
                <a:solidFill>
                  <a:srgbClr val="C00000"/>
                </a:solidFill>
                <a:effectLst>
                  <a:outerShdw blurRad="38100" dist="38100" dir="2700000" algn="tl">
                    <a:srgbClr val="000000">
                      <a:alpha val="43137"/>
                    </a:srgbClr>
                  </a:outerShdw>
                </a:effectLst>
              </a:rPr>
              <a:t>Pg</a:t>
            </a:r>
            <a:r>
              <a:rPr lang="en-US" b="1" dirty="0" smtClean="0">
                <a:solidFill>
                  <a:srgbClr val="C00000"/>
                </a:solidFill>
                <a:effectLst>
                  <a:outerShdw blurRad="38100" dist="38100" dir="2700000" algn="tl">
                    <a:srgbClr val="000000">
                      <a:alpha val="43137"/>
                    </a:srgbClr>
                  </a:outerShdw>
                </a:effectLst>
              </a:rPr>
              <a:t>/</a:t>
            </a:r>
            <a:r>
              <a:rPr lang="en-US" b="1" dirty="0" err="1" smtClean="0">
                <a:solidFill>
                  <a:srgbClr val="C00000"/>
                </a:solidFill>
                <a:effectLst>
                  <a:outerShdw blurRad="38100" dist="38100" dir="2700000" algn="tl">
                    <a:srgbClr val="000000">
                      <a:alpha val="43137"/>
                    </a:srgbClr>
                  </a:outerShdw>
                </a:effectLst>
              </a:rPr>
              <a:t>yr</a:t>
            </a:r>
            <a:endParaRPr lang="en-US" b="1" dirty="0">
              <a:solidFill>
                <a:srgbClr val="C00000"/>
              </a:solidFill>
              <a:effectLst>
                <a:outerShdw blurRad="38100" dist="38100" dir="2700000" algn="tl">
                  <a:srgbClr val="000000">
                    <a:alpha val="43137"/>
                  </a:srgbClr>
                </a:outerShdw>
              </a:effectLst>
            </a:endParaRPr>
          </a:p>
        </p:txBody>
      </p:sp>
      <p:cxnSp>
        <p:nvCxnSpPr>
          <p:cNvPr id="148" name="Curved Connector 147"/>
          <p:cNvCxnSpPr>
            <a:stCxn id="147" idx="0"/>
            <a:endCxn id="4" idx="2"/>
          </p:cNvCxnSpPr>
          <p:nvPr/>
        </p:nvCxnSpPr>
        <p:spPr>
          <a:xfrm rot="5400000" flipH="1" flipV="1">
            <a:off x="1304352" y="1282866"/>
            <a:ext cx="321317" cy="744462"/>
          </a:xfrm>
          <a:prstGeom prst="curvedConnector2">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Curved Connector 153"/>
          <p:cNvCxnSpPr>
            <a:stCxn id="131" idx="2"/>
            <a:endCxn id="4" idx="2"/>
          </p:cNvCxnSpPr>
          <p:nvPr/>
        </p:nvCxnSpPr>
        <p:spPr>
          <a:xfrm rot="16200000" flipH="1">
            <a:off x="1139772" y="796969"/>
            <a:ext cx="303950" cy="1090988"/>
          </a:xfrm>
          <a:prstGeom prst="curvedConnector2">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Curved Connector 157"/>
          <p:cNvCxnSpPr>
            <a:stCxn id="4" idx="3"/>
            <a:endCxn id="146" idx="3"/>
          </p:cNvCxnSpPr>
          <p:nvPr/>
        </p:nvCxnSpPr>
        <p:spPr>
          <a:xfrm rot="5400000">
            <a:off x="2049506" y="2251795"/>
            <a:ext cx="971386" cy="211014"/>
          </a:xfrm>
          <a:prstGeom prst="curvedConnector2">
            <a:avLst/>
          </a:prstGeom>
          <a:ln w="508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5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3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4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20" grpId="0" animBg="1"/>
      <p:bldP spid="24" grpId="0" animBg="1"/>
      <p:bldP spid="56" grpId="0" animBg="1"/>
      <p:bldP spid="13317" grpId="0" animBg="1"/>
      <p:bldP spid="13318" grpId="0"/>
      <p:bldP spid="85" grpId="0" animBg="1"/>
      <p:bldP spid="13341" grpId="0" animBg="1"/>
      <p:bldP spid="131" grpId="0" animBg="1"/>
      <p:bldP spid="136" grpId="0" animBg="1"/>
      <p:bldP spid="137" grpId="0" animBg="1"/>
      <p:bldP spid="146" grpId="0" animBg="1"/>
      <p:bldP spid="14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3275</TotalTime>
  <Words>2757</Words>
  <Application>Microsoft Office PowerPoint</Application>
  <PresentationFormat>On-screen Show (4:3)</PresentationFormat>
  <Paragraphs>237</Paragraphs>
  <Slides>56</Slides>
  <Notes>10</Notes>
  <HiddenSlides>0</HiddenSlides>
  <MMClips>0</MMClips>
  <ScaleCrop>false</ScaleCrop>
  <HeadingPairs>
    <vt:vector size="4" baseType="variant">
      <vt:variant>
        <vt:lpstr>Theme</vt:lpstr>
      </vt:variant>
      <vt:variant>
        <vt:i4>5</vt:i4>
      </vt:variant>
      <vt:variant>
        <vt:lpstr>Slide Titles</vt:lpstr>
      </vt:variant>
      <vt:variant>
        <vt:i4>56</vt:i4>
      </vt:variant>
    </vt:vector>
  </HeadingPairs>
  <TitlesOfParts>
    <vt:vector size="61" baseType="lpstr">
      <vt:lpstr>Office Theme</vt:lpstr>
      <vt:lpstr>1_Office Theme</vt:lpstr>
      <vt:lpstr>2_Office Theme</vt:lpstr>
      <vt:lpstr>3_Office Theme</vt:lpstr>
      <vt:lpstr>4_Office Theme</vt:lpstr>
      <vt:lpstr>Forest Dynamics  &amp; Climate Change  Bill Smith CCS203 September 29th, 2010</vt:lpstr>
      <vt:lpstr>Global Forest Extent</vt:lpstr>
      <vt:lpstr>Forest Ecosystems as Sources  of Goods and Services</vt:lpstr>
      <vt:lpstr>Montana’s Forest Industry</vt:lpstr>
      <vt:lpstr>Global Forest Industry</vt:lpstr>
      <vt:lpstr>Montana’s Soci-Economic Utilization of Forests</vt:lpstr>
      <vt:lpstr>Forests Also Store A LOT of Carbon in Their Biomass…</vt:lpstr>
      <vt:lpstr>…And In Their Soils</vt:lpstr>
      <vt:lpstr>The Global Carbon Cycle</vt:lpstr>
      <vt:lpstr>Net Change in Forest Area 2005-2010</vt:lpstr>
      <vt:lpstr>What Regulates Forest Tree Distribution?</vt:lpstr>
      <vt:lpstr>The Relationship Between Climate &amp; Vegetation</vt:lpstr>
      <vt:lpstr>Climate &amp; Vegetation</vt:lpstr>
      <vt:lpstr>Biophysical Limits to Productivity</vt:lpstr>
      <vt:lpstr>Climate Change &amp; Forest Dynamics</vt:lpstr>
      <vt:lpstr>Climate Change &amp; Forest Dynamics</vt:lpstr>
      <vt:lpstr>Spring Runoff Dynamics</vt:lpstr>
      <vt:lpstr>PowerPoint Presentation</vt:lpstr>
      <vt:lpstr>Is there evidence that climate change is affecting forest dynamics: Forest Decline?</vt:lpstr>
      <vt:lpstr>Climate-Driven Increases in Ecosystem Productivity from 1982 to 1999</vt:lpstr>
      <vt:lpstr>PowerPoint Presentation</vt:lpstr>
      <vt:lpstr>Forest Mortality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Forest Mortality</vt:lpstr>
      <vt:lpstr>PowerPoint Presentation</vt:lpstr>
      <vt:lpstr>Forest Mortality</vt:lpstr>
      <vt:lpstr>Forest Mortality</vt:lpstr>
      <vt:lpstr>Is there evidence that climate change is affecting forest dynamics: Forest Decline?</vt:lpstr>
      <vt:lpstr>Is there evidence that climate change is affecting forest dynamics: Forest Pest Dynamic?</vt:lpstr>
      <vt:lpstr>PowerPoint Presentation</vt:lpstr>
      <vt:lpstr>Climate &amp; Pest Dynamic</vt:lpstr>
      <vt:lpstr>Climate &amp; Pest Dynamic</vt:lpstr>
      <vt:lpstr>How Does Climate Influence Pest Dynamic?</vt:lpstr>
      <vt:lpstr>Climate &amp; Pest Dynamic</vt:lpstr>
      <vt:lpstr>Climate &amp; Pest Dynamic</vt:lpstr>
      <vt:lpstr>Mountain Pine Beetle In Missoula</vt:lpstr>
      <vt:lpstr>Is there evidence that climate change is affecting forest dynamics: Forest Pest Dynamic?</vt:lpstr>
      <vt:lpstr>Is there evidence that climate change is affecting forest dynamics: Wildfire Dynamic?</vt:lpstr>
      <vt:lpstr>PowerPoint Presentation</vt:lpstr>
      <vt:lpstr>NASA Video: MPB / Fire Interaction??</vt:lpstr>
      <vt:lpstr>Is there evidence that climate change is affecting forest dynamics: Wildfire Dynamic?</vt:lpstr>
      <vt:lpstr>Is there evidence that climate change is affecting forest dynamics: Carbon Storage?</vt:lpstr>
      <vt:lpstr>What Would Cause a Shift from Carbon Sink to Source??</vt:lpstr>
      <vt:lpstr>Carbon Sink to Source</vt:lpstr>
      <vt:lpstr>Climate-Driven Increases in Global Terrestrial Net Primary Production from 1982 to 1999</vt:lpstr>
      <vt:lpstr>Drought-Induced Reduction in Global Net Primary Production from 2000 Through 2009</vt:lpstr>
      <vt:lpstr>Plant Productivity in a Warming World</vt:lpstr>
      <vt:lpstr>Global Net Primary Production</vt:lpstr>
      <vt:lpstr>Time Lag in Biospheric Responses to Changing Climate</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K Smith</dc:creator>
  <cp:lastModifiedBy>William K Smith</cp:lastModifiedBy>
  <cp:revision>164</cp:revision>
  <dcterms:created xsi:type="dcterms:W3CDTF">2010-09-20T19:46:58Z</dcterms:created>
  <dcterms:modified xsi:type="dcterms:W3CDTF">2010-09-29T20:52:01Z</dcterms:modified>
</cp:coreProperties>
</file>