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6" r:id="rId2"/>
    <p:sldId id="268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6" r:id="rId19"/>
    <p:sldId id="285" r:id="rId20"/>
    <p:sldId id="287" r:id="rId21"/>
    <p:sldId id="288" r:id="rId22"/>
    <p:sldId id="289" r:id="rId23"/>
    <p:sldId id="290" r:id="rId24"/>
    <p:sldId id="258" r:id="rId25"/>
    <p:sldId id="260" r:id="rId26"/>
    <p:sldId id="261" r:id="rId27"/>
    <p:sldId id="262" r:id="rId28"/>
    <p:sldId id="291" r:id="rId29"/>
    <p:sldId id="295" r:id="rId30"/>
    <p:sldId id="296" r:id="rId31"/>
    <p:sldId id="292" r:id="rId32"/>
    <p:sldId id="294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na.prentiss\Desktop\Prentiss\My%20Pictures\UM\BRphase2faunalcharts.oct.1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na.prentiss\Desktop\Prentiss\My%20Pictures\UM\BRphase2faunalcharts.oct.10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anna.prentiss\Desktop\Prentiss\My%20Pictures\UM\BRphase2saaposter2010datav2.mar.1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"/>
  <c:chart>
    <c:plotArea>
      <c:layout>
        <c:manualLayout>
          <c:layoutTarget val="inner"/>
          <c:xMode val="edge"/>
          <c:yMode val="edge"/>
          <c:x val="0.33286351706036754"/>
          <c:y val="0.10695610965296004"/>
          <c:w val="0.53719335083114594"/>
          <c:h val="0.70005358705161858"/>
        </c:manualLayout>
      </c:layout>
      <c:barChart>
        <c:barDir val="col"/>
        <c:grouping val="clustered"/>
        <c:ser>
          <c:idx val="0"/>
          <c:order val="0"/>
          <c:tx>
            <c:strRef>
              <c:f>Sheet1!$A$5</c:f>
              <c:strCache>
                <c:ptCount val="1"/>
                <c:pt idx="0">
                  <c:v>HP 54</c:v>
                </c:pt>
              </c:strCache>
            </c:strRef>
          </c:tx>
          <c:cat>
            <c:strRef>
              <c:f>Sheet1!$B$4:$C$4</c:f>
              <c:strCache>
                <c:ptCount val="2"/>
                <c:pt idx="0">
                  <c:v>BR 2</c:v>
                </c:pt>
                <c:pt idx="1">
                  <c:v>BR 3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>
                  <c:v>2877</c:v>
                </c:pt>
                <c:pt idx="1">
                  <c:v>206</c:v>
                </c:pt>
              </c:numCache>
            </c:numRef>
          </c:val>
        </c:ser>
        <c:ser>
          <c:idx val="1"/>
          <c:order val="1"/>
          <c:tx>
            <c:strRef>
              <c:f>Sheet1!$A$6</c:f>
              <c:strCache>
                <c:ptCount val="1"/>
                <c:pt idx="0">
                  <c:v>HP20</c:v>
                </c:pt>
              </c:strCache>
            </c:strRef>
          </c:tx>
          <c:cat>
            <c:strRef>
              <c:f>Sheet1!$B$4:$C$4</c:f>
              <c:strCache>
                <c:ptCount val="2"/>
                <c:pt idx="0">
                  <c:v>BR 2</c:v>
                </c:pt>
                <c:pt idx="1">
                  <c:v>BR 3</c:v>
                </c:pt>
              </c:strCache>
            </c:strRef>
          </c:cat>
          <c:val>
            <c:numRef>
              <c:f>Sheet1!$B$6:$C$6</c:f>
              <c:numCache>
                <c:formatCode>General</c:formatCode>
                <c:ptCount val="2"/>
                <c:pt idx="0">
                  <c:v>2077</c:v>
                </c:pt>
                <c:pt idx="1">
                  <c:v>321</c:v>
                </c:pt>
              </c:numCache>
            </c:numRef>
          </c:val>
        </c:ser>
        <c:axId val="72012544"/>
        <c:axId val="72014464"/>
      </c:barChart>
      <c:catAx>
        <c:axId val="720125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Bridge</a:t>
                </a:r>
                <a:r>
                  <a:rPr lang="en-US" baseline="0"/>
                  <a:t> River Occupation Periods </a:t>
                </a:r>
                <a:endParaRPr lang="en-US"/>
              </a:p>
            </c:rich>
          </c:tx>
          <c:layout/>
        </c:title>
        <c:tickLblPos val="nextTo"/>
        <c:crossAx val="72014464"/>
        <c:crosses val="autoZero"/>
        <c:auto val="1"/>
        <c:lblAlgn val="ctr"/>
        <c:lblOffset val="100"/>
      </c:catAx>
      <c:valAx>
        <c:axId val="72014464"/>
        <c:scaling>
          <c:orientation val="minMax"/>
        </c:scaling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Salmon</a:t>
                </a:r>
                <a:r>
                  <a:rPr lang="en-US" baseline="0"/>
                  <a:t> Index</a:t>
                </a:r>
                <a:endParaRPr lang="en-US"/>
              </a:p>
            </c:rich>
          </c:tx>
          <c:layout/>
        </c:title>
        <c:numFmt formatCode="General" sourceLinked="1"/>
        <c:tickLblPos val="nextTo"/>
        <c:crossAx val="7201254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Sheet1!$B$30</c:f>
              <c:strCache>
                <c:ptCount val="1"/>
                <c:pt idx="0">
                  <c:v>HP 54</c:v>
                </c:pt>
              </c:strCache>
            </c:strRef>
          </c:tx>
          <c:cat>
            <c:strRef>
              <c:f>Sheet1!$C$29:$D$29</c:f>
              <c:strCache>
                <c:ptCount val="2"/>
                <c:pt idx="0">
                  <c:v>BR 2</c:v>
                </c:pt>
                <c:pt idx="1">
                  <c:v>BR 3</c:v>
                </c:pt>
              </c:strCache>
            </c:strRef>
          </c:cat>
          <c:val>
            <c:numRef>
              <c:f>Sheet1!$C$30:$D$30</c:f>
              <c:numCache>
                <c:formatCode>General</c:formatCode>
                <c:ptCount val="2"/>
                <c:pt idx="0">
                  <c:v>9.0000000000000011E-2</c:v>
                </c:pt>
                <c:pt idx="1">
                  <c:v>0.13</c:v>
                </c:pt>
              </c:numCache>
            </c:numRef>
          </c:val>
        </c:ser>
        <c:ser>
          <c:idx val="1"/>
          <c:order val="1"/>
          <c:tx>
            <c:strRef>
              <c:f>Sheet1!$B$31</c:f>
              <c:strCache>
                <c:ptCount val="1"/>
                <c:pt idx="0">
                  <c:v>HP 20</c:v>
                </c:pt>
              </c:strCache>
            </c:strRef>
          </c:tx>
          <c:cat>
            <c:strRef>
              <c:f>Sheet1!$C$29:$D$29</c:f>
              <c:strCache>
                <c:ptCount val="2"/>
                <c:pt idx="0">
                  <c:v>BR 2</c:v>
                </c:pt>
                <c:pt idx="1">
                  <c:v>BR 3</c:v>
                </c:pt>
              </c:strCache>
            </c:strRef>
          </c:cat>
          <c:val>
            <c:numRef>
              <c:f>Sheet1!$C$31:$D$31</c:f>
              <c:numCache>
                <c:formatCode>General</c:formatCode>
                <c:ptCount val="2"/>
                <c:pt idx="0">
                  <c:v>6.0000000000000005E-2</c:v>
                </c:pt>
                <c:pt idx="1">
                  <c:v>0.12000000000000001</c:v>
                </c:pt>
              </c:numCache>
            </c:numRef>
          </c:val>
        </c:ser>
        <c:axId val="42343424"/>
        <c:axId val="42349696"/>
      </c:barChart>
      <c:catAx>
        <c:axId val="423434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Bridge</a:t>
                </a:r>
                <a:r>
                  <a:rPr lang="en-US" baseline="0"/>
                  <a:t> River Occupation Periods</a:t>
                </a:r>
                <a:endParaRPr lang="en-US"/>
              </a:p>
            </c:rich>
          </c:tx>
          <c:layout/>
        </c:title>
        <c:tickLblPos val="nextTo"/>
        <c:crossAx val="42349696"/>
        <c:crosses val="autoZero"/>
        <c:auto val="1"/>
        <c:lblAlgn val="ctr"/>
        <c:lblOffset val="100"/>
      </c:catAx>
      <c:valAx>
        <c:axId val="42349696"/>
        <c:scaling>
          <c:orientation val="minMax"/>
        </c:scaling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Mammal</a:t>
                </a:r>
              </a:p>
              <a:p>
                <a:pPr>
                  <a:defRPr/>
                </a:pPr>
                <a:r>
                  <a:rPr lang="en-US"/>
                  <a:t>Index</a:t>
                </a:r>
              </a:p>
            </c:rich>
          </c:tx>
          <c:layout/>
        </c:title>
        <c:numFmt formatCode="General" sourceLinked="1"/>
        <c:tickLblPos val="nextTo"/>
        <c:crossAx val="4234342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6613931516270394"/>
          <c:y val="2.8252405949256338E-2"/>
          <c:w val="0.7101172353455879"/>
          <c:h val="0.89719889180519563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xVal>
            <c:numRef>
              <c:f>Sheet1!$C$30:$C$37</c:f>
              <c:numCache>
                <c:formatCode>General</c:formatCode>
                <c:ptCount val="8"/>
                <c:pt idx="0">
                  <c:v>30</c:v>
                </c:pt>
                <c:pt idx="1">
                  <c:v>10</c:v>
                </c:pt>
                <c:pt idx="2">
                  <c:v>35</c:v>
                </c:pt>
                <c:pt idx="3">
                  <c:v>40</c:v>
                </c:pt>
                <c:pt idx="4">
                  <c:v>70</c:v>
                </c:pt>
                <c:pt idx="5">
                  <c:v>20</c:v>
                </c:pt>
                <c:pt idx="6">
                  <c:v>50</c:v>
                </c:pt>
                <c:pt idx="7">
                  <c:v>40</c:v>
                </c:pt>
              </c:numCache>
            </c:numRef>
          </c:xVal>
          <c:yVal>
            <c:numRef>
              <c:f>Sheet1!$D$30:$D$37</c:f>
              <c:numCache>
                <c:formatCode>General</c:formatCode>
                <c:ptCount val="8"/>
                <c:pt idx="0">
                  <c:v>0.53</c:v>
                </c:pt>
                <c:pt idx="1">
                  <c:v>2.25</c:v>
                </c:pt>
                <c:pt idx="2">
                  <c:v>-0.27</c:v>
                </c:pt>
                <c:pt idx="3">
                  <c:v>-0.1</c:v>
                </c:pt>
                <c:pt idx="4">
                  <c:v>-0.87000000000000444</c:v>
                </c:pt>
                <c:pt idx="5">
                  <c:v>-0.44000000000000089</c:v>
                </c:pt>
                <c:pt idx="6">
                  <c:v>-0.48000000000000032</c:v>
                </c:pt>
                <c:pt idx="7">
                  <c:v>-0.62000000000000444</c:v>
                </c:pt>
              </c:numCache>
            </c:numRef>
          </c:yVal>
        </c:ser>
        <c:axId val="63293312"/>
        <c:axId val="64176896"/>
      </c:scatterChart>
      <c:valAx>
        <c:axId val="632933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Floor</a:t>
                </a:r>
                <a:r>
                  <a:rPr lang="en-US" baseline="0"/>
                  <a:t> Thickness</a:t>
                </a:r>
                <a:endParaRPr lang="en-US"/>
              </a:p>
            </c:rich>
          </c:tx>
          <c:layout/>
        </c:title>
        <c:numFmt formatCode="General" sourceLinked="1"/>
        <c:tickLblPos val="nextTo"/>
        <c:crossAx val="64176896"/>
        <c:crosses val="autoZero"/>
        <c:crossBetween val="midCat"/>
      </c:valAx>
      <c:valAx>
        <c:axId val="64176896"/>
        <c:scaling>
          <c:orientation val="minMax"/>
        </c:scaling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Factor</a:t>
                </a:r>
              </a:p>
              <a:p>
                <a:pPr>
                  <a:defRPr/>
                </a:pPr>
                <a:r>
                  <a:rPr lang="en-US"/>
                  <a:t>One </a:t>
                </a:r>
              </a:p>
              <a:p>
                <a:pPr>
                  <a:defRPr/>
                </a:pPr>
                <a:r>
                  <a:rPr lang="en-US"/>
                  <a:t>Scores</a:t>
                </a:r>
              </a:p>
            </c:rich>
          </c:tx>
          <c:layout/>
        </c:title>
        <c:numFmt formatCode="General" sourceLinked="1"/>
        <c:tickLblPos val="nextTo"/>
        <c:crossAx val="63293312"/>
        <c:crosses val="autoZero"/>
        <c:crossBetween val="midCat"/>
      </c:valAx>
    </c:plotArea>
    <c:plotVisOnly val="1"/>
  </c:chart>
  <c:spPr>
    <a:noFill/>
  </c:sp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0.28333</cdr:x>
      <cdr:y>0.39236</cdr:y>
    </cdr:from>
    <cdr:to>
      <cdr:x>0.48333</cdr:x>
      <cdr:y>0.72569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95400" y="10763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CBD64-8791-4259-BC39-5F0A51C4F1A0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13994-FD93-4AC6-9DA8-BE18166D3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F5DA2-EB03-458C-9A79-41BA678B684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F43B-7F90-49AF-B3B5-1F1EB6735B36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7A98-0DA1-457D-AA9F-3DA09B5D1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F43B-7F90-49AF-B3B5-1F1EB6735B36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7A98-0DA1-457D-AA9F-3DA09B5D1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F43B-7F90-49AF-B3B5-1F1EB6735B36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7A98-0DA1-457D-AA9F-3DA09B5D1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F43B-7F90-49AF-B3B5-1F1EB6735B36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7A98-0DA1-457D-AA9F-3DA09B5D1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F43B-7F90-49AF-B3B5-1F1EB6735B36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7A98-0DA1-457D-AA9F-3DA09B5D1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F43B-7F90-49AF-B3B5-1F1EB6735B36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7A98-0DA1-457D-AA9F-3DA09B5D1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F43B-7F90-49AF-B3B5-1F1EB6735B36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7A98-0DA1-457D-AA9F-3DA09B5D1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F43B-7F90-49AF-B3B5-1F1EB6735B36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7A98-0DA1-457D-AA9F-3DA09B5D1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F43B-7F90-49AF-B3B5-1F1EB6735B36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7A98-0DA1-457D-AA9F-3DA09B5D1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F43B-7F90-49AF-B3B5-1F1EB6735B36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7A98-0DA1-457D-AA9F-3DA09B5D1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F43B-7F90-49AF-B3B5-1F1EB6735B36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7A98-0DA1-457D-AA9F-3DA09B5D1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4F43B-7F90-49AF-B3B5-1F1EB6735B36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A7A98-0DA1-457D-AA9F-3DA09B5D1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P61507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3" y="149225"/>
            <a:ext cx="8945562" cy="67087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90800" y="228600"/>
            <a:ext cx="5435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Climate Change and the Rise and Fall of Large Villages in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Middle Fraser Canyon, B.C.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336925" y="4613275"/>
            <a:ext cx="317497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Household </a:t>
            </a:r>
            <a:r>
              <a:rPr lang="en-US" dirty="0"/>
              <a:t>Storage and Cooking</a:t>
            </a:r>
          </a:p>
        </p:txBody>
      </p:sp>
      <p:pic>
        <p:nvPicPr>
          <p:cNvPr id="5" name="Title 4" descr="hp 7 activity area1 roots c (revised)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6800" y="228601"/>
            <a:ext cx="7467598" cy="5782943"/>
          </a:xfrm>
          <a:noFill/>
          <a:ln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p 7 interior final clr 2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304800"/>
            <a:ext cx="8153400" cy="5322888"/>
          </a:xfrm>
          <a:noFill/>
          <a:ln/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803525" y="5603875"/>
            <a:ext cx="4665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Social Complexity in the Mid-Fraser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anna.prentiss\Pictures\Adobe\Digital Camera Photos\Bridge River 2009\B0000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09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" y="685800"/>
            <a:ext cx="3975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Excavations at Bridge River in 2003-2009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257800"/>
            <a:ext cx="6697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Why did the “Classic” (pre-1000 B.P.) Mid-Fraser villages grow,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change, and eventually collapse?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anna.prentiss\Pictures\Adobe\Digital Camera Photos\Bridge River 2009\B0000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" y="1143000"/>
            <a:ext cx="24033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Excavating at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Bridge River in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2009: Complex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tratigraphy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ccumulated over time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6" descr="Figure3_Wepf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228599"/>
            <a:ext cx="4953000" cy="6411107"/>
          </a:xfrm>
          <a:prstGeom prst="rect">
            <a:avLst/>
          </a:prstGeom>
          <a:noFill/>
          <a:ln/>
        </p:spPr>
      </p:pic>
      <p:sp>
        <p:nvSpPr>
          <p:cNvPr id="5" name="TextBox 4"/>
          <p:cNvSpPr txBox="1"/>
          <p:nvPr/>
        </p:nvSpPr>
        <p:spPr>
          <a:xfrm>
            <a:off x="6477000" y="1600200"/>
            <a:ext cx="2029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Bridge River Project</a:t>
            </a:r>
          </a:p>
          <a:p>
            <a:r>
              <a:rPr lang="en-US" dirty="0" smtClean="0"/>
              <a:t>Phase 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3124200"/>
            <a:ext cx="20733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Studying village</a:t>
            </a:r>
          </a:p>
          <a:p>
            <a:r>
              <a:rPr lang="en-US" dirty="0" smtClean="0"/>
              <a:t>e</a:t>
            </a:r>
            <a:r>
              <a:rPr lang="en-US" dirty="0" smtClean="0"/>
              <a:t>mergence, growth,</a:t>
            </a:r>
          </a:p>
          <a:p>
            <a:r>
              <a:rPr lang="en-US" dirty="0" smtClean="0"/>
              <a:t>a</a:t>
            </a:r>
            <a:r>
              <a:rPr lang="en-US" dirty="0" smtClean="0"/>
              <a:t>nd decline.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nna.prentiss\Documents\AMP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590" y="609600"/>
            <a:ext cx="7817010" cy="52996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21600000">
            <a:off x="0" y="0"/>
            <a:ext cx="5745163" cy="7315200"/>
            <a:chOff x="1296" y="1500"/>
            <a:chExt cx="8928" cy="1174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296" y="1500"/>
              <a:ext cx="8496" cy="10884"/>
              <a:chOff x="1296" y="1500"/>
              <a:chExt cx="8496" cy="10884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2592" y="1500"/>
                <a:ext cx="7200" cy="10884"/>
                <a:chOff x="2592" y="1048"/>
                <a:chExt cx="7200" cy="10884"/>
              </a:xfrm>
            </p:grpSpPr>
            <p:pic>
              <p:nvPicPr>
                <p:cNvPr id="39941" name="Picture 5" descr="Brmage-u"/>
                <p:cNvPicPr>
                  <a:picLocks noChangeAspect="1" noChangeArrowheads="1"/>
                </p:cNvPicPr>
                <p:nvPr/>
              </p:nvPicPr>
              <p:blipFill>
                <a:blip r:embed="rId2">
                  <a:lum bright="-12000" contrast="24000"/>
                </a:blip>
                <a:srcRect l="15804" t="4324" r="17101" b="15878"/>
                <a:stretch>
                  <a:fillRect/>
                </a:stretch>
              </p:blipFill>
              <p:spPr bwMode="auto">
                <a:xfrm>
                  <a:off x="3044" y="1440"/>
                  <a:ext cx="6249" cy="101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5" name="Group 6"/>
                <p:cNvGrpSpPr>
                  <a:grpSpLocks/>
                </p:cNvGrpSpPr>
                <p:nvPr/>
              </p:nvGrpSpPr>
              <p:grpSpPr bwMode="auto">
                <a:xfrm>
                  <a:off x="2592" y="1048"/>
                  <a:ext cx="7200" cy="10884"/>
                  <a:chOff x="2592" y="1048"/>
                  <a:chExt cx="7200" cy="10884"/>
                </a:xfrm>
              </p:grpSpPr>
              <p:grpSp>
                <p:nvGrpSpPr>
                  <p:cNvPr id="6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2592" y="1048"/>
                    <a:ext cx="7200" cy="10884"/>
                    <a:chOff x="1296" y="1048"/>
                    <a:chExt cx="7200" cy="10884"/>
                  </a:xfrm>
                </p:grpSpPr>
                <p:grpSp>
                  <p:nvGrpSpPr>
                    <p:cNvPr id="7" name="Group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96" y="1240"/>
                      <a:ext cx="576" cy="10076"/>
                      <a:chOff x="1296" y="1240"/>
                      <a:chExt cx="576" cy="10076"/>
                    </a:xfrm>
                  </p:grpSpPr>
                  <p:sp>
                    <p:nvSpPr>
                      <p:cNvPr id="39945" name="Text Box 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296" y="1240"/>
                        <a:ext cx="576" cy="7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220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46" name="Text Box 1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296" y="2204"/>
                        <a:ext cx="576" cy="7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200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47" name="Text Box 1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296" y="3128"/>
                        <a:ext cx="576" cy="7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180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48" name="Text Box 1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296" y="4032"/>
                        <a:ext cx="576" cy="7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160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49" name="Text Box 1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296" y="5040"/>
                        <a:ext cx="576" cy="7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140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50" name="Text Box 1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296" y="5944"/>
                        <a:ext cx="576" cy="7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120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51" name="Text Box 1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296" y="6892"/>
                        <a:ext cx="576" cy="7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100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52" name="Text Box 1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296" y="7776"/>
                        <a:ext cx="576" cy="7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80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53" name="Text Box 1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296" y="8724"/>
                        <a:ext cx="576" cy="7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60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54" name="Text Box 1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296" y="9668"/>
                        <a:ext cx="576" cy="7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40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55" name="Text Box 1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296" y="10596"/>
                        <a:ext cx="576" cy="7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20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</p:grpSp>
                <p:grpSp>
                  <p:nvGrpSpPr>
                    <p:cNvPr id="8" name="Group 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20" y="1256"/>
                      <a:ext cx="576" cy="10076"/>
                      <a:chOff x="7920" y="1256"/>
                      <a:chExt cx="576" cy="10076"/>
                    </a:xfrm>
                  </p:grpSpPr>
                  <p:sp>
                    <p:nvSpPr>
                      <p:cNvPr id="39957" name="Text Box 2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920" y="1256"/>
                        <a:ext cx="576" cy="7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220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58" name="Text Box 2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920" y="2220"/>
                        <a:ext cx="576" cy="7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200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59" name="Text Box 2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920" y="3144"/>
                        <a:ext cx="576" cy="7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180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60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920" y="4048"/>
                        <a:ext cx="576" cy="7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160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61" name="Text Box 2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920" y="5056"/>
                        <a:ext cx="576" cy="7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140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62" name="Text Box 2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920" y="5960"/>
                        <a:ext cx="576" cy="7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120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63" name="Text Box 2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920" y="6908"/>
                        <a:ext cx="576" cy="7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100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64" name="Text Box 2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920" y="7792"/>
                        <a:ext cx="576" cy="7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80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65" name="Text Box 2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920" y="8740"/>
                        <a:ext cx="576" cy="7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60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66" name="Text Box 3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920" y="9684"/>
                        <a:ext cx="576" cy="7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40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67" name="Text Box 3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920" y="10612"/>
                        <a:ext cx="576" cy="72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20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</p:grpSp>
                <p:grpSp>
                  <p:nvGrpSpPr>
                    <p:cNvPr id="9" name="Group 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96" y="1048"/>
                      <a:ext cx="5680" cy="432"/>
                      <a:chOff x="2096" y="1048"/>
                      <a:chExt cx="5680" cy="432"/>
                    </a:xfrm>
                  </p:grpSpPr>
                  <p:sp>
                    <p:nvSpPr>
                      <p:cNvPr id="39969" name="Text Box 3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096" y="1048"/>
                        <a:ext cx="864" cy="4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 -60 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70" name="Text Box 3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064" y="1048"/>
                        <a:ext cx="864" cy="4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 -40 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71" name="Text Box 3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008" y="1048"/>
                        <a:ext cx="864" cy="4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 -20 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72" name="Text Box 3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80" y="1048"/>
                        <a:ext cx="864" cy="4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 0 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73" name="Text Box 3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988" y="1048"/>
                        <a:ext cx="864" cy="4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 20 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74" name="Text Box 3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912" y="1048"/>
                        <a:ext cx="864" cy="4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 40 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</p:grpSp>
                <p:grpSp>
                  <p:nvGrpSpPr>
                    <p:cNvPr id="10" name="Group 3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96" y="11500"/>
                      <a:ext cx="5680" cy="432"/>
                      <a:chOff x="2096" y="1048"/>
                      <a:chExt cx="5680" cy="432"/>
                    </a:xfrm>
                  </p:grpSpPr>
                  <p:sp>
                    <p:nvSpPr>
                      <p:cNvPr id="39976" name="Text Box 4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096" y="1048"/>
                        <a:ext cx="864" cy="4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 -60 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77" name="Text Box 4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064" y="1048"/>
                        <a:ext cx="864" cy="4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 -40 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78" name="Text Box 4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008" y="1048"/>
                        <a:ext cx="864" cy="4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 -20 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79" name="Text Box 4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80" y="1048"/>
                        <a:ext cx="864" cy="4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 0 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80" name="Text Box 4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988" y="1048"/>
                        <a:ext cx="864" cy="4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 20 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9981" name="Text Box 4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912" y="1048"/>
                        <a:ext cx="864" cy="4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 sz="1100" b="1"/>
                          <a:t> 40 </a:t>
                        </a:r>
                        <a:endParaRPr lang="en-US" sz="2400">
                          <a:latin typeface="Times New Roman" pitchFamily="18" charset="0"/>
                        </a:endParaRPr>
                      </a:p>
                    </p:txBody>
                  </p:sp>
                </p:grpSp>
              </p:grpSp>
              <p:pic>
                <p:nvPicPr>
                  <p:cNvPr id="39982" name="Picture 46" descr="br-north-bw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04" y="8640"/>
                    <a:ext cx="1217" cy="161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grpSp>
            <p:nvGrpSpPr>
              <p:cNvPr id="11" name="Group 47"/>
              <p:cNvGrpSpPr>
                <a:grpSpLocks/>
              </p:cNvGrpSpPr>
              <p:nvPr/>
            </p:nvGrpSpPr>
            <p:grpSpPr bwMode="auto">
              <a:xfrm>
                <a:off x="1296" y="4148"/>
                <a:ext cx="1182" cy="4964"/>
                <a:chOff x="1296" y="4148"/>
                <a:chExt cx="1182" cy="4964"/>
              </a:xfrm>
            </p:grpSpPr>
            <p:pic>
              <p:nvPicPr>
                <p:cNvPr id="39984" name="Picture 48" descr="Brmag-CBAR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lum bright="-12000" contrast="24000"/>
                </a:blip>
                <a:srcRect l="7030" t="26859" r="86707" b="34174"/>
                <a:stretch>
                  <a:fillRect/>
                </a:stretch>
              </p:blipFill>
              <p:spPr bwMode="auto">
                <a:xfrm>
                  <a:off x="1879" y="4148"/>
                  <a:ext cx="529" cy="44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9985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1296" y="8208"/>
                  <a:ext cx="720" cy="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900" b="1"/>
                    <a:t>-80.0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39986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1440" y="6365"/>
                  <a:ext cx="576" cy="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900" b="1"/>
                    <a:t>0.0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39987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1336" y="5909"/>
                  <a:ext cx="720" cy="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900" b="1"/>
                    <a:t>20.0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39988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1336" y="5452"/>
                  <a:ext cx="720" cy="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900" b="1"/>
                    <a:t>40.0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39989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1341" y="5000"/>
                  <a:ext cx="720" cy="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900" b="1"/>
                    <a:t>60.0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39990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1341" y="4553"/>
                  <a:ext cx="720" cy="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900" b="1"/>
                    <a:t>80.0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39991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1654" y="8680"/>
                  <a:ext cx="824" cy="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900" b="1"/>
                    <a:t>nT/m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39992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1296" y="7712"/>
                  <a:ext cx="720" cy="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900" b="1"/>
                    <a:t>-60.0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39993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1296" y="7260"/>
                  <a:ext cx="720" cy="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900" b="1"/>
                    <a:t>-40.0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39994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1296" y="6808"/>
                  <a:ext cx="720" cy="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900" b="1"/>
                    <a:t>-20.0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39995" name="Text Box 59"/>
            <p:cNvSpPr txBox="1">
              <a:spLocks noChangeArrowheads="1"/>
            </p:cNvSpPr>
            <p:nvPr/>
          </p:nvSpPr>
          <p:spPr bwMode="auto">
            <a:xfrm>
              <a:off x="3024" y="12528"/>
              <a:ext cx="72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72000"/>
                </a:lnSpc>
                <a:spcBef>
                  <a:spcPts val="100"/>
                </a:spcBef>
              </a:pPr>
              <a:r>
                <a:rPr lang="en-US" sz="1100" b="1" i="1"/>
                <a:t> </a:t>
              </a:r>
              <a:endParaRPr lang="en-US" sz="2400">
                <a:latin typeface="Times New Roman" pitchFamily="18" charset="0"/>
              </a:endParaRPr>
            </a:p>
          </p:txBody>
        </p:sp>
      </p:grpSp>
      <p:sp>
        <p:nvSpPr>
          <p:cNvPr id="39996" name="Text Box 60"/>
          <p:cNvSpPr txBox="1">
            <a:spLocks noChangeArrowheads="1"/>
          </p:cNvSpPr>
          <p:nvPr/>
        </p:nvSpPr>
        <p:spPr bwMode="auto">
          <a:xfrm>
            <a:off x="5562600" y="2286000"/>
            <a:ext cx="324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Magnetic Susceptibility Map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04800" y="152400"/>
            <a:ext cx="5638800" cy="7467600"/>
            <a:chOff x="1336" y="1480"/>
            <a:chExt cx="8888" cy="12632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336" y="1480"/>
              <a:ext cx="8456" cy="10884"/>
              <a:chOff x="1336" y="1480"/>
              <a:chExt cx="8456" cy="10884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2592" y="1480"/>
                <a:ext cx="7200" cy="10884"/>
                <a:chOff x="2592" y="1480"/>
                <a:chExt cx="7200" cy="10884"/>
              </a:xfrm>
            </p:grpSpPr>
            <p:grpSp>
              <p:nvGrpSpPr>
                <p:cNvPr id="5" name="Group 7"/>
                <p:cNvGrpSpPr>
                  <a:grpSpLocks/>
                </p:cNvGrpSpPr>
                <p:nvPr/>
              </p:nvGrpSpPr>
              <p:grpSpPr bwMode="auto">
                <a:xfrm>
                  <a:off x="3392" y="1480"/>
                  <a:ext cx="5680" cy="432"/>
                  <a:chOff x="3392" y="1480"/>
                  <a:chExt cx="5680" cy="432"/>
                </a:xfrm>
              </p:grpSpPr>
              <p:sp>
                <p:nvSpPr>
                  <p:cNvPr id="40968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92" y="1480"/>
                    <a:ext cx="864" cy="4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100" b="1"/>
                      <a:t> -60 </a:t>
                    </a:r>
                    <a:endParaRPr lang="en-US"/>
                  </a:p>
                </p:txBody>
              </p:sp>
              <p:sp>
                <p:nvSpPr>
                  <p:cNvPr id="40969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60" y="1480"/>
                    <a:ext cx="864" cy="4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100" b="1"/>
                      <a:t> -40 </a:t>
                    </a:r>
                    <a:endParaRPr lang="en-US"/>
                  </a:p>
                </p:txBody>
              </p:sp>
              <p:sp>
                <p:nvSpPr>
                  <p:cNvPr id="40970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04" y="1480"/>
                    <a:ext cx="864" cy="4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100" b="1"/>
                      <a:t> -20 </a:t>
                    </a:r>
                    <a:endParaRPr lang="en-US"/>
                  </a:p>
                </p:txBody>
              </p:sp>
              <p:sp>
                <p:nvSpPr>
                  <p:cNvPr id="40971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376" y="1480"/>
                    <a:ext cx="864" cy="4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100" b="1"/>
                      <a:t> 0 </a:t>
                    </a:r>
                    <a:endParaRPr lang="en-US"/>
                  </a:p>
                </p:txBody>
              </p:sp>
              <p:sp>
                <p:nvSpPr>
                  <p:cNvPr id="40972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84" y="1480"/>
                    <a:ext cx="864" cy="4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100" b="1"/>
                      <a:t> 20 </a:t>
                    </a:r>
                    <a:endParaRPr lang="en-US"/>
                  </a:p>
                </p:txBody>
              </p:sp>
              <p:sp>
                <p:nvSpPr>
                  <p:cNvPr id="40973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08" y="1480"/>
                    <a:ext cx="864" cy="4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100" b="1"/>
                      <a:t> 40 </a:t>
                    </a:r>
                    <a:endParaRPr lang="en-US"/>
                  </a:p>
                </p:txBody>
              </p:sp>
            </p:grpSp>
            <p:grpSp>
              <p:nvGrpSpPr>
                <p:cNvPr id="6" name="Group 14"/>
                <p:cNvGrpSpPr>
                  <a:grpSpLocks/>
                </p:cNvGrpSpPr>
                <p:nvPr/>
              </p:nvGrpSpPr>
              <p:grpSpPr bwMode="auto">
                <a:xfrm>
                  <a:off x="3392" y="11932"/>
                  <a:ext cx="5680" cy="432"/>
                  <a:chOff x="3392" y="11932"/>
                  <a:chExt cx="5680" cy="432"/>
                </a:xfrm>
              </p:grpSpPr>
              <p:sp>
                <p:nvSpPr>
                  <p:cNvPr id="40975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92" y="11932"/>
                    <a:ext cx="864" cy="4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100" b="1"/>
                      <a:t> -60 </a:t>
                    </a:r>
                    <a:endParaRPr lang="en-US"/>
                  </a:p>
                </p:txBody>
              </p:sp>
              <p:sp>
                <p:nvSpPr>
                  <p:cNvPr id="40976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60" y="11932"/>
                    <a:ext cx="864" cy="4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100" b="1"/>
                      <a:t> -40 </a:t>
                    </a:r>
                    <a:endParaRPr lang="en-US"/>
                  </a:p>
                </p:txBody>
              </p:sp>
              <p:sp>
                <p:nvSpPr>
                  <p:cNvPr id="40977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04" y="11932"/>
                    <a:ext cx="864" cy="4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100" b="1"/>
                      <a:t> -20 </a:t>
                    </a:r>
                    <a:endParaRPr lang="en-US"/>
                  </a:p>
                </p:txBody>
              </p:sp>
              <p:sp>
                <p:nvSpPr>
                  <p:cNvPr id="40978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376" y="11932"/>
                    <a:ext cx="864" cy="4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100" b="1"/>
                      <a:t> 0 </a:t>
                    </a:r>
                    <a:endParaRPr lang="en-US"/>
                  </a:p>
                </p:txBody>
              </p:sp>
              <p:sp>
                <p:nvSpPr>
                  <p:cNvPr id="40979" name="Text 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84" y="11932"/>
                    <a:ext cx="864" cy="4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100" b="1"/>
                      <a:t> 20 </a:t>
                    </a:r>
                    <a:endParaRPr lang="en-US"/>
                  </a:p>
                </p:txBody>
              </p:sp>
              <p:sp>
                <p:nvSpPr>
                  <p:cNvPr id="40980" name="Text 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08" y="11932"/>
                    <a:ext cx="864" cy="4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100" b="1"/>
                      <a:t> 40 </a:t>
                    </a:r>
                    <a:endParaRPr lang="en-US"/>
                  </a:p>
                </p:txBody>
              </p:sp>
            </p:grpSp>
            <p:grpSp>
              <p:nvGrpSpPr>
                <p:cNvPr id="7" name="Group 21"/>
                <p:cNvGrpSpPr>
                  <a:grpSpLocks/>
                </p:cNvGrpSpPr>
                <p:nvPr/>
              </p:nvGrpSpPr>
              <p:grpSpPr bwMode="auto">
                <a:xfrm>
                  <a:off x="2592" y="1672"/>
                  <a:ext cx="7200" cy="10260"/>
                  <a:chOff x="2592" y="1672"/>
                  <a:chExt cx="7200" cy="10260"/>
                </a:xfrm>
              </p:grpSpPr>
              <p:pic>
                <p:nvPicPr>
                  <p:cNvPr id="40982" name="Picture 22" descr="Br31q-u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lum contrast="12000"/>
                  </a:blip>
                  <a:srcRect l="16035" t="4155" r="17009" b="16075"/>
                  <a:stretch>
                    <a:fillRect/>
                  </a:stretch>
                </p:blipFill>
                <p:spPr bwMode="auto">
                  <a:xfrm>
                    <a:off x="3084" y="1852"/>
                    <a:ext cx="6218" cy="100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8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2592" y="1672"/>
                    <a:ext cx="576" cy="10076"/>
                    <a:chOff x="1296" y="1240"/>
                    <a:chExt cx="576" cy="10076"/>
                  </a:xfrm>
                </p:grpSpPr>
                <p:sp>
                  <p:nvSpPr>
                    <p:cNvPr id="40984" name="Text Box 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96" y="1240"/>
                      <a:ext cx="576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sz="1100" b="1"/>
                        <a:t>220</a:t>
                      </a:r>
                      <a:endParaRPr lang="en-US"/>
                    </a:p>
                  </p:txBody>
                </p:sp>
                <p:sp>
                  <p:nvSpPr>
                    <p:cNvPr id="40985" name="Text Box 2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96" y="2204"/>
                      <a:ext cx="576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sz="1100" b="1"/>
                        <a:t>200</a:t>
                      </a:r>
                      <a:endParaRPr lang="en-US"/>
                    </a:p>
                  </p:txBody>
                </p:sp>
                <p:sp>
                  <p:nvSpPr>
                    <p:cNvPr id="40986" name="Text Box 2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96" y="3128"/>
                      <a:ext cx="576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sz="1100" b="1"/>
                        <a:t>180</a:t>
                      </a:r>
                      <a:endParaRPr lang="en-US"/>
                    </a:p>
                  </p:txBody>
                </p:sp>
                <p:sp>
                  <p:nvSpPr>
                    <p:cNvPr id="40987" name="Text Box 2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96" y="4032"/>
                      <a:ext cx="576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sz="1100" b="1"/>
                        <a:t>160</a:t>
                      </a:r>
                      <a:endParaRPr lang="en-US"/>
                    </a:p>
                  </p:txBody>
                </p:sp>
                <p:sp>
                  <p:nvSpPr>
                    <p:cNvPr id="40988" name="Text Box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96" y="5040"/>
                      <a:ext cx="576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sz="1100" b="1"/>
                        <a:t>140</a:t>
                      </a:r>
                      <a:endParaRPr lang="en-US"/>
                    </a:p>
                  </p:txBody>
                </p:sp>
                <p:sp>
                  <p:nvSpPr>
                    <p:cNvPr id="40989" name="Text Box 2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96" y="5944"/>
                      <a:ext cx="576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sz="1100" b="1"/>
                        <a:t>120</a:t>
                      </a:r>
                      <a:endParaRPr lang="en-US"/>
                    </a:p>
                  </p:txBody>
                </p:sp>
                <p:sp>
                  <p:nvSpPr>
                    <p:cNvPr id="40990" name="Text Box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96" y="6892"/>
                      <a:ext cx="576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sz="1100" b="1"/>
                        <a:t>100</a:t>
                      </a:r>
                      <a:endParaRPr lang="en-US"/>
                    </a:p>
                  </p:txBody>
                </p:sp>
                <p:sp>
                  <p:nvSpPr>
                    <p:cNvPr id="40991" name="Text Box 3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96" y="7776"/>
                      <a:ext cx="576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sz="1100" b="1"/>
                        <a:t>80</a:t>
                      </a:r>
                      <a:endParaRPr lang="en-US"/>
                    </a:p>
                  </p:txBody>
                </p:sp>
                <p:sp>
                  <p:nvSpPr>
                    <p:cNvPr id="40992" name="Text Box 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96" y="8724"/>
                      <a:ext cx="576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sz="1100" b="1"/>
                        <a:t>60</a:t>
                      </a:r>
                      <a:endParaRPr lang="en-US"/>
                    </a:p>
                  </p:txBody>
                </p:sp>
                <p:sp>
                  <p:nvSpPr>
                    <p:cNvPr id="40993" name="Text Box 3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96" y="9668"/>
                      <a:ext cx="576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sz="1100" b="1"/>
                        <a:t>40</a:t>
                      </a:r>
                      <a:endParaRPr lang="en-US"/>
                    </a:p>
                  </p:txBody>
                </p:sp>
                <p:sp>
                  <p:nvSpPr>
                    <p:cNvPr id="40994" name="Text Box 3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96" y="10596"/>
                      <a:ext cx="576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sz="1100" b="1"/>
                        <a:t>20</a:t>
                      </a:r>
                      <a:endParaRPr lang="en-US"/>
                    </a:p>
                  </p:txBody>
                </p:sp>
              </p:grpSp>
              <p:grpSp>
                <p:nvGrpSpPr>
                  <p:cNvPr id="9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9216" y="1688"/>
                    <a:ext cx="576" cy="10076"/>
                    <a:chOff x="7920" y="1256"/>
                    <a:chExt cx="576" cy="10076"/>
                  </a:xfrm>
                </p:grpSpPr>
                <p:sp>
                  <p:nvSpPr>
                    <p:cNvPr id="40996" name="Text Box 3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920" y="1256"/>
                      <a:ext cx="576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sz="1100" b="1"/>
                        <a:t>220</a:t>
                      </a:r>
                      <a:endParaRPr lang="en-US"/>
                    </a:p>
                  </p:txBody>
                </p:sp>
                <p:sp>
                  <p:nvSpPr>
                    <p:cNvPr id="40997" name="Text Box 3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920" y="2220"/>
                      <a:ext cx="576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sz="1100" b="1"/>
                        <a:t>200</a:t>
                      </a:r>
                      <a:endParaRPr lang="en-US"/>
                    </a:p>
                  </p:txBody>
                </p:sp>
                <p:sp>
                  <p:nvSpPr>
                    <p:cNvPr id="40998" name="Text Box 3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920" y="3144"/>
                      <a:ext cx="576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sz="1100" b="1"/>
                        <a:t>180</a:t>
                      </a:r>
                      <a:endParaRPr lang="en-US"/>
                    </a:p>
                  </p:txBody>
                </p:sp>
                <p:sp>
                  <p:nvSpPr>
                    <p:cNvPr id="40999" name="Text Box 3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920" y="4048"/>
                      <a:ext cx="576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sz="1100" b="1"/>
                        <a:t>160</a:t>
                      </a:r>
                      <a:endParaRPr lang="en-US"/>
                    </a:p>
                  </p:txBody>
                </p:sp>
                <p:sp>
                  <p:nvSpPr>
                    <p:cNvPr id="41000" name="Text Box 4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920" y="5056"/>
                      <a:ext cx="576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sz="1100" b="1"/>
                        <a:t>140</a:t>
                      </a:r>
                      <a:endParaRPr lang="en-US"/>
                    </a:p>
                  </p:txBody>
                </p:sp>
                <p:sp>
                  <p:nvSpPr>
                    <p:cNvPr id="41001" name="Text Box 4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920" y="5960"/>
                      <a:ext cx="576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sz="1100" b="1"/>
                        <a:t>120</a:t>
                      </a:r>
                      <a:endParaRPr lang="en-US"/>
                    </a:p>
                  </p:txBody>
                </p:sp>
                <p:sp>
                  <p:nvSpPr>
                    <p:cNvPr id="41002" name="Text Box 4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920" y="6908"/>
                      <a:ext cx="576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sz="1100" b="1"/>
                        <a:t>100</a:t>
                      </a:r>
                      <a:endParaRPr lang="en-US"/>
                    </a:p>
                  </p:txBody>
                </p:sp>
                <p:sp>
                  <p:nvSpPr>
                    <p:cNvPr id="41003" name="Text Box 4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920" y="7792"/>
                      <a:ext cx="576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sz="1100" b="1"/>
                        <a:t>80</a:t>
                      </a:r>
                      <a:endParaRPr lang="en-US"/>
                    </a:p>
                  </p:txBody>
                </p:sp>
                <p:sp>
                  <p:nvSpPr>
                    <p:cNvPr id="41004" name="Text Box 4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920" y="8740"/>
                      <a:ext cx="576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sz="1100" b="1"/>
                        <a:t>60</a:t>
                      </a:r>
                      <a:endParaRPr lang="en-US"/>
                    </a:p>
                  </p:txBody>
                </p:sp>
                <p:sp>
                  <p:nvSpPr>
                    <p:cNvPr id="41005" name="Text Box 4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920" y="9684"/>
                      <a:ext cx="576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sz="1100" b="1"/>
                        <a:t>40</a:t>
                      </a:r>
                      <a:endParaRPr lang="en-US"/>
                    </a:p>
                  </p:txBody>
                </p:sp>
                <p:sp>
                  <p:nvSpPr>
                    <p:cNvPr id="41006" name="Text Box 4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920" y="10612"/>
                      <a:ext cx="576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sz="1100" b="1"/>
                        <a:t>20</a:t>
                      </a:r>
                      <a:endParaRPr lang="en-US"/>
                    </a:p>
                  </p:txBody>
                </p:sp>
              </p:grpSp>
              <p:pic>
                <p:nvPicPr>
                  <p:cNvPr id="41007" name="Picture 47" descr="br-north-bw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23" y="9072"/>
                    <a:ext cx="1217" cy="161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pic>
            <p:nvPicPr>
              <p:cNvPr id="41008" name="Picture 48" descr="BR31Q"/>
              <p:cNvPicPr>
                <a:picLocks noChangeAspect="1" noChangeArrowheads="1"/>
              </p:cNvPicPr>
              <p:nvPr/>
            </p:nvPicPr>
            <p:blipFill>
              <a:blip r:embed="rId4"/>
              <a:srcRect l="7367" t="18326" r="85817" b="33798"/>
              <a:stretch>
                <a:fillRect/>
              </a:stretch>
            </p:blipFill>
            <p:spPr bwMode="auto">
              <a:xfrm>
                <a:off x="1872" y="3888"/>
                <a:ext cx="576" cy="55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" name="Group 49"/>
              <p:cNvGrpSpPr>
                <a:grpSpLocks/>
              </p:cNvGrpSpPr>
              <p:nvPr/>
            </p:nvGrpSpPr>
            <p:grpSpPr bwMode="auto">
              <a:xfrm>
                <a:off x="1336" y="4395"/>
                <a:ext cx="725" cy="4965"/>
                <a:chOff x="1336" y="4395"/>
                <a:chExt cx="725" cy="4965"/>
              </a:xfrm>
            </p:grpSpPr>
            <p:sp>
              <p:nvSpPr>
                <p:cNvPr id="41010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1440" y="8928"/>
                  <a:ext cx="576" cy="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900" b="1"/>
                    <a:t>8.0</a:t>
                  </a:r>
                  <a:endParaRPr lang="en-US"/>
                </a:p>
              </p:txBody>
            </p:sp>
            <p:sp>
              <p:nvSpPr>
                <p:cNvPr id="41011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1440" y="8020"/>
                  <a:ext cx="576" cy="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900" b="1"/>
                    <a:t>9.0</a:t>
                  </a:r>
                  <a:endParaRPr lang="en-US"/>
                </a:p>
              </p:txBody>
            </p:sp>
            <p:sp>
              <p:nvSpPr>
                <p:cNvPr id="41012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1440" y="8476"/>
                  <a:ext cx="576" cy="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900" b="1"/>
                    <a:t>8.5</a:t>
                  </a:r>
                  <a:endParaRPr lang="en-US"/>
                </a:p>
              </p:txBody>
            </p:sp>
            <p:sp>
              <p:nvSpPr>
                <p:cNvPr id="41013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1440" y="7572"/>
                  <a:ext cx="576" cy="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900" b="1"/>
                    <a:t>9.5</a:t>
                  </a:r>
                  <a:endParaRPr lang="en-US"/>
                </a:p>
              </p:txBody>
            </p:sp>
            <p:sp>
              <p:nvSpPr>
                <p:cNvPr id="41014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1336" y="7116"/>
                  <a:ext cx="720" cy="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900" b="1"/>
                    <a:t>10.0</a:t>
                  </a:r>
                  <a:endParaRPr lang="en-US"/>
                </a:p>
              </p:txBody>
            </p:sp>
            <p:sp>
              <p:nvSpPr>
                <p:cNvPr id="41015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1336" y="6644"/>
                  <a:ext cx="720" cy="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900" b="1"/>
                    <a:t>10.5</a:t>
                  </a:r>
                  <a:endParaRPr lang="en-US"/>
                </a:p>
              </p:txBody>
            </p:sp>
            <p:sp>
              <p:nvSpPr>
                <p:cNvPr id="41016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1341" y="6207"/>
                  <a:ext cx="720" cy="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900" b="1"/>
                    <a:t>11.0</a:t>
                  </a:r>
                  <a:endParaRPr lang="en-US"/>
                </a:p>
              </p:txBody>
            </p:sp>
            <p:sp>
              <p:nvSpPr>
                <p:cNvPr id="41017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1341" y="5760"/>
                  <a:ext cx="720" cy="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900" b="1"/>
                    <a:t>11.5</a:t>
                  </a:r>
                  <a:endParaRPr lang="en-US"/>
                </a:p>
              </p:txBody>
            </p:sp>
            <p:sp>
              <p:nvSpPr>
                <p:cNvPr id="41018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1341" y="5313"/>
                  <a:ext cx="720" cy="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900" b="1"/>
                    <a:t>12.0</a:t>
                  </a:r>
                  <a:endParaRPr lang="en-US"/>
                </a:p>
              </p:txBody>
            </p:sp>
            <p:sp>
              <p:nvSpPr>
                <p:cNvPr id="41019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1341" y="4836"/>
                  <a:ext cx="720" cy="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900" b="1"/>
                    <a:t>12.5</a:t>
                  </a:r>
                  <a:endParaRPr lang="en-US"/>
                </a:p>
              </p:txBody>
            </p:sp>
            <p:sp>
              <p:nvSpPr>
                <p:cNvPr id="41020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1341" y="4395"/>
                  <a:ext cx="720" cy="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900" b="1"/>
                    <a:t>13.0</a:t>
                  </a:r>
                  <a:endParaRPr lang="en-US"/>
                </a:p>
              </p:txBody>
            </p:sp>
          </p:grpSp>
          <p:sp>
            <p:nvSpPr>
              <p:cNvPr id="41021" name="Text Box 61"/>
              <p:cNvSpPr txBox="1">
                <a:spLocks noChangeArrowheads="1"/>
              </p:cNvSpPr>
              <p:nvPr/>
            </p:nvSpPr>
            <p:spPr bwMode="auto">
              <a:xfrm>
                <a:off x="1654" y="9459"/>
                <a:ext cx="824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900" b="1"/>
                  <a:t>mS/m</a:t>
                </a:r>
                <a:endParaRPr lang="en-US"/>
              </a:p>
            </p:txBody>
          </p:sp>
        </p:grpSp>
        <p:sp>
          <p:nvSpPr>
            <p:cNvPr id="41022" name="Oval 62"/>
            <p:cNvSpPr>
              <a:spLocks noChangeArrowheads="1"/>
            </p:cNvSpPr>
            <p:nvPr/>
          </p:nvSpPr>
          <p:spPr bwMode="auto">
            <a:xfrm>
              <a:off x="5304" y="1976"/>
              <a:ext cx="3600" cy="4464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23" name="Oval 63"/>
            <p:cNvSpPr>
              <a:spLocks noChangeArrowheads="1"/>
            </p:cNvSpPr>
            <p:nvPr/>
          </p:nvSpPr>
          <p:spPr bwMode="auto">
            <a:xfrm rot="2164535">
              <a:off x="5272" y="7353"/>
              <a:ext cx="3312" cy="2140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24" name="Text Box 64"/>
            <p:cNvSpPr txBox="1">
              <a:spLocks noChangeArrowheads="1"/>
            </p:cNvSpPr>
            <p:nvPr/>
          </p:nvSpPr>
          <p:spPr bwMode="auto">
            <a:xfrm>
              <a:off x="3024" y="12528"/>
              <a:ext cx="7200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72000"/>
                </a:lnSpc>
              </a:pPr>
              <a:endParaRPr lang="en-US"/>
            </a:p>
          </p:txBody>
        </p:sp>
        <p:sp>
          <p:nvSpPr>
            <p:cNvPr id="41025" name="Oval 65"/>
            <p:cNvSpPr>
              <a:spLocks noChangeArrowheads="1"/>
            </p:cNvSpPr>
            <p:nvPr/>
          </p:nvSpPr>
          <p:spPr bwMode="auto">
            <a:xfrm>
              <a:off x="3525" y="13239"/>
              <a:ext cx="432" cy="288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26" name="Text Box 66"/>
            <p:cNvSpPr txBox="1">
              <a:spLocks noChangeArrowheads="1"/>
            </p:cNvSpPr>
            <p:nvPr/>
          </p:nvSpPr>
          <p:spPr bwMode="auto">
            <a:xfrm>
              <a:off x="3525" y="12876"/>
              <a:ext cx="57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28" name="Text Box 68"/>
          <p:cNvSpPr txBox="1">
            <a:spLocks noChangeArrowheads="1"/>
          </p:cNvSpPr>
          <p:nvPr/>
        </p:nvSpPr>
        <p:spPr bwMode="auto">
          <a:xfrm>
            <a:off x="6384925" y="2855913"/>
            <a:ext cx="208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Conductivity Map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81000" y="304800"/>
          <a:ext cx="3886200" cy="5778610"/>
        </p:xfrm>
        <a:graphic>
          <a:graphicData uri="http://schemas.openxmlformats.org/presentationml/2006/ole">
            <p:oleObj spid="_x0000_s18434" name="Chart" r:id="rId3" imgW="5010150" imgH="7448550" progId="Excel.Sheet.8">
              <p:embed/>
            </p:oleObj>
          </a:graphicData>
        </a:graphic>
      </p:graphicFrame>
      <p:pic>
        <p:nvPicPr>
          <p:cNvPr id="4" name="Picture 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457200"/>
            <a:ext cx="4191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 t="64963" r="5954" b="16910"/>
          <a:stretch>
            <a:fillRect/>
          </a:stretch>
        </p:blipFill>
        <p:spPr bwMode="auto">
          <a:xfrm>
            <a:off x="228600" y="762000"/>
            <a:ext cx="8610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66800" y="5486400"/>
            <a:ext cx="6962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Cumulative probability distributions for all housepit (lower) and </a:t>
            </a:r>
            <a:r>
              <a:rPr lang="en-US" dirty="0" smtClean="0"/>
              <a:t>external</a:t>
            </a:r>
          </a:p>
          <a:p>
            <a:r>
              <a:rPr lang="en-US" dirty="0" smtClean="0"/>
              <a:t> </a:t>
            </a:r>
            <a:r>
              <a:rPr lang="en-US" dirty="0"/>
              <a:t>pit feature (upper) radiocarbon dates.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304800" y="6172200"/>
            <a:ext cx="5745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Middle Fraser Canyon</a:t>
            </a:r>
          </a:p>
        </p:txBody>
      </p:sp>
      <p:pic>
        <p:nvPicPr>
          <p:cNvPr id="8221" name="Picture 29" descr="pas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228600"/>
            <a:ext cx="3776663" cy="5486400"/>
          </a:xfrm>
          <a:noFill/>
          <a:ln/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267200" y="0"/>
            <a:ext cx="4876800" cy="6858000"/>
            <a:chOff x="1584" y="1008"/>
            <a:chExt cx="9224" cy="13533"/>
          </a:xfrm>
        </p:grpSpPr>
        <p:pic>
          <p:nvPicPr>
            <p:cNvPr id="8223" name="Picture 31" descr="br-area-ortho-pla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84" y="1008"/>
              <a:ext cx="9224" cy="13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24" name="Text Box 32"/>
            <p:cNvSpPr txBox="1">
              <a:spLocks noChangeArrowheads="1"/>
            </p:cNvSpPr>
            <p:nvPr/>
          </p:nvSpPr>
          <p:spPr bwMode="auto">
            <a:xfrm>
              <a:off x="7920" y="1296"/>
              <a:ext cx="1584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000" b="1" i="1">
                  <a:solidFill>
                    <a:srgbClr val="FFFFFF"/>
                  </a:solidFill>
                  <a:latin typeface="Arial" pitchFamily="34" charset="0"/>
                </a:rPr>
                <a:t>Keatley</a:t>
              </a:r>
            </a:p>
            <a:p>
              <a:r>
                <a:rPr lang="en-US" sz="1000" b="1" i="1">
                  <a:solidFill>
                    <a:srgbClr val="FFFFFF"/>
                  </a:solidFill>
                  <a:latin typeface="Arial" pitchFamily="34" charset="0"/>
                </a:rPr>
                <a:t>Creek Site</a:t>
              </a:r>
              <a:endParaRPr lang="en-US"/>
            </a:p>
          </p:txBody>
        </p:sp>
        <p:sp>
          <p:nvSpPr>
            <p:cNvPr id="8225" name="Text Box 33"/>
            <p:cNvSpPr txBox="1">
              <a:spLocks noChangeArrowheads="1"/>
            </p:cNvSpPr>
            <p:nvPr/>
          </p:nvSpPr>
          <p:spPr bwMode="auto">
            <a:xfrm>
              <a:off x="3024" y="4320"/>
              <a:ext cx="144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000" b="1" i="1">
                  <a:solidFill>
                    <a:srgbClr val="FFFFFF"/>
                  </a:solidFill>
                  <a:latin typeface="Arial" pitchFamily="34" charset="0"/>
                </a:rPr>
                <a:t>Bridge</a:t>
              </a:r>
            </a:p>
            <a:p>
              <a:r>
                <a:rPr lang="en-US" sz="1000" b="1" i="1">
                  <a:solidFill>
                    <a:srgbClr val="FFFFFF"/>
                  </a:solidFill>
                  <a:latin typeface="Arial" pitchFamily="34" charset="0"/>
                </a:rPr>
                <a:t>River Site</a:t>
              </a:r>
              <a:endParaRPr lang="en-US"/>
            </a:p>
          </p:txBody>
        </p:sp>
        <p:sp>
          <p:nvSpPr>
            <p:cNvPr id="8226" name="Text Box 34"/>
            <p:cNvSpPr txBox="1">
              <a:spLocks noChangeArrowheads="1"/>
            </p:cNvSpPr>
            <p:nvPr/>
          </p:nvSpPr>
          <p:spPr bwMode="auto">
            <a:xfrm>
              <a:off x="9072" y="4896"/>
              <a:ext cx="1008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000" b="1" i="1">
                  <a:solidFill>
                    <a:srgbClr val="FFFFFF"/>
                  </a:solidFill>
                </a:rPr>
                <a:t>Bell Site</a:t>
              </a:r>
              <a:endParaRPr lang="en-US"/>
            </a:p>
          </p:txBody>
        </p:sp>
        <p:sp>
          <p:nvSpPr>
            <p:cNvPr id="8227" name="Text Box 35"/>
            <p:cNvSpPr txBox="1">
              <a:spLocks noChangeArrowheads="1"/>
            </p:cNvSpPr>
            <p:nvPr/>
          </p:nvSpPr>
          <p:spPr bwMode="auto">
            <a:xfrm>
              <a:off x="7056" y="6396"/>
              <a:ext cx="1268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000" b="1" i="1">
                  <a:solidFill>
                    <a:srgbClr val="FFFFFF"/>
                  </a:solidFill>
                </a:rPr>
                <a:t>FountainSite</a:t>
              </a:r>
              <a:endParaRPr lang="en-US"/>
            </a:p>
          </p:txBody>
        </p:sp>
        <p:sp>
          <p:nvSpPr>
            <p:cNvPr id="8228" name="Text Box 36"/>
            <p:cNvSpPr txBox="1">
              <a:spLocks noChangeArrowheads="1"/>
            </p:cNvSpPr>
            <p:nvPr/>
          </p:nvSpPr>
          <p:spPr bwMode="auto">
            <a:xfrm>
              <a:off x="4136" y="10800"/>
              <a:ext cx="1152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000" b="1" i="1">
                  <a:solidFill>
                    <a:srgbClr val="FFFFFF"/>
                  </a:solidFill>
                </a:rPr>
                <a:t>Lillooet Site</a:t>
              </a:r>
              <a:endParaRPr lang="en-US"/>
            </a:p>
          </p:txBody>
        </p:sp>
        <p:sp>
          <p:nvSpPr>
            <p:cNvPr id="8229" name="Text Box 37"/>
            <p:cNvSpPr txBox="1">
              <a:spLocks noChangeArrowheads="1"/>
            </p:cNvSpPr>
            <p:nvPr/>
          </p:nvSpPr>
          <p:spPr bwMode="auto">
            <a:xfrm>
              <a:off x="1584" y="11520"/>
              <a:ext cx="1152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100" b="1" i="1">
                  <a:solidFill>
                    <a:srgbClr val="FFFFFF"/>
                  </a:solidFill>
                </a:rPr>
                <a:t>Seton </a:t>
              </a:r>
            </a:p>
            <a:p>
              <a:r>
                <a:rPr lang="en-US" sz="1100" b="1" i="1">
                  <a:solidFill>
                    <a:srgbClr val="FFFFFF"/>
                  </a:solidFill>
                </a:rPr>
                <a:t>Lake</a:t>
              </a:r>
              <a:endParaRPr lang="en-US"/>
            </a:p>
          </p:txBody>
        </p:sp>
        <p:pic>
          <p:nvPicPr>
            <p:cNvPr id="8230" name="Picture 38" descr="north-bw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50" y="12312"/>
              <a:ext cx="734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31" name="Picture 3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934" y="3024"/>
              <a:ext cx="1370" cy="1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32" name="Picture 4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51" y="6820"/>
              <a:ext cx="1485" cy="1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33" name="Picture 4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680" y="11808"/>
              <a:ext cx="1788" cy="1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5054" y="13680"/>
              <a:ext cx="2260" cy="546"/>
              <a:chOff x="5054" y="13680"/>
              <a:chExt cx="2260" cy="546"/>
            </a:xfrm>
          </p:grpSpPr>
          <p:sp>
            <p:nvSpPr>
              <p:cNvPr id="8235" name="Rectangle 43"/>
              <p:cNvSpPr>
                <a:spLocks noChangeArrowheads="1"/>
              </p:cNvSpPr>
              <p:nvPr/>
            </p:nvSpPr>
            <p:spPr bwMode="auto">
              <a:xfrm>
                <a:off x="5064" y="13680"/>
                <a:ext cx="2130" cy="43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6" name="Text Box 44"/>
              <p:cNvSpPr txBox="1">
                <a:spLocks noChangeArrowheads="1"/>
              </p:cNvSpPr>
              <p:nvPr/>
            </p:nvSpPr>
            <p:spPr bwMode="auto">
              <a:xfrm>
                <a:off x="5054" y="13794"/>
                <a:ext cx="2260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Arial" pitchFamily="34" charset="0"/>
                  </a:rPr>
                  <a:t>0             km           2.5 </a:t>
                </a:r>
                <a:endParaRPr lang="en-US"/>
              </a:p>
            </p:txBody>
          </p:sp>
          <p:grpSp>
            <p:nvGrpSpPr>
              <p:cNvPr id="4" name="Group 45"/>
              <p:cNvGrpSpPr>
                <a:grpSpLocks/>
              </p:cNvGrpSpPr>
              <p:nvPr/>
            </p:nvGrpSpPr>
            <p:grpSpPr bwMode="auto">
              <a:xfrm>
                <a:off x="5230" y="13754"/>
                <a:ext cx="1719" cy="70"/>
                <a:chOff x="5232" y="13754"/>
                <a:chExt cx="1744" cy="70"/>
              </a:xfrm>
            </p:grpSpPr>
            <p:grpSp>
              <p:nvGrpSpPr>
                <p:cNvPr id="5" name="Group 46"/>
                <p:cNvGrpSpPr>
                  <a:grpSpLocks/>
                </p:cNvGrpSpPr>
                <p:nvPr/>
              </p:nvGrpSpPr>
              <p:grpSpPr bwMode="auto">
                <a:xfrm>
                  <a:off x="5232" y="13794"/>
                  <a:ext cx="1744" cy="0"/>
                  <a:chOff x="5432" y="15120"/>
                  <a:chExt cx="1744" cy="0"/>
                </a:xfrm>
              </p:grpSpPr>
              <p:sp>
                <p:nvSpPr>
                  <p:cNvPr id="8239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432" y="15120"/>
                    <a:ext cx="348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40" name="Line 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780" y="15120"/>
                    <a:ext cx="348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41" name="Line 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128" y="15120"/>
                    <a:ext cx="348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42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828" y="15120"/>
                    <a:ext cx="348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43" name="Line 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480" y="15120"/>
                    <a:ext cx="348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244" name="Line 52"/>
                <p:cNvSpPr>
                  <a:spLocks noChangeShapeType="1"/>
                </p:cNvSpPr>
                <p:nvPr/>
              </p:nvSpPr>
              <p:spPr bwMode="auto">
                <a:xfrm>
                  <a:off x="5240" y="13754"/>
                  <a:ext cx="172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5" name="Line 53"/>
                <p:cNvSpPr>
                  <a:spLocks noChangeShapeType="1"/>
                </p:cNvSpPr>
                <p:nvPr/>
              </p:nvSpPr>
              <p:spPr bwMode="auto">
                <a:xfrm>
                  <a:off x="5240" y="13824"/>
                  <a:ext cx="172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r phase seq final b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81200" y="0"/>
            <a:ext cx="4986338" cy="6858000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AMP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"/>
            <a:ext cx="2341563" cy="3429000"/>
          </a:xfrm>
          <a:prstGeom prst="rect">
            <a:avLst/>
          </a:prstGeom>
          <a:noFill/>
        </p:spPr>
      </p:pic>
      <p:pic>
        <p:nvPicPr>
          <p:cNvPr id="32773" name="Picture 5" descr="AMP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276600"/>
            <a:ext cx="5029200" cy="3349625"/>
          </a:xfrm>
          <a:prstGeom prst="rect">
            <a:avLst/>
          </a:prstGeom>
          <a:noFill/>
        </p:spPr>
      </p:pic>
      <p:pic>
        <p:nvPicPr>
          <p:cNvPr id="32774" name="Picture 6" descr="AMP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81000"/>
            <a:ext cx="4114800" cy="2797175"/>
          </a:xfrm>
          <a:prstGeom prst="rect">
            <a:avLst/>
          </a:prstGeom>
          <a:noFill/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136525" y="4079875"/>
            <a:ext cx="29067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Montana Excavations,</a:t>
            </a:r>
          </a:p>
          <a:p>
            <a:r>
              <a:rPr lang="en-US"/>
              <a:t>1999-2002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3733800"/>
            <a:ext cx="1523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Keatley Creek: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5105400"/>
            <a:ext cx="32208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demographic and social</a:t>
            </a:r>
          </a:p>
          <a:p>
            <a:r>
              <a:rPr lang="en-US" dirty="0" smtClean="0"/>
              <a:t>Change reflected in the histories</a:t>
            </a:r>
          </a:p>
          <a:p>
            <a:r>
              <a:rPr lang="en-US" dirty="0" smtClean="0"/>
              <a:t>Of individual houses?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304800"/>
            <a:ext cx="7239000" cy="6126163"/>
          </a:xfrm>
          <a:noFill/>
          <a:ln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600" y="302419"/>
            <a:ext cx="7162800" cy="5595937"/>
          </a:xfrm>
          <a:prstGeom prst="rect">
            <a:avLst/>
          </a:prstGeom>
          <a:noFill/>
          <a:ln/>
        </p:spPr>
      </p:pic>
      <p:sp>
        <p:nvSpPr>
          <p:cNvPr id="6" name="TextBox 5"/>
          <p:cNvSpPr txBox="1"/>
          <p:nvPr/>
        </p:nvSpPr>
        <p:spPr>
          <a:xfrm>
            <a:off x="1905000" y="6019800"/>
            <a:ext cx="3312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Proxies for population packing at </a:t>
            </a:r>
          </a:p>
          <a:p>
            <a:r>
              <a:rPr lang="en-US" dirty="0" smtClean="0"/>
              <a:t>Housepit 7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3810000"/>
            <a:ext cx="3242779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57200"/>
            <a:ext cx="5555216" cy="5410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00800" y="1371600"/>
            <a:ext cx="250517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Figure 5 from Tunnicliffe et al.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(Marine Geology 174:197-210)</a:t>
            </a:r>
          </a:p>
          <a:p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Variability in Fish Remains and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Diatoms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Saanich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Inlet,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Vancouver Island,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B.C.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400" y="3657600"/>
            <a:ext cx="29269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Does change in climate and </a:t>
            </a:r>
          </a:p>
          <a:p>
            <a:r>
              <a:rPr lang="en-US" dirty="0" smtClean="0"/>
              <a:t>m</a:t>
            </a:r>
            <a:r>
              <a:rPr lang="en-US" dirty="0" smtClean="0"/>
              <a:t>arine productivity correlate</a:t>
            </a:r>
          </a:p>
          <a:p>
            <a:r>
              <a:rPr lang="en-US" dirty="0" smtClean="0"/>
              <a:t>w</a:t>
            </a:r>
            <a:r>
              <a:rPr lang="en-US" dirty="0" smtClean="0"/>
              <a:t>ith change in the </a:t>
            </a:r>
          </a:p>
          <a:p>
            <a:r>
              <a:rPr lang="en-US" dirty="0" smtClean="0"/>
              <a:t>Mid-Fraser villages?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52400"/>
            <a:ext cx="4721245" cy="5867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72200" y="1600200"/>
            <a:ext cx="278153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Figure 7 from Hay et al.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(Quaternary Research 67:33-49)</a:t>
            </a:r>
          </a:p>
          <a:p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Evidence for effects of Climate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Change on Central Northwest Coast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0-5000 years ago.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-1"/>
            <a:ext cx="4343400" cy="663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181600" y="685800"/>
            <a:ext cx="2585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Karluk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Lake (Kodiak island)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Isotopic Proxy for Salmon Abundance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2133600"/>
            <a:ext cx="2471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Santa Barbara Basin Anchovy Scales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3886200"/>
            <a:ext cx="2387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Santa Barbara Basin Sardine Scales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5562600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Saanich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Inlet Fish Remains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5200" y="5638800"/>
            <a:ext cx="6046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800 BP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0" y="5334000"/>
            <a:ext cx="8275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1000 BP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0" y="5029200"/>
            <a:ext cx="8275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1200 BP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86400" y="6248400"/>
            <a:ext cx="19030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Data from Finney et al. (2002)</a:t>
            </a:r>
          </a:p>
          <a:p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(Nature 416:729-733)</a:t>
            </a: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438400" y="50292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362200" y="6553200"/>
            <a:ext cx="675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1200 BP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29000" y="6553200"/>
            <a:ext cx="675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800 B.P</a:t>
            </a:r>
            <a:r>
              <a:rPr lang="en-US" sz="1100" dirty="0" smtClean="0"/>
              <a:t>.</a:t>
            </a:r>
            <a:endParaRPr lang="en-US" sz="11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"/>
            <a:ext cx="384062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3391" y="3429000"/>
            <a:ext cx="3606210" cy="269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228600"/>
            <a:ext cx="46767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352800"/>
            <a:ext cx="407443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00400" y="3048000"/>
            <a:ext cx="383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Change in Prey Choice at Keatley Creek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533400" y="381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3962400" y="3505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9600" y="3962400"/>
            <a:ext cx="2332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Subsistence Change at </a:t>
            </a:r>
          </a:p>
          <a:p>
            <a:r>
              <a:rPr lang="en-US" dirty="0" smtClean="0"/>
              <a:t>Bridge River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838200"/>
            <a:ext cx="58293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19800" y="990600"/>
            <a:ext cx="2867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Evidence for material wealth</a:t>
            </a:r>
          </a:p>
          <a:p>
            <a:r>
              <a:rPr lang="en-US" dirty="0" smtClean="0"/>
              <a:t>a</a:t>
            </a:r>
            <a:r>
              <a:rPr lang="en-US" dirty="0" smtClean="0"/>
              <a:t>t Housepit 7, Keatley Creek</a:t>
            </a:r>
          </a:p>
          <a:p>
            <a:r>
              <a:rPr lang="en-US" dirty="0" smtClean="0"/>
              <a:t>Site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midden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4800600" cy="36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 descr="SteinPithou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9375" y="533400"/>
            <a:ext cx="37655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1" descr="final hp7cl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733800"/>
            <a:ext cx="5562600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6232525" y="4537075"/>
            <a:ext cx="285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Mid-Fraser Housepits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457200"/>
            <a:ext cx="4191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Chart 4"/>
          <p:cNvGraphicFramePr/>
          <p:nvPr/>
        </p:nvGraphicFramePr>
        <p:xfrm>
          <a:off x="228601" y="228600"/>
          <a:ext cx="41148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3429000"/>
            <a:ext cx="3400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Emergent wealth-based inequality</a:t>
            </a:r>
          </a:p>
          <a:p>
            <a:r>
              <a:rPr lang="en-US" dirty="0" smtClean="0"/>
              <a:t>At Bridge River after ca. 1250 B.P.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Optimal Resource Access and Population Growth in aggregated villages</a:t>
            </a:r>
          </a:p>
          <a:p>
            <a:r>
              <a:rPr lang="en-US" dirty="0" smtClean="0"/>
              <a:t>Warming and decline in salmon</a:t>
            </a:r>
          </a:p>
          <a:p>
            <a:r>
              <a:rPr lang="en-US" dirty="0" smtClean="0"/>
              <a:t>Population Imbalance and wider diet</a:t>
            </a:r>
          </a:p>
          <a:p>
            <a:r>
              <a:rPr lang="en-US" dirty="0" smtClean="0"/>
              <a:t>Socio-economic and political competition</a:t>
            </a:r>
          </a:p>
          <a:p>
            <a:r>
              <a:rPr lang="en-US" dirty="0" smtClean="0"/>
              <a:t>Population Dispersal</a:t>
            </a:r>
          </a:p>
          <a:p>
            <a:r>
              <a:rPr lang="en-US" dirty="0" smtClean="0"/>
              <a:t>Later Return and Aggregation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AMP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600200" y="228600"/>
            <a:ext cx="7010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/>
              <a:t>Acknowledgements: Keatley Creek and Bridge River excavations</a:t>
            </a:r>
          </a:p>
          <a:p>
            <a:r>
              <a:rPr lang="en-US" sz="2000"/>
              <a:t>were generously funded by the National Science Foundation, </a:t>
            </a:r>
          </a:p>
          <a:p>
            <a:r>
              <a:rPr lang="en-US" sz="2000"/>
              <a:t>the Wenner-Gren Foundation, and The University of Montana. </a:t>
            </a:r>
          </a:p>
          <a:p>
            <a:r>
              <a:rPr lang="en-US" sz="2000"/>
              <a:t>Our research is also the result of an on-going partnership and</a:t>
            </a:r>
          </a:p>
          <a:p>
            <a:r>
              <a:rPr lang="en-US" sz="2000"/>
              <a:t>collaboration with the Stl’</a:t>
            </a:r>
            <a:r>
              <a:rPr lang="en-US" sz="2000">
                <a:cs typeface="Times New Roman" pitchFamily="18" charset="0"/>
              </a:rPr>
              <a:t>á</a:t>
            </a:r>
            <a:r>
              <a:rPr lang="en-US" sz="2000"/>
              <a:t>tl’imx Nation, the original people of </a:t>
            </a:r>
          </a:p>
          <a:p>
            <a:r>
              <a:rPr lang="en-US" sz="2000"/>
              <a:t>the Middle Fraser Canyon.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2514600" y="4038600"/>
            <a:ext cx="2967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Thank you very much!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IMG_0158"/>
          <p:cNvPicPr>
            <a:picLocks noGrp="1" noChangeAspect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381000"/>
            <a:ext cx="7924800" cy="5943600"/>
          </a:xfrm>
          <a:noFill/>
          <a:ln/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127125" y="4918075"/>
            <a:ext cx="3235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Large </a:t>
            </a:r>
            <a:r>
              <a:rPr lang="en-US" dirty="0" smtClean="0">
                <a:solidFill>
                  <a:schemeClr val="bg1"/>
                </a:solidFill>
              </a:rPr>
              <a:t>Villages: Keatley Creek site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6553200" y="6172200"/>
            <a:ext cx="20748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 b="1"/>
              <a:t>Photograph by Duggan Backhouse-Prentiss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P61507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3" y="74613"/>
            <a:ext cx="8945562" cy="67087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96200" y="4038600"/>
            <a:ext cx="1315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Bridge River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Site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brfg dipnetter 12 b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381000"/>
            <a:ext cx="305752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 descr="final fishing grounds (revised)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381000"/>
            <a:ext cx="4987925" cy="5257800"/>
          </a:xfrm>
          <a:noFill/>
          <a:ln/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5927725" y="4308475"/>
            <a:ext cx="26384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Mid-Fraser Salmon </a:t>
            </a:r>
          </a:p>
          <a:p>
            <a:r>
              <a:rPr lang="en-US"/>
              <a:t>Fishing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wind-drying salmon 3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304800"/>
            <a:ext cx="3581400" cy="2686050"/>
          </a:xfrm>
          <a:noFill/>
          <a:ln/>
        </p:spPr>
      </p:pic>
      <p:pic>
        <p:nvPicPr>
          <p:cNvPr id="12293" name="Picture 5" descr="final rackcollagebw (revised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533400"/>
            <a:ext cx="50323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60325" y="3470275"/>
            <a:ext cx="3803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Heat and Wind Dried Salmon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meat final color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382000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676400" y="5715000"/>
            <a:ext cx="3898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Hunting and Game Processing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new root roasting (revised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28602"/>
            <a:ext cx="6934200" cy="539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3108325" y="5527675"/>
            <a:ext cx="4567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Outdoor Cooking (roots, meat, fish)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578</Words>
  <Application>Microsoft Office PowerPoint</Application>
  <PresentationFormat>On-screen Show (4:3)</PresentationFormat>
  <Paragraphs>210</Paragraphs>
  <Slides>32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Chart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Summary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anna.prentiss</dc:creator>
  <cp:lastModifiedBy>anna.prentiss</cp:lastModifiedBy>
  <cp:revision>27</cp:revision>
  <dcterms:created xsi:type="dcterms:W3CDTF">2010-10-04T20:21:09Z</dcterms:created>
  <dcterms:modified xsi:type="dcterms:W3CDTF">2010-10-13T18:46:05Z</dcterms:modified>
</cp:coreProperties>
</file>